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xml" Extension="xml"/>
  <Default ContentType="image/png" Extension="png"/>
  <Default ContentType="application/vnd.openxmlformats-officedocument.wordprocessingml.document" Extension="docx"/>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wordprocessingml.document" PartName="/ppt/embeddings/Microsoft_Office_Word_Document1.docx"/>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Exo Medium"/>
      <p:regular r:id="rId24"/>
      <p:bold r:id="rId25"/>
      <p:italic r:id="rId26"/>
      <p:boldItalic r:id="rId27"/>
    </p:embeddedFont>
    <p:embeddedFont>
      <p:font typeface="Exo Black"/>
      <p:bold r:id="rId28"/>
      <p:boldItalic r:id="rId29"/>
    </p:embeddedFont>
    <p:embeddedFont>
      <p:font typeface="Ex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34" roundtripDataSignature="AMtx7mjsHSvdOZUo7AownY6G+peUFL1N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xoMedium-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xoMedium-italic.fntdata"/><Relationship Id="rId25" Type="http://schemas.openxmlformats.org/officeDocument/2006/relationships/font" Target="fonts/ExoMedium-bold.fntdata"/><Relationship Id="rId28" Type="http://schemas.openxmlformats.org/officeDocument/2006/relationships/font" Target="fonts/ExoBlack-bold.fntdata"/><Relationship Id="rId27" Type="http://schemas.openxmlformats.org/officeDocument/2006/relationships/font" Target="fonts/Ex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xoBlack-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xo-bold.fntdata"/><Relationship Id="rId30" Type="http://schemas.openxmlformats.org/officeDocument/2006/relationships/font" Target="fonts/Exo-regular.fntdata"/><Relationship Id="rId11" Type="http://schemas.openxmlformats.org/officeDocument/2006/relationships/slide" Target="slides/slide6.xml"/><Relationship Id="rId33" Type="http://schemas.openxmlformats.org/officeDocument/2006/relationships/font" Target="fonts/Exo-boldItalic.fntdata"/><Relationship Id="rId10" Type="http://schemas.openxmlformats.org/officeDocument/2006/relationships/slide" Target="slides/slide5.xml"/><Relationship Id="rId32" Type="http://schemas.openxmlformats.org/officeDocument/2006/relationships/font" Target="fonts/Exo-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85" name="Google Shape;18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93" name="Google Shape;19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18" name="Google Shape;21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26" name="Google Shape;22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31" name="Google Shape;13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39" name="Google Shape;1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48" name="Google Shape;1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56" name="Google Shape;15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65" name="Google Shape;16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75" name="Google Shape;17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74"/>
          <p:cNvSpPr/>
          <p:nvPr>
            <p:ph idx="2" type="pic"/>
          </p:nvPr>
        </p:nvSpPr>
        <p:spPr>
          <a:xfrm>
            <a:off x="5867401" y="1176112"/>
            <a:ext cx="4189413" cy="4202113"/>
          </a:xfrm>
          <a:prstGeom prst="rect">
            <a:avLst/>
          </a:prstGeom>
          <a:noFill/>
          <a:ln>
            <a:noFill/>
          </a:ln>
        </p:spPr>
      </p:sp>
      <p:sp>
        <p:nvSpPr>
          <p:cNvPr id="18" name="Google Shape;18;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8"/>
          <p:cNvSpPr/>
          <p:nvPr>
            <p:ph idx="2" type="pic"/>
          </p:nvPr>
        </p:nvSpPr>
        <p:spPr>
          <a:xfrm>
            <a:off x="5183188" y="987425"/>
            <a:ext cx="6172200" cy="4873625"/>
          </a:xfrm>
          <a:prstGeom prst="rect">
            <a:avLst/>
          </a:prstGeom>
          <a:noFill/>
          <a:ln>
            <a:noFill/>
          </a:ln>
        </p:spPr>
      </p:sp>
      <p:sp>
        <p:nvSpPr>
          <p:cNvPr id="72" name="Google Shape;72;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8" name="Shape 88"/>
        <p:cNvGrpSpPr/>
        <p:nvPr/>
      </p:nvGrpSpPr>
      <p:grpSpPr>
        <a:xfrm>
          <a:off x="0" y="0"/>
          <a:ext cx="0" cy="0"/>
          <a:chOff x="0" y="0"/>
          <a:chExt cx="0" cy="0"/>
        </a:xfrm>
      </p:grpSpPr>
      <p:sp>
        <p:nvSpPr>
          <p:cNvPr id="89" name="Google Shape;89;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90" name="Shape 90"/>
        <p:cNvGrpSpPr/>
        <p:nvPr/>
      </p:nvGrpSpPr>
      <p:grpSpPr>
        <a:xfrm>
          <a:off x="0" y="0"/>
          <a:ext cx="0" cy="0"/>
          <a:chOff x="0" y="0"/>
          <a:chExt cx="0" cy="0"/>
        </a:xfrm>
      </p:grpSpPr>
      <p:sp>
        <p:nvSpPr>
          <p:cNvPr id="91" name="Google Shape;91;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g1a0854cc649_9_276"/>
          <p:cNvSpPr/>
          <p:nvPr>
            <p:ph idx="2" type="pic"/>
          </p:nvPr>
        </p:nvSpPr>
        <p:spPr>
          <a:xfrm>
            <a:off x="996950" y="1710767"/>
            <a:ext cx="2349600" cy="2399100"/>
          </a:xfrm>
          <a:prstGeom prst="ellipse">
            <a:avLst/>
          </a:prstGeom>
          <a:solidFill>
            <a:schemeClr val="lt1"/>
          </a:solidFill>
          <a:ln>
            <a:noFill/>
          </a:ln>
        </p:spPr>
      </p:sp>
      <p:sp>
        <p:nvSpPr>
          <p:cNvPr id="93" name="Google Shape;93;g1a0854cc649_9_276"/>
          <p:cNvSpPr/>
          <p:nvPr>
            <p:ph idx="3" type="pic"/>
          </p:nvPr>
        </p:nvSpPr>
        <p:spPr>
          <a:xfrm>
            <a:off x="4883150" y="1710767"/>
            <a:ext cx="2349600" cy="2399100"/>
          </a:xfrm>
          <a:prstGeom prst="ellipse">
            <a:avLst/>
          </a:prstGeom>
          <a:solidFill>
            <a:schemeClr val="lt1"/>
          </a:solidFill>
          <a:ln>
            <a:noFill/>
          </a:ln>
        </p:spPr>
      </p:sp>
      <p:sp>
        <p:nvSpPr>
          <p:cNvPr id="94" name="Google Shape;94;g1a0854cc649_9_276"/>
          <p:cNvSpPr/>
          <p:nvPr>
            <p:ph idx="4" type="pic"/>
          </p:nvPr>
        </p:nvSpPr>
        <p:spPr>
          <a:xfrm>
            <a:off x="8769350" y="1710767"/>
            <a:ext cx="2349600" cy="2399100"/>
          </a:xfrm>
          <a:prstGeom prst="ellipse">
            <a:avLst/>
          </a:prstGeom>
          <a:solidFill>
            <a:schemeClr val="lt1"/>
          </a:solidFill>
          <a:ln>
            <a:noFill/>
          </a:ln>
        </p:spPr>
      </p:sp>
      <p:pic>
        <p:nvPicPr>
          <p:cNvPr id="95" name="Google Shape;95;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96" name="Google Shape;96;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7" name="Shape 97"/>
        <p:cNvGrpSpPr/>
        <p:nvPr/>
      </p:nvGrpSpPr>
      <p:grpSpPr>
        <a:xfrm>
          <a:off x="0" y="0"/>
          <a:ext cx="0" cy="0"/>
          <a:chOff x="0" y="0"/>
          <a:chExt cx="0" cy="0"/>
        </a:xfrm>
      </p:grpSpPr>
      <p:pic>
        <p:nvPicPr>
          <p:cNvPr id="98" name="Google Shape;98;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99" name="Google Shape;99;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00" name="Google Shape;100;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01" name="Shape 101"/>
        <p:cNvGrpSpPr/>
        <p:nvPr/>
      </p:nvGrpSpPr>
      <p:grpSpPr>
        <a:xfrm>
          <a:off x="0" y="0"/>
          <a:ext cx="0" cy="0"/>
          <a:chOff x="0" y="0"/>
          <a:chExt cx="0" cy="0"/>
        </a:xfrm>
      </p:grpSpPr>
      <p:sp>
        <p:nvSpPr>
          <p:cNvPr id="102" name="Google Shape;102;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04" name="Google Shape;104;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05" name="Google Shape;105;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06" name="Google Shape;106;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07" name="Google Shape;107;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type="obj">
  <p:cSld name="OBJECT">
    <p:spTree>
      <p:nvGrpSpPr>
        <p:cNvPr id="19" name="Shape 19"/>
        <p:cNvGrpSpPr/>
        <p:nvPr/>
      </p:nvGrpSpPr>
      <p:grpSpPr>
        <a:xfrm>
          <a:off x="0" y="0"/>
          <a:ext cx="0" cy="0"/>
          <a:chOff x="0" y="0"/>
          <a:chExt cx="0" cy="0"/>
        </a:xfrm>
      </p:grpSpPr>
      <p:sp>
        <p:nvSpPr>
          <p:cNvPr id="20" name="Google Shape;20;g1a0854cc649_9_15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g1a0854cc649_9_15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2" name="Google Shape;22;g1a0854cc649_9_1551"/>
          <p:cNvSpPr txBox="1"/>
          <p:nvPr>
            <p:ph idx="10" type="dt"/>
          </p:nvPr>
        </p:nvSpPr>
        <p:spPr>
          <a:xfrm>
            <a:off x="914400" y="6248400"/>
            <a:ext cx="3149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g1a0854cc649_9_1551"/>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g1a0854cc649_9_1551"/>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25" name="Shape 25"/>
        <p:cNvGrpSpPr/>
        <p:nvPr/>
      </p:nvGrpSpPr>
      <p:grpSpPr>
        <a:xfrm>
          <a:off x="0" y="0"/>
          <a:ext cx="0" cy="0"/>
          <a:chOff x="0" y="0"/>
          <a:chExt cx="0" cy="0"/>
        </a:xfrm>
      </p:grpSpPr>
      <p:sp>
        <p:nvSpPr>
          <p:cNvPr id="26" name="Google Shape;26;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3" name="Shape 33"/>
        <p:cNvGrpSpPr/>
        <p:nvPr/>
      </p:nvGrpSpPr>
      <p:grpSpPr>
        <a:xfrm>
          <a:off x="0" y="0"/>
          <a:ext cx="0" cy="0"/>
          <a:chOff x="0" y="0"/>
          <a:chExt cx="0" cy="0"/>
        </a:xfrm>
      </p:grpSpPr>
      <p:sp>
        <p:nvSpPr>
          <p:cNvPr id="34" name="Google Shape;34;p82"/>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vmlDrawing" Target="../drawings/vmlDrawing1.vml"/><Relationship Id="rId4" Type="http://schemas.openxmlformats.org/officeDocument/2006/relationships/package" Target="../embeddings/Microsoft_Office_Word_Document1.docx"/><Relationship Id="rId5" Type="http://schemas.openxmlformats.org/officeDocument/2006/relationships/package" Target="../embeddings/Microsoft_Office_Word_Document1.docx"/><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
          <p:cNvPicPr preferRelativeResize="0"/>
          <p:nvPr/>
        </p:nvPicPr>
        <p:blipFill rotWithShape="1">
          <a:blip r:embed="rId3">
            <a:alphaModFix/>
          </a:blip>
          <a:srcRect b="0" l="0" r="0" t="0"/>
          <a:stretch/>
        </p:blipFill>
        <p:spPr>
          <a:xfrm>
            <a:off x="1" y="0"/>
            <a:ext cx="12191999" cy="6882658"/>
          </a:xfrm>
          <a:prstGeom prst="rect">
            <a:avLst/>
          </a:prstGeom>
          <a:noFill/>
          <a:ln>
            <a:noFill/>
          </a:ln>
        </p:spPr>
      </p:pic>
      <p:sp>
        <p:nvSpPr>
          <p:cNvPr id="113" name="Google Shape;113;p1"/>
          <p:cNvSpPr txBox="1"/>
          <p:nvPr>
            <p:ph idx="4294967295" type="body"/>
          </p:nvPr>
        </p:nvSpPr>
        <p:spPr>
          <a:xfrm>
            <a:off x="2843907" y="2516637"/>
            <a:ext cx="6403200" cy="1173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LESSON 18: </a:t>
            </a:r>
            <a:endParaRPr sz="4000">
              <a:solidFill>
                <a:schemeClr val="lt1"/>
              </a:solidFill>
              <a:latin typeface="Exo Medium"/>
              <a:ea typeface="Exo Medium"/>
              <a:cs typeface="Exo Medium"/>
              <a:sym typeface="Exo Medium"/>
            </a:endParaRPr>
          </a:p>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WEB SCRAPING</a:t>
            </a:r>
            <a:br>
              <a:rPr lang="en-US" sz="4000">
                <a:solidFill>
                  <a:schemeClr val="lt1"/>
                </a:solidFill>
                <a:latin typeface="Exo Medium"/>
                <a:ea typeface="Exo Medium"/>
                <a:cs typeface="Exo Medium"/>
                <a:sym typeface="Exo Medium"/>
              </a:rPr>
            </a:br>
            <a:r>
              <a:rPr lang="en-US" sz="4000">
                <a:solidFill>
                  <a:schemeClr val="lt1"/>
                </a:solidFill>
                <a:latin typeface="Exo Medium"/>
                <a:ea typeface="Exo Medium"/>
                <a:cs typeface="Exo Medium"/>
                <a:sym typeface="Exo Medium"/>
              </a:rPr>
              <a:t>(QUY TRÌNH CÀO WEB)</a:t>
            </a:r>
            <a:endParaRPr/>
          </a:p>
        </p:txBody>
      </p:sp>
      <p:pic>
        <p:nvPicPr>
          <p:cNvPr id="114" name="Google Shape;114;p1"/>
          <p:cNvPicPr preferRelativeResize="0"/>
          <p:nvPr/>
        </p:nvPicPr>
        <p:blipFill rotWithShape="1">
          <a:blip r:embed="rId4">
            <a:alphaModFix/>
          </a:blip>
          <a:srcRect b="0" l="0" r="0" t="0"/>
          <a:stretch/>
        </p:blipFill>
        <p:spPr>
          <a:xfrm>
            <a:off x="5503162" y="537320"/>
            <a:ext cx="1642875" cy="7304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CẤU TRÚC TÀI LIỆU ĐÁNH DẤU</a:t>
            </a:r>
            <a:endParaRPr>
              <a:latin typeface="Exo Black"/>
              <a:ea typeface="Exo Black"/>
              <a:cs typeface="Exo Black"/>
              <a:sym typeface="Exo Black"/>
            </a:endParaRPr>
          </a:p>
        </p:txBody>
      </p:sp>
      <p:sp>
        <p:nvSpPr>
          <p:cNvPr id="189" name="Google Shape;189;p15"/>
          <p:cNvSpPr txBox="1"/>
          <p:nvPr>
            <p:ph idx="1" type="body"/>
          </p:nvPr>
        </p:nvSpPr>
        <p:spPr>
          <a:xfrm>
            <a:off x="838200" y="1616952"/>
            <a:ext cx="10515600" cy="4705184"/>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latin typeface="Exo"/>
                <a:ea typeface="Exo"/>
                <a:cs typeface="Exo"/>
                <a:sym typeface="Exo"/>
              </a:rPr>
              <a:t>Một số quy tắc được nới lỏng trong HTML:</a:t>
            </a:r>
            <a:endParaRPr>
              <a:latin typeface="Exo"/>
              <a:ea typeface="Exo"/>
              <a:cs typeface="Exo"/>
              <a:sym typeface="Exo"/>
            </a:endParaRPr>
          </a:p>
          <a:p>
            <a:pPr indent="-406400" lvl="0" marL="457200" rtl="0" algn="l">
              <a:lnSpc>
                <a:spcPct val="90000"/>
              </a:lnSpc>
              <a:spcBef>
                <a:spcPts val="1000"/>
              </a:spcBef>
              <a:spcAft>
                <a:spcPts val="0"/>
              </a:spcAft>
              <a:buSzPts val="2800"/>
              <a:buFont typeface="Exo"/>
              <a:buChar char="-"/>
            </a:pPr>
            <a:r>
              <a:rPr lang="en-US">
                <a:latin typeface="Exo"/>
                <a:ea typeface="Exo"/>
                <a:cs typeface="Exo"/>
                <a:sym typeface="Exo"/>
              </a:rPr>
              <a:t>Tên thẻ và thuộc tính không phân biệt chữ hoa chữ thường(&lt;h3 class="event-title"&gt; bằng &lt;H3 Class="event-title"&gt;)</a:t>
            </a:r>
            <a:endParaRPr>
              <a:latin typeface="Exo"/>
              <a:ea typeface="Exo"/>
              <a:cs typeface="Exo"/>
              <a:sym typeface="Exo"/>
            </a:endParaRPr>
          </a:p>
          <a:p>
            <a:pPr indent="-406400" lvl="0" marL="457200" rtl="0" algn="l">
              <a:lnSpc>
                <a:spcPct val="90000"/>
              </a:lnSpc>
              <a:spcBef>
                <a:spcPts val="1000"/>
              </a:spcBef>
              <a:spcAft>
                <a:spcPts val="0"/>
              </a:spcAft>
              <a:buSzPts val="2800"/>
              <a:buFont typeface="Exo"/>
              <a:buChar char="-"/>
            </a:pPr>
            <a:r>
              <a:rPr lang="en-US">
                <a:latin typeface="Exo"/>
                <a:ea typeface="Exo"/>
                <a:cs typeface="Exo"/>
                <a:sym typeface="Exo"/>
              </a:rPr>
              <a:t>Một số phần tử được đóng tự động (ví dụ: &lt;img&gt; không thể chứa bất kỳ phần tử hoặc văn bản nào khác)</a:t>
            </a:r>
            <a:endParaRPr>
              <a:latin typeface="Exo"/>
              <a:ea typeface="Exo"/>
              <a:cs typeface="Exo"/>
              <a:sym typeface="Exo"/>
            </a:endParaRPr>
          </a:p>
          <a:p>
            <a:pPr indent="-406400" lvl="0" marL="457200" rtl="0" algn="l">
              <a:lnSpc>
                <a:spcPct val="90000"/>
              </a:lnSpc>
              <a:spcBef>
                <a:spcPts val="1000"/>
              </a:spcBef>
              <a:spcAft>
                <a:spcPts val="0"/>
              </a:spcAft>
              <a:buSzPts val="2800"/>
              <a:buFont typeface="Exo"/>
              <a:buChar char="-"/>
            </a:pPr>
            <a:r>
              <a:rPr lang="en-US">
                <a:latin typeface="Exo"/>
                <a:ea typeface="Exo"/>
                <a:cs typeface="Exo"/>
                <a:sym typeface="Exo"/>
              </a:rPr>
              <a:t>Giá trị thuộc tính không cần trích dẫn</a:t>
            </a:r>
            <a:endParaRPr>
              <a:latin typeface="Exo"/>
              <a:ea typeface="Exo"/>
              <a:cs typeface="Exo"/>
              <a:sym typeface="Exo"/>
            </a:endParaRPr>
          </a:p>
        </p:txBody>
      </p:sp>
      <p:sp>
        <p:nvSpPr>
          <p:cNvPr id="190" name="Google Shape;190;p15"/>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197" name="Google Shape;197;p19"/>
          <p:cNvPicPr preferRelativeResize="0"/>
          <p:nvPr/>
        </p:nvPicPr>
        <p:blipFill rotWithShape="1">
          <a:blip r:embed="rId3">
            <a:alphaModFix/>
          </a:blip>
          <a:srcRect b="0" l="0" r="0" t="0"/>
          <a:stretch/>
        </p:blipFill>
        <p:spPr>
          <a:xfrm>
            <a:off x="2226505" y="0"/>
            <a:ext cx="7738989"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solidFill>
                  <a:srgbClr val="1B1B1B"/>
                </a:solidFill>
                <a:latin typeface="Exo Black"/>
                <a:ea typeface="Exo Black"/>
                <a:cs typeface="Exo Black"/>
                <a:sym typeface="Exo Black"/>
              </a:rPr>
              <a:t>T</a:t>
            </a:r>
            <a:r>
              <a:rPr b="1" i="0" lang="en-US">
                <a:solidFill>
                  <a:srgbClr val="1B1B1B"/>
                </a:solidFill>
                <a:latin typeface="Exo Black"/>
                <a:ea typeface="Exo Black"/>
                <a:cs typeface="Exo Black"/>
                <a:sym typeface="Exo Black"/>
              </a:rPr>
              <a:t>hư viện Python thu thập dữ liệu</a:t>
            </a:r>
            <a:endParaRPr>
              <a:latin typeface="Exo Black"/>
              <a:ea typeface="Exo Black"/>
              <a:cs typeface="Exo Black"/>
              <a:sym typeface="Exo Black"/>
            </a:endParaRPr>
          </a:p>
        </p:txBody>
      </p:sp>
      <p:sp>
        <p:nvSpPr>
          <p:cNvPr id="203" name="Google Shape;20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b="1" lang="en-US">
                <a:latin typeface="Exo"/>
                <a:ea typeface="Exo"/>
                <a:cs typeface="Exo"/>
                <a:sym typeface="Exo"/>
              </a:rPr>
              <a:t>BeautifulSoup</a:t>
            </a:r>
            <a:endParaRPr/>
          </a:p>
          <a:p>
            <a:pPr indent="0" lvl="0" marL="50800" rtl="0" algn="l">
              <a:lnSpc>
                <a:spcPct val="90000"/>
              </a:lnSpc>
              <a:spcBef>
                <a:spcPts val="1000"/>
              </a:spcBef>
              <a:spcAft>
                <a:spcPts val="0"/>
              </a:spcAft>
              <a:buSzPts val="2800"/>
              <a:buNone/>
            </a:pPr>
            <a:r>
              <a:rPr lang="en-US">
                <a:latin typeface="Exo"/>
                <a:ea typeface="Exo"/>
                <a:cs typeface="Exo"/>
                <a:sym typeface="Exo"/>
              </a:rPr>
              <a:t>BeautifulSoup: Thư viện phân tích cú pháp sử dụng các parsers khác nhau từ đó có thể trích xuất dữ liệu từ các tài liệu HTML và XML một cách dễ dàng. </a:t>
            </a:r>
            <a:endParaRPr/>
          </a:p>
          <a:p>
            <a:pPr indent="0" lvl="0" marL="50800" rtl="0" algn="l">
              <a:lnSpc>
                <a:spcPct val="90000"/>
              </a:lnSpc>
              <a:spcBef>
                <a:spcPts val="1000"/>
              </a:spcBef>
              <a:spcAft>
                <a:spcPts val="0"/>
              </a:spcAft>
              <a:buSzPts val="2800"/>
              <a:buNone/>
            </a:pPr>
            <a:r>
              <a:rPr lang="en-US">
                <a:latin typeface="Exo"/>
                <a:ea typeface="Exo"/>
                <a:cs typeface="Exo"/>
                <a:sym typeface="Exo"/>
              </a:rPr>
              <a:t>Sau khi phân tích các HTML cũng như XML đầu vào, Beautiful Soup  dễ dàng di chuyển, tìm kiếm, thay đổi cũng như trích xuất dữ liệu từ cây cú pháp, tương tự tương tác với DOM bằng các thư viện JavaScript.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764754" y="-210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solidFill>
                  <a:srgbClr val="1B1B1B"/>
                </a:solidFill>
                <a:latin typeface="Exo Black"/>
                <a:ea typeface="Exo Black"/>
                <a:cs typeface="Exo Black"/>
                <a:sym typeface="Exo Black"/>
              </a:rPr>
              <a:t>T</a:t>
            </a:r>
            <a:r>
              <a:rPr b="1" i="0" lang="en-US">
                <a:solidFill>
                  <a:srgbClr val="1B1B1B"/>
                </a:solidFill>
                <a:latin typeface="Exo Black"/>
                <a:ea typeface="Exo Black"/>
                <a:cs typeface="Exo Black"/>
                <a:sym typeface="Exo Black"/>
              </a:rPr>
              <a:t>hư viện Python </a:t>
            </a:r>
            <a:r>
              <a:rPr b="1" lang="en-US">
                <a:solidFill>
                  <a:srgbClr val="1B1B1B"/>
                </a:solidFill>
                <a:latin typeface="Exo Black"/>
                <a:ea typeface="Exo Black"/>
                <a:cs typeface="Exo Black"/>
                <a:sym typeface="Exo Black"/>
              </a:rPr>
              <a:t>cho web scraping</a:t>
            </a:r>
            <a:endParaRPr>
              <a:latin typeface="Exo Black"/>
              <a:ea typeface="Exo Black"/>
              <a:cs typeface="Exo Black"/>
              <a:sym typeface="Exo Black"/>
            </a:endParaRPr>
          </a:p>
        </p:txBody>
      </p:sp>
      <p:sp>
        <p:nvSpPr>
          <p:cNvPr id="209" name="Google Shape;209;p22"/>
          <p:cNvSpPr txBox="1"/>
          <p:nvPr>
            <p:ph idx="1" type="body"/>
          </p:nvPr>
        </p:nvSpPr>
        <p:spPr>
          <a:xfrm>
            <a:off x="636225" y="1072806"/>
            <a:ext cx="11029719" cy="563663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b="1" lang="en-US"/>
              <a:t>Urllib3 và Request:</a:t>
            </a:r>
            <a:endParaRPr b="1">
              <a:latin typeface="Exo"/>
              <a:ea typeface="Exo"/>
              <a:cs typeface="Exo"/>
              <a:sym typeface="Exo"/>
            </a:endParaRPr>
          </a:p>
          <a:p>
            <a:pPr indent="0" lvl="0" marL="50800" rtl="0" algn="l">
              <a:lnSpc>
                <a:spcPct val="90000"/>
              </a:lnSpc>
              <a:spcBef>
                <a:spcPts val="1000"/>
              </a:spcBef>
              <a:spcAft>
                <a:spcPts val="0"/>
              </a:spcAft>
              <a:buSzPts val="2800"/>
              <a:buNone/>
            </a:pPr>
            <a:r>
              <a:rPr lang="en-US"/>
              <a:t>Urllib hoạt động với các mô hình giao tiếp liên quan đến HTTP.</a:t>
            </a:r>
            <a:endParaRPr/>
          </a:p>
          <a:p>
            <a:pPr indent="0" lvl="0" marL="50800" rtl="0" algn="l">
              <a:lnSpc>
                <a:spcPct val="90000"/>
              </a:lnSpc>
              <a:spcBef>
                <a:spcPts val="1000"/>
              </a:spcBef>
              <a:spcAft>
                <a:spcPts val="0"/>
              </a:spcAft>
              <a:buSzPts val="2800"/>
              <a:buNone/>
            </a:pPr>
            <a:r>
              <a:rPr lang="en-US"/>
              <a:t>Tạo một đối tượng BeautifulSoup, sau đó sử dụng phương thức .find().</a:t>
            </a:r>
            <a:endParaRPr/>
          </a:p>
          <a:p>
            <a:pPr indent="0" lvl="0" marL="50800" rtl="0" algn="l">
              <a:lnSpc>
                <a:spcPct val="90000"/>
              </a:lnSpc>
              <a:spcBef>
                <a:spcPts val="1000"/>
              </a:spcBef>
              <a:spcAft>
                <a:spcPts val="0"/>
              </a:spcAft>
              <a:buSzPts val="2800"/>
              <a:buNone/>
            </a:pPr>
            <a:r>
              <a:rPr lang="en-US"/>
              <a:t>.find_all() hoặc .findAll(): Tìm tất cả các phần tử phù hợp với tiêu chí truy vấn</a:t>
            </a:r>
            <a:endParaRPr/>
          </a:p>
          <a:p>
            <a:pPr indent="0" lvl="0" marL="50800" rtl="0" algn="l">
              <a:lnSpc>
                <a:spcPct val="90000"/>
              </a:lnSpc>
              <a:spcBef>
                <a:spcPts val="1000"/>
              </a:spcBef>
              <a:spcAft>
                <a:spcPts val="0"/>
              </a:spcAft>
              <a:buSzPts val="2800"/>
              <a:buNone/>
            </a:pPr>
            <a:r>
              <a:rPr lang="en-US"/>
              <a:t>.find() khi chỉ có một phần tử phù hợp với tiêu chí truy vấn của bạn hoặc bạn chỉ muốn phần tử đầu tiên. Nó cho phép bạn tìm phần tử đầu tiên trên trang theo tên class, id hoặc bất kỳ thuộc tính phần tử (element) nào khác bằng cách sử dụng tham số attrs phù hợp với tiêu chí truy vấn của bạn.</a:t>
            </a:r>
            <a:endParaRPr/>
          </a:p>
          <a:p>
            <a:pPr indent="0" lvl="0" marL="50800" rtl="0" algn="l">
              <a:lnSpc>
                <a:spcPct val="90000"/>
              </a:lnSpc>
              <a:spcBef>
                <a:spcPts val="1000"/>
              </a:spcBef>
              <a:spcAft>
                <a:spcPts val="0"/>
              </a:spcAft>
              <a:buSzPts val="2800"/>
              <a:buNone/>
            </a:pPr>
            <a:r>
              <a:rPr lang="en-US"/>
              <a:t>events = soup.find('ul', class_='list-recent-events').findAll('li')</a:t>
            </a:r>
            <a:endParaRPr/>
          </a:p>
          <a:p>
            <a:pPr indent="0" lvl="0" marL="50800" rtl="0" algn="l">
              <a:lnSpc>
                <a:spcPct val="90000"/>
              </a:lnSpc>
              <a:spcBef>
                <a:spcPts val="1000"/>
              </a:spcBef>
              <a:spcAft>
                <a:spcPts val="0"/>
              </a:spcAft>
              <a:buSzPts val="2800"/>
              <a:buNone/>
            </a:pPr>
            <a:r>
              <a:rPr lang="en-US"/>
              <a:t>events = soup.find('ul', {'class': 'list-recent-events'}).findAll('li')</a:t>
            </a:r>
            <a:endParaRPr/>
          </a:p>
          <a:p>
            <a:pPr indent="0" lvl="0" marL="50800" rtl="0" algn="l">
              <a:lnSpc>
                <a:spcPct val="90000"/>
              </a:lnSpc>
              <a:spcBef>
                <a:spcPts val="1000"/>
              </a:spcBef>
              <a:spcAft>
                <a:spcPts val="0"/>
              </a:spcAft>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764754" y="-210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solidFill>
                  <a:srgbClr val="1B1B1B"/>
                </a:solidFill>
                <a:latin typeface="Exo Black"/>
                <a:ea typeface="Exo Black"/>
                <a:cs typeface="Exo Black"/>
                <a:sym typeface="Exo Black"/>
              </a:rPr>
              <a:t>T</a:t>
            </a:r>
            <a:r>
              <a:rPr b="1" i="0" lang="en-US">
                <a:solidFill>
                  <a:srgbClr val="1B1B1B"/>
                </a:solidFill>
                <a:latin typeface="Exo Black"/>
                <a:ea typeface="Exo Black"/>
                <a:cs typeface="Exo Black"/>
                <a:sym typeface="Exo Black"/>
              </a:rPr>
              <a:t>hư viện Python </a:t>
            </a:r>
            <a:r>
              <a:rPr b="1" lang="en-US">
                <a:solidFill>
                  <a:srgbClr val="1B1B1B"/>
                </a:solidFill>
                <a:latin typeface="Exo Black"/>
                <a:ea typeface="Exo Black"/>
                <a:cs typeface="Exo Black"/>
                <a:sym typeface="Exo Black"/>
              </a:rPr>
              <a:t>cho web scraping</a:t>
            </a:r>
            <a:endParaRPr>
              <a:latin typeface="Exo Black"/>
              <a:ea typeface="Exo Black"/>
              <a:cs typeface="Exo Black"/>
              <a:sym typeface="Exo Black"/>
            </a:endParaRPr>
          </a:p>
        </p:txBody>
      </p:sp>
      <p:sp>
        <p:nvSpPr>
          <p:cNvPr id="215" name="Google Shape;215;p23"/>
          <p:cNvSpPr txBox="1"/>
          <p:nvPr>
            <p:ph idx="1" type="body"/>
          </p:nvPr>
        </p:nvSpPr>
        <p:spPr>
          <a:xfrm>
            <a:off x="636225" y="1072806"/>
            <a:ext cx="11029719" cy="5636638"/>
          </a:xfrm>
          <a:prstGeom prst="rect">
            <a:avLst/>
          </a:prstGeom>
          <a:noFill/>
          <a:ln>
            <a:noFill/>
          </a:ln>
        </p:spPr>
        <p:txBody>
          <a:bodyPr anchorCtr="0" anchor="t" bIns="45700" lIns="91425" spcFirstLastPara="1" rIns="91425" wrap="square" tIns="45700">
            <a:normAutofit lnSpcReduction="10000"/>
          </a:bodyPr>
          <a:lstStyle/>
          <a:p>
            <a:pPr indent="-406400" lvl="0" marL="457200" rtl="0" algn="l">
              <a:lnSpc>
                <a:spcPct val="90000"/>
              </a:lnSpc>
              <a:spcBef>
                <a:spcPts val="1000"/>
              </a:spcBef>
              <a:spcAft>
                <a:spcPts val="0"/>
              </a:spcAft>
              <a:buSzPts val="2800"/>
              <a:buChar char="•"/>
            </a:pPr>
            <a:r>
              <a:rPr b="1" lang="en-US"/>
              <a:t>Urllib3 và Request:</a:t>
            </a:r>
            <a:endParaRPr b="1">
              <a:latin typeface="Exo"/>
              <a:ea typeface="Exo"/>
              <a:cs typeface="Exo"/>
              <a:sym typeface="Exo"/>
            </a:endParaRPr>
          </a:p>
          <a:p>
            <a:pPr indent="-406400" lvl="0" marL="457200" rtl="0" algn="l">
              <a:lnSpc>
                <a:spcPct val="90000"/>
              </a:lnSpc>
              <a:spcBef>
                <a:spcPts val="1000"/>
              </a:spcBef>
              <a:spcAft>
                <a:spcPts val="0"/>
              </a:spcAft>
              <a:buSzPts val="2800"/>
              <a:buNone/>
            </a:pPr>
            <a:r>
              <a:rPr lang="en-US"/>
              <a:t>Find bằng Regex:</a:t>
            </a:r>
            <a:endParaRPr/>
          </a:p>
          <a:p>
            <a:pPr indent="-406400" lvl="0" marL="457200" rtl="0" algn="l">
              <a:lnSpc>
                <a:spcPct val="90000"/>
              </a:lnSpc>
              <a:spcBef>
                <a:spcPts val="1000"/>
              </a:spcBef>
              <a:spcAft>
                <a:spcPts val="0"/>
              </a:spcAft>
              <a:buSzPts val="2800"/>
              <a:buNone/>
            </a:pPr>
            <a:r>
              <a:rPr lang="en-US"/>
              <a:t>Chỉ cần thêm truy vấn regex vào phương thức .find().</a:t>
            </a:r>
            <a:endParaRPr/>
          </a:p>
          <a:p>
            <a:pPr indent="0" lvl="0" marL="50800" rtl="0" algn="l">
              <a:lnSpc>
                <a:spcPct val="90000"/>
              </a:lnSpc>
              <a:spcBef>
                <a:spcPts val="1000"/>
              </a:spcBef>
              <a:spcAft>
                <a:spcPts val="0"/>
              </a:spcAft>
              <a:buSzPts val="2800"/>
              <a:buNone/>
            </a:pPr>
            <a:r>
              <a:rPr lang="en-US"/>
              <a:t>Ví dụ: Sử dụng .find() tìm tất cả các element bắt đầu bằng chữ cái "b":</a:t>
            </a:r>
            <a:endParaRPr/>
          </a:p>
          <a:p>
            <a:pPr indent="0" lvl="0" marL="50800" rtl="0" algn="l">
              <a:lnSpc>
                <a:spcPct val="90000"/>
              </a:lnSpc>
              <a:spcBef>
                <a:spcPts val="1000"/>
              </a:spcBef>
              <a:spcAft>
                <a:spcPts val="0"/>
              </a:spcAft>
              <a:buSzPts val="2800"/>
              <a:buNone/>
            </a:pPr>
            <a:r>
              <a:rPr lang="en-US"/>
              <a:t>import re</a:t>
            </a:r>
            <a:endParaRPr/>
          </a:p>
          <a:p>
            <a:pPr indent="0" lvl="0" marL="50800" rtl="0" algn="l">
              <a:lnSpc>
                <a:spcPct val="90000"/>
              </a:lnSpc>
              <a:spcBef>
                <a:spcPts val="1000"/>
              </a:spcBef>
              <a:spcAft>
                <a:spcPts val="0"/>
              </a:spcAft>
              <a:buSzPts val="2800"/>
              <a:buNone/>
            </a:pPr>
            <a:r>
              <a:rPr lang="en-US"/>
              <a:t>soup.find(re.compile("^b"))</a:t>
            </a:r>
            <a:endParaRPr/>
          </a:p>
          <a:p>
            <a:pPr indent="0" lvl="0" marL="50800" rtl="0" algn="l">
              <a:lnSpc>
                <a:spcPct val="90000"/>
              </a:lnSpc>
              <a:spcBef>
                <a:spcPts val="1000"/>
              </a:spcBef>
              <a:spcAft>
                <a:spcPts val="0"/>
              </a:spcAft>
              <a:buSzPts val="2800"/>
              <a:buNone/>
            </a:pPr>
            <a:r>
              <a:t/>
            </a:r>
            <a:endParaRPr/>
          </a:p>
          <a:p>
            <a:pPr indent="0" lvl="0" marL="50800" rtl="0" algn="l">
              <a:lnSpc>
                <a:spcPct val="90000"/>
              </a:lnSpc>
              <a:spcBef>
                <a:spcPts val="1000"/>
              </a:spcBef>
              <a:spcAft>
                <a:spcPts val="0"/>
              </a:spcAft>
              <a:buSzPts val="2800"/>
              <a:buNone/>
            </a:pPr>
            <a:r>
              <a:rPr lang="en-US"/>
              <a:t>Find by Text:</a:t>
            </a:r>
            <a:endParaRPr/>
          </a:p>
          <a:p>
            <a:pPr indent="0" lvl="0" marL="50800" rtl="0" algn="l">
              <a:lnSpc>
                <a:spcPct val="90000"/>
              </a:lnSpc>
              <a:spcBef>
                <a:spcPts val="1000"/>
              </a:spcBef>
              <a:spcAft>
                <a:spcPts val="0"/>
              </a:spcAft>
              <a:buSzPts val="2800"/>
              <a:buNone/>
            </a:pPr>
            <a:r>
              <a:rPr lang="en-US"/>
              <a:t>.find() cũng cho phép bạn tìm kiếm theo chuỗi bằng tham số chuỗi (String). Nó trả về chuỗi đầu tiên khớp chính xác với chuỗi của bạn.</a:t>
            </a:r>
            <a:endParaRPr/>
          </a:p>
          <a:p>
            <a:pPr indent="-406400" lvl="0" marL="457200" rtl="0" algn="l">
              <a:lnSpc>
                <a:spcPct val="90000"/>
              </a:lnSpc>
              <a:spcBef>
                <a:spcPts val="1000"/>
              </a:spcBef>
              <a:spcAft>
                <a:spcPts val="0"/>
              </a:spcAft>
              <a:buSzPts val="2800"/>
              <a:buNone/>
            </a:pPr>
            <a:r>
              <a:rPr lang="en-US"/>
              <a:t>soup.find(string="Link 1") </a:t>
            </a:r>
            <a:endParaRPr/>
          </a:p>
          <a:p>
            <a:pPr indent="0" lvl="0" marL="50800" rtl="0" algn="l">
              <a:lnSpc>
                <a:spcPct val="90000"/>
              </a:lnSpc>
              <a:spcBef>
                <a:spcPts val="1000"/>
              </a:spcBef>
              <a:spcAft>
                <a:spcPts val="0"/>
              </a:spcAft>
              <a:buSzPts val="2800"/>
              <a:buNone/>
            </a:pPr>
            <a:r>
              <a:rPr lang="en-US"/>
              <a:t>## --&gt; 'Link 1' </a:t>
            </a:r>
            <a:endParaRPr/>
          </a:p>
          <a:p>
            <a:pPr indent="0" lvl="0" marL="50800" rtl="0" algn="l">
              <a:lnSpc>
                <a:spcPct val="90000"/>
              </a:lnSpc>
              <a:spcBef>
                <a:spcPts val="1000"/>
              </a:spcBef>
              <a:spcAft>
                <a:spcPts val="0"/>
              </a:spcAft>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solidFill>
                  <a:srgbClr val="000000"/>
                </a:solidFill>
                <a:latin typeface="Exo Black"/>
                <a:ea typeface="Exo Black"/>
                <a:cs typeface="Exo Black"/>
                <a:sym typeface="Exo Black"/>
              </a:rPr>
              <a:t>Thư viện Python cho web scraping</a:t>
            </a:r>
            <a:endParaRPr/>
          </a:p>
        </p:txBody>
      </p:sp>
      <p:sp>
        <p:nvSpPr>
          <p:cNvPr id="222" name="Google Shape;222;p25"/>
          <p:cNvSpPr txBox="1"/>
          <p:nvPr>
            <p:ph idx="1" type="body"/>
          </p:nvPr>
        </p:nvSpPr>
        <p:spPr>
          <a:xfrm>
            <a:off x="838200" y="1825625"/>
            <a:ext cx="10515600" cy="4705184"/>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b="1" lang="en-US"/>
              <a:t>XPath:</a:t>
            </a:r>
            <a:endParaRPr/>
          </a:p>
          <a:p>
            <a:pPr indent="0" lvl="0" marL="50800" rtl="0" algn="l">
              <a:lnSpc>
                <a:spcPct val="90000"/>
              </a:lnSpc>
              <a:spcBef>
                <a:spcPts val="1000"/>
              </a:spcBef>
              <a:spcAft>
                <a:spcPts val="0"/>
              </a:spcAft>
              <a:buSzPts val="2800"/>
              <a:buNone/>
            </a:pPr>
            <a:r>
              <a:rPr lang="en-US"/>
              <a:t>Ngôn ngữ đường dẫn XML (</a:t>
            </a:r>
            <a:r>
              <a:rPr b="1" lang="en-US"/>
              <a:t>XML Path Language</a:t>
            </a:r>
            <a:r>
              <a:rPr lang="en-US"/>
              <a:t>) là ngôn ngữ biểu thức để xác định các phần của tài liệu XML. </a:t>
            </a:r>
            <a:endParaRPr>
              <a:latin typeface="Exo"/>
              <a:ea typeface="Exo"/>
              <a:cs typeface="Exo"/>
              <a:sym typeface="Exo"/>
            </a:endParaRPr>
          </a:p>
          <a:p>
            <a:pPr indent="0" lvl="0" marL="50800" rtl="0" algn="l">
              <a:lnSpc>
                <a:spcPct val="90000"/>
              </a:lnSpc>
              <a:spcBef>
                <a:spcPts val="1000"/>
              </a:spcBef>
              <a:spcAft>
                <a:spcPts val="0"/>
              </a:spcAft>
              <a:buSzPts val="2800"/>
              <a:buNone/>
            </a:pPr>
            <a:r>
              <a:rPr lang="en-US"/>
              <a:t>XPath cũng có thể được sử dụng trong các tài liệu có cấu trúc tương tự như XML, chẳng hạn như HTML.</a:t>
            </a:r>
            <a:endParaRPr>
              <a:latin typeface="Exo"/>
              <a:ea typeface="Exo"/>
              <a:cs typeface="Exo"/>
              <a:sym typeface="Exo"/>
            </a:endParaRPr>
          </a:p>
          <a:p>
            <a:pPr indent="0" lvl="0" marL="50800" rtl="0" algn="l">
              <a:lnSpc>
                <a:spcPct val="90000"/>
              </a:lnSpc>
              <a:spcBef>
                <a:spcPts val="1000"/>
              </a:spcBef>
              <a:spcAft>
                <a:spcPts val="0"/>
              </a:spcAft>
              <a:buSzPts val="2800"/>
              <a:buNone/>
            </a:pPr>
            <a:r>
              <a:rPr lang="en-US"/>
              <a:t>Khi sử dụng XPath: Không cần biết trước dữ liệu trông như thế nào. Do XML được cấu trúc bởi node, người dùng có thể điều hướng qua các node để chọn dữ liệu bằng XPath.</a:t>
            </a:r>
            <a:endParaRPr/>
          </a:p>
          <a:p>
            <a:pPr indent="-228600" lvl="0" marL="457200" rtl="0" algn="l">
              <a:lnSpc>
                <a:spcPct val="90000"/>
              </a:lnSpc>
              <a:spcBef>
                <a:spcPts val="1000"/>
              </a:spcBef>
              <a:spcAft>
                <a:spcPts val="0"/>
              </a:spcAft>
              <a:buSzPts val="2800"/>
              <a:buNone/>
            </a:pPr>
            <a:r>
              <a:t/>
            </a:r>
            <a:endParaRPr/>
          </a:p>
          <a:p>
            <a:pPr indent="-228600" lvl="0" marL="457200" rtl="0" algn="l">
              <a:lnSpc>
                <a:spcPct val="90000"/>
              </a:lnSpc>
              <a:spcBef>
                <a:spcPts val="1000"/>
              </a:spcBef>
              <a:spcAft>
                <a:spcPts val="0"/>
              </a:spcAft>
              <a:buSzPts val="2800"/>
              <a:buNone/>
            </a:pPr>
            <a:r>
              <a:t/>
            </a:r>
            <a:endParaRPr/>
          </a:p>
          <a:p>
            <a:pPr indent="0" lvl="0" marL="50800" rtl="0" algn="l">
              <a:lnSpc>
                <a:spcPct val="90000"/>
              </a:lnSpc>
              <a:spcBef>
                <a:spcPts val="1000"/>
              </a:spcBef>
              <a:spcAft>
                <a:spcPts val="0"/>
              </a:spcAft>
              <a:buSzPts val="2800"/>
              <a:buNone/>
            </a:pPr>
            <a:r>
              <a:t/>
            </a:r>
            <a:endParaRPr/>
          </a:p>
        </p:txBody>
      </p:sp>
      <p:sp>
        <p:nvSpPr>
          <p:cNvPr id="223" name="Google Shape;223;p25"/>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838200" y="5298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Black"/>
                <a:ea typeface="Exo Black"/>
                <a:cs typeface="Exo Black"/>
                <a:sym typeface="Exo Black"/>
              </a:rPr>
              <a:t>XPATH</a:t>
            </a:r>
            <a:endParaRPr b="1">
              <a:latin typeface="Exo Black"/>
              <a:ea typeface="Exo Black"/>
              <a:cs typeface="Exo Black"/>
              <a:sym typeface="Exo Black"/>
            </a:endParaRPr>
          </a:p>
        </p:txBody>
      </p:sp>
      <p:sp>
        <p:nvSpPr>
          <p:cNvPr id="230" name="Google Shape;230;p26"/>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descr="Table&#10;&#10;Description automatically generated" id="231" name="Google Shape;231;p26"/>
          <p:cNvPicPr preferRelativeResize="0"/>
          <p:nvPr/>
        </p:nvPicPr>
        <p:blipFill rotWithShape="1">
          <a:blip r:embed="rId3">
            <a:alphaModFix/>
          </a:blip>
          <a:srcRect b="0" l="0" r="0" t="0"/>
          <a:stretch/>
        </p:blipFill>
        <p:spPr>
          <a:xfrm>
            <a:off x="3292207" y="398333"/>
            <a:ext cx="6544019" cy="62908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733097" y="33009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solidFill>
                  <a:srgbClr val="1B1B1B"/>
                </a:solidFill>
                <a:latin typeface="Exo Black"/>
                <a:ea typeface="Exo Black"/>
                <a:cs typeface="Exo Black"/>
                <a:sym typeface="Exo Black"/>
              </a:rPr>
              <a:t>T</a:t>
            </a:r>
            <a:r>
              <a:rPr b="1" i="0" lang="en-US">
                <a:solidFill>
                  <a:srgbClr val="1B1B1B"/>
                </a:solidFill>
                <a:latin typeface="Exo Black"/>
                <a:ea typeface="Exo Black"/>
                <a:cs typeface="Exo Black"/>
                <a:sym typeface="Exo Black"/>
              </a:rPr>
              <a:t>hư viện Python</a:t>
            </a:r>
            <a:r>
              <a:rPr b="1" lang="en-US">
                <a:solidFill>
                  <a:srgbClr val="1B1B1B"/>
                </a:solidFill>
                <a:latin typeface="Exo Black"/>
                <a:ea typeface="Exo Black"/>
                <a:cs typeface="Exo Black"/>
                <a:sym typeface="Exo Black"/>
              </a:rPr>
              <a:t> cho web scraping</a:t>
            </a:r>
            <a:endParaRPr/>
          </a:p>
          <a:p>
            <a:pPr indent="0" lvl="0" marL="0" rtl="0" algn="l">
              <a:lnSpc>
                <a:spcPct val="90000"/>
              </a:lnSpc>
              <a:spcBef>
                <a:spcPts val="0"/>
              </a:spcBef>
              <a:spcAft>
                <a:spcPts val="0"/>
              </a:spcAft>
              <a:buSzPts val="4400"/>
              <a:buNone/>
            </a:pPr>
            <a:r>
              <a:t/>
            </a:r>
            <a:endParaRPr>
              <a:latin typeface="Exo Black"/>
              <a:ea typeface="Exo Black"/>
              <a:cs typeface="Exo Black"/>
              <a:sym typeface="Exo Black"/>
            </a:endParaRPr>
          </a:p>
        </p:txBody>
      </p:sp>
      <p:sp>
        <p:nvSpPr>
          <p:cNvPr id="237" name="Google Shape;237;p27"/>
          <p:cNvSpPr txBox="1"/>
          <p:nvPr>
            <p:ph idx="1" type="body"/>
          </p:nvPr>
        </p:nvSpPr>
        <p:spPr>
          <a:xfrm>
            <a:off x="838200" y="1002315"/>
            <a:ext cx="10515600" cy="6138095"/>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b="1" lang="en-US">
                <a:latin typeface="Exo"/>
                <a:ea typeface="Exo"/>
                <a:cs typeface="Exo"/>
                <a:sym typeface="Exo"/>
              </a:rPr>
              <a:t>Selenium</a:t>
            </a:r>
            <a:endParaRPr/>
          </a:p>
          <a:p>
            <a:pPr indent="0" lvl="0" marL="50800" rtl="0" algn="l">
              <a:lnSpc>
                <a:spcPct val="90000"/>
              </a:lnSpc>
              <a:spcBef>
                <a:spcPts val="1000"/>
              </a:spcBef>
              <a:spcAft>
                <a:spcPts val="0"/>
              </a:spcAft>
              <a:buSzPts val="2800"/>
              <a:buNone/>
            </a:pPr>
            <a:r>
              <a:rPr lang="en-US">
                <a:latin typeface="Exo"/>
                <a:ea typeface="Exo"/>
                <a:cs typeface="Exo"/>
                <a:sym typeface="Exo"/>
              </a:rPr>
              <a:t>Selenium là một trong những công cụ kiểm thử phần mềm tự động hoá trình duyệt.</a:t>
            </a:r>
            <a:endParaRPr>
              <a:latin typeface="Exo"/>
              <a:ea typeface="Exo"/>
              <a:cs typeface="Exo"/>
              <a:sym typeface="Exo"/>
            </a:endParaRPr>
          </a:p>
          <a:p>
            <a:pPr indent="0" lvl="0" marL="50800" rtl="0" algn="l">
              <a:lnSpc>
                <a:spcPct val="90000"/>
              </a:lnSpc>
              <a:spcBef>
                <a:spcPts val="1000"/>
              </a:spcBef>
              <a:spcAft>
                <a:spcPts val="0"/>
              </a:spcAft>
              <a:buSzPts val="2800"/>
              <a:buNone/>
            </a:pPr>
            <a:r>
              <a:rPr lang="en-US">
                <a:latin typeface="Exo"/>
                <a:ea typeface="Exo"/>
                <a:cs typeface="Exo"/>
                <a:sym typeface="Exo"/>
              </a:rPr>
              <a:t>Selenium chạy được trên hầu hết các trình duyệt như IE, Mozilla FireFox, Chrome, Safari, Opera; và hầu hết các hệ điều hành như Windows, Mac, Linux. </a:t>
            </a:r>
            <a:endParaRPr>
              <a:latin typeface="Exo"/>
              <a:ea typeface="Exo"/>
              <a:cs typeface="Exo"/>
              <a:sym typeface="Exo"/>
            </a:endParaRPr>
          </a:p>
          <a:p>
            <a:pPr indent="0" lvl="0" marL="50800" rtl="0" algn="l">
              <a:lnSpc>
                <a:spcPct val="90000"/>
              </a:lnSpc>
              <a:spcBef>
                <a:spcPts val="1000"/>
              </a:spcBef>
              <a:spcAft>
                <a:spcPts val="0"/>
              </a:spcAft>
              <a:buSzPts val="2800"/>
              <a:buNone/>
            </a:pPr>
            <a:r>
              <a:rPr lang="en-US">
                <a:latin typeface="Exo"/>
                <a:ea typeface="Exo"/>
                <a:cs typeface="Exo"/>
                <a:sym typeface="Exo"/>
              </a:rPr>
              <a:t>Selenium WebDriver là một thành phần của Selenium được sử dụng để tự động hóa trình duyệt. Tự động hóa trình duyệt có thể được thực hiện bằng cách cung cấp các lệnh với nhiều ngôn ngữ khác nhau có sẵn cho Java, Python, JavaScript bằng cách sử dụng trình điều khiển của bên thứ ba điều khiển Google Chrome, Firefox, IE, Mozilla FireFox, Safari, Opera v.v.</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243" name="Google Shape;243;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244" name="Google Shape;244;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245" name="Google Shape;245;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246" name="Google Shape;246;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638852"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Giới thiệu về Web Scraping</a:t>
            </a:r>
            <a:endParaRPr>
              <a:latin typeface="Exo Black"/>
              <a:ea typeface="Exo Black"/>
              <a:cs typeface="Exo Black"/>
              <a:sym typeface="Exo Black"/>
            </a:endParaRPr>
          </a:p>
        </p:txBody>
      </p:sp>
      <p:sp>
        <p:nvSpPr>
          <p:cNvPr id="121" name="Google Shape;121;p5"/>
          <p:cNvSpPr txBox="1"/>
          <p:nvPr>
            <p:ph idx="1" type="body"/>
          </p:nvPr>
        </p:nvSpPr>
        <p:spPr>
          <a:xfrm>
            <a:off x="591181" y="1158243"/>
            <a:ext cx="10515600" cy="5303228"/>
          </a:xfrm>
          <a:prstGeom prst="rect">
            <a:avLst/>
          </a:prstGeom>
          <a:noFill/>
          <a:ln>
            <a:noFill/>
          </a:ln>
        </p:spPr>
        <p:txBody>
          <a:bodyPr anchorCtr="0" anchor="t" bIns="45700" lIns="91425" spcFirstLastPara="1" rIns="91425" wrap="square" tIns="45700">
            <a:normAutofit fontScale="92500" lnSpcReduction="10000"/>
          </a:bodyPr>
          <a:lstStyle/>
          <a:p>
            <a:pPr indent="-406400" lvl="0" marL="457200" rtl="0" algn="l">
              <a:lnSpc>
                <a:spcPct val="90000"/>
              </a:lnSpc>
              <a:spcBef>
                <a:spcPts val="1000"/>
              </a:spcBef>
              <a:spcAft>
                <a:spcPts val="0"/>
              </a:spcAft>
              <a:buSzPct val="108108"/>
              <a:buChar char="•"/>
            </a:pPr>
            <a:r>
              <a:rPr lang="en-US">
                <a:latin typeface="Exo"/>
                <a:ea typeface="Exo"/>
                <a:cs typeface="Exo"/>
                <a:sym typeface="Exo"/>
              </a:rPr>
              <a:t>Web Scraping là phương pháp thu thập/sao chép dữ liệu được sử dụng để trích xuất dữ liệu từ trang web. </a:t>
            </a:r>
            <a:br>
              <a:rPr lang="en-US">
                <a:latin typeface="Exo"/>
                <a:ea typeface="Exo"/>
                <a:cs typeface="Exo"/>
                <a:sym typeface="Exo"/>
              </a:rPr>
            </a:br>
            <a:r>
              <a:rPr lang="en-US">
                <a:latin typeface="Exo"/>
                <a:ea typeface="Exo"/>
                <a:cs typeface="Exo"/>
                <a:sym typeface="Exo"/>
              </a:rPr>
              <a:t>Phương pháp có thể truy cập trực tiếp vào http hoặc qua trình duyệt web. </a:t>
            </a:r>
            <a:endParaRPr>
              <a:latin typeface="Exo"/>
              <a:ea typeface="Exo"/>
              <a:cs typeface="Exo"/>
              <a:sym typeface="Exo"/>
            </a:endParaRPr>
          </a:p>
          <a:p>
            <a:pPr indent="-406400" lvl="0" marL="457200" rtl="0" algn="l">
              <a:lnSpc>
                <a:spcPct val="90000"/>
              </a:lnSpc>
              <a:spcBef>
                <a:spcPts val="1000"/>
              </a:spcBef>
              <a:spcAft>
                <a:spcPts val="0"/>
              </a:spcAft>
              <a:buSzPct val="108108"/>
              <a:buChar char="•"/>
            </a:pPr>
            <a:r>
              <a:rPr lang="en-US">
                <a:latin typeface="Exo"/>
                <a:ea typeface="Exo"/>
                <a:cs typeface="Exo"/>
                <a:sym typeface="Exo"/>
              </a:rPr>
              <a:t>Nhiều trang web không cho phép người dùng lưu dữ liệu để sử dụng riêng.</a:t>
            </a:r>
            <a:endParaRPr>
              <a:latin typeface="Exo"/>
              <a:ea typeface="Exo"/>
              <a:cs typeface="Exo"/>
              <a:sym typeface="Exo"/>
            </a:endParaRPr>
          </a:p>
          <a:p>
            <a:pPr indent="-406400" lvl="0" marL="457200" rtl="0" algn="l">
              <a:lnSpc>
                <a:spcPct val="90000"/>
              </a:lnSpc>
              <a:spcBef>
                <a:spcPts val="1000"/>
              </a:spcBef>
              <a:spcAft>
                <a:spcPts val="0"/>
              </a:spcAft>
              <a:buSzPct val="108108"/>
              <a:buChar char="•"/>
            </a:pPr>
            <a:r>
              <a:rPr lang="en-US">
                <a:latin typeface="Exo"/>
                <a:ea typeface="Exo"/>
                <a:cs typeface="Exo"/>
                <a:sym typeface="Exo"/>
              </a:rPr>
              <a:t>Một số cách ngăn chặn web scraping:</a:t>
            </a:r>
            <a:endParaRPr/>
          </a:p>
          <a:p>
            <a:pPr indent="-406400" lvl="0" marL="457200" rtl="0" algn="l">
              <a:lnSpc>
                <a:spcPct val="90000"/>
              </a:lnSpc>
              <a:spcBef>
                <a:spcPts val="1000"/>
              </a:spcBef>
              <a:spcAft>
                <a:spcPts val="0"/>
              </a:spcAft>
              <a:buSzPct val="108108"/>
              <a:buFont typeface="Exo"/>
              <a:buChar char="-"/>
            </a:pPr>
            <a:r>
              <a:rPr lang="en-US">
                <a:latin typeface="Exo"/>
                <a:ea typeface="Exo"/>
                <a:cs typeface="Exo"/>
                <a:sym typeface="Exo"/>
              </a:rPr>
              <a:t>Chặn IP của web scraping bot</a:t>
            </a:r>
            <a:endParaRPr/>
          </a:p>
          <a:p>
            <a:pPr indent="-406400" lvl="0" marL="457200" rtl="0" algn="l">
              <a:lnSpc>
                <a:spcPct val="90000"/>
              </a:lnSpc>
              <a:spcBef>
                <a:spcPts val="1000"/>
              </a:spcBef>
              <a:spcAft>
                <a:spcPts val="0"/>
              </a:spcAft>
              <a:buSzPct val="108108"/>
              <a:buFont typeface="Exo"/>
              <a:buChar char="-"/>
            </a:pPr>
            <a:r>
              <a:rPr lang="en-US">
                <a:latin typeface="Exo"/>
                <a:ea typeface="Exo"/>
                <a:cs typeface="Exo"/>
                <a:sym typeface="Exo"/>
              </a:rPr>
              <a:t>Trì hoãn cập nhật RSS Feed (tập tin XML giúp tạo ra kênh tóm tắt thông tin (feed) dễ dàng cập nhật và tìm kiếm nội dung)</a:t>
            </a:r>
            <a:endParaRPr/>
          </a:p>
          <a:p>
            <a:pPr indent="-406400" lvl="0" marL="457200" rtl="0" algn="l">
              <a:lnSpc>
                <a:spcPct val="90000"/>
              </a:lnSpc>
              <a:spcBef>
                <a:spcPts val="1000"/>
              </a:spcBef>
              <a:spcAft>
                <a:spcPts val="0"/>
              </a:spcAft>
              <a:buSzPct val="108108"/>
              <a:buFont typeface="Exo"/>
              <a:buChar char="-"/>
            </a:pPr>
            <a:r>
              <a:rPr lang="en-US">
                <a:latin typeface="Exo"/>
                <a:ea typeface="Exo"/>
                <a:cs typeface="Exo"/>
                <a:sym typeface="Exo"/>
              </a:rPr>
              <a:t>Rút ngắn nội dung trong RSS Feed</a:t>
            </a:r>
            <a:endParaRPr>
              <a:latin typeface="Exo"/>
              <a:ea typeface="Exo"/>
              <a:cs typeface="Exo"/>
              <a:sym typeface="Exo"/>
            </a:endParaRPr>
          </a:p>
          <a:p>
            <a:pPr indent="-406400" lvl="0" marL="457200" rtl="0" algn="l">
              <a:lnSpc>
                <a:spcPct val="90000"/>
              </a:lnSpc>
              <a:spcBef>
                <a:spcPts val="1000"/>
              </a:spcBef>
              <a:spcAft>
                <a:spcPts val="0"/>
              </a:spcAft>
              <a:buSzPct val="108108"/>
              <a:buFont typeface="Exo"/>
              <a:buChar char="-"/>
            </a:pPr>
            <a:r>
              <a:rPr lang="en-US">
                <a:latin typeface="Exo"/>
                <a:ea typeface="Exo"/>
                <a:cs typeface="Exo"/>
                <a:sym typeface="Exo"/>
              </a:rPr>
              <a:t>Random class trong HTML</a:t>
            </a:r>
            <a:endParaRPr>
              <a:latin typeface="Exo"/>
              <a:ea typeface="Exo"/>
              <a:cs typeface="Exo"/>
              <a:sym typeface="Exo"/>
            </a:endParaRPr>
          </a:p>
          <a:p>
            <a:pPr indent="-406400" lvl="0" marL="457200" rtl="0" algn="l">
              <a:lnSpc>
                <a:spcPct val="90000"/>
              </a:lnSpc>
              <a:spcBef>
                <a:spcPts val="1000"/>
              </a:spcBef>
              <a:spcAft>
                <a:spcPts val="0"/>
              </a:spcAft>
              <a:buSzPct val="108108"/>
              <a:buFont typeface="Exo"/>
              <a:buChar char="-"/>
            </a:pPr>
            <a:r>
              <a:rPr lang="en-US">
                <a:latin typeface="Exo"/>
                <a:ea typeface="Exo"/>
                <a:cs typeface="Exo"/>
                <a:sym typeface="Exo"/>
              </a:rPr>
              <a:t>Thêm watermark vào hình ảnh</a:t>
            </a:r>
            <a:endParaRPr>
              <a:latin typeface="Exo"/>
              <a:ea typeface="Exo"/>
              <a:cs typeface="Exo"/>
              <a:sym typeface="Exo"/>
            </a:endParaRPr>
          </a:p>
          <a:p>
            <a:pPr indent="-228600" lvl="0" marL="457200" rtl="0" algn="l">
              <a:lnSpc>
                <a:spcPct val="90000"/>
              </a:lnSpc>
              <a:spcBef>
                <a:spcPts val="1000"/>
              </a:spcBef>
              <a:spcAft>
                <a:spcPts val="0"/>
              </a:spcAft>
              <a:buSzPct val="108108"/>
              <a:buNone/>
            </a:pPr>
            <a:r>
              <a:t/>
            </a:r>
            <a:endParaRPr>
              <a:latin typeface="Exo"/>
              <a:ea typeface="Exo"/>
              <a:cs typeface="Exo"/>
              <a:sym typeface="Exo"/>
            </a:endParaRPr>
          </a:p>
          <a:p>
            <a:pPr indent="-228600" lvl="0" marL="457200" rtl="0" algn="l">
              <a:lnSpc>
                <a:spcPct val="90000"/>
              </a:lnSpc>
              <a:spcBef>
                <a:spcPts val="1000"/>
              </a:spcBef>
              <a:spcAft>
                <a:spcPts val="0"/>
              </a:spcAft>
              <a:buSzPct val="108108"/>
              <a:buNone/>
            </a:pPr>
            <a:r>
              <a:t/>
            </a:r>
            <a:endParaRPr b="0" i="0">
              <a:solidFill>
                <a:srgbClr val="212529"/>
              </a:solidFill>
              <a:latin typeface="Exo"/>
              <a:ea typeface="Exo"/>
              <a:cs typeface="Exo"/>
              <a:sym typeface="Exo"/>
            </a:endParaRPr>
          </a:p>
          <a:p>
            <a:pPr indent="-228600" lvl="0" marL="457200" rtl="0" algn="l">
              <a:lnSpc>
                <a:spcPct val="90000"/>
              </a:lnSpc>
              <a:spcBef>
                <a:spcPts val="1000"/>
              </a:spcBef>
              <a:spcAft>
                <a:spcPts val="0"/>
              </a:spcAft>
              <a:buSzPct val="108108"/>
              <a:buNone/>
            </a:pPr>
            <a:r>
              <a:t/>
            </a:r>
            <a:endParaRPr b="0" i="0">
              <a:solidFill>
                <a:srgbClr val="212529"/>
              </a:solidFill>
              <a:latin typeface="Arial"/>
              <a:ea typeface="Arial"/>
              <a:cs typeface="Arial"/>
              <a:sym typeface="Arial"/>
            </a:endParaRPr>
          </a:p>
          <a:p>
            <a:pPr indent="-228600" lvl="0" marL="457200" rtl="0" algn="l">
              <a:lnSpc>
                <a:spcPct val="90000"/>
              </a:lnSpc>
              <a:spcBef>
                <a:spcPts val="1000"/>
              </a:spcBef>
              <a:spcAft>
                <a:spcPts val="0"/>
              </a:spcAft>
              <a:buSzPct val="108108"/>
              <a:buNone/>
            </a:pPr>
            <a:r>
              <a:t/>
            </a:r>
            <a:endParaRPr>
              <a:latin typeface="Exo"/>
              <a:ea typeface="Exo"/>
              <a:cs typeface="Exo"/>
              <a:sym typeface="Exo"/>
            </a:endParaRPr>
          </a:p>
        </p:txBody>
      </p:sp>
      <p:sp>
        <p:nvSpPr>
          <p:cNvPr id="122" name="Google Shape;122;p5"/>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Các bước web scraping</a:t>
            </a:r>
            <a:endParaRPr>
              <a:latin typeface="Exo Black"/>
              <a:ea typeface="Exo Black"/>
              <a:cs typeface="Exo Black"/>
              <a:sym typeface="Exo Black"/>
            </a:endParaRPr>
          </a:p>
        </p:txBody>
      </p:sp>
      <p:sp>
        <p:nvSpPr>
          <p:cNvPr id="128" name="Google Shape;128;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b="0" i="0" lang="en-US">
                <a:solidFill>
                  <a:srgbClr val="161616"/>
                </a:solidFill>
                <a:latin typeface="Exo"/>
                <a:ea typeface="Exo"/>
                <a:cs typeface="Exo"/>
                <a:sym typeface="Exo"/>
              </a:rPr>
              <a:t>Bước 1: Scraper tải trang trước từ URL. Tiếp theo, scraper sẽ load toàn bộ code HTML cho trang từ URL để </a:t>
            </a:r>
            <a:r>
              <a:rPr lang="en-US">
                <a:solidFill>
                  <a:srgbClr val="161616"/>
                </a:solidFill>
                <a:latin typeface="Exo"/>
                <a:ea typeface="Exo"/>
                <a:cs typeface="Exo"/>
                <a:sym typeface="Exo"/>
              </a:rPr>
              <a:t>hiển</a:t>
            </a:r>
            <a:r>
              <a:rPr b="0" i="0" lang="en-US">
                <a:solidFill>
                  <a:srgbClr val="161616"/>
                </a:solidFill>
                <a:latin typeface="Exo"/>
                <a:ea typeface="Exo"/>
                <a:cs typeface="Exo"/>
                <a:sym typeface="Exo"/>
              </a:rPr>
              <a:t> thị cấu trúc DOM.</a:t>
            </a:r>
            <a:endParaRPr b="0" i="0">
              <a:solidFill>
                <a:srgbClr val="161616"/>
              </a:solidFill>
              <a:latin typeface="Exo"/>
              <a:ea typeface="Exo"/>
              <a:cs typeface="Exo"/>
              <a:sym typeface="Exo"/>
            </a:endParaRPr>
          </a:p>
          <a:p>
            <a:pPr indent="-406400" lvl="0" marL="457200" rtl="0" algn="l">
              <a:lnSpc>
                <a:spcPct val="90000"/>
              </a:lnSpc>
              <a:spcBef>
                <a:spcPts val="1000"/>
              </a:spcBef>
              <a:spcAft>
                <a:spcPts val="0"/>
              </a:spcAft>
              <a:buSzPts val="2800"/>
              <a:buChar char="•"/>
            </a:pPr>
            <a:r>
              <a:rPr b="0" i="0" lang="en-US">
                <a:solidFill>
                  <a:srgbClr val="161616"/>
                </a:solidFill>
                <a:latin typeface="Exo"/>
                <a:ea typeface="Exo"/>
                <a:cs typeface="Exo"/>
                <a:sym typeface="Exo"/>
              </a:rPr>
              <a:t>Bước 2: Scraper sẽ trích xuất tất cả dữ liệu họ muốn từ trên trang web </a:t>
            </a:r>
            <a:endParaRPr>
              <a:solidFill>
                <a:srgbClr val="161616"/>
              </a:solidFill>
              <a:latin typeface="Exo"/>
              <a:ea typeface="Exo"/>
              <a:cs typeface="Exo"/>
              <a:sym typeface="Exo"/>
            </a:endParaRPr>
          </a:p>
          <a:p>
            <a:pPr indent="-406400" lvl="0" marL="457200" rtl="0" algn="l">
              <a:lnSpc>
                <a:spcPct val="90000"/>
              </a:lnSpc>
              <a:spcBef>
                <a:spcPts val="1000"/>
              </a:spcBef>
              <a:spcAft>
                <a:spcPts val="0"/>
              </a:spcAft>
              <a:buSzPts val="2800"/>
              <a:buChar char="•"/>
            </a:pPr>
            <a:r>
              <a:rPr b="0" i="0" lang="en-US">
                <a:solidFill>
                  <a:srgbClr val="161616"/>
                </a:solidFill>
                <a:latin typeface="Exo"/>
                <a:ea typeface="Exo"/>
                <a:cs typeface="Exo"/>
                <a:sym typeface="Exo"/>
              </a:rPr>
              <a:t>Bước 3: Lưu dữ liệu đã thu thập được thành định dạng cho người dùng.</a:t>
            </a:r>
            <a:endParaRPr/>
          </a:p>
          <a:p>
            <a:pPr indent="-228600" lvl="0" marL="457200" rtl="0" algn="l">
              <a:lnSpc>
                <a:spcPct val="90000"/>
              </a:lnSpc>
              <a:spcBef>
                <a:spcPts val="1000"/>
              </a:spcBef>
              <a:spcAft>
                <a:spcPts val="0"/>
              </a:spcAft>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DOM</a:t>
            </a:r>
            <a:endParaRPr>
              <a:latin typeface="Exo Black"/>
              <a:ea typeface="Exo Black"/>
              <a:cs typeface="Exo Black"/>
              <a:sym typeface="Exo Black"/>
            </a:endParaRPr>
          </a:p>
        </p:txBody>
      </p:sp>
      <p:sp>
        <p:nvSpPr>
          <p:cNvPr id="135" name="Google Shape;135;p9"/>
          <p:cNvSpPr txBox="1"/>
          <p:nvPr>
            <p:ph idx="1" type="body"/>
          </p:nvPr>
        </p:nvSpPr>
        <p:spPr>
          <a:xfrm>
            <a:off x="838200" y="1690688"/>
            <a:ext cx="10515600" cy="4705184"/>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latin typeface="Exo"/>
                <a:ea typeface="Exo"/>
                <a:cs typeface="Exo"/>
                <a:sym typeface="Exo"/>
              </a:rPr>
              <a:t>Mô hình Đối tượng Tài liệu (DOM) là một API lập trình cho các tài liệu HTML và XML. </a:t>
            </a:r>
            <a:endParaRPr>
              <a:latin typeface="Exo"/>
              <a:ea typeface="Exo"/>
              <a:cs typeface="Exo"/>
              <a:sym typeface="Exo"/>
            </a:endParaRPr>
          </a:p>
          <a:p>
            <a:pPr indent="-406400" lvl="0" marL="457200" rtl="0" algn="l">
              <a:lnSpc>
                <a:spcPct val="90000"/>
              </a:lnSpc>
              <a:spcBef>
                <a:spcPts val="1000"/>
              </a:spcBef>
              <a:spcAft>
                <a:spcPts val="0"/>
              </a:spcAft>
              <a:buSzPts val="2800"/>
              <a:buChar char="•"/>
            </a:pPr>
            <a:r>
              <a:rPr lang="en-US">
                <a:latin typeface="Exo"/>
                <a:ea typeface="Exo"/>
                <a:cs typeface="Exo"/>
                <a:sym typeface="Exo"/>
              </a:rPr>
              <a:t>Nó định nghĩa một mô hình nội dung của trang. </a:t>
            </a:r>
            <a:endParaRPr>
              <a:latin typeface="Exo"/>
              <a:ea typeface="Exo"/>
              <a:cs typeface="Exo"/>
              <a:sym typeface="Exo"/>
            </a:endParaRPr>
          </a:p>
          <a:p>
            <a:pPr indent="-406400" lvl="0" marL="457200" rtl="0" algn="l">
              <a:lnSpc>
                <a:spcPct val="90000"/>
              </a:lnSpc>
              <a:spcBef>
                <a:spcPts val="1000"/>
              </a:spcBef>
              <a:spcAft>
                <a:spcPts val="0"/>
              </a:spcAft>
              <a:buSzPts val="2800"/>
              <a:buChar char="•"/>
            </a:pPr>
            <a:r>
              <a:rPr lang="en-US">
                <a:latin typeface="Exo"/>
                <a:ea typeface="Exo"/>
                <a:cs typeface="Exo"/>
                <a:sym typeface="Exo"/>
              </a:rPr>
              <a:t>DOM là một biểu diễn phân cấp của nội dung trang web, cũng như thông tin về cấu trúc, thông tin về kiểu dáng, tập lệnh và liên kết đến nội dung khác.</a:t>
            </a:r>
            <a:endParaRPr>
              <a:latin typeface="Exo"/>
              <a:ea typeface="Exo"/>
              <a:cs typeface="Exo"/>
              <a:sym typeface="Exo"/>
            </a:endParaRPr>
          </a:p>
        </p:txBody>
      </p:sp>
      <p:sp>
        <p:nvSpPr>
          <p:cNvPr id="136" name="Google Shape;136;p9"/>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898872" y="57436"/>
            <a:ext cx="180099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DOM</a:t>
            </a:r>
            <a:endParaRPr/>
          </a:p>
        </p:txBody>
      </p:sp>
      <p:sp>
        <p:nvSpPr>
          <p:cNvPr id="143" name="Google Shape;143;p10"/>
          <p:cNvSpPr txBox="1"/>
          <p:nvPr>
            <p:ph idx="1" type="body"/>
          </p:nvPr>
        </p:nvSpPr>
        <p:spPr>
          <a:xfrm>
            <a:off x="898872" y="1195658"/>
            <a:ext cx="10732644" cy="2174333"/>
          </a:xfrm>
          <a:prstGeom prst="rect">
            <a:avLst/>
          </a:prstGeom>
          <a:noFill/>
          <a:ln>
            <a:noFill/>
          </a:ln>
        </p:spPr>
        <p:txBody>
          <a:bodyPr anchorCtr="0" anchor="t" bIns="45700" lIns="91425" spcFirstLastPara="1" rIns="91425" wrap="square" tIns="45700">
            <a:normAutofit fontScale="62500" lnSpcReduction="20000"/>
          </a:bodyPr>
          <a:lstStyle/>
          <a:p>
            <a:pPr indent="-406400" lvl="0" marL="457200" rtl="0" algn="l">
              <a:lnSpc>
                <a:spcPct val="90000"/>
              </a:lnSpc>
              <a:spcBef>
                <a:spcPts val="1000"/>
              </a:spcBef>
              <a:spcAft>
                <a:spcPts val="0"/>
              </a:spcAft>
              <a:buSzPct val="203636"/>
              <a:buChar char="•"/>
            </a:pPr>
            <a:r>
              <a:rPr lang="en-US" sz="2200">
                <a:latin typeface="Exo"/>
                <a:ea typeface="Exo"/>
                <a:cs typeface="Exo"/>
                <a:sym typeface="Exo"/>
              </a:rPr>
              <a:t>API là viết tắt của Giao diện lập trình ứng dụng. </a:t>
            </a:r>
            <a:endParaRPr sz="2200">
              <a:latin typeface="Exo"/>
              <a:ea typeface="Exo"/>
              <a:cs typeface="Exo"/>
              <a:sym typeface="Exo"/>
            </a:endParaRPr>
          </a:p>
          <a:p>
            <a:pPr indent="-406400" lvl="0" marL="457200" rtl="0" algn="l">
              <a:lnSpc>
                <a:spcPct val="90000"/>
              </a:lnSpc>
              <a:spcBef>
                <a:spcPts val="1000"/>
              </a:spcBef>
              <a:spcAft>
                <a:spcPts val="0"/>
              </a:spcAft>
              <a:buSzPct val="203636"/>
              <a:buChar char="•"/>
            </a:pPr>
            <a:r>
              <a:rPr lang="en-US" sz="2200">
                <a:latin typeface="Exo"/>
                <a:ea typeface="Exo"/>
                <a:cs typeface="Exo"/>
                <a:sym typeface="Exo"/>
              </a:rPr>
              <a:t>Từ Ứng dụng dùng để chỉ bất kỳ phần mềm nào. Giao diện có thể được coi như một hợp đồng dịch vụ giữa hai ứng dụng.</a:t>
            </a:r>
            <a:endParaRPr sz="2200">
              <a:latin typeface="Exo"/>
              <a:ea typeface="Exo"/>
              <a:cs typeface="Exo"/>
              <a:sym typeface="Exo"/>
            </a:endParaRPr>
          </a:p>
          <a:p>
            <a:pPr indent="-406400" lvl="0" marL="457200" rtl="0" algn="l">
              <a:lnSpc>
                <a:spcPct val="90000"/>
              </a:lnSpc>
              <a:spcBef>
                <a:spcPts val="1000"/>
              </a:spcBef>
              <a:spcAft>
                <a:spcPts val="0"/>
              </a:spcAft>
              <a:buSzPct val="203636"/>
              <a:buChar char="•"/>
            </a:pPr>
            <a:r>
              <a:rPr lang="en-US" sz="2200">
                <a:latin typeface="Exo"/>
                <a:ea typeface="Exo"/>
                <a:cs typeface="Exo"/>
                <a:sym typeface="Exo"/>
              </a:rPr>
              <a:t>Hợp đồng này xác định cách hai hoặc nhiều chương trình máy tính giao tiếp với nhau bằng cách sử dụng các yêu cầu và phản hồi.</a:t>
            </a:r>
            <a:endParaRPr sz="2200">
              <a:latin typeface="Exo"/>
              <a:ea typeface="Exo"/>
              <a:cs typeface="Exo"/>
              <a:sym typeface="Exo"/>
            </a:endParaRPr>
          </a:p>
          <a:p>
            <a:pPr indent="-406400" lvl="0" marL="457200" rtl="0" algn="l">
              <a:lnSpc>
                <a:spcPct val="90000"/>
              </a:lnSpc>
              <a:spcBef>
                <a:spcPts val="1000"/>
              </a:spcBef>
              <a:spcAft>
                <a:spcPts val="0"/>
              </a:spcAft>
              <a:buSzPct val="203636"/>
              <a:buChar char="•"/>
            </a:pPr>
            <a:r>
              <a:rPr lang="en-US" sz="2200">
                <a:latin typeface="Exo"/>
                <a:ea typeface="Exo"/>
                <a:cs typeface="Exo"/>
                <a:sym typeface="Exo"/>
              </a:rPr>
              <a:t>XML trình bày dữ liệu dưới dạng tài liệu và DOM có thể được sử dụng để quản lý dữ liệu này.</a:t>
            </a:r>
            <a:endParaRPr sz="2200">
              <a:latin typeface="Exo"/>
              <a:ea typeface="Exo"/>
              <a:cs typeface="Exo"/>
              <a:sym typeface="Exo"/>
            </a:endParaRPr>
          </a:p>
          <a:p>
            <a:pPr indent="-406400" lvl="0" marL="457200" rtl="0" algn="l">
              <a:lnSpc>
                <a:spcPct val="90000"/>
              </a:lnSpc>
              <a:spcBef>
                <a:spcPts val="1000"/>
              </a:spcBef>
              <a:spcAft>
                <a:spcPts val="0"/>
              </a:spcAft>
              <a:buSzPct val="203636"/>
              <a:buChar char="•"/>
            </a:pPr>
            <a:r>
              <a:rPr lang="en-US" sz="2200">
                <a:latin typeface="Exo"/>
                <a:ea typeface="Exo"/>
                <a:cs typeface="Exo"/>
                <a:sym typeface="Exo"/>
              </a:rPr>
              <a:t>Chúng ta có thể tạo và xây dựng tài liệu, điều hướng cấu trúc cũng như thêm, sửa đổi hoặc xóa các thành phần trong DOM. Mọi thứ được tìm thấy trong tài liệu HTML hoặc XML đều có thể được truy cập, thay đổi, xóa hoặc thêm bằng DOM.</a:t>
            </a:r>
            <a:endParaRPr sz="2200">
              <a:latin typeface="Exo"/>
              <a:ea typeface="Exo"/>
              <a:cs typeface="Exo"/>
              <a:sym typeface="Exo"/>
            </a:endParaRPr>
          </a:p>
          <a:p>
            <a:pPr indent="-406400" lvl="0" marL="457200" rtl="0" algn="l">
              <a:lnSpc>
                <a:spcPct val="90000"/>
              </a:lnSpc>
              <a:spcBef>
                <a:spcPts val="1000"/>
              </a:spcBef>
              <a:spcAft>
                <a:spcPts val="0"/>
              </a:spcAft>
              <a:buSzPct val="203636"/>
              <a:buChar char="•"/>
            </a:pPr>
            <a:r>
              <a:rPr lang="en-US" sz="2200">
                <a:latin typeface="Exo"/>
                <a:ea typeface="Exo"/>
                <a:cs typeface="Exo"/>
                <a:sym typeface="Exo"/>
              </a:rPr>
              <a:t>DOM có thể được mở được trong Elements.</a:t>
            </a:r>
            <a:endParaRPr/>
          </a:p>
          <a:p>
            <a:pPr indent="-228600" lvl="0" marL="457200" rtl="0" algn="l">
              <a:lnSpc>
                <a:spcPct val="90000"/>
              </a:lnSpc>
              <a:spcBef>
                <a:spcPts val="1000"/>
              </a:spcBef>
              <a:spcAft>
                <a:spcPts val="0"/>
              </a:spcAft>
              <a:buSzPct val="160000"/>
              <a:buNone/>
            </a:pPr>
            <a:r>
              <a:t/>
            </a:r>
            <a:endParaRPr>
              <a:latin typeface="Exo"/>
              <a:ea typeface="Exo"/>
              <a:cs typeface="Exo"/>
              <a:sym typeface="Exo"/>
            </a:endParaRPr>
          </a:p>
        </p:txBody>
      </p:sp>
      <p:sp>
        <p:nvSpPr>
          <p:cNvPr id="144" name="Google Shape;144;p10"/>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145" name="Google Shape;145;p10"/>
          <p:cNvPicPr preferRelativeResize="0"/>
          <p:nvPr/>
        </p:nvPicPr>
        <p:blipFill rotWithShape="1">
          <a:blip r:embed="rId3">
            <a:alphaModFix/>
          </a:blip>
          <a:srcRect b="0" l="0" r="0" t="0"/>
          <a:stretch/>
        </p:blipFill>
        <p:spPr>
          <a:xfrm>
            <a:off x="3051243" y="3429000"/>
            <a:ext cx="6089513" cy="29864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762000" y="11917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NGÔN NGỮ ĐÁNH DẤU</a:t>
            </a:r>
            <a:endParaRPr/>
          </a:p>
        </p:txBody>
      </p:sp>
      <p:sp>
        <p:nvSpPr>
          <p:cNvPr id="152" name="Google Shape;152;p11"/>
          <p:cNvSpPr txBox="1"/>
          <p:nvPr>
            <p:ph idx="1" type="body"/>
          </p:nvPr>
        </p:nvSpPr>
        <p:spPr>
          <a:xfrm>
            <a:off x="838200" y="1321763"/>
            <a:ext cx="10515600" cy="5417062"/>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b="1" lang="en-US">
                <a:latin typeface="Exo"/>
                <a:ea typeface="Exo"/>
                <a:cs typeface="Exo"/>
                <a:sym typeface="Exo"/>
              </a:rPr>
              <a:t>MARKUP LANGUAGES</a:t>
            </a:r>
            <a:r>
              <a:rPr lang="en-US">
                <a:latin typeface="Exo"/>
                <a:ea typeface="Exo"/>
                <a:cs typeface="Exo"/>
                <a:sym typeface="Exo"/>
              </a:rPr>
              <a:t>: </a:t>
            </a:r>
            <a:endParaRPr/>
          </a:p>
          <a:p>
            <a:pPr indent="0" lvl="0" marL="50800" rtl="0" algn="l">
              <a:lnSpc>
                <a:spcPct val="90000"/>
              </a:lnSpc>
              <a:spcBef>
                <a:spcPts val="1000"/>
              </a:spcBef>
              <a:spcAft>
                <a:spcPts val="0"/>
              </a:spcAft>
              <a:buSzPts val="2800"/>
              <a:buNone/>
            </a:pPr>
            <a:r>
              <a:rPr lang="en-US">
                <a:latin typeface="Exo"/>
                <a:ea typeface="Exo"/>
                <a:cs typeface="Exo"/>
                <a:sym typeface="Exo"/>
              </a:rPr>
              <a:t>XML và HTML là các ngôn ngữ đánh dấu sử dụng một bộ thẻ hoặc quy tắc để tổ chức và cung cấp thông tin. </a:t>
            </a:r>
            <a:endParaRPr>
              <a:latin typeface="Exo"/>
              <a:ea typeface="Exo"/>
              <a:cs typeface="Exo"/>
              <a:sym typeface="Exo"/>
            </a:endParaRPr>
          </a:p>
          <a:p>
            <a:pPr indent="0" lvl="0" marL="50800" rtl="0" algn="l">
              <a:lnSpc>
                <a:spcPct val="90000"/>
              </a:lnSpc>
              <a:spcBef>
                <a:spcPts val="1000"/>
              </a:spcBef>
              <a:spcAft>
                <a:spcPts val="0"/>
              </a:spcAft>
              <a:buSzPts val="2800"/>
              <a:buNone/>
            </a:pPr>
            <a:r>
              <a:rPr lang="en-US">
                <a:latin typeface="Exo"/>
                <a:ea typeface="Exo"/>
                <a:cs typeface="Exo"/>
                <a:sym typeface="Exo"/>
              </a:rPr>
              <a:t>Định dạng XML là định dạng mở nên chúng ta có thể mở một tài liệu XML trong bất kỳ trình soạn thảo văn bản nào.</a:t>
            </a:r>
            <a:endParaRPr>
              <a:latin typeface="Exo"/>
              <a:ea typeface="Exo"/>
              <a:cs typeface="Exo"/>
              <a:sym typeface="Exo"/>
            </a:endParaRPr>
          </a:p>
          <a:p>
            <a:pPr indent="0" lvl="0" marL="50800" rtl="0" algn="l">
              <a:lnSpc>
                <a:spcPct val="90000"/>
              </a:lnSpc>
              <a:spcBef>
                <a:spcPts val="1000"/>
              </a:spcBef>
              <a:spcAft>
                <a:spcPts val="0"/>
              </a:spcAft>
              <a:buSzPts val="2800"/>
              <a:buNone/>
            </a:pPr>
            <a:r>
              <a:rPr lang="en-US">
                <a:latin typeface="Exo"/>
                <a:ea typeface="Exo"/>
                <a:cs typeface="Exo"/>
                <a:sym typeface="Exo"/>
              </a:rPr>
              <a:t>HTML và XML có cấu trúc rất giống nhau, đó là lý do tại sao XPath có thể được sử dụng gần như thay thế cho nhau để điều hướng cả tài liệu HTML và XML. </a:t>
            </a:r>
            <a:endParaRPr>
              <a:latin typeface="Exo"/>
              <a:ea typeface="Exo"/>
              <a:cs typeface="Exo"/>
              <a:sym typeface="Exo"/>
            </a:endParaRPr>
          </a:p>
          <a:p>
            <a:pPr indent="0" lvl="0" marL="50800" rtl="0" algn="l">
              <a:lnSpc>
                <a:spcPct val="90000"/>
              </a:lnSpc>
              <a:spcBef>
                <a:spcPts val="1000"/>
              </a:spcBef>
              <a:spcAft>
                <a:spcPts val="0"/>
              </a:spcAft>
              <a:buSzPts val="2800"/>
              <a:buNone/>
            </a:pPr>
            <a:r>
              <a:rPr lang="en-US">
                <a:latin typeface="Exo"/>
                <a:ea typeface="Exo"/>
                <a:cs typeface="Exo"/>
                <a:sym typeface="Exo"/>
              </a:rPr>
              <a:t>XPath và CSS có thể được sử dụng gần như thay thế cho nhau để điều hướng cả tài liệu HTML và XML.</a:t>
            </a:r>
            <a:endParaRPr>
              <a:latin typeface="Exo"/>
              <a:ea typeface="Exo"/>
              <a:cs typeface="Exo"/>
              <a:sym typeface="Exo"/>
            </a:endParaRPr>
          </a:p>
          <a:p>
            <a:pPr indent="0" lvl="0" marL="0" rtl="0" algn="l">
              <a:lnSpc>
                <a:spcPct val="90000"/>
              </a:lnSpc>
              <a:spcBef>
                <a:spcPts val="1000"/>
              </a:spcBef>
              <a:spcAft>
                <a:spcPts val="0"/>
              </a:spcAft>
              <a:buSzPts val="2800"/>
              <a:buNone/>
            </a:pPr>
            <a:r>
              <a:t/>
            </a:r>
            <a:endParaRPr>
              <a:latin typeface="Exo"/>
              <a:ea typeface="Exo"/>
              <a:cs typeface="Exo"/>
              <a:sym typeface="Exo"/>
            </a:endParaRPr>
          </a:p>
        </p:txBody>
      </p:sp>
      <p:sp>
        <p:nvSpPr>
          <p:cNvPr id="153" name="Google Shape;153;p11"/>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762000" y="11917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NGÔN NGỮ ĐÁNH DẤU</a:t>
            </a:r>
            <a:endParaRPr/>
          </a:p>
        </p:txBody>
      </p:sp>
      <p:sp>
        <p:nvSpPr>
          <p:cNvPr id="160" name="Google Shape;160;p12"/>
          <p:cNvSpPr txBox="1"/>
          <p:nvPr>
            <p:ph idx="1" type="body"/>
          </p:nvPr>
        </p:nvSpPr>
        <p:spPr>
          <a:xfrm>
            <a:off x="838200" y="1321763"/>
            <a:ext cx="10515600" cy="702051"/>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latin typeface="Exo"/>
                <a:ea typeface="Exo"/>
                <a:cs typeface="Exo"/>
                <a:sym typeface="Exo"/>
              </a:rPr>
              <a:t>Sự khác biệt giữa HTML và XML:</a:t>
            </a:r>
            <a:endParaRPr>
              <a:latin typeface="Exo"/>
              <a:ea typeface="Exo"/>
              <a:cs typeface="Exo"/>
              <a:sym typeface="Exo"/>
            </a:endParaRPr>
          </a:p>
        </p:txBody>
      </p:sp>
      <p:sp>
        <p:nvSpPr>
          <p:cNvPr id="161" name="Google Shape;161;p1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graphicFrame>
        <p:nvGraphicFramePr>
          <p:cNvPr id="162" name="Google Shape;162;p12"/>
          <p:cNvGraphicFramePr/>
          <p:nvPr/>
        </p:nvGraphicFramePr>
        <p:xfrm>
          <a:off x="2544954" y="2086254"/>
          <a:ext cx="7248545" cy="4522561"/>
        </p:xfrm>
        <a:graphic>
          <a:graphicData uri="http://schemas.openxmlformats.org/presentationml/2006/ole">
            <mc:AlternateContent>
              <mc:Choice Requires="v">
                <p:oleObj r:id="rId4" imgH="4522561" imgW="7248545" progId="Word.Document.12" spid="_x0000_s1">
                  <p:embed/>
                </p:oleObj>
              </mc:Choice>
              <mc:Fallback>
                <p:oleObj r:id="rId5" imgH="4522561" imgW="7248545" progId="Word.Document.12">
                  <p:embed/>
                  <p:pic>
                    <p:nvPicPr>
                      <p:cNvPr id="162" name="Google Shape;162;p12"/>
                      <p:cNvPicPr preferRelativeResize="0"/>
                      <p:nvPr/>
                    </p:nvPicPr>
                    <p:blipFill rotWithShape="1">
                      <a:blip r:embed="rId6">
                        <a:alphaModFix/>
                      </a:blip>
                      <a:srcRect b="0" l="0" r="0" t="0"/>
                      <a:stretch/>
                    </p:blipFill>
                    <p:spPr>
                      <a:xfrm>
                        <a:off x="2544954" y="2086254"/>
                        <a:ext cx="7248545" cy="4522561"/>
                      </a:xfrm>
                      <a:prstGeom prst="rect">
                        <a:avLst/>
                      </a:prstGeom>
                      <a:noFill/>
                      <a:ln>
                        <a:noFill/>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614065" y="-981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CẤU TRÚC TÀI LIỆU ĐÁNH DẤU</a:t>
            </a:r>
            <a:endParaRPr>
              <a:latin typeface="Exo Black"/>
              <a:ea typeface="Exo Black"/>
              <a:cs typeface="Exo Black"/>
              <a:sym typeface="Exo Black"/>
            </a:endParaRPr>
          </a:p>
        </p:txBody>
      </p:sp>
      <p:sp>
        <p:nvSpPr>
          <p:cNvPr id="169" name="Google Shape;169;p13"/>
          <p:cNvSpPr txBox="1"/>
          <p:nvPr>
            <p:ph idx="12" type="sldNum"/>
          </p:nvPr>
        </p:nvSpPr>
        <p:spPr>
          <a:xfrm>
            <a:off x="3295226" y="3290085"/>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170" name="Google Shape;170;p13"/>
          <p:cNvPicPr preferRelativeResize="0"/>
          <p:nvPr/>
        </p:nvPicPr>
        <p:blipFill rotWithShape="1">
          <a:blip r:embed="rId3">
            <a:alphaModFix/>
          </a:blip>
          <a:srcRect b="0" l="0" r="0" t="0"/>
          <a:stretch/>
        </p:blipFill>
        <p:spPr>
          <a:xfrm>
            <a:off x="2975932" y="3778435"/>
            <a:ext cx="6103599" cy="546781"/>
          </a:xfrm>
          <a:prstGeom prst="rect">
            <a:avLst/>
          </a:prstGeom>
          <a:noFill/>
          <a:ln>
            <a:noFill/>
          </a:ln>
        </p:spPr>
      </p:pic>
      <p:pic>
        <p:nvPicPr>
          <p:cNvPr id="171" name="Google Shape;171;p13"/>
          <p:cNvPicPr preferRelativeResize="0"/>
          <p:nvPr/>
        </p:nvPicPr>
        <p:blipFill rotWithShape="1">
          <a:blip r:embed="rId4">
            <a:alphaModFix/>
          </a:blip>
          <a:srcRect b="0" l="0" r="0" t="0"/>
          <a:stretch/>
        </p:blipFill>
        <p:spPr>
          <a:xfrm>
            <a:off x="2975931" y="4356366"/>
            <a:ext cx="6103599" cy="1538615"/>
          </a:xfrm>
          <a:prstGeom prst="rect">
            <a:avLst/>
          </a:prstGeom>
          <a:noFill/>
          <a:ln>
            <a:noFill/>
          </a:ln>
        </p:spPr>
      </p:pic>
      <p:sp>
        <p:nvSpPr>
          <p:cNvPr id="172" name="Google Shape;172;p13"/>
          <p:cNvSpPr txBox="1"/>
          <p:nvPr/>
        </p:nvSpPr>
        <p:spPr>
          <a:xfrm>
            <a:off x="659505" y="916113"/>
            <a:ext cx="10918430"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Exo"/>
                <a:ea typeface="Exo"/>
                <a:cs typeface="Exo"/>
                <a:sym typeface="Exo"/>
              </a:rPr>
              <a:t>Đối với tài liệu XML </a:t>
            </a:r>
            <a:r>
              <a:rPr b="0" i="0" lang="en-US" sz="1800" u="none" cap="none" strike="noStrike">
                <a:solidFill>
                  <a:srgbClr val="000000"/>
                </a:solidFill>
                <a:latin typeface="Exo"/>
                <a:ea typeface="Exo"/>
                <a:cs typeface="Exo"/>
                <a:sym typeface="Exo"/>
              </a:rPr>
              <a:t>tuân theo các quy tắc cú pháp cơ bản</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a:ea typeface="Exo"/>
                <a:cs typeface="Exo"/>
                <a:sym typeface="Exo"/>
              </a:rPr>
              <a:t>- Một tài liệu XML được cấu trúc bằng cách sử dụng các nút, bao gồm nút phần tử, nút thuộc tính và nút văn bản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Exo"/>
                <a:ea typeface="Exo"/>
                <a:cs typeface="Exo"/>
                <a:sym typeface="Exo"/>
              </a:rPr>
              <a:t>Các nút phần tử XML phải có thẻ mở và thẻ đóng. Ví dụ: thẻ mở &lt;h3&gt; và thẻ đóng &lt;/h3&gt;</a:t>
            </a:r>
            <a:endParaRPr b="0" i="0" sz="1800" u="none" cap="none" strike="noStrike">
              <a:solidFill>
                <a:srgbClr val="000000"/>
              </a:solidFill>
              <a:latin typeface="Exo"/>
              <a:ea typeface="Exo"/>
              <a:cs typeface="Exo"/>
              <a:sym typeface="Exo"/>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Exo"/>
                <a:ea typeface="Exo"/>
                <a:cs typeface="Exo"/>
                <a:sym typeface="Exo"/>
              </a:rPr>
              <a:t>Các thẻ XML phân biệt chữ hoa chữ thường, ví dụ: &lt;h3&gt; không bằng &lt;H3&gt;</a:t>
            </a:r>
            <a:endParaRPr b="0" i="0" sz="1800" u="none" cap="none" strike="noStrike">
              <a:solidFill>
                <a:srgbClr val="000000"/>
              </a:solidFill>
              <a:latin typeface="Exo"/>
              <a:ea typeface="Exo"/>
              <a:cs typeface="Exo"/>
              <a:sym typeface="Exo"/>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Exo"/>
                <a:ea typeface="Exo"/>
                <a:cs typeface="Exo"/>
                <a:sym typeface="Exo"/>
              </a:rPr>
              <a:t>Trong một phần tử có thể có các phần tử con. Chúng phải được lồng đúng cách (mọi phần tử con được mở cũng phải được đóng)</a:t>
            </a:r>
            <a:endParaRPr b="0" i="0" sz="1800" u="none" cap="none" strike="noStrike">
              <a:solidFill>
                <a:srgbClr val="000000"/>
              </a:solidFill>
              <a:latin typeface="Exo"/>
              <a:ea typeface="Exo"/>
              <a:cs typeface="Exo"/>
              <a:sym typeface="Exo"/>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Exo"/>
                <a:ea typeface="Exo"/>
                <a:cs typeface="Exo"/>
                <a:sym typeface="Exo"/>
              </a:rPr>
              <a:t>Trong một phần tử cũng có thể có các nút văn bản. JupyterCon 2023 và Paris, France đều là nút văn bản.</a:t>
            </a:r>
            <a:endParaRPr b="0" i="0" sz="1800" u="none" cap="none" strike="noStrike">
              <a:solidFill>
                <a:srgbClr val="000000"/>
              </a:solidFill>
              <a:latin typeface="Exo"/>
              <a:ea typeface="Exo"/>
              <a:cs typeface="Exo"/>
              <a:sym typeface="Exo"/>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Exo"/>
                <a:ea typeface="Exo"/>
                <a:cs typeface="Exo"/>
                <a:sym typeface="Exo"/>
              </a:rPr>
              <a:t>Các nút thuộc tính XML (ví dụ: lớp trong &lt;h3&gt;) có “name” và giá trị “event-title” phải được trích dẫn.</a:t>
            </a:r>
            <a:endParaRPr b="0" i="0" sz="1800" u="none" cap="none" strike="noStrike">
              <a:solidFill>
                <a:srgbClr val="000000"/>
              </a:solidFill>
              <a:latin typeface="Exo"/>
              <a:ea typeface="Exo"/>
              <a:cs typeface="Exo"/>
              <a:sym typeface="Ex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
        <p:nvSpPr>
          <p:cNvPr id="179" name="Google Shape;179;p14"/>
          <p:cNvSpPr txBox="1"/>
          <p:nvPr>
            <p:ph type="title"/>
          </p:nvPr>
        </p:nvSpPr>
        <p:spPr>
          <a:xfrm>
            <a:off x="614065" y="-981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CẤU TRÚC TÀI LIỆU ĐÁNH DẤU</a:t>
            </a:r>
            <a:endParaRPr>
              <a:latin typeface="Exo Black"/>
              <a:ea typeface="Exo Black"/>
              <a:cs typeface="Exo Black"/>
              <a:sym typeface="Exo Black"/>
            </a:endParaRPr>
          </a:p>
        </p:txBody>
      </p:sp>
      <p:pic>
        <p:nvPicPr>
          <p:cNvPr descr="A picture containing text, font, diagram, screenshot&#10;&#10;Description automatically generated" id="180" name="Google Shape;180;p14"/>
          <p:cNvPicPr preferRelativeResize="0"/>
          <p:nvPr/>
        </p:nvPicPr>
        <p:blipFill rotWithShape="1">
          <a:blip r:embed="rId3">
            <a:alphaModFix/>
          </a:blip>
          <a:srcRect b="0" l="0" r="0" t="0"/>
          <a:stretch/>
        </p:blipFill>
        <p:spPr>
          <a:xfrm>
            <a:off x="436097" y="1512992"/>
            <a:ext cx="4479767" cy="3515810"/>
          </a:xfrm>
          <a:prstGeom prst="rect">
            <a:avLst/>
          </a:prstGeom>
          <a:noFill/>
          <a:ln>
            <a:noFill/>
          </a:ln>
        </p:spPr>
      </p:pic>
      <p:pic>
        <p:nvPicPr>
          <p:cNvPr id="181" name="Google Shape;181;p14"/>
          <p:cNvPicPr preferRelativeResize="0"/>
          <p:nvPr/>
        </p:nvPicPr>
        <p:blipFill rotWithShape="1">
          <a:blip r:embed="rId4">
            <a:alphaModFix/>
          </a:blip>
          <a:srcRect b="0" l="0" r="0" t="0"/>
          <a:stretch/>
        </p:blipFill>
        <p:spPr>
          <a:xfrm>
            <a:off x="614065" y="5706261"/>
            <a:ext cx="8603598" cy="770739"/>
          </a:xfrm>
          <a:prstGeom prst="rect">
            <a:avLst/>
          </a:prstGeom>
          <a:noFill/>
          <a:ln>
            <a:noFill/>
          </a:ln>
        </p:spPr>
      </p:pic>
      <p:sp>
        <p:nvSpPr>
          <p:cNvPr id="182" name="Google Shape;182;p14"/>
          <p:cNvSpPr txBox="1"/>
          <p:nvPr/>
        </p:nvSpPr>
        <p:spPr>
          <a:xfrm>
            <a:off x="5270378" y="1193405"/>
            <a:ext cx="6097554"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Exo"/>
                <a:ea typeface="Exo"/>
                <a:cs typeface="Exo"/>
                <a:sym typeface="Exo"/>
              </a:rPr>
              <a:t>-  Node trên cùng là node gốc</a:t>
            </a:r>
            <a:endParaRPr b="0" i="0" sz="2400" u="none" cap="none" strike="noStrike">
              <a:solidFill>
                <a:srgbClr val="000000"/>
              </a:solidFill>
              <a:latin typeface="Exo"/>
              <a:ea typeface="Exo"/>
              <a:cs typeface="Exo"/>
              <a:sym typeface="Exo"/>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Exo"/>
                <a:ea typeface="Exo"/>
                <a:cs typeface="Exo"/>
                <a:sym typeface="Exo"/>
              </a:rPr>
              <a:t>Mỗi nút có đúng một parent, trừ gốc không có parent.</a:t>
            </a:r>
            <a:endParaRPr b="0" i="0" sz="2400" u="none" cap="none" strike="noStrike">
              <a:solidFill>
                <a:srgbClr val="000000"/>
              </a:solidFill>
              <a:latin typeface="Exo"/>
              <a:ea typeface="Exo"/>
              <a:cs typeface="Exo"/>
              <a:sym typeface="Exo"/>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Exo"/>
                <a:ea typeface="Exo"/>
                <a:cs typeface="Exo"/>
                <a:sym typeface="Exo"/>
              </a:rPr>
              <a:t>Một node phần tử có thể có 0, một hoặc nhiều node con. Các node thuộc tính và văn bản không có node con. </a:t>
            </a:r>
            <a:endParaRPr b="0" i="0" sz="2400" u="none" cap="none" strike="noStrike">
              <a:solidFill>
                <a:srgbClr val="000000"/>
              </a:solidFill>
              <a:latin typeface="Exo"/>
              <a:ea typeface="Exo"/>
              <a:cs typeface="Exo"/>
              <a:sym typeface="Exo"/>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Exo"/>
                <a:ea typeface="Exo"/>
                <a:cs typeface="Exo"/>
                <a:sym typeface="Exo"/>
              </a:rPr>
              <a:t>Anh chị em là các node có cùng parent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Exo"/>
                <a:ea typeface="Exo"/>
                <a:cs typeface="Exo"/>
                <a:sym typeface="Exo"/>
              </a:rPr>
              <a:t>Ngoại trừ node gốc, tất cả các nút đều là con của node gốc.</a:t>
            </a:r>
            <a:endParaRPr b="0" i="0" sz="2400" u="none" cap="none" strike="noStrike">
              <a:solidFill>
                <a:srgbClr val="000000"/>
              </a:solidFill>
              <a:latin typeface="Exo"/>
              <a:ea typeface="Exo"/>
              <a:cs typeface="Exo"/>
              <a:sym typeface="Exo"/>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Exo"/>
                <a:ea typeface="Exo"/>
                <a:cs typeface="Exo"/>
                <a:sym typeface="Exo"/>
              </a:rPr>
              <a:t>Liên kết từ node này sang node khác gọi là path.</a:t>
            </a:r>
            <a:endParaRPr b="0" i="0" sz="2400" u="none" cap="none" strike="noStrike">
              <a:solidFill>
                <a:srgbClr val="000000"/>
              </a:solidFill>
              <a:latin typeface="Exo"/>
              <a:ea typeface="Exo"/>
              <a:cs typeface="Exo"/>
              <a:sym typeface="Ex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