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6858000" cx="12192000"/>
  <p:notesSz cx="6858000" cy="9144000"/>
  <p:embeddedFontLst>
    <p:embeddedFont>
      <p:font typeface="Roboto"/>
      <p:regular r:id="rId47"/>
      <p:bold r:id="rId48"/>
      <p:italic r:id="rId49"/>
      <p:boldItalic r:id="rId50"/>
    </p:embeddedFont>
    <p:embeddedFont>
      <p:font typeface="Exo Medium"/>
      <p:regular r:id="rId51"/>
      <p:bold r:id="rId52"/>
      <p:italic r:id="rId53"/>
      <p:boldItalic r:id="rId54"/>
    </p:embeddedFont>
    <p:embeddedFont>
      <p:font typeface="Exo Black"/>
      <p:bold r:id="rId55"/>
      <p:boldItalic r:id="rId56"/>
    </p:embeddedFont>
    <p:embeddedFont>
      <p:font typeface="Exo"/>
      <p:regular r:id="rId57"/>
      <p:bold r:id="rId58"/>
      <p:italic r:id="rId59"/>
      <p:boldItalic r:id="rId60"/>
    </p:embeddedFont>
    <p:embeddedFont>
      <p:font typeface="Exo SemiBold"/>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65" roundtripDataSignature="AMtx7mi9x4OWldv2qDn4ReRAB53MrqNX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E3DAAD-F933-4087-A183-D63CC2299F50}">
  <a:tblStyle styleId="{F7E3DAAD-F933-4087-A183-D63CC2299F5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ExoSemiBold-bold.fntdata"/><Relationship Id="rId61" Type="http://schemas.openxmlformats.org/officeDocument/2006/relationships/font" Target="fonts/ExoSemiBold-regular.fntdata"/><Relationship Id="rId20" Type="http://schemas.openxmlformats.org/officeDocument/2006/relationships/slide" Target="slides/slide13.xml"/><Relationship Id="rId64" Type="http://schemas.openxmlformats.org/officeDocument/2006/relationships/font" Target="fonts/ExoSemiBold-boldItalic.fntdata"/><Relationship Id="rId63" Type="http://schemas.openxmlformats.org/officeDocument/2006/relationships/font" Target="fonts/ExoSemiBold-italic.fntdata"/><Relationship Id="rId22" Type="http://schemas.openxmlformats.org/officeDocument/2006/relationships/slide" Target="slides/slide15.xml"/><Relationship Id="rId21" Type="http://schemas.openxmlformats.org/officeDocument/2006/relationships/slide" Target="slides/slide14.xml"/><Relationship Id="rId65"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Exo-bold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ExoMedium-regular.fntdata"/><Relationship Id="rId50" Type="http://schemas.openxmlformats.org/officeDocument/2006/relationships/font" Target="fonts/Roboto-boldItalic.fntdata"/><Relationship Id="rId53" Type="http://schemas.openxmlformats.org/officeDocument/2006/relationships/font" Target="fonts/ExoMedium-italic.fntdata"/><Relationship Id="rId52" Type="http://schemas.openxmlformats.org/officeDocument/2006/relationships/font" Target="fonts/ExoMedium-bold.fntdata"/><Relationship Id="rId11" Type="http://schemas.openxmlformats.org/officeDocument/2006/relationships/slide" Target="slides/slide4.xml"/><Relationship Id="rId55" Type="http://schemas.openxmlformats.org/officeDocument/2006/relationships/font" Target="fonts/ExoBlack-bold.fntdata"/><Relationship Id="rId10" Type="http://schemas.openxmlformats.org/officeDocument/2006/relationships/slide" Target="slides/slide3.xml"/><Relationship Id="rId54" Type="http://schemas.openxmlformats.org/officeDocument/2006/relationships/font" Target="fonts/ExoMedium-boldItalic.fntdata"/><Relationship Id="rId13" Type="http://schemas.openxmlformats.org/officeDocument/2006/relationships/slide" Target="slides/slide6.xml"/><Relationship Id="rId57" Type="http://schemas.openxmlformats.org/officeDocument/2006/relationships/font" Target="fonts/Exo-regular.fntdata"/><Relationship Id="rId12" Type="http://schemas.openxmlformats.org/officeDocument/2006/relationships/slide" Target="slides/slide5.xml"/><Relationship Id="rId56" Type="http://schemas.openxmlformats.org/officeDocument/2006/relationships/font" Target="fonts/ExoBlack-boldItalic.fntdata"/><Relationship Id="rId15" Type="http://schemas.openxmlformats.org/officeDocument/2006/relationships/slide" Target="slides/slide8.xml"/><Relationship Id="rId59" Type="http://schemas.openxmlformats.org/officeDocument/2006/relationships/font" Target="fonts/Exo-italic.fntdata"/><Relationship Id="rId14" Type="http://schemas.openxmlformats.org/officeDocument/2006/relationships/slide" Target="slides/slide7.xml"/><Relationship Id="rId58" Type="http://schemas.openxmlformats.org/officeDocument/2006/relationships/font" Target="fonts/Ex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184cb48d0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4184cb48d0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8aa05b00c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g278aa05b00c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78aa05b00c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78aa05b00c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78aa05b00c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78aa05b00c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78aa05b00c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278aa05b00c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78aa05b00c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78aa05b00c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78aa05b00c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78aa05b00c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78aa05b00c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278aa05b00c_0_1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78aa05b00c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78aa05b00c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278aa05b00c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d08389d5d9_0_6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g1d08389d5d9_0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5f4a42ed86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g25f4a42ed86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5f4a42ed8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g25f4a42ed8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5f4a42ed86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g25f4a42ed86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57c0d35c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12" name="Google Shape;312;g2557c0d35c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5f4a42ed86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g25f4a42ed8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5f4a42ed86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g25f4a42ed86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5f4a42ed86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g25f4a42ed86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5f4a42ed86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1" name="Google Shape;581;g25f4a42ed86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5f4a42ed86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g25f4a42ed8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5f4a42ed86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0" name="Google Shape;610;g25f4a42ed86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3f0da939fe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7" name="Google Shape;627;g23f0da939fe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8" name="Google Shape;628;g23f0da939fe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f0da939fe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5" name="Google Shape;635;g23f0da939fe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3f0da939fe_0_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9" name="Google Shape;649;g23f0da939fe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3f0da939fe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g23f0da939f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5fe95e6ea8_4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25fe95e6ea8_4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25fe95e6ea8_4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23f0da939fe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23f0da939fe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g23f0da939fe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7916ea67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7916ea67e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g27916ea67e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3f0da939fe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23f0da939fe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g23f0da939fe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78aa05b00c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5" name="Google Shape;715;g278aa05b00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23f0da939fe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23f0da939fe_0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g23f0da939fe_0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3f0da939fe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3f0da939fe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g23f0da939fe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78aa05b00c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754" name="Google Shape;754;g278aa05b00c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5fe95e6ea8_4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g25fe95e6ea8_4_1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6" name="Google Shape;766;g25fe95e6ea8_4_1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2bc65b3317_0_6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8" name="Google Shape;778;g22bc65b3317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9" name="Google Shape;80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184cb48d0_0_8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1" name="Google Shape;331;g24184cb48d0_0_8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5fe95e6ea8_4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25fe95e6ea8_4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g25fe95e6ea8_4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78aa05b00c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53" name="Google Shape;353;g278aa05b00c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5f4a42ed86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25f4a42ed86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78aa05b00c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74" name="Google Shape;374;g278aa05b00c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91b0bf89d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2791b0bf89d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g24184cb48d0_0_1593"/>
          <p:cNvSpPr/>
          <p:nvPr>
            <p:ph idx="2" type="pic"/>
          </p:nvPr>
        </p:nvSpPr>
        <p:spPr>
          <a:xfrm>
            <a:off x="5867401" y="1176112"/>
            <a:ext cx="4189500" cy="4202100"/>
          </a:xfrm>
          <a:prstGeom prst="rect">
            <a:avLst/>
          </a:prstGeom>
          <a:noFill/>
          <a:ln>
            <a:noFill/>
          </a:ln>
        </p:spPr>
      </p:sp>
      <p:sp>
        <p:nvSpPr>
          <p:cNvPr id="18" name="Google Shape;18;g24184cb48d0_0_159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g24184cb48d0_0_1617"/>
          <p:cNvPicPr preferRelativeResize="0"/>
          <p:nvPr/>
        </p:nvPicPr>
        <p:blipFill rotWithShape="1">
          <a:blip r:embed="rId2">
            <a:alphaModFix/>
          </a:blip>
          <a:srcRect b="0" l="0" r="0" t="0"/>
          <a:stretch/>
        </p:blipFill>
        <p:spPr>
          <a:xfrm>
            <a:off x="10479499" y="304801"/>
            <a:ext cx="1207149" cy="533400"/>
          </a:xfrm>
          <a:prstGeom prst="rect">
            <a:avLst/>
          </a:prstGeom>
          <a:noFill/>
          <a:ln>
            <a:noFill/>
          </a:ln>
        </p:spPr>
      </p:pic>
      <p:sp>
        <p:nvSpPr>
          <p:cNvPr id="42" name="Google Shape;42;g24184cb48d0_0_1617"/>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24184cb48d0_0_16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24184cb48d0_0_16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24184cb48d0_0_16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24184cb48d0_0_1625"/>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24184cb48d0_0_1625"/>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24184cb48d0_0_16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24184cb48d0_0_162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24184cb48d0_0_162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24184cb48d0_0_16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24184cb48d0_0_1634"/>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843"/>
              </a:srgbClr>
            </a:outerShdw>
          </a:effectLst>
        </p:spPr>
      </p:sp>
      <p:sp>
        <p:nvSpPr>
          <p:cNvPr id="59" name="Google Shape;59;g24184cb48d0_0_1634"/>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843"/>
              </a:srgbClr>
            </a:outerShdw>
          </a:effectLst>
        </p:spPr>
      </p:sp>
      <p:sp>
        <p:nvSpPr>
          <p:cNvPr id="60" name="Google Shape;60;g24184cb48d0_0_16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24184cb48d0_0_163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24184cb48d0_0_16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24184cb48d0_0_16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24184cb48d0_0_164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24184cb48d0_0_1644"/>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24184cb48d0_0_1644"/>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24184cb48d0_0_16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184cb48d0_0_159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184cb48d0_0_159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g24184cb48d0_0_1648"/>
          <p:cNvSpPr/>
          <p:nvPr>
            <p:ph idx="2" type="pic"/>
          </p:nvPr>
        </p:nvSpPr>
        <p:spPr>
          <a:xfrm>
            <a:off x="6096000" y="1075673"/>
            <a:ext cx="4721100" cy="4735500"/>
          </a:xfrm>
          <a:prstGeom prst="rect">
            <a:avLst/>
          </a:prstGeom>
          <a:noFill/>
          <a:ln>
            <a:noFill/>
          </a:ln>
        </p:spPr>
      </p:sp>
      <p:sp>
        <p:nvSpPr>
          <p:cNvPr id="73" name="Google Shape;73;g24184cb48d0_0_164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g24184cb48d0_0_165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g24184cb48d0_0_16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24184cb48d0_0_16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4184cb48d0_0_16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24184cb48d0_0_165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g24184cb48d0_0_1657"/>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g24184cb48d0_0_16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24184cb48d0_0_16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g24184cb48d0_0_16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g24184cb48d0_0_16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24184cb48d0_0_16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g24184cb48d0_0_16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4184cb48d0_0_166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g24184cb48d0_0_166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4184cb48d0_0_16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24184cb48d0_0_16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184cb48d0_0_16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g24184cb48d0_0_167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4184cb48d0_0_167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g24184cb48d0_0_167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24184cb48d0_0_167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g24184cb48d0_0_167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g24184cb48d0_0_16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4184cb48d0_0_16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4184cb48d0_0_16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24184cb48d0_0_16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4184cb48d0_0_16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24184cb48d0_0_16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24184cb48d0_0_16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g24184cb48d0_0_16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24184cb48d0_0_168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g24184cb48d0_0_168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g24184cb48d0_0_16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184cb48d0_0_16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24184cb48d0_0_16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g24184cb48d0_0_169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4184cb48d0_0_1693"/>
          <p:cNvSpPr/>
          <p:nvPr>
            <p:ph idx="2" type="pic"/>
          </p:nvPr>
        </p:nvSpPr>
        <p:spPr>
          <a:xfrm>
            <a:off x="5183188" y="987425"/>
            <a:ext cx="6172200" cy="4873500"/>
          </a:xfrm>
          <a:prstGeom prst="rect">
            <a:avLst/>
          </a:prstGeom>
          <a:noFill/>
          <a:ln>
            <a:noFill/>
          </a:ln>
        </p:spPr>
      </p:sp>
      <p:sp>
        <p:nvSpPr>
          <p:cNvPr id="119" name="Google Shape;119;g24184cb48d0_0_169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g24184cb48d0_0_16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24184cb48d0_0_16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184cb48d0_0_16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g24184cb48d0_0_17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24184cb48d0_0_170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g24184cb48d0_0_17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4184cb48d0_0_17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184cb48d0_0_17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2" name="Shape 22"/>
        <p:cNvGrpSpPr/>
        <p:nvPr/>
      </p:nvGrpSpPr>
      <p:grpSpPr>
        <a:xfrm>
          <a:off x="0" y="0"/>
          <a:ext cx="0" cy="0"/>
          <a:chOff x="0" y="0"/>
          <a:chExt cx="0" cy="0"/>
        </a:xfrm>
      </p:grpSpPr>
      <p:sp>
        <p:nvSpPr>
          <p:cNvPr id="23" name="Google Shape;23;g24184cb48d0_0_1602"/>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g24184cb48d0_0_170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4184cb48d0_0_170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g24184cb48d0_0_17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24184cb48d0_0_17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184cb48d0_0_17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g24184cb48d0_0_1712"/>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24184cb48d0_0_1714"/>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24184cb48d0_0_1714"/>
          <p:cNvSpPr/>
          <p:nvPr>
            <p:ph idx="2" type="pic"/>
          </p:nvPr>
        </p:nvSpPr>
        <p:spPr>
          <a:xfrm>
            <a:off x="996950" y="1710767"/>
            <a:ext cx="2349600" cy="2399100"/>
          </a:xfrm>
          <a:prstGeom prst="ellipse">
            <a:avLst/>
          </a:prstGeom>
          <a:solidFill>
            <a:schemeClr val="lt1"/>
          </a:solidFill>
          <a:ln>
            <a:noFill/>
          </a:ln>
        </p:spPr>
      </p:sp>
      <p:sp>
        <p:nvSpPr>
          <p:cNvPr id="140" name="Google Shape;140;g24184cb48d0_0_1714"/>
          <p:cNvSpPr/>
          <p:nvPr>
            <p:ph idx="3" type="pic"/>
          </p:nvPr>
        </p:nvSpPr>
        <p:spPr>
          <a:xfrm>
            <a:off x="4883150" y="1710767"/>
            <a:ext cx="2349600" cy="2399100"/>
          </a:xfrm>
          <a:prstGeom prst="ellipse">
            <a:avLst/>
          </a:prstGeom>
          <a:solidFill>
            <a:schemeClr val="lt1"/>
          </a:solidFill>
          <a:ln>
            <a:noFill/>
          </a:ln>
        </p:spPr>
      </p:sp>
      <p:sp>
        <p:nvSpPr>
          <p:cNvPr id="141" name="Google Shape;141;g24184cb48d0_0_1714"/>
          <p:cNvSpPr/>
          <p:nvPr>
            <p:ph idx="4" type="pic"/>
          </p:nvPr>
        </p:nvSpPr>
        <p:spPr>
          <a:xfrm>
            <a:off x="8769350" y="1710767"/>
            <a:ext cx="2349600" cy="2399100"/>
          </a:xfrm>
          <a:prstGeom prst="ellipse">
            <a:avLst/>
          </a:prstGeom>
          <a:solidFill>
            <a:schemeClr val="lt1"/>
          </a:solidFill>
          <a:ln>
            <a:noFill/>
          </a:ln>
        </p:spPr>
      </p:sp>
      <p:pic>
        <p:nvPicPr>
          <p:cNvPr id="142" name="Google Shape;142;g24184cb48d0_0_171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24184cb48d0_0_171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24184cb48d0_0_1721"/>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24184cb48d0_0_1721"/>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24184cb48d0_0_17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24184cb48d0_0_1725"/>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4184cb48d0_0_1725"/>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24184cb48d0_0_1725"/>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24184cb48d0_0_1725"/>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24184cb48d0_0_1725"/>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24184cb48d0_0_17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62" name="Shape 162"/>
        <p:cNvGrpSpPr/>
        <p:nvPr/>
      </p:nvGrpSpPr>
      <p:grpSpPr>
        <a:xfrm>
          <a:off x="0" y="0"/>
          <a:ext cx="0" cy="0"/>
          <a:chOff x="0" y="0"/>
          <a:chExt cx="0" cy="0"/>
        </a:xfrm>
      </p:grpSpPr>
      <p:sp>
        <p:nvSpPr>
          <p:cNvPr id="163" name="Google Shape;163;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65" name="Shape 165"/>
        <p:cNvGrpSpPr/>
        <p:nvPr/>
      </p:nvGrpSpPr>
      <p:grpSpPr>
        <a:xfrm>
          <a:off x="0" y="0"/>
          <a:ext cx="0" cy="0"/>
          <a:chOff x="0" y="0"/>
          <a:chExt cx="0" cy="0"/>
        </a:xfrm>
      </p:grpSpPr>
      <p:sp>
        <p:nvSpPr>
          <p:cNvPr id="166" name="Google Shape;166;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7" name="Shape 167"/>
        <p:cNvGrpSpPr/>
        <p:nvPr/>
      </p:nvGrpSpPr>
      <p:grpSpPr>
        <a:xfrm>
          <a:off x="0" y="0"/>
          <a:ext cx="0" cy="0"/>
          <a:chOff x="0" y="0"/>
          <a:chExt cx="0" cy="0"/>
        </a:xfrm>
      </p:grpSpPr>
      <p:sp>
        <p:nvSpPr>
          <p:cNvPr id="168" name="Google Shape;168;p74"/>
          <p:cNvSpPr/>
          <p:nvPr>
            <p:ph idx="2" type="pic"/>
          </p:nvPr>
        </p:nvSpPr>
        <p:spPr>
          <a:xfrm>
            <a:off x="5867401" y="1176112"/>
            <a:ext cx="4189413" cy="4202113"/>
          </a:xfrm>
          <a:prstGeom prst="rect">
            <a:avLst/>
          </a:prstGeom>
          <a:noFill/>
          <a:ln>
            <a:noFill/>
          </a:ln>
        </p:spPr>
      </p:sp>
      <p:sp>
        <p:nvSpPr>
          <p:cNvPr id="169" name="Google Shape;169;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70" name="Shape 170"/>
        <p:cNvGrpSpPr/>
        <p:nvPr/>
      </p:nvGrpSpPr>
      <p:grpSpPr>
        <a:xfrm>
          <a:off x="0" y="0"/>
          <a:ext cx="0" cy="0"/>
          <a:chOff x="0" y="0"/>
          <a:chExt cx="0" cy="0"/>
        </a:xfrm>
      </p:grpSpPr>
      <p:sp>
        <p:nvSpPr>
          <p:cNvPr id="171" name="Google Shape;171;p76"/>
          <p:cNvSpPr/>
          <p:nvPr>
            <p:ph idx="2" type="pic"/>
          </p:nvPr>
        </p:nvSpPr>
        <p:spPr>
          <a:xfrm>
            <a:off x="4806952" y="1588"/>
            <a:ext cx="7386637" cy="6858000"/>
          </a:xfrm>
          <a:prstGeom prst="rect">
            <a:avLst/>
          </a:prstGeom>
          <a:noFill/>
          <a:ln>
            <a:noFill/>
          </a:ln>
        </p:spPr>
      </p:sp>
      <p:sp>
        <p:nvSpPr>
          <p:cNvPr id="172" name="Google Shape;172;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173" name="Shape 173"/>
        <p:cNvGrpSpPr/>
        <p:nvPr/>
      </p:nvGrpSpPr>
      <p:grpSpPr>
        <a:xfrm>
          <a:off x="0" y="0"/>
          <a:ext cx="0" cy="0"/>
          <a:chOff x="0" y="0"/>
          <a:chExt cx="0" cy="0"/>
        </a:xfrm>
      </p:grpSpPr>
      <p:sp>
        <p:nvSpPr>
          <p:cNvPr id="174" name="Google Shape;174;g1a0854cc649_9_1046"/>
          <p:cNvSpPr/>
          <p:nvPr>
            <p:ph idx="2" type="pic"/>
          </p:nvPr>
        </p:nvSpPr>
        <p:spPr>
          <a:xfrm>
            <a:off x="914400" y="1782093"/>
            <a:ext cx="2209800" cy="2256600"/>
          </a:xfrm>
          <a:prstGeom prst="ellipse">
            <a:avLst/>
          </a:prstGeom>
          <a:solidFill>
            <a:schemeClr val="lt1"/>
          </a:solidFill>
          <a:ln>
            <a:noFill/>
          </a:ln>
        </p:spPr>
      </p:sp>
      <p:sp>
        <p:nvSpPr>
          <p:cNvPr id="175" name="Google Shape;175;g1a0854cc649_9_1046"/>
          <p:cNvSpPr/>
          <p:nvPr>
            <p:ph idx="3" type="pic"/>
          </p:nvPr>
        </p:nvSpPr>
        <p:spPr>
          <a:xfrm>
            <a:off x="3657600" y="1782093"/>
            <a:ext cx="2209800" cy="2256600"/>
          </a:xfrm>
          <a:prstGeom prst="ellipse">
            <a:avLst/>
          </a:prstGeom>
          <a:solidFill>
            <a:schemeClr val="lt1"/>
          </a:solidFill>
          <a:ln>
            <a:noFill/>
          </a:ln>
        </p:spPr>
      </p:sp>
      <p:sp>
        <p:nvSpPr>
          <p:cNvPr id="176" name="Google Shape;176;g1a0854cc649_9_1046"/>
          <p:cNvSpPr/>
          <p:nvPr>
            <p:ph idx="4" type="pic"/>
          </p:nvPr>
        </p:nvSpPr>
        <p:spPr>
          <a:xfrm>
            <a:off x="6400800" y="1782093"/>
            <a:ext cx="2209800" cy="2256600"/>
          </a:xfrm>
          <a:prstGeom prst="ellipse">
            <a:avLst/>
          </a:prstGeom>
          <a:solidFill>
            <a:schemeClr val="lt1"/>
          </a:solidFill>
          <a:ln>
            <a:noFill/>
          </a:ln>
        </p:spPr>
      </p:sp>
      <p:sp>
        <p:nvSpPr>
          <p:cNvPr id="177" name="Google Shape;177;g1a0854cc649_9_1046"/>
          <p:cNvSpPr/>
          <p:nvPr>
            <p:ph idx="5" type="pic"/>
          </p:nvPr>
        </p:nvSpPr>
        <p:spPr>
          <a:xfrm>
            <a:off x="9144000" y="1782093"/>
            <a:ext cx="2209800" cy="2256600"/>
          </a:xfrm>
          <a:prstGeom prst="ellipse">
            <a:avLst/>
          </a:prstGeom>
          <a:solidFill>
            <a:schemeClr val="lt1"/>
          </a:solidFill>
          <a:ln>
            <a:noFill/>
          </a:ln>
        </p:spPr>
      </p:sp>
      <p:sp>
        <p:nvSpPr>
          <p:cNvPr id="178" name="Google Shape;178;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4" name="Shape 24"/>
        <p:cNvGrpSpPr/>
        <p:nvPr/>
      </p:nvGrpSpPr>
      <p:grpSpPr>
        <a:xfrm>
          <a:off x="0" y="0"/>
          <a:ext cx="0" cy="0"/>
          <a:chOff x="0" y="0"/>
          <a:chExt cx="0" cy="0"/>
        </a:xfrm>
      </p:grpSpPr>
      <p:sp>
        <p:nvSpPr>
          <p:cNvPr id="25" name="Google Shape;25;g24184cb48d0_0_1599"/>
          <p:cNvSpPr/>
          <p:nvPr>
            <p:ph idx="2" type="pic"/>
          </p:nvPr>
        </p:nvSpPr>
        <p:spPr>
          <a:xfrm>
            <a:off x="4806952" y="1588"/>
            <a:ext cx="7386600" cy="6858000"/>
          </a:xfrm>
          <a:prstGeom prst="rect">
            <a:avLst/>
          </a:prstGeom>
          <a:noFill/>
          <a:ln>
            <a:noFill/>
          </a:ln>
        </p:spPr>
      </p:sp>
      <p:sp>
        <p:nvSpPr>
          <p:cNvPr id="26" name="Google Shape;26;g24184cb48d0_0_159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79" name="Shape 179"/>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0" name="Shape 180"/>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181" name="Shape 181"/>
        <p:cNvGrpSpPr/>
        <p:nvPr/>
      </p:nvGrpSpPr>
      <p:grpSpPr>
        <a:xfrm>
          <a:off x="0" y="0"/>
          <a:ext cx="0" cy="0"/>
          <a:chOff x="0" y="0"/>
          <a:chExt cx="0" cy="0"/>
        </a:xfrm>
      </p:grpSpPr>
      <p:sp>
        <p:nvSpPr>
          <p:cNvPr id="182" name="Google Shape;182;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184" name="Shape 184"/>
        <p:cNvGrpSpPr/>
        <p:nvPr/>
      </p:nvGrpSpPr>
      <p:grpSpPr>
        <a:xfrm>
          <a:off x="0" y="0"/>
          <a:ext cx="0" cy="0"/>
          <a:chOff x="0" y="0"/>
          <a:chExt cx="0" cy="0"/>
        </a:xfrm>
      </p:grpSpPr>
      <p:sp>
        <p:nvSpPr>
          <p:cNvPr id="185" name="Google Shape;185;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86" name="Shape 186"/>
        <p:cNvGrpSpPr/>
        <p:nvPr/>
      </p:nvGrpSpPr>
      <p:grpSpPr>
        <a:xfrm>
          <a:off x="0" y="0"/>
          <a:ext cx="0" cy="0"/>
          <a:chOff x="0" y="0"/>
          <a:chExt cx="0" cy="0"/>
        </a:xfrm>
      </p:grpSpPr>
      <p:pic>
        <p:nvPicPr>
          <p:cNvPr id="187" name="Google Shape;187;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188" name="Google Shape;188;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189" name="Shape 189"/>
        <p:cNvGrpSpPr/>
        <p:nvPr/>
      </p:nvGrpSpPr>
      <p:grpSpPr>
        <a:xfrm>
          <a:off x="0" y="0"/>
          <a:ext cx="0" cy="0"/>
          <a:chOff x="0" y="0"/>
          <a:chExt cx="0" cy="0"/>
        </a:xfrm>
      </p:grpSpPr>
      <p:sp>
        <p:nvSpPr>
          <p:cNvPr id="190" name="Google Shape;190;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192" name="Shape 192"/>
        <p:cNvGrpSpPr/>
        <p:nvPr/>
      </p:nvGrpSpPr>
      <p:grpSpPr>
        <a:xfrm>
          <a:off x="0" y="0"/>
          <a:ext cx="0" cy="0"/>
          <a:chOff x="0" y="0"/>
          <a:chExt cx="0" cy="0"/>
        </a:xfrm>
      </p:grpSpPr>
      <p:sp>
        <p:nvSpPr>
          <p:cNvPr id="193" name="Google Shape;193;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194" name="Shape 194"/>
        <p:cNvGrpSpPr/>
        <p:nvPr/>
      </p:nvGrpSpPr>
      <p:grpSpPr>
        <a:xfrm>
          <a:off x="0" y="0"/>
          <a:ext cx="0" cy="0"/>
          <a:chOff x="0" y="0"/>
          <a:chExt cx="0" cy="0"/>
        </a:xfrm>
      </p:grpSpPr>
      <p:sp>
        <p:nvSpPr>
          <p:cNvPr id="195" name="Google Shape;195;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196" name="Google Shape;196;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197" name="Google Shape;197;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198" name="Shape 198"/>
        <p:cNvGrpSpPr/>
        <p:nvPr/>
      </p:nvGrpSpPr>
      <p:grpSpPr>
        <a:xfrm>
          <a:off x="0" y="0"/>
          <a:ext cx="0" cy="0"/>
          <a:chOff x="0" y="0"/>
          <a:chExt cx="0" cy="0"/>
        </a:xfrm>
      </p:grpSpPr>
      <p:sp>
        <p:nvSpPr>
          <p:cNvPr id="199" name="Google Shape;199;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201" name="Shape 201"/>
        <p:cNvGrpSpPr/>
        <p:nvPr/>
      </p:nvGrpSpPr>
      <p:grpSpPr>
        <a:xfrm>
          <a:off x="0" y="0"/>
          <a:ext cx="0" cy="0"/>
          <a:chOff x="0" y="0"/>
          <a:chExt cx="0" cy="0"/>
        </a:xfrm>
      </p:grpSpPr>
      <p:sp>
        <p:nvSpPr>
          <p:cNvPr id="202" name="Google Shape;202;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7" name="Shape 27"/>
        <p:cNvGrpSpPr/>
        <p:nvPr/>
      </p:nvGrpSpPr>
      <p:grpSpPr>
        <a:xfrm>
          <a:off x="0" y="0"/>
          <a:ext cx="0" cy="0"/>
          <a:chOff x="0" y="0"/>
          <a:chExt cx="0" cy="0"/>
        </a:xfrm>
      </p:grpSpPr>
      <p:sp>
        <p:nvSpPr>
          <p:cNvPr id="28" name="Google Shape;28;g24184cb48d0_0_1604"/>
          <p:cNvSpPr/>
          <p:nvPr>
            <p:ph idx="2" type="pic"/>
          </p:nvPr>
        </p:nvSpPr>
        <p:spPr>
          <a:xfrm>
            <a:off x="914400" y="1782093"/>
            <a:ext cx="2209800" cy="2256600"/>
          </a:xfrm>
          <a:prstGeom prst="ellipse">
            <a:avLst/>
          </a:prstGeom>
          <a:solidFill>
            <a:schemeClr val="lt1"/>
          </a:solidFill>
          <a:ln>
            <a:noFill/>
          </a:ln>
        </p:spPr>
      </p:sp>
      <p:sp>
        <p:nvSpPr>
          <p:cNvPr id="29" name="Google Shape;29;g24184cb48d0_0_1604"/>
          <p:cNvSpPr/>
          <p:nvPr>
            <p:ph idx="3" type="pic"/>
          </p:nvPr>
        </p:nvSpPr>
        <p:spPr>
          <a:xfrm>
            <a:off x="3657600" y="1782093"/>
            <a:ext cx="2209800" cy="2256600"/>
          </a:xfrm>
          <a:prstGeom prst="ellipse">
            <a:avLst/>
          </a:prstGeom>
          <a:solidFill>
            <a:schemeClr val="lt1"/>
          </a:solidFill>
          <a:ln>
            <a:noFill/>
          </a:ln>
        </p:spPr>
      </p:sp>
      <p:sp>
        <p:nvSpPr>
          <p:cNvPr id="30" name="Google Shape;30;g24184cb48d0_0_1604"/>
          <p:cNvSpPr/>
          <p:nvPr>
            <p:ph idx="4" type="pic"/>
          </p:nvPr>
        </p:nvSpPr>
        <p:spPr>
          <a:xfrm>
            <a:off x="6400800" y="1782093"/>
            <a:ext cx="2209800" cy="2256600"/>
          </a:xfrm>
          <a:prstGeom prst="ellipse">
            <a:avLst/>
          </a:prstGeom>
          <a:solidFill>
            <a:schemeClr val="lt1"/>
          </a:solidFill>
          <a:ln>
            <a:noFill/>
          </a:ln>
        </p:spPr>
      </p:sp>
      <p:sp>
        <p:nvSpPr>
          <p:cNvPr id="31" name="Google Shape;31;g24184cb48d0_0_1604"/>
          <p:cNvSpPr/>
          <p:nvPr>
            <p:ph idx="5" type="pic"/>
          </p:nvPr>
        </p:nvSpPr>
        <p:spPr>
          <a:xfrm>
            <a:off x="9144000" y="1782093"/>
            <a:ext cx="2209800" cy="2256600"/>
          </a:xfrm>
          <a:prstGeom prst="ellipse">
            <a:avLst/>
          </a:prstGeom>
          <a:solidFill>
            <a:schemeClr val="lt1"/>
          </a:solidFill>
          <a:ln>
            <a:noFill/>
          </a:ln>
        </p:spPr>
      </p:sp>
      <p:sp>
        <p:nvSpPr>
          <p:cNvPr id="32" name="Google Shape;32;g24184cb48d0_0_16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203" name="Shape 203"/>
        <p:cNvGrpSpPr/>
        <p:nvPr/>
      </p:nvGrpSpPr>
      <p:grpSpPr>
        <a:xfrm>
          <a:off x="0" y="0"/>
          <a:ext cx="0" cy="0"/>
          <a:chOff x="0" y="0"/>
          <a:chExt cx="0" cy="0"/>
        </a:xfrm>
      </p:grpSpPr>
      <p:sp>
        <p:nvSpPr>
          <p:cNvPr id="204" name="Google Shape;204;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843"/>
              </a:srgbClr>
            </a:outerShdw>
          </a:effectLst>
        </p:spPr>
      </p:sp>
      <p:sp>
        <p:nvSpPr>
          <p:cNvPr id="205" name="Google Shape;205;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843"/>
              </a:srgbClr>
            </a:outerShdw>
          </a:effectLst>
        </p:spPr>
      </p:sp>
      <p:sp>
        <p:nvSpPr>
          <p:cNvPr id="206" name="Google Shape;206;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07" name="Shape 207"/>
        <p:cNvGrpSpPr/>
        <p:nvPr/>
      </p:nvGrpSpPr>
      <p:grpSpPr>
        <a:xfrm>
          <a:off x="0" y="0"/>
          <a:ext cx="0" cy="0"/>
          <a:chOff x="0" y="0"/>
          <a:chExt cx="0" cy="0"/>
        </a:xfrm>
      </p:grpSpPr>
      <p:sp>
        <p:nvSpPr>
          <p:cNvPr id="208" name="Google Shape;208;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210" name="Shape 210"/>
        <p:cNvGrpSpPr/>
        <p:nvPr/>
      </p:nvGrpSpPr>
      <p:grpSpPr>
        <a:xfrm>
          <a:off x="0" y="0"/>
          <a:ext cx="0" cy="0"/>
          <a:chOff x="0" y="0"/>
          <a:chExt cx="0" cy="0"/>
        </a:xfrm>
      </p:grpSpPr>
      <p:sp>
        <p:nvSpPr>
          <p:cNvPr id="211" name="Google Shape;211;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213" name="Shape 213"/>
        <p:cNvGrpSpPr/>
        <p:nvPr/>
      </p:nvGrpSpPr>
      <p:grpSpPr>
        <a:xfrm>
          <a:off x="0" y="0"/>
          <a:ext cx="0" cy="0"/>
          <a:chOff x="0" y="0"/>
          <a:chExt cx="0" cy="0"/>
        </a:xfrm>
      </p:grpSpPr>
      <p:sp>
        <p:nvSpPr>
          <p:cNvPr id="214" name="Google Shape;214;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6" name="Google Shape;216;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17" name="Shape 217"/>
        <p:cNvGrpSpPr/>
        <p:nvPr/>
      </p:nvGrpSpPr>
      <p:grpSpPr>
        <a:xfrm>
          <a:off x="0" y="0"/>
          <a:ext cx="0" cy="0"/>
          <a:chOff x="0" y="0"/>
          <a:chExt cx="0" cy="0"/>
        </a:xfrm>
      </p:grpSpPr>
      <p:sp>
        <p:nvSpPr>
          <p:cNvPr id="218" name="Google Shape;218;p78"/>
          <p:cNvSpPr/>
          <p:nvPr>
            <p:ph idx="2" type="pic"/>
          </p:nvPr>
        </p:nvSpPr>
        <p:spPr>
          <a:xfrm>
            <a:off x="6096000" y="1075673"/>
            <a:ext cx="4721100" cy="4735500"/>
          </a:xfrm>
          <a:prstGeom prst="rect">
            <a:avLst/>
          </a:prstGeom>
          <a:noFill/>
          <a:ln>
            <a:noFill/>
          </a:ln>
        </p:spPr>
      </p:sp>
      <p:sp>
        <p:nvSpPr>
          <p:cNvPr id="219" name="Google Shape;219;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0" name="Shape 220"/>
        <p:cNvGrpSpPr/>
        <p:nvPr/>
      </p:nvGrpSpPr>
      <p:grpSpPr>
        <a:xfrm>
          <a:off x="0" y="0"/>
          <a:ext cx="0" cy="0"/>
          <a:chOff x="0" y="0"/>
          <a:chExt cx="0" cy="0"/>
        </a:xfrm>
      </p:grpSpPr>
      <p:sp>
        <p:nvSpPr>
          <p:cNvPr id="221" name="Google Shape;221;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2" name="Google Shape;222;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5" name="Google Shape;225;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6" name="Shape 226"/>
        <p:cNvGrpSpPr/>
        <p:nvPr/>
      </p:nvGrpSpPr>
      <p:grpSpPr>
        <a:xfrm>
          <a:off x="0" y="0"/>
          <a:ext cx="0" cy="0"/>
          <a:chOff x="0" y="0"/>
          <a:chExt cx="0" cy="0"/>
        </a:xfrm>
      </p:grpSpPr>
      <p:sp>
        <p:nvSpPr>
          <p:cNvPr id="227" name="Google Shape;227;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8" name="Shape 228"/>
        <p:cNvGrpSpPr/>
        <p:nvPr/>
      </p:nvGrpSpPr>
      <p:grpSpPr>
        <a:xfrm>
          <a:off x="0" y="0"/>
          <a:ext cx="0" cy="0"/>
          <a:chOff x="0" y="0"/>
          <a:chExt cx="0" cy="0"/>
        </a:xfrm>
      </p:grpSpPr>
      <p:sp>
        <p:nvSpPr>
          <p:cNvPr id="229" name="Google Shape;229;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1" name="Google Shape;23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4" name="Shape 234"/>
        <p:cNvGrpSpPr/>
        <p:nvPr/>
      </p:nvGrpSpPr>
      <p:grpSpPr>
        <a:xfrm>
          <a:off x="0" y="0"/>
          <a:ext cx="0" cy="0"/>
          <a:chOff x="0" y="0"/>
          <a:chExt cx="0" cy="0"/>
        </a:xfrm>
      </p:grpSpPr>
      <p:sp>
        <p:nvSpPr>
          <p:cNvPr id="235" name="Google Shape;23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1" name="Shape 241"/>
        <p:cNvGrpSpPr/>
        <p:nvPr/>
      </p:nvGrpSpPr>
      <p:grpSpPr>
        <a:xfrm>
          <a:off x="0" y="0"/>
          <a:ext cx="0" cy="0"/>
          <a:chOff x="0" y="0"/>
          <a:chExt cx="0" cy="0"/>
        </a:xfrm>
      </p:grpSpPr>
      <p:sp>
        <p:nvSpPr>
          <p:cNvPr id="242" name="Google Shape;242;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4" name="Google Shape;244;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6" name="Google Shape;246;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0" name="Shape 250"/>
        <p:cNvGrpSpPr/>
        <p:nvPr/>
      </p:nvGrpSpPr>
      <p:grpSpPr>
        <a:xfrm>
          <a:off x="0" y="0"/>
          <a:ext cx="0" cy="0"/>
          <a:chOff x="0" y="0"/>
          <a:chExt cx="0" cy="0"/>
        </a:xfrm>
      </p:grpSpPr>
      <p:sp>
        <p:nvSpPr>
          <p:cNvPr id="251" name="Google Shape;251;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5" name="Shape 255"/>
        <p:cNvGrpSpPr/>
        <p:nvPr/>
      </p:nvGrpSpPr>
      <p:grpSpPr>
        <a:xfrm>
          <a:off x="0" y="0"/>
          <a:ext cx="0" cy="0"/>
          <a:chOff x="0" y="0"/>
          <a:chExt cx="0" cy="0"/>
        </a:xfrm>
      </p:grpSpPr>
      <p:sp>
        <p:nvSpPr>
          <p:cNvPr id="256" name="Google Shape;256;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58" name="Google Shape;258;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9" name="Google Shape;259;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2" name="Shape 262"/>
        <p:cNvGrpSpPr/>
        <p:nvPr/>
      </p:nvGrpSpPr>
      <p:grpSpPr>
        <a:xfrm>
          <a:off x="0" y="0"/>
          <a:ext cx="0" cy="0"/>
          <a:chOff x="0" y="0"/>
          <a:chExt cx="0" cy="0"/>
        </a:xfrm>
      </p:grpSpPr>
      <p:sp>
        <p:nvSpPr>
          <p:cNvPr id="263" name="Google Shape;263;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88"/>
          <p:cNvSpPr/>
          <p:nvPr>
            <p:ph idx="2" type="pic"/>
          </p:nvPr>
        </p:nvSpPr>
        <p:spPr>
          <a:xfrm>
            <a:off x="5183188" y="987425"/>
            <a:ext cx="6172200" cy="4873625"/>
          </a:xfrm>
          <a:prstGeom prst="rect">
            <a:avLst/>
          </a:prstGeom>
          <a:noFill/>
          <a:ln>
            <a:noFill/>
          </a:ln>
        </p:spPr>
      </p:sp>
      <p:sp>
        <p:nvSpPr>
          <p:cNvPr id="265" name="Google Shape;265;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6" name="Google Shape;2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9" name="Shape 269"/>
        <p:cNvGrpSpPr/>
        <p:nvPr/>
      </p:nvGrpSpPr>
      <p:grpSpPr>
        <a:xfrm>
          <a:off x="0" y="0"/>
          <a:ext cx="0" cy="0"/>
          <a:chOff x="0" y="0"/>
          <a:chExt cx="0" cy="0"/>
        </a:xfrm>
      </p:grpSpPr>
      <p:sp>
        <p:nvSpPr>
          <p:cNvPr id="270" name="Google Shape;270;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5" name="Shape 275"/>
        <p:cNvGrpSpPr/>
        <p:nvPr/>
      </p:nvGrpSpPr>
      <p:grpSpPr>
        <a:xfrm>
          <a:off x="0" y="0"/>
          <a:ext cx="0" cy="0"/>
          <a:chOff x="0" y="0"/>
          <a:chExt cx="0" cy="0"/>
        </a:xfrm>
      </p:grpSpPr>
      <p:sp>
        <p:nvSpPr>
          <p:cNvPr id="276" name="Google Shape;276;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1" name="Shape 281"/>
        <p:cNvGrpSpPr/>
        <p:nvPr/>
      </p:nvGrpSpPr>
      <p:grpSpPr>
        <a:xfrm>
          <a:off x="0" y="0"/>
          <a:ext cx="0" cy="0"/>
          <a:chOff x="0" y="0"/>
          <a:chExt cx="0" cy="0"/>
        </a:xfrm>
      </p:grpSpPr>
      <p:sp>
        <p:nvSpPr>
          <p:cNvPr id="282" name="Google Shape;282;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283" name="Shape 283"/>
        <p:cNvGrpSpPr/>
        <p:nvPr/>
      </p:nvGrpSpPr>
      <p:grpSpPr>
        <a:xfrm>
          <a:off x="0" y="0"/>
          <a:ext cx="0" cy="0"/>
          <a:chOff x="0" y="0"/>
          <a:chExt cx="0" cy="0"/>
        </a:xfrm>
      </p:grpSpPr>
      <p:sp>
        <p:nvSpPr>
          <p:cNvPr id="284" name="Google Shape;284;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g1a0854cc649_9_276"/>
          <p:cNvSpPr/>
          <p:nvPr>
            <p:ph idx="2" type="pic"/>
          </p:nvPr>
        </p:nvSpPr>
        <p:spPr>
          <a:xfrm>
            <a:off x="996950" y="1710767"/>
            <a:ext cx="2349600" cy="2399100"/>
          </a:xfrm>
          <a:prstGeom prst="ellipse">
            <a:avLst/>
          </a:prstGeom>
          <a:solidFill>
            <a:schemeClr val="lt1"/>
          </a:solidFill>
          <a:ln>
            <a:noFill/>
          </a:ln>
        </p:spPr>
      </p:sp>
      <p:sp>
        <p:nvSpPr>
          <p:cNvPr id="286" name="Google Shape;286;g1a0854cc649_9_276"/>
          <p:cNvSpPr/>
          <p:nvPr>
            <p:ph idx="3" type="pic"/>
          </p:nvPr>
        </p:nvSpPr>
        <p:spPr>
          <a:xfrm>
            <a:off x="4883150" y="1710767"/>
            <a:ext cx="2349600" cy="2399100"/>
          </a:xfrm>
          <a:prstGeom prst="ellipse">
            <a:avLst/>
          </a:prstGeom>
          <a:solidFill>
            <a:schemeClr val="lt1"/>
          </a:solidFill>
          <a:ln>
            <a:noFill/>
          </a:ln>
        </p:spPr>
      </p:sp>
      <p:sp>
        <p:nvSpPr>
          <p:cNvPr id="287" name="Google Shape;287;g1a0854cc649_9_276"/>
          <p:cNvSpPr/>
          <p:nvPr>
            <p:ph idx="4" type="pic"/>
          </p:nvPr>
        </p:nvSpPr>
        <p:spPr>
          <a:xfrm>
            <a:off x="8769350" y="1710767"/>
            <a:ext cx="2349600" cy="2399100"/>
          </a:xfrm>
          <a:prstGeom prst="ellipse">
            <a:avLst/>
          </a:prstGeom>
          <a:solidFill>
            <a:schemeClr val="lt1"/>
          </a:solidFill>
          <a:ln>
            <a:noFill/>
          </a:ln>
        </p:spPr>
      </p:sp>
      <p:pic>
        <p:nvPicPr>
          <p:cNvPr id="288" name="Google Shape;288;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289" name="Google Shape;289;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0" name="Shape 290"/>
        <p:cNvGrpSpPr/>
        <p:nvPr/>
      </p:nvGrpSpPr>
      <p:grpSpPr>
        <a:xfrm>
          <a:off x="0" y="0"/>
          <a:ext cx="0" cy="0"/>
          <a:chOff x="0" y="0"/>
          <a:chExt cx="0" cy="0"/>
        </a:xfrm>
      </p:grpSpPr>
      <p:pic>
        <p:nvPicPr>
          <p:cNvPr id="291" name="Google Shape;291;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292" name="Google Shape;292;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293" name="Google Shape;293;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294" name="Shape 294"/>
        <p:cNvGrpSpPr/>
        <p:nvPr/>
      </p:nvGrpSpPr>
      <p:grpSpPr>
        <a:xfrm>
          <a:off x="0" y="0"/>
          <a:ext cx="0" cy="0"/>
          <a:chOff x="0" y="0"/>
          <a:chExt cx="0" cy="0"/>
        </a:xfrm>
      </p:grpSpPr>
      <p:sp>
        <p:nvSpPr>
          <p:cNvPr id="295" name="Google Shape;295;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297" name="Google Shape;297;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298" name="Google Shape;298;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299" name="Google Shape;299;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00" name="Google Shape;300;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4184cb48d0_0_161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4184cb48d0_0_161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4184cb48d0_0_161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2.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3.xml"/><Relationship Id="rId22" Type="http://schemas.openxmlformats.org/officeDocument/2006/relationships/slideLayout" Target="../slideLayouts/slideLayout55.xml"/><Relationship Id="rId21" Type="http://schemas.openxmlformats.org/officeDocument/2006/relationships/slideLayout" Target="../slideLayouts/slideLayout54.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image" Target="../media/image4.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33" Type="http://schemas.openxmlformats.org/officeDocument/2006/relationships/slideLayout" Target="../slideLayouts/slideLayout66.xml"/><Relationship Id="rId10" Type="http://schemas.openxmlformats.org/officeDocument/2006/relationships/slideLayout" Target="../slideLayouts/slideLayout43.xml"/><Relationship Id="rId32" Type="http://schemas.openxmlformats.org/officeDocument/2006/relationships/slideLayout" Target="../slideLayouts/slideLayout65.xml"/><Relationship Id="rId13" Type="http://schemas.openxmlformats.org/officeDocument/2006/relationships/slideLayout" Target="../slideLayouts/slideLayout46.xml"/><Relationship Id="rId35" Type="http://schemas.openxmlformats.org/officeDocument/2006/relationships/slideLayout" Target="../slideLayouts/slideLayout68.xml"/><Relationship Id="rId12" Type="http://schemas.openxmlformats.org/officeDocument/2006/relationships/slideLayout" Target="../slideLayouts/slideLayout45.xml"/><Relationship Id="rId34" Type="http://schemas.openxmlformats.org/officeDocument/2006/relationships/slideLayout" Target="../slideLayouts/slideLayout67.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36" Type="http://schemas.openxmlformats.org/officeDocument/2006/relationships/theme" Target="../theme/theme1.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4184cb48d0_0_15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4184cb48d0_0_158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4184cb48d0_0_15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g24184cb48d0_0_15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24184cb48d0_0_15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g24184cb48d0_0_1586"/>
          <p:cNvPicPr preferRelativeResize="0"/>
          <p:nvPr/>
        </p:nvPicPr>
        <p:blipFill rotWithShape="1">
          <a:blip r:embed="rId1">
            <a:alphaModFix/>
          </a:blip>
          <a:srcRect b="0" l="0" r="0" t="0"/>
          <a:stretch/>
        </p:blipFill>
        <p:spPr>
          <a:xfrm>
            <a:off x="10479499" y="304801"/>
            <a:ext cx="1207149"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Google Shape;157;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Google Shape;15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 Id="rId4"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0.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2.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4.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9.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3.xml"/><Relationship Id="rId3" Type="http://schemas.openxmlformats.org/officeDocument/2006/relationships/image" Target="../media/image9.jpg"/><Relationship Id="rId4" Type="http://schemas.openxmlformats.org/officeDocument/2006/relationships/image" Target="../media/image5.png"/><Relationship Id="rId5"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5.xml"/><Relationship Id="rId3"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hyperlink" Target="https://drive.google.com/file/d/1uP2ZKIZy8PPoNyBYx7KXa5jochbDCeLH/view?usp=drive_lin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8.xml"/><Relationship Id="rId3" Type="http://schemas.openxmlformats.org/officeDocument/2006/relationships/image" Target="../media/image32.png"/><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9.xml"/><Relationship Id="rId3" Type="http://schemas.openxmlformats.org/officeDocument/2006/relationships/image" Target="../media/image31.png"/><Relationship Id="rId4" Type="http://schemas.openxmlformats.org/officeDocument/2006/relationships/image" Target="../media/image43.png"/><Relationship Id="rId5"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6.png"/><Relationship Id="rId5" Type="http://schemas.openxmlformats.org/officeDocument/2006/relationships/hyperlink" Target="https://docs.google.com/spreadsheets/d/1pTokRVLT2l_HcXJw8LWr1pGwkkwaDz9odGdlEAgsiNU/edit#gid=0" TargetMode="External"/><Relationship Id="rId6" Type="http://schemas.openxmlformats.org/officeDocument/2006/relationships/hyperlink" Target="https://drive.google.com/file/d/1cDiZ426T7p3WY08aZXHfxJoz443YXvbq/view?usp=driv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g24184cb48d0_0_154"/>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306" name="Google Shape;306;g24184cb48d0_0_154"/>
          <p:cNvSpPr txBox="1"/>
          <p:nvPr>
            <p:ph idx="4294967295" type="title"/>
          </p:nvPr>
        </p:nvSpPr>
        <p:spPr>
          <a:xfrm>
            <a:off x="1316175" y="2509100"/>
            <a:ext cx="93657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BUSINESS INTELLIGENCE ANALYST</a:t>
            </a:r>
            <a:endParaRPr sz="4200">
              <a:solidFill>
                <a:schemeClr val="lt1"/>
              </a:solidFill>
              <a:latin typeface="Exo Black"/>
              <a:ea typeface="Exo Black"/>
              <a:cs typeface="Exo Black"/>
              <a:sym typeface="Exo Black"/>
            </a:endParaRPr>
          </a:p>
        </p:txBody>
      </p:sp>
      <p:sp>
        <p:nvSpPr>
          <p:cNvPr id="307" name="Google Shape;307;g24184cb48d0_0_154"/>
          <p:cNvSpPr txBox="1"/>
          <p:nvPr>
            <p:ph idx="4294967295" type="body"/>
          </p:nvPr>
        </p:nvSpPr>
        <p:spPr>
          <a:xfrm>
            <a:off x="333750" y="3352800"/>
            <a:ext cx="11524500" cy="73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5: PYTHON VISUALIZATION</a:t>
            </a:r>
            <a:endParaRPr sz="4000">
              <a:solidFill>
                <a:schemeClr val="lt1"/>
              </a:solidFill>
              <a:latin typeface="Exo Medium"/>
              <a:ea typeface="Exo Medium"/>
              <a:cs typeface="Exo Medium"/>
              <a:sym typeface="Exo Medium"/>
            </a:endParaRPr>
          </a:p>
        </p:txBody>
      </p:sp>
      <p:pic>
        <p:nvPicPr>
          <p:cNvPr id="308" name="Google Shape;308;g24184cb48d0_0_154"/>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309" name="Google Shape;309;g24184cb48d0_0_154"/>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g278aa05b00c_0_77"/>
          <p:cNvPicPr preferRelativeResize="0"/>
          <p:nvPr/>
        </p:nvPicPr>
        <p:blipFill rotWithShape="1">
          <a:blip r:embed="rId3">
            <a:alphaModFix/>
          </a:blip>
          <a:srcRect b="0" l="0" r="0" t="0"/>
          <a:stretch/>
        </p:blipFill>
        <p:spPr>
          <a:xfrm>
            <a:off x="0" y="-80012"/>
            <a:ext cx="12192000" cy="6858000"/>
          </a:xfrm>
          <a:prstGeom prst="rect">
            <a:avLst/>
          </a:prstGeom>
          <a:noFill/>
          <a:ln>
            <a:noFill/>
          </a:ln>
        </p:spPr>
      </p:pic>
      <p:pic>
        <p:nvPicPr>
          <p:cNvPr id="405" name="Google Shape;405;g278aa05b00c_0_77"/>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06" name="Google Shape;406;g278aa05b00c_0_7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07" name="Google Shape;407;g278aa05b00c_0_77"/>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08" name="Google Shape;408;g278aa05b00c_0_77"/>
          <p:cNvSpPr txBox="1"/>
          <p:nvPr/>
        </p:nvSpPr>
        <p:spPr>
          <a:xfrm>
            <a:off x="533398" y="2747850"/>
            <a:ext cx="8455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INTRO ABOUT MATPLOTLIB </a:t>
            </a:r>
            <a:endParaRPr b="0" i="0" sz="5100" u="none" cap="none" strike="noStrike">
              <a:solidFill>
                <a:schemeClr val="lt1"/>
              </a:solidFill>
              <a:latin typeface="Exo Black"/>
              <a:ea typeface="Exo Black"/>
              <a:cs typeface="Exo Black"/>
              <a:sym typeface="Exo Black"/>
            </a:endParaRPr>
          </a:p>
        </p:txBody>
      </p:sp>
      <p:pic>
        <p:nvPicPr>
          <p:cNvPr id="409" name="Google Shape;409;g278aa05b00c_0_77"/>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g278aa05b00c_0_87"/>
          <p:cNvPicPr preferRelativeResize="0"/>
          <p:nvPr/>
        </p:nvPicPr>
        <p:blipFill rotWithShape="1">
          <a:blip r:embed="rId3">
            <a:alphaModFix/>
          </a:blip>
          <a:srcRect b="0" l="0" r="0" t="0"/>
          <a:stretch/>
        </p:blipFill>
        <p:spPr>
          <a:xfrm>
            <a:off x="1248627" y="1232000"/>
            <a:ext cx="9014995" cy="5096148"/>
          </a:xfrm>
          <a:prstGeom prst="rect">
            <a:avLst/>
          </a:prstGeom>
          <a:noFill/>
          <a:ln>
            <a:noFill/>
          </a:ln>
        </p:spPr>
      </p:pic>
      <p:sp>
        <p:nvSpPr>
          <p:cNvPr id="416" name="Google Shape;416;g278aa05b00c_0_87"/>
          <p:cNvSpPr txBox="1"/>
          <p:nvPr/>
        </p:nvSpPr>
        <p:spPr>
          <a:xfrm>
            <a:off x="349900" y="380250"/>
            <a:ext cx="101970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Các thành phần</a:t>
            </a:r>
            <a:r>
              <a:rPr b="1" lang="en-US" sz="3800">
                <a:solidFill>
                  <a:srgbClr val="E2262D"/>
                </a:solidFill>
                <a:latin typeface="Exo"/>
                <a:ea typeface="Exo"/>
                <a:cs typeface="Exo"/>
                <a:sym typeface="Exo"/>
              </a:rPr>
              <a:t> cơ bản </a:t>
            </a:r>
            <a:r>
              <a:rPr b="1" lang="en-US" sz="3800">
                <a:solidFill>
                  <a:schemeClr val="dk1"/>
                </a:solidFill>
                <a:latin typeface="Exo"/>
                <a:ea typeface="Exo"/>
                <a:cs typeface="Exo"/>
                <a:sym typeface="Exo"/>
              </a:rPr>
              <a:t>trên biểu đồ</a:t>
            </a:r>
            <a:r>
              <a:rPr b="1" lang="en-US" sz="3800">
                <a:solidFill>
                  <a:srgbClr val="E2262D"/>
                </a:solidFill>
                <a:latin typeface="Exo"/>
                <a:ea typeface="Exo"/>
                <a:cs typeface="Exo"/>
                <a:sym typeface="Exo"/>
              </a:rPr>
              <a:t> </a:t>
            </a:r>
            <a:endParaRPr b="1" i="0" sz="3800" u="none" cap="none" strike="noStrike">
              <a:solidFill>
                <a:srgbClr val="E2262D"/>
              </a:solidFill>
              <a:latin typeface="Exo"/>
              <a:ea typeface="Exo"/>
              <a:cs typeface="Exo"/>
              <a:sym typeface="Ex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278aa05b00c_0_94"/>
          <p:cNvSpPr txBox="1"/>
          <p:nvPr/>
        </p:nvSpPr>
        <p:spPr>
          <a:xfrm>
            <a:off x="778200" y="400250"/>
            <a:ext cx="10197000" cy="1429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Thay đổi các</a:t>
            </a:r>
            <a:r>
              <a:rPr b="1" lang="en-US" sz="3800">
                <a:solidFill>
                  <a:schemeClr val="dk1"/>
                </a:solidFill>
                <a:latin typeface="Exo"/>
                <a:ea typeface="Exo"/>
                <a:cs typeface="Exo"/>
                <a:sym typeface="Exo"/>
              </a:rPr>
              <a:t> thành phần</a:t>
            </a:r>
            <a:r>
              <a:rPr b="1" lang="en-US" sz="3800">
                <a:solidFill>
                  <a:srgbClr val="E2262D"/>
                </a:solidFill>
                <a:latin typeface="Exo"/>
                <a:ea typeface="Exo"/>
                <a:cs typeface="Exo"/>
                <a:sym typeface="Exo"/>
              </a:rPr>
              <a:t> cơ bản </a:t>
            </a:r>
            <a:endParaRPr b="1" sz="3800">
              <a:solidFill>
                <a:srgbClr val="E2262D"/>
              </a:solidFill>
              <a:latin typeface="Exo"/>
              <a:ea typeface="Exo"/>
              <a:cs typeface="Exo"/>
              <a:sym typeface="Exo"/>
            </a:endParaRPr>
          </a:p>
          <a:p>
            <a:pPr indent="0" lvl="0" marL="0" marR="0" rtl="0" algn="ctr">
              <a:lnSpc>
                <a:spcPct val="100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trên biểu đồ</a:t>
            </a:r>
            <a:r>
              <a:rPr b="1" lang="en-US" sz="3800">
                <a:solidFill>
                  <a:srgbClr val="E2262D"/>
                </a:solidFill>
                <a:latin typeface="Exo"/>
                <a:ea typeface="Exo"/>
                <a:cs typeface="Exo"/>
                <a:sym typeface="Exo"/>
              </a:rPr>
              <a:t> </a:t>
            </a:r>
            <a:endParaRPr b="1" i="0" sz="3800" u="none" cap="none" strike="noStrike">
              <a:solidFill>
                <a:srgbClr val="E2262D"/>
              </a:solidFill>
              <a:latin typeface="Exo"/>
              <a:ea typeface="Exo"/>
              <a:cs typeface="Exo"/>
              <a:sym typeface="Exo"/>
            </a:endParaRPr>
          </a:p>
        </p:txBody>
      </p:sp>
      <p:sp>
        <p:nvSpPr>
          <p:cNvPr id="423" name="Google Shape;423;g278aa05b00c_0_94"/>
          <p:cNvSpPr txBox="1"/>
          <p:nvPr/>
        </p:nvSpPr>
        <p:spPr>
          <a:xfrm>
            <a:off x="3535650" y="2579025"/>
            <a:ext cx="4418700" cy="461700"/>
          </a:xfrm>
          <a:prstGeom prst="rect">
            <a:avLst/>
          </a:prstGeom>
          <a:solidFill>
            <a:srgbClr val="CC0000"/>
          </a:solid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plt.figure(size = tuple_size), **kwargs) </a:t>
            </a:r>
            <a:endParaRPr>
              <a:solidFill>
                <a:schemeClr val="lt1"/>
              </a:solidFill>
            </a:endParaRPr>
          </a:p>
        </p:txBody>
      </p:sp>
      <p:sp>
        <p:nvSpPr>
          <p:cNvPr id="424" name="Google Shape;424;g278aa05b00c_0_94"/>
          <p:cNvSpPr txBox="1"/>
          <p:nvPr/>
        </p:nvSpPr>
        <p:spPr>
          <a:xfrm>
            <a:off x="9498113" y="6052200"/>
            <a:ext cx="1833900" cy="3849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solidFill>
                  <a:schemeClr val="lt1"/>
                </a:solidFill>
                <a:latin typeface="Exo SemiBold"/>
                <a:ea typeface="Exo SemiBold"/>
                <a:cs typeface="Exo SemiBold"/>
                <a:sym typeface="Exo SemiBold"/>
              </a:rPr>
              <a:t>Figsize = 3x3</a:t>
            </a:r>
            <a:endParaRPr sz="1300">
              <a:solidFill>
                <a:schemeClr val="lt1"/>
              </a:solidFill>
            </a:endParaRPr>
          </a:p>
        </p:txBody>
      </p:sp>
      <p:sp>
        <p:nvSpPr>
          <p:cNvPr id="425" name="Google Shape;425;g278aa05b00c_0_94"/>
          <p:cNvSpPr txBox="1"/>
          <p:nvPr/>
        </p:nvSpPr>
        <p:spPr>
          <a:xfrm>
            <a:off x="2148988" y="5945225"/>
            <a:ext cx="1833900" cy="3849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solidFill>
                  <a:schemeClr val="lt1"/>
                </a:solidFill>
                <a:latin typeface="Exo SemiBold"/>
                <a:ea typeface="Exo SemiBold"/>
                <a:cs typeface="Exo SemiBold"/>
                <a:sym typeface="Exo SemiBold"/>
              </a:rPr>
              <a:t>Figsize = 5x3</a:t>
            </a:r>
            <a:endParaRPr sz="1300">
              <a:solidFill>
                <a:schemeClr val="lt1"/>
              </a:solidFill>
            </a:endParaRPr>
          </a:p>
        </p:txBody>
      </p:sp>
      <p:sp>
        <p:nvSpPr>
          <p:cNvPr id="426" name="Google Shape;426;g278aa05b00c_0_94"/>
          <p:cNvSpPr txBox="1"/>
          <p:nvPr/>
        </p:nvSpPr>
        <p:spPr>
          <a:xfrm>
            <a:off x="3535650" y="1889275"/>
            <a:ext cx="620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Exo SemiBold"/>
                <a:ea typeface="Exo SemiBold"/>
                <a:cs typeface="Exo SemiBold"/>
                <a:sym typeface="Exo SemiBold"/>
              </a:rPr>
              <a:t>- Thay đổi kích cỡ (size) của biểu đồ:  </a:t>
            </a:r>
            <a:endParaRPr sz="1800">
              <a:latin typeface="Exo SemiBold"/>
              <a:ea typeface="Exo SemiBold"/>
              <a:cs typeface="Exo SemiBold"/>
              <a:sym typeface="Exo SemiBold"/>
            </a:endParaRPr>
          </a:p>
          <a:p>
            <a:pPr indent="0" lvl="0" marL="0" rtl="0" algn="l">
              <a:spcBef>
                <a:spcPts val="0"/>
              </a:spcBef>
              <a:spcAft>
                <a:spcPts val="0"/>
              </a:spcAft>
              <a:buNone/>
            </a:pPr>
            <a:r>
              <a:rPr lang="en-US" sz="1800">
                <a:latin typeface="Exo SemiBold"/>
                <a:ea typeface="Exo SemiBold"/>
                <a:cs typeface="Exo SemiBold"/>
                <a:sym typeface="Exo SemiBold"/>
              </a:rPr>
              <a:t>Syntax:</a:t>
            </a:r>
            <a:endParaRPr sz="1800">
              <a:latin typeface="Exo SemiBold"/>
              <a:ea typeface="Exo SemiBold"/>
              <a:cs typeface="Exo SemiBold"/>
              <a:sym typeface="Exo SemiBold"/>
            </a:endParaRPr>
          </a:p>
        </p:txBody>
      </p:sp>
      <p:sp>
        <p:nvSpPr>
          <p:cNvPr id="427" name="Google Shape;427;g278aa05b00c_0_94"/>
          <p:cNvSpPr txBox="1"/>
          <p:nvPr/>
        </p:nvSpPr>
        <p:spPr>
          <a:xfrm>
            <a:off x="5098200" y="4082075"/>
            <a:ext cx="3356700" cy="956400"/>
          </a:xfrm>
          <a:prstGeom prst="rect">
            <a:avLst/>
          </a:prstGeom>
          <a:solidFill>
            <a:schemeClr val="lt1"/>
          </a:solidFill>
          <a:ln cap="flat" cmpd="sng" w="19050">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plt.figure(figsize = (</a:t>
            </a:r>
            <a:r>
              <a:rPr lang="en-US" sz="1350">
                <a:solidFill>
                  <a:srgbClr val="098156"/>
                </a:solidFill>
                <a:highlight>
                  <a:schemeClr val="lt1"/>
                </a:highlight>
                <a:latin typeface="Courier New"/>
                <a:ea typeface="Courier New"/>
                <a:cs typeface="Courier New"/>
                <a:sym typeface="Courier New"/>
              </a:rPr>
              <a:t>5</a:t>
            </a:r>
            <a:r>
              <a:rPr lang="en-US" sz="1350">
                <a:solidFill>
                  <a:schemeClr val="dk1"/>
                </a:solidFill>
                <a:highlight>
                  <a:schemeClr val="lt1"/>
                </a:highlight>
                <a:latin typeface="Courier New"/>
                <a:ea typeface="Courier New"/>
                <a:cs typeface="Courier New"/>
                <a:sym typeface="Courier New"/>
              </a:rPr>
              <a:t>,</a:t>
            </a:r>
            <a:r>
              <a:rPr lang="en-US" sz="1350">
                <a:solidFill>
                  <a:srgbClr val="098156"/>
                </a:solidFill>
                <a:highlight>
                  <a:schemeClr val="lt1"/>
                </a:highlight>
                <a:latin typeface="Courier New"/>
                <a:ea typeface="Courier New"/>
                <a:cs typeface="Courier New"/>
                <a:sym typeface="Courier New"/>
              </a:rPr>
              <a:t>3</a:t>
            </a:r>
            <a:r>
              <a:rPr lang="en-US"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plt.plot()#Vẽ biểu đồ trống</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plt.show()</a:t>
            </a:r>
            <a:endParaRPr sz="1350">
              <a:solidFill>
                <a:schemeClr val="dk1"/>
              </a:solidFill>
              <a:highlight>
                <a:schemeClr val="lt1"/>
              </a:highlight>
              <a:latin typeface="Courier New"/>
              <a:ea typeface="Courier New"/>
              <a:cs typeface="Courier New"/>
              <a:sym typeface="Courier New"/>
            </a:endParaRPr>
          </a:p>
        </p:txBody>
      </p:sp>
      <p:sp>
        <p:nvSpPr>
          <p:cNvPr id="428" name="Google Shape;428;g278aa05b00c_0_94"/>
          <p:cNvSpPr txBox="1"/>
          <p:nvPr/>
        </p:nvSpPr>
        <p:spPr>
          <a:xfrm>
            <a:off x="5305750" y="5088450"/>
            <a:ext cx="2849400" cy="3849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solidFill>
                  <a:schemeClr val="lt1"/>
                </a:solidFill>
                <a:latin typeface="Exo SemiBold"/>
                <a:ea typeface="Exo SemiBold"/>
                <a:cs typeface="Exo SemiBold"/>
                <a:sym typeface="Exo SemiBold"/>
              </a:rPr>
              <a:t>Đoạn code thay đổi kích cỡ</a:t>
            </a:r>
            <a:endParaRPr sz="1300">
              <a:solidFill>
                <a:schemeClr val="lt1"/>
              </a:solidFill>
            </a:endParaRPr>
          </a:p>
        </p:txBody>
      </p:sp>
      <p:pic>
        <p:nvPicPr>
          <p:cNvPr id="429" name="Google Shape;429;g278aa05b00c_0_94"/>
          <p:cNvPicPr preferRelativeResize="0"/>
          <p:nvPr/>
        </p:nvPicPr>
        <p:blipFill>
          <a:blip r:embed="rId3">
            <a:alphaModFix/>
          </a:blip>
          <a:stretch>
            <a:fillRect/>
          </a:stretch>
        </p:blipFill>
        <p:spPr>
          <a:xfrm>
            <a:off x="8703738" y="3115225"/>
            <a:ext cx="3263900" cy="2765014"/>
          </a:xfrm>
          <a:prstGeom prst="rect">
            <a:avLst/>
          </a:prstGeom>
          <a:noFill/>
          <a:ln>
            <a:noFill/>
          </a:ln>
        </p:spPr>
      </p:pic>
      <p:pic>
        <p:nvPicPr>
          <p:cNvPr id="430" name="Google Shape;430;g278aa05b00c_0_94"/>
          <p:cNvPicPr preferRelativeResize="0"/>
          <p:nvPr/>
        </p:nvPicPr>
        <p:blipFill>
          <a:blip r:embed="rId4">
            <a:alphaModFix/>
          </a:blip>
          <a:stretch>
            <a:fillRect/>
          </a:stretch>
        </p:blipFill>
        <p:spPr>
          <a:xfrm>
            <a:off x="224363" y="3315338"/>
            <a:ext cx="4625000" cy="2686521"/>
          </a:xfrm>
          <a:prstGeom prst="rect">
            <a:avLst/>
          </a:prstGeom>
          <a:noFill/>
          <a:ln>
            <a:noFill/>
          </a:ln>
        </p:spPr>
      </p:pic>
      <p:sp>
        <p:nvSpPr>
          <p:cNvPr id="431" name="Google Shape;431;g278aa05b00c_0_94"/>
          <p:cNvSpPr/>
          <p:nvPr/>
        </p:nvSpPr>
        <p:spPr>
          <a:xfrm rot="1194">
            <a:off x="5434768" y="3590010"/>
            <a:ext cx="2591400" cy="384000"/>
          </a:xfrm>
          <a:prstGeom prst="left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78aa05b00c_0_118"/>
          <p:cNvSpPr txBox="1"/>
          <p:nvPr/>
        </p:nvSpPr>
        <p:spPr>
          <a:xfrm>
            <a:off x="838200" y="380250"/>
            <a:ext cx="10197000" cy="1429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Thay đổi các thành phần</a:t>
            </a:r>
            <a:r>
              <a:rPr b="1" lang="en-US" sz="3800">
                <a:solidFill>
                  <a:srgbClr val="E2262D"/>
                </a:solidFill>
                <a:latin typeface="Exo"/>
                <a:ea typeface="Exo"/>
                <a:cs typeface="Exo"/>
                <a:sym typeface="Exo"/>
              </a:rPr>
              <a:t> cơ bản </a:t>
            </a:r>
            <a:endParaRPr b="1" sz="3800">
              <a:solidFill>
                <a:srgbClr val="E2262D"/>
              </a:solidFill>
              <a:latin typeface="Exo"/>
              <a:ea typeface="Exo"/>
              <a:cs typeface="Exo"/>
              <a:sym typeface="Exo"/>
            </a:endParaRPr>
          </a:p>
          <a:p>
            <a:pPr indent="0" lvl="0" marL="0" marR="0" rtl="0" algn="ctr">
              <a:lnSpc>
                <a:spcPct val="100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trên biểu đồ</a:t>
            </a:r>
            <a:r>
              <a:rPr b="1" lang="en-US" sz="3800">
                <a:solidFill>
                  <a:srgbClr val="E2262D"/>
                </a:solidFill>
                <a:latin typeface="Exo"/>
                <a:ea typeface="Exo"/>
                <a:cs typeface="Exo"/>
                <a:sym typeface="Exo"/>
              </a:rPr>
              <a:t> </a:t>
            </a:r>
            <a:endParaRPr b="1" i="0" sz="3800" u="none" cap="none" strike="noStrike">
              <a:solidFill>
                <a:srgbClr val="E2262D"/>
              </a:solidFill>
              <a:latin typeface="Exo"/>
              <a:ea typeface="Exo"/>
              <a:cs typeface="Exo"/>
              <a:sym typeface="Exo"/>
            </a:endParaRPr>
          </a:p>
        </p:txBody>
      </p:sp>
      <p:sp>
        <p:nvSpPr>
          <p:cNvPr id="438" name="Google Shape;438;g278aa05b00c_0_118"/>
          <p:cNvSpPr txBox="1"/>
          <p:nvPr/>
        </p:nvSpPr>
        <p:spPr>
          <a:xfrm>
            <a:off x="3618800" y="1646625"/>
            <a:ext cx="620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Exo SemiBold"/>
                <a:ea typeface="Exo SemiBold"/>
                <a:cs typeface="Exo SemiBold"/>
                <a:sym typeface="Exo SemiBold"/>
              </a:rPr>
              <a:t>Thay đổi tên (title) của biểu đồ:  </a:t>
            </a:r>
            <a:endParaRPr sz="1800">
              <a:latin typeface="Exo SemiBold"/>
              <a:ea typeface="Exo SemiBold"/>
              <a:cs typeface="Exo SemiBold"/>
              <a:sym typeface="Exo SemiBold"/>
            </a:endParaRPr>
          </a:p>
          <a:p>
            <a:pPr indent="0" lvl="0" marL="0" rtl="0" algn="l">
              <a:spcBef>
                <a:spcPts val="0"/>
              </a:spcBef>
              <a:spcAft>
                <a:spcPts val="0"/>
              </a:spcAft>
              <a:buNone/>
            </a:pPr>
            <a:r>
              <a:rPr lang="en-US" sz="1800">
                <a:latin typeface="Exo SemiBold"/>
                <a:ea typeface="Exo SemiBold"/>
                <a:cs typeface="Exo SemiBold"/>
                <a:sym typeface="Exo SemiBold"/>
              </a:rPr>
              <a:t>Syntax:</a:t>
            </a:r>
            <a:endParaRPr sz="1800">
              <a:latin typeface="Exo SemiBold"/>
              <a:ea typeface="Exo SemiBold"/>
              <a:cs typeface="Exo SemiBold"/>
              <a:sym typeface="Exo SemiBold"/>
            </a:endParaRPr>
          </a:p>
        </p:txBody>
      </p:sp>
      <p:sp>
        <p:nvSpPr>
          <p:cNvPr id="439" name="Google Shape;439;g278aa05b00c_0_118"/>
          <p:cNvSpPr txBox="1"/>
          <p:nvPr/>
        </p:nvSpPr>
        <p:spPr>
          <a:xfrm>
            <a:off x="3618800" y="2316050"/>
            <a:ext cx="4418700" cy="461700"/>
          </a:xfrm>
          <a:prstGeom prst="rect">
            <a:avLst/>
          </a:prstGeom>
          <a:solidFill>
            <a:srgbClr val="CC0000"/>
          </a:solid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plt.title(title_name, **kwargs)</a:t>
            </a:r>
            <a:r>
              <a:rPr lang="en-US" sz="1800">
                <a:solidFill>
                  <a:schemeClr val="lt1"/>
                </a:solidFill>
                <a:latin typeface="Exo SemiBold"/>
                <a:ea typeface="Exo SemiBold"/>
                <a:cs typeface="Exo SemiBold"/>
                <a:sym typeface="Exo SemiBold"/>
              </a:rPr>
              <a:t> </a:t>
            </a:r>
            <a:endParaRPr>
              <a:solidFill>
                <a:schemeClr val="lt1"/>
              </a:solidFill>
            </a:endParaRPr>
          </a:p>
        </p:txBody>
      </p:sp>
      <p:sp>
        <p:nvSpPr>
          <p:cNvPr id="440" name="Google Shape;440;g278aa05b00c_0_118"/>
          <p:cNvSpPr txBox="1"/>
          <p:nvPr/>
        </p:nvSpPr>
        <p:spPr>
          <a:xfrm>
            <a:off x="490388" y="3645875"/>
            <a:ext cx="758400" cy="12930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Ví </a:t>
            </a:r>
            <a:endParaRPr sz="1800">
              <a:solidFill>
                <a:schemeClr val="lt1"/>
              </a:solidFill>
              <a:latin typeface="Exo SemiBold"/>
              <a:ea typeface="Exo SemiBold"/>
              <a:cs typeface="Exo SemiBold"/>
              <a:sym typeface="Exo SemiBold"/>
            </a:endParaRPr>
          </a:p>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dụ minh hoạ</a:t>
            </a:r>
            <a:endParaRPr sz="1800">
              <a:solidFill>
                <a:schemeClr val="lt1"/>
              </a:solidFill>
            </a:endParaRPr>
          </a:p>
        </p:txBody>
      </p:sp>
      <p:sp>
        <p:nvSpPr>
          <p:cNvPr id="441" name="Google Shape;441;g278aa05b00c_0_118"/>
          <p:cNvSpPr txBox="1"/>
          <p:nvPr/>
        </p:nvSpPr>
        <p:spPr>
          <a:xfrm>
            <a:off x="5153775" y="4254075"/>
            <a:ext cx="3000000" cy="1238400"/>
          </a:xfrm>
          <a:prstGeom prst="rect">
            <a:avLst/>
          </a:prstGeom>
          <a:solidFill>
            <a:schemeClr val="lt1"/>
          </a:solidFill>
          <a:ln cap="flat" cmpd="sng" w="19050">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plt.figure(figsize = (</a:t>
            </a:r>
            <a:r>
              <a:rPr lang="en-US" sz="1350">
                <a:solidFill>
                  <a:srgbClr val="098156"/>
                </a:solidFill>
                <a:highlight>
                  <a:schemeClr val="lt1"/>
                </a:highlight>
                <a:latin typeface="Courier New"/>
                <a:ea typeface="Courier New"/>
                <a:cs typeface="Courier New"/>
                <a:sym typeface="Courier New"/>
              </a:rPr>
              <a:t>3</a:t>
            </a:r>
            <a:r>
              <a:rPr lang="en-US" sz="1350">
                <a:solidFill>
                  <a:schemeClr val="dk1"/>
                </a:solidFill>
                <a:highlight>
                  <a:schemeClr val="lt1"/>
                </a:highlight>
                <a:latin typeface="Courier New"/>
                <a:ea typeface="Courier New"/>
                <a:cs typeface="Courier New"/>
                <a:sym typeface="Courier New"/>
              </a:rPr>
              <a:t>,</a:t>
            </a:r>
            <a:r>
              <a:rPr lang="en-US" sz="1350">
                <a:solidFill>
                  <a:srgbClr val="098156"/>
                </a:solidFill>
                <a:highlight>
                  <a:schemeClr val="lt1"/>
                </a:highlight>
                <a:latin typeface="Courier New"/>
                <a:ea typeface="Courier New"/>
                <a:cs typeface="Courier New"/>
                <a:sym typeface="Courier New"/>
              </a:rPr>
              <a:t>3</a:t>
            </a:r>
            <a:r>
              <a:rPr lang="en-US"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plt.title(“First Chart”)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plt.plot()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plt.show()</a:t>
            </a:r>
            <a:endParaRPr sz="1350">
              <a:solidFill>
                <a:schemeClr val="dk1"/>
              </a:solidFill>
              <a:highlight>
                <a:schemeClr val="lt1"/>
              </a:highlight>
              <a:latin typeface="Courier New"/>
              <a:ea typeface="Courier New"/>
              <a:cs typeface="Courier New"/>
              <a:sym typeface="Courier New"/>
            </a:endParaRPr>
          </a:p>
        </p:txBody>
      </p:sp>
      <p:grpSp>
        <p:nvGrpSpPr>
          <p:cNvPr id="442" name="Google Shape;442;g278aa05b00c_0_118"/>
          <p:cNvGrpSpPr/>
          <p:nvPr/>
        </p:nvGrpSpPr>
        <p:grpSpPr>
          <a:xfrm>
            <a:off x="8357613" y="2913188"/>
            <a:ext cx="4599300" cy="3178833"/>
            <a:chOff x="7610950" y="1557375"/>
            <a:chExt cx="4599300" cy="3092250"/>
          </a:xfrm>
        </p:grpSpPr>
        <p:pic>
          <p:nvPicPr>
            <p:cNvPr id="443" name="Google Shape;443;g278aa05b00c_0_118"/>
            <p:cNvPicPr preferRelativeResize="0"/>
            <p:nvPr/>
          </p:nvPicPr>
          <p:blipFill>
            <a:blip r:embed="rId3">
              <a:alphaModFix/>
            </a:blip>
            <a:stretch>
              <a:fillRect/>
            </a:stretch>
          </p:blipFill>
          <p:spPr>
            <a:xfrm>
              <a:off x="7743225" y="1557375"/>
              <a:ext cx="2916650" cy="3026975"/>
            </a:xfrm>
            <a:prstGeom prst="rect">
              <a:avLst/>
            </a:prstGeom>
            <a:noFill/>
            <a:ln>
              <a:noFill/>
            </a:ln>
          </p:spPr>
        </p:pic>
        <p:sp>
          <p:nvSpPr>
            <p:cNvPr id="444" name="Google Shape;444;g278aa05b00c_0_118"/>
            <p:cNvSpPr txBox="1"/>
            <p:nvPr/>
          </p:nvSpPr>
          <p:spPr>
            <a:xfrm>
              <a:off x="7610950" y="4436325"/>
              <a:ext cx="4599300" cy="213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Calibri"/>
                <a:ea typeface="Calibri"/>
                <a:cs typeface="Calibri"/>
                <a:sym typeface="Calibri"/>
              </a:endParaRPr>
            </a:p>
          </p:txBody>
        </p:sp>
      </p:grpSp>
      <p:pic>
        <p:nvPicPr>
          <p:cNvPr id="445" name="Google Shape;445;g278aa05b00c_0_118"/>
          <p:cNvPicPr preferRelativeResize="0"/>
          <p:nvPr/>
        </p:nvPicPr>
        <p:blipFill>
          <a:blip r:embed="rId4">
            <a:alphaModFix/>
          </a:blip>
          <a:stretch>
            <a:fillRect/>
          </a:stretch>
        </p:blipFill>
        <p:spPr>
          <a:xfrm>
            <a:off x="2075349" y="2907787"/>
            <a:ext cx="2874625" cy="3185023"/>
          </a:xfrm>
          <a:prstGeom prst="rect">
            <a:avLst/>
          </a:prstGeom>
          <a:noFill/>
          <a:ln>
            <a:noFill/>
          </a:ln>
        </p:spPr>
      </p:pic>
      <p:sp>
        <p:nvSpPr>
          <p:cNvPr id="446" name="Google Shape;446;g278aa05b00c_0_118"/>
          <p:cNvSpPr txBox="1"/>
          <p:nvPr/>
        </p:nvSpPr>
        <p:spPr>
          <a:xfrm>
            <a:off x="2595700" y="6021563"/>
            <a:ext cx="1833900" cy="3849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solidFill>
                  <a:schemeClr val="lt1"/>
                </a:solidFill>
                <a:latin typeface="Exo SemiBold"/>
                <a:ea typeface="Exo SemiBold"/>
                <a:cs typeface="Exo SemiBold"/>
                <a:sym typeface="Exo SemiBold"/>
              </a:rPr>
              <a:t>Kết quả</a:t>
            </a:r>
            <a:endParaRPr sz="1300">
              <a:solidFill>
                <a:schemeClr val="lt1"/>
              </a:solidFill>
            </a:endParaRPr>
          </a:p>
        </p:txBody>
      </p:sp>
      <p:sp>
        <p:nvSpPr>
          <p:cNvPr id="447" name="Google Shape;447;g278aa05b00c_0_118"/>
          <p:cNvSpPr/>
          <p:nvPr/>
        </p:nvSpPr>
        <p:spPr>
          <a:xfrm rot="1194">
            <a:off x="5358081" y="3779185"/>
            <a:ext cx="2591400" cy="384000"/>
          </a:xfrm>
          <a:prstGeom prst="left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g278aa05b00c_0_118"/>
          <p:cNvSpPr txBox="1"/>
          <p:nvPr/>
        </p:nvSpPr>
        <p:spPr>
          <a:xfrm>
            <a:off x="9068963" y="6021563"/>
            <a:ext cx="1833900" cy="3849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solidFill>
                  <a:schemeClr val="lt1"/>
                </a:solidFill>
                <a:latin typeface="Exo SemiBold"/>
                <a:ea typeface="Exo SemiBold"/>
                <a:cs typeface="Exo SemiBold"/>
                <a:sym typeface="Exo SemiBold"/>
              </a:rPr>
              <a:t>Trước khi rename</a:t>
            </a:r>
            <a:endParaRPr sz="13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278aa05b00c_0_149"/>
          <p:cNvSpPr txBox="1"/>
          <p:nvPr/>
        </p:nvSpPr>
        <p:spPr>
          <a:xfrm>
            <a:off x="838200" y="380250"/>
            <a:ext cx="10197000" cy="1429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Thay đổi các thành phần</a:t>
            </a:r>
            <a:r>
              <a:rPr b="1" lang="en-US" sz="3800">
                <a:solidFill>
                  <a:srgbClr val="E2262D"/>
                </a:solidFill>
                <a:latin typeface="Exo"/>
                <a:ea typeface="Exo"/>
                <a:cs typeface="Exo"/>
                <a:sym typeface="Exo"/>
              </a:rPr>
              <a:t> cơ bản </a:t>
            </a:r>
            <a:endParaRPr b="1" sz="3800">
              <a:solidFill>
                <a:srgbClr val="E2262D"/>
              </a:solidFill>
              <a:latin typeface="Exo"/>
              <a:ea typeface="Exo"/>
              <a:cs typeface="Exo"/>
              <a:sym typeface="Exo"/>
            </a:endParaRPr>
          </a:p>
          <a:p>
            <a:pPr indent="0" lvl="0" marL="0" marR="0" rtl="0" algn="ctr">
              <a:lnSpc>
                <a:spcPct val="100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trên biểu đồ</a:t>
            </a:r>
            <a:r>
              <a:rPr b="1" lang="en-US" sz="3800">
                <a:solidFill>
                  <a:srgbClr val="E2262D"/>
                </a:solidFill>
                <a:latin typeface="Exo"/>
                <a:ea typeface="Exo"/>
                <a:cs typeface="Exo"/>
                <a:sym typeface="Exo"/>
              </a:rPr>
              <a:t> </a:t>
            </a:r>
            <a:endParaRPr b="1" i="0" sz="3800" u="none" cap="none" strike="noStrike">
              <a:solidFill>
                <a:srgbClr val="E2262D"/>
              </a:solidFill>
              <a:latin typeface="Exo"/>
              <a:ea typeface="Exo"/>
              <a:cs typeface="Exo"/>
              <a:sym typeface="Exo"/>
            </a:endParaRPr>
          </a:p>
        </p:txBody>
      </p:sp>
      <p:sp>
        <p:nvSpPr>
          <p:cNvPr id="455" name="Google Shape;455;g278aa05b00c_0_149"/>
          <p:cNvSpPr txBox="1"/>
          <p:nvPr/>
        </p:nvSpPr>
        <p:spPr>
          <a:xfrm>
            <a:off x="3618800" y="1646625"/>
            <a:ext cx="620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Exo SemiBold"/>
                <a:ea typeface="Exo SemiBold"/>
                <a:cs typeface="Exo SemiBold"/>
                <a:sym typeface="Exo SemiBold"/>
              </a:rPr>
              <a:t>Thay đổi nhãn (label) của trục X/Y  </a:t>
            </a:r>
            <a:endParaRPr sz="1800">
              <a:latin typeface="Exo SemiBold"/>
              <a:ea typeface="Exo SemiBold"/>
              <a:cs typeface="Exo SemiBold"/>
              <a:sym typeface="Exo SemiBold"/>
            </a:endParaRPr>
          </a:p>
          <a:p>
            <a:pPr indent="0" lvl="0" marL="0" rtl="0" algn="l">
              <a:spcBef>
                <a:spcPts val="0"/>
              </a:spcBef>
              <a:spcAft>
                <a:spcPts val="0"/>
              </a:spcAft>
              <a:buNone/>
            </a:pPr>
            <a:r>
              <a:rPr lang="en-US" sz="1800">
                <a:latin typeface="Exo SemiBold"/>
                <a:ea typeface="Exo SemiBold"/>
                <a:cs typeface="Exo SemiBold"/>
                <a:sym typeface="Exo SemiBold"/>
              </a:rPr>
              <a:t>Syntax:</a:t>
            </a:r>
            <a:endParaRPr sz="1800">
              <a:latin typeface="Exo SemiBold"/>
              <a:ea typeface="Exo SemiBold"/>
              <a:cs typeface="Exo SemiBold"/>
              <a:sym typeface="Exo SemiBold"/>
            </a:endParaRPr>
          </a:p>
        </p:txBody>
      </p:sp>
      <p:sp>
        <p:nvSpPr>
          <p:cNvPr id="456" name="Google Shape;456;g278aa05b00c_0_149"/>
          <p:cNvSpPr txBox="1"/>
          <p:nvPr/>
        </p:nvSpPr>
        <p:spPr>
          <a:xfrm>
            <a:off x="3618800" y="2316050"/>
            <a:ext cx="4418700" cy="461700"/>
          </a:xfrm>
          <a:prstGeom prst="rect">
            <a:avLst/>
          </a:prstGeom>
          <a:solidFill>
            <a:srgbClr val="CC0000"/>
          </a:solid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plt.x/ylabel(title_name, **kwargs) </a:t>
            </a:r>
            <a:endParaRPr>
              <a:solidFill>
                <a:schemeClr val="lt1"/>
              </a:solidFill>
            </a:endParaRPr>
          </a:p>
        </p:txBody>
      </p:sp>
      <p:sp>
        <p:nvSpPr>
          <p:cNvPr id="457" name="Google Shape;457;g278aa05b00c_0_149"/>
          <p:cNvSpPr txBox="1"/>
          <p:nvPr/>
        </p:nvSpPr>
        <p:spPr>
          <a:xfrm>
            <a:off x="4907701" y="3889225"/>
            <a:ext cx="3211200" cy="1802400"/>
          </a:xfrm>
          <a:prstGeom prst="rect">
            <a:avLst/>
          </a:prstGeom>
          <a:solidFill>
            <a:schemeClr val="lt1"/>
          </a:solidFill>
          <a:ln cap="flat" cmpd="sng" w="19050">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plt.figure(figsize = (</a:t>
            </a:r>
            <a:r>
              <a:rPr lang="en-US" sz="1350">
                <a:solidFill>
                  <a:srgbClr val="098156"/>
                </a:solidFill>
                <a:highlight>
                  <a:schemeClr val="lt1"/>
                </a:highlight>
                <a:latin typeface="Courier New"/>
                <a:ea typeface="Courier New"/>
                <a:cs typeface="Courier New"/>
                <a:sym typeface="Courier New"/>
              </a:rPr>
              <a:t>3</a:t>
            </a:r>
            <a:r>
              <a:rPr lang="en-US" sz="1350">
                <a:solidFill>
                  <a:schemeClr val="dk1"/>
                </a:solidFill>
                <a:highlight>
                  <a:schemeClr val="lt1"/>
                </a:highlight>
                <a:latin typeface="Courier New"/>
                <a:ea typeface="Courier New"/>
                <a:cs typeface="Courier New"/>
                <a:sym typeface="Courier New"/>
              </a:rPr>
              <a:t>,</a:t>
            </a:r>
            <a:r>
              <a:rPr lang="en-US" sz="1350">
                <a:solidFill>
                  <a:srgbClr val="098156"/>
                </a:solidFill>
                <a:highlight>
                  <a:schemeClr val="lt1"/>
                </a:highlight>
                <a:latin typeface="Courier New"/>
                <a:ea typeface="Courier New"/>
                <a:cs typeface="Courier New"/>
                <a:sym typeface="Courier New"/>
              </a:rPr>
              <a:t>3</a:t>
            </a:r>
            <a:r>
              <a:rPr lang="en-US"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plt.title(“First Chart”)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plt.xlabel(“Age”)</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plt.ylabel(“Salaries)</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plt.plot()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plt.show()</a:t>
            </a:r>
            <a:endParaRPr sz="1350">
              <a:solidFill>
                <a:schemeClr val="dk1"/>
              </a:solidFill>
              <a:highlight>
                <a:schemeClr val="lt1"/>
              </a:highlight>
              <a:latin typeface="Courier New"/>
              <a:ea typeface="Courier New"/>
              <a:cs typeface="Courier New"/>
              <a:sym typeface="Courier New"/>
            </a:endParaRPr>
          </a:p>
        </p:txBody>
      </p:sp>
      <p:sp>
        <p:nvSpPr>
          <p:cNvPr id="458" name="Google Shape;458;g278aa05b00c_0_149"/>
          <p:cNvSpPr/>
          <p:nvPr/>
        </p:nvSpPr>
        <p:spPr>
          <a:xfrm rot="1194">
            <a:off x="5111993" y="3414335"/>
            <a:ext cx="2591400" cy="384000"/>
          </a:xfrm>
          <a:prstGeom prst="left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g278aa05b00c_0_149"/>
          <p:cNvGrpSpPr/>
          <p:nvPr/>
        </p:nvGrpSpPr>
        <p:grpSpPr>
          <a:xfrm>
            <a:off x="8326225" y="3035288"/>
            <a:ext cx="4599300" cy="3178833"/>
            <a:chOff x="7610950" y="1557375"/>
            <a:chExt cx="4599300" cy="3092250"/>
          </a:xfrm>
        </p:grpSpPr>
        <p:pic>
          <p:nvPicPr>
            <p:cNvPr id="460" name="Google Shape;460;g278aa05b00c_0_149"/>
            <p:cNvPicPr preferRelativeResize="0"/>
            <p:nvPr/>
          </p:nvPicPr>
          <p:blipFill>
            <a:blip r:embed="rId3">
              <a:alphaModFix/>
            </a:blip>
            <a:stretch>
              <a:fillRect/>
            </a:stretch>
          </p:blipFill>
          <p:spPr>
            <a:xfrm>
              <a:off x="7743225" y="1557375"/>
              <a:ext cx="2916650" cy="3026975"/>
            </a:xfrm>
            <a:prstGeom prst="rect">
              <a:avLst/>
            </a:prstGeom>
            <a:noFill/>
            <a:ln>
              <a:noFill/>
            </a:ln>
          </p:spPr>
        </p:pic>
        <p:sp>
          <p:nvSpPr>
            <p:cNvPr id="461" name="Google Shape;461;g278aa05b00c_0_149"/>
            <p:cNvSpPr txBox="1"/>
            <p:nvPr/>
          </p:nvSpPr>
          <p:spPr>
            <a:xfrm>
              <a:off x="7610950" y="4436325"/>
              <a:ext cx="4599300" cy="213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
                <a:latin typeface="Calibri"/>
                <a:ea typeface="Calibri"/>
                <a:cs typeface="Calibri"/>
                <a:sym typeface="Calibri"/>
              </a:endParaRPr>
            </a:p>
          </p:txBody>
        </p:sp>
      </p:grpSp>
      <p:sp>
        <p:nvSpPr>
          <p:cNvPr id="462" name="Google Shape;462;g278aa05b00c_0_149"/>
          <p:cNvSpPr txBox="1"/>
          <p:nvPr/>
        </p:nvSpPr>
        <p:spPr>
          <a:xfrm>
            <a:off x="9037575" y="6143675"/>
            <a:ext cx="2043000" cy="4002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lt1"/>
                </a:solidFill>
                <a:latin typeface="Exo SemiBold"/>
                <a:ea typeface="Exo SemiBold"/>
                <a:cs typeface="Exo SemiBold"/>
                <a:sym typeface="Exo SemiBold"/>
              </a:rPr>
              <a:t>Trước khi thêm label</a:t>
            </a:r>
            <a:endParaRPr>
              <a:solidFill>
                <a:schemeClr val="lt1"/>
              </a:solidFill>
            </a:endParaRPr>
          </a:p>
        </p:txBody>
      </p:sp>
      <p:pic>
        <p:nvPicPr>
          <p:cNvPr id="463" name="Google Shape;463;g278aa05b00c_0_149"/>
          <p:cNvPicPr preferRelativeResize="0"/>
          <p:nvPr/>
        </p:nvPicPr>
        <p:blipFill>
          <a:blip r:embed="rId4">
            <a:alphaModFix/>
          </a:blip>
          <a:stretch>
            <a:fillRect/>
          </a:stretch>
        </p:blipFill>
        <p:spPr>
          <a:xfrm>
            <a:off x="950976" y="2869374"/>
            <a:ext cx="3845350" cy="3366750"/>
          </a:xfrm>
          <a:prstGeom prst="rect">
            <a:avLst/>
          </a:prstGeom>
          <a:noFill/>
          <a:ln>
            <a:noFill/>
          </a:ln>
        </p:spPr>
      </p:pic>
      <p:sp>
        <p:nvSpPr>
          <p:cNvPr id="464" name="Google Shape;464;g278aa05b00c_0_149"/>
          <p:cNvSpPr txBox="1"/>
          <p:nvPr/>
        </p:nvSpPr>
        <p:spPr>
          <a:xfrm>
            <a:off x="192575" y="3930700"/>
            <a:ext cx="758400" cy="12930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Ví </a:t>
            </a:r>
            <a:endParaRPr sz="1800">
              <a:solidFill>
                <a:schemeClr val="lt1"/>
              </a:solidFill>
              <a:latin typeface="Exo SemiBold"/>
              <a:ea typeface="Exo SemiBold"/>
              <a:cs typeface="Exo SemiBold"/>
              <a:sym typeface="Exo SemiBold"/>
            </a:endParaRPr>
          </a:p>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dụ minh hoạ</a:t>
            </a:r>
            <a:endParaRPr sz="1800">
              <a:solidFill>
                <a:schemeClr val="lt1"/>
              </a:solidFill>
            </a:endParaRPr>
          </a:p>
        </p:txBody>
      </p:sp>
      <p:sp>
        <p:nvSpPr>
          <p:cNvPr id="465" name="Google Shape;465;g278aa05b00c_0_149"/>
          <p:cNvSpPr txBox="1"/>
          <p:nvPr/>
        </p:nvSpPr>
        <p:spPr>
          <a:xfrm>
            <a:off x="2077988" y="6143663"/>
            <a:ext cx="1833900" cy="3849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solidFill>
                  <a:schemeClr val="lt1"/>
                </a:solidFill>
                <a:latin typeface="Exo SemiBold"/>
                <a:ea typeface="Exo SemiBold"/>
                <a:cs typeface="Exo SemiBold"/>
                <a:sym typeface="Exo SemiBold"/>
              </a:rPr>
              <a:t>Kết quả</a:t>
            </a:r>
            <a:endParaRPr sz="13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278aa05b00c_0_171"/>
          <p:cNvSpPr txBox="1"/>
          <p:nvPr/>
        </p:nvSpPr>
        <p:spPr>
          <a:xfrm>
            <a:off x="838200" y="380250"/>
            <a:ext cx="10197000" cy="1429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Thay đổi các thành phần</a:t>
            </a:r>
            <a:r>
              <a:rPr b="1" lang="en-US" sz="3800">
                <a:solidFill>
                  <a:srgbClr val="E2262D"/>
                </a:solidFill>
                <a:latin typeface="Exo"/>
                <a:ea typeface="Exo"/>
                <a:cs typeface="Exo"/>
                <a:sym typeface="Exo"/>
              </a:rPr>
              <a:t> cơ bản </a:t>
            </a:r>
            <a:endParaRPr b="1" sz="3800">
              <a:solidFill>
                <a:srgbClr val="E2262D"/>
              </a:solidFill>
              <a:latin typeface="Exo"/>
              <a:ea typeface="Exo"/>
              <a:cs typeface="Exo"/>
              <a:sym typeface="Exo"/>
            </a:endParaRPr>
          </a:p>
          <a:p>
            <a:pPr indent="0" lvl="0" marL="0" marR="0" rtl="0" algn="ctr">
              <a:lnSpc>
                <a:spcPct val="100000"/>
              </a:lnSpc>
              <a:spcBef>
                <a:spcPts val="0"/>
              </a:spcBef>
              <a:spcAft>
                <a:spcPts val="0"/>
              </a:spcAft>
              <a:buClr>
                <a:schemeClr val="dk1"/>
              </a:buClr>
              <a:buSzPts val="4000"/>
              <a:buFont typeface="Arial"/>
              <a:buNone/>
            </a:pPr>
            <a:r>
              <a:rPr b="1" lang="en-US" sz="3800">
                <a:solidFill>
                  <a:schemeClr val="dk1"/>
                </a:solidFill>
                <a:latin typeface="Exo"/>
                <a:ea typeface="Exo"/>
                <a:cs typeface="Exo"/>
                <a:sym typeface="Exo"/>
              </a:rPr>
              <a:t>trên biểu đồ</a:t>
            </a:r>
            <a:r>
              <a:rPr b="1" lang="en-US" sz="3800">
                <a:solidFill>
                  <a:srgbClr val="E2262D"/>
                </a:solidFill>
                <a:latin typeface="Exo"/>
                <a:ea typeface="Exo"/>
                <a:cs typeface="Exo"/>
                <a:sym typeface="Exo"/>
              </a:rPr>
              <a:t> </a:t>
            </a:r>
            <a:endParaRPr b="1" i="0" sz="3800" u="none" cap="none" strike="noStrike">
              <a:solidFill>
                <a:srgbClr val="E2262D"/>
              </a:solidFill>
              <a:latin typeface="Exo"/>
              <a:ea typeface="Exo"/>
              <a:cs typeface="Exo"/>
              <a:sym typeface="Exo"/>
            </a:endParaRPr>
          </a:p>
        </p:txBody>
      </p:sp>
      <p:sp>
        <p:nvSpPr>
          <p:cNvPr id="472" name="Google Shape;472;g278aa05b00c_0_171"/>
          <p:cNvSpPr txBox="1"/>
          <p:nvPr/>
        </p:nvSpPr>
        <p:spPr>
          <a:xfrm>
            <a:off x="3618800" y="1646625"/>
            <a:ext cx="6209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Exo SemiBold"/>
                <a:ea typeface="Exo SemiBold"/>
                <a:cs typeface="Exo SemiBold"/>
                <a:sym typeface="Exo SemiBold"/>
              </a:rPr>
              <a:t>Thay đổi thang đo (ticks) của trục X hoặc Y  </a:t>
            </a:r>
            <a:endParaRPr sz="1800">
              <a:latin typeface="Exo SemiBold"/>
              <a:ea typeface="Exo SemiBold"/>
              <a:cs typeface="Exo SemiBold"/>
              <a:sym typeface="Exo SemiBold"/>
            </a:endParaRPr>
          </a:p>
          <a:p>
            <a:pPr indent="0" lvl="0" marL="0" rtl="0" algn="l">
              <a:spcBef>
                <a:spcPts val="0"/>
              </a:spcBef>
              <a:spcAft>
                <a:spcPts val="0"/>
              </a:spcAft>
              <a:buNone/>
            </a:pPr>
            <a:r>
              <a:rPr lang="en-US" sz="1800">
                <a:latin typeface="Exo SemiBold"/>
                <a:ea typeface="Exo SemiBold"/>
                <a:cs typeface="Exo SemiBold"/>
                <a:sym typeface="Exo SemiBold"/>
              </a:rPr>
              <a:t>Syntax:</a:t>
            </a:r>
            <a:endParaRPr sz="1800">
              <a:latin typeface="Exo SemiBold"/>
              <a:ea typeface="Exo SemiBold"/>
              <a:cs typeface="Exo SemiBold"/>
              <a:sym typeface="Exo SemiBold"/>
            </a:endParaRPr>
          </a:p>
        </p:txBody>
      </p:sp>
      <p:sp>
        <p:nvSpPr>
          <p:cNvPr id="473" name="Google Shape;473;g278aa05b00c_0_171"/>
          <p:cNvSpPr/>
          <p:nvPr/>
        </p:nvSpPr>
        <p:spPr>
          <a:xfrm rot="1194">
            <a:off x="5162868" y="3180285"/>
            <a:ext cx="2591400" cy="384000"/>
          </a:xfrm>
          <a:prstGeom prst="left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4" name="Google Shape;474;g278aa05b00c_0_171"/>
          <p:cNvPicPr preferRelativeResize="0"/>
          <p:nvPr/>
        </p:nvPicPr>
        <p:blipFill>
          <a:blip r:embed="rId3">
            <a:alphaModFix/>
          </a:blip>
          <a:stretch>
            <a:fillRect/>
          </a:stretch>
        </p:blipFill>
        <p:spPr>
          <a:xfrm>
            <a:off x="8169901" y="2777749"/>
            <a:ext cx="3845350" cy="3366750"/>
          </a:xfrm>
          <a:prstGeom prst="rect">
            <a:avLst/>
          </a:prstGeom>
          <a:noFill/>
          <a:ln>
            <a:noFill/>
          </a:ln>
        </p:spPr>
      </p:pic>
      <p:sp>
        <p:nvSpPr>
          <p:cNvPr id="475" name="Google Shape;475;g278aa05b00c_0_171"/>
          <p:cNvSpPr txBox="1"/>
          <p:nvPr/>
        </p:nvSpPr>
        <p:spPr>
          <a:xfrm>
            <a:off x="8923550" y="6072450"/>
            <a:ext cx="3011700" cy="4002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lt1"/>
                </a:solidFill>
                <a:latin typeface="Exo SemiBold"/>
                <a:ea typeface="Exo SemiBold"/>
                <a:cs typeface="Exo SemiBold"/>
                <a:sym typeface="Exo SemiBold"/>
              </a:rPr>
              <a:t>Trước khi thêm xsticks và ysticks</a:t>
            </a:r>
            <a:endParaRPr>
              <a:solidFill>
                <a:schemeClr val="lt1"/>
              </a:solidFill>
            </a:endParaRPr>
          </a:p>
        </p:txBody>
      </p:sp>
      <p:pic>
        <p:nvPicPr>
          <p:cNvPr id="476" name="Google Shape;476;g278aa05b00c_0_171"/>
          <p:cNvPicPr preferRelativeResize="0"/>
          <p:nvPr/>
        </p:nvPicPr>
        <p:blipFill>
          <a:blip r:embed="rId4">
            <a:alphaModFix/>
          </a:blip>
          <a:stretch>
            <a:fillRect/>
          </a:stretch>
        </p:blipFill>
        <p:spPr>
          <a:xfrm>
            <a:off x="901900" y="2716073"/>
            <a:ext cx="3845350" cy="3490114"/>
          </a:xfrm>
          <a:prstGeom prst="rect">
            <a:avLst/>
          </a:prstGeom>
          <a:noFill/>
          <a:ln>
            <a:noFill/>
          </a:ln>
        </p:spPr>
      </p:pic>
      <p:sp>
        <p:nvSpPr>
          <p:cNvPr id="477" name="Google Shape;477;g278aa05b00c_0_171"/>
          <p:cNvSpPr txBox="1"/>
          <p:nvPr/>
        </p:nvSpPr>
        <p:spPr>
          <a:xfrm>
            <a:off x="4527900" y="3655175"/>
            <a:ext cx="3642000" cy="2366700"/>
          </a:xfrm>
          <a:prstGeom prst="rect">
            <a:avLst/>
          </a:prstGeom>
          <a:solidFill>
            <a:schemeClr val="lt1"/>
          </a:solidFill>
          <a:ln cap="flat" cmpd="sng" w="19050">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plt.figure(figsize = (</a:t>
            </a:r>
            <a:r>
              <a:rPr lang="en-US" sz="1350">
                <a:solidFill>
                  <a:srgbClr val="098156"/>
                </a:solidFill>
                <a:highlight>
                  <a:schemeClr val="lt1"/>
                </a:highlight>
                <a:latin typeface="Courier New"/>
                <a:ea typeface="Courier New"/>
                <a:cs typeface="Courier New"/>
                <a:sym typeface="Courier New"/>
              </a:rPr>
              <a:t>3</a:t>
            </a:r>
            <a:r>
              <a:rPr lang="en-US" sz="1350">
                <a:solidFill>
                  <a:schemeClr val="dk1"/>
                </a:solidFill>
                <a:highlight>
                  <a:schemeClr val="lt1"/>
                </a:highlight>
                <a:latin typeface="Courier New"/>
                <a:ea typeface="Courier New"/>
                <a:cs typeface="Courier New"/>
                <a:sym typeface="Courier New"/>
              </a:rPr>
              <a:t>,</a:t>
            </a:r>
            <a:r>
              <a:rPr lang="en-US" sz="1350">
                <a:solidFill>
                  <a:srgbClr val="098156"/>
                </a:solidFill>
                <a:highlight>
                  <a:schemeClr val="lt1"/>
                </a:highlight>
                <a:latin typeface="Courier New"/>
                <a:ea typeface="Courier New"/>
                <a:cs typeface="Courier New"/>
                <a:sym typeface="Courier New"/>
              </a:rPr>
              <a:t>3</a:t>
            </a:r>
            <a:r>
              <a:rPr lang="en-US" sz="1350">
                <a:solidFill>
                  <a:schemeClr val="dk1"/>
                </a:solidFill>
                <a:highlight>
                  <a:schemeClr val="lt1"/>
                </a:highlight>
                <a:latin typeface="Courier New"/>
                <a:ea typeface="Courier New"/>
                <a:cs typeface="Courier New"/>
                <a:sym typeface="Courier New"/>
              </a:rPr>
              <a: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plt.title(“First Chart”)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plt.xlabel(“Age”)</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plt.ylabel(“Salaries)</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plt.xticks([0,20,40,60])</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plt.yticks([0,100,200,300])</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plt.plot()</a:t>
            </a:r>
            <a:endParaRPr sz="1350">
              <a:solidFill>
                <a:schemeClr val="dk1"/>
              </a:solidFill>
              <a:highlight>
                <a:schemeClr val="lt1"/>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chemeClr val="lt1"/>
                </a:highlight>
                <a:latin typeface="Courier New"/>
                <a:ea typeface="Courier New"/>
                <a:cs typeface="Courier New"/>
                <a:sym typeface="Courier New"/>
              </a:rPr>
              <a:t>plt.show()</a:t>
            </a:r>
            <a:endParaRPr sz="1350">
              <a:solidFill>
                <a:schemeClr val="dk1"/>
              </a:solidFill>
              <a:highlight>
                <a:schemeClr val="lt1"/>
              </a:highlight>
              <a:latin typeface="Courier New"/>
              <a:ea typeface="Courier New"/>
              <a:cs typeface="Courier New"/>
              <a:sym typeface="Courier New"/>
            </a:endParaRPr>
          </a:p>
        </p:txBody>
      </p:sp>
      <p:sp>
        <p:nvSpPr>
          <p:cNvPr id="478" name="Google Shape;478;g278aa05b00c_0_171"/>
          <p:cNvSpPr txBox="1"/>
          <p:nvPr/>
        </p:nvSpPr>
        <p:spPr>
          <a:xfrm>
            <a:off x="192575" y="3930700"/>
            <a:ext cx="758400" cy="12930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Ví </a:t>
            </a:r>
            <a:endParaRPr sz="1800">
              <a:solidFill>
                <a:schemeClr val="lt1"/>
              </a:solidFill>
              <a:latin typeface="Exo SemiBold"/>
              <a:ea typeface="Exo SemiBold"/>
              <a:cs typeface="Exo SemiBold"/>
              <a:sym typeface="Exo SemiBold"/>
            </a:endParaRPr>
          </a:p>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dụ minh hoạ</a:t>
            </a:r>
            <a:endParaRPr sz="1800">
              <a:solidFill>
                <a:schemeClr val="lt1"/>
              </a:solidFill>
            </a:endParaRPr>
          </a:p>
        </p:txBody>
      </p:sp>
      <p:sp>
        <p:nvSpPr>
          <p:cNvPr id="479" name="Google Shape;479;g278aa05b00c_0_171"/>
          <p:cNvSpPr txBox="1"/>
          <p:nvPr/>
        </p:nvSpPr>
        <p:spPr>
          <a:xfrm>
            <a:off x="3618800" y="2316050"/>
            <a:ext cx="4418700" cy="461700"/>
          </a:xfrm>
          <a:prstGeom prst="rect">
            <a:avLst/>
          </a:prstGeom>
          <a:solidFill>
            <a:srgbClr val="CC0000"/>
          </a:solidFill>
          <a:ln cap="flat" cmpd="sng" w="9525">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Exo SemiBold"/>
                <a:ea typeface="Exo SemiBold"/>
                <a:cs typeface="Exo SemiBold"/>
                <a:sym typeface="Exo SemiBold"/>
              </a:rPr>
              <a:t>plt.x/yticks(ticks = [data], **kwargs) </a:t>
            </a:r>
            <a:endParaRPr>
              <a:solidFill>
                <a:schemeClr val="lt1"/>
              </a:solidFill>
            </a:endParaRPr>
          </a:p>
        </p:txBody>
      </p:sp>
      <p:sp>
        <p:nvSpPr>
          <p:cNvPr id="480" name="Google Shape;480;g278aa05b00c_0_171"/>
          <p:cNvSpPr txBox="1"/>
          <p:nvPr/>
        </p:nvSpPr>
        <p:spPr>
          <a:xfrm>
            <a:off x="1955888" y="6187788"/>
            <a:ext cx="1833900" cy="384900"/>
          </a:xfrm>
          <a:prstGeom prst="rect">
            <a:avLst/>
          </a:prstGeom>
          <a:solidFill>
            <a:srgbClr val="E06666"/>
          </a:solidFill>
          <a:ln cap="flat" cmpd="sng" w="9525">
            <a:solidFill>
              <a:srgbClr val="E0666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300">
                <a:solidFill>
                  <a:schemeClr val="lt1"/>
                </a:solidFill>
                <a:latin typeface="Exo SemiBold"/>
                <a:ea typeface="Exo SemiBold"/>
                <a:cs typeface="Exo SemiBold"/>
                <a:sym typeface="Exo SemiBold"/>
              </a:rPr>
              <a:t>Kết quả</a:t>
            </a:r>
            <a:endParaRPr sz="13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g1d08389d5d9_0_60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86" name="Google Shape;486;g1d08389d5d9_0_60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87" name="Google Shape;487;g1d08389d5d9_0_60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88" name="Google Shape;488;g1d08389d5d9_0_60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89" name="Google Shape;489;g1d08389d5d9_0_604"/>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Line Charts</a:t>
            </a:r>
            <a:endParaRPr b="0" i="0" sz="5100" u="none" cap="none" strike="noStrike">
              <a:solidFill>
                <a:schemeClr val="lt1"/>
              </a:solidFill>
              <a:latin typeface="Exo Black"/>
              <a:ea typeface="Exo Black"/>
              <a:cs typeface="Exo Black"/>
              <a:sym typeface="Exo Black"/>
            </a:endParaRPr>
          </a:p>
        </p:txBody>
      </p:sp>
      <p:sp>
        <p:nvSpPr>
          <p:cNvPr id="490" name="Google Shape;490;g1d08389d5d9_0_604"/>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491" name="Google Shape;491;g1d08389d5d9_0_60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25f4a42ed86_0_6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97" name="Google Shape;497;g25f4a42ed86_0_63"/>
          <p:cNvPicPr preferRelativeResize="0"/>
          <p:nvPr/>
        </p:nvPicPr>
        <p:blipFill rotWithShape="1">
          <a:blip r:embed="rId3">
            <a:alphaModFix/>
          </a:blip>
          <a:srcRect b="63550" l="0" r="65720" t="0"/>
          <a:stretch/>
        </p:blipFill>
        <p:spPr>
          <a:xfrm flipH="1">
            <a:off x="59975" y="-347887"/>
            <a:ext cx="3505434" cy="1610175"/>
          </a:xfrm>
          <a:prstGeom prst="rect">
            <a:avLst/>
          </a:prstGeom>
          <a:noFill/>
          <a:ln>
            <a:noFill/>
          </a:ln>
        </p:spPr>
      </p:pic>
      <p:pic>
        <p:nvPicPr>
          <p:cNvPr id="498" name="Google Shape;498;g25f4a42ed86_0_63"/>
          <p:cNvPicPr preferRelativeResize="0"/>
          <p:nvPr/>
        </p:nvPicPr>
        <p:blipFill rotWithShape="1">
          <a:blip r:embed="rId4">
            <a:alphaModFix/>
          </a:blip>
          <a:srcRect b="0" l="0" r="0" t="0"/>
          <a:stretch/>
        </p:blipFill>
        <p:spPr>
          <a:xfrm>
            <a:off x="656258" y="1331209"/>
            <a:ext cx="88821" cy="190315"/>
          </a:xfrm>
          <a:prstGeom prst="rect">
            <a:avLst/>
          </a:prstGeom>
          <a:noFill/>
          <a:ln>
            <a:noFill/>
          </a:ln>
        </p:spPr>
      </p:pic>
      <p:sp>
        <p:nvSpPr>
          <p:cNvPr id="499" name="Google Shape;499;g25f4a42ed86_0_63"/>
          <p:cNvSpPr txBox="1"/>
          <p:nvPr/>
        </p:nvSpPr>
        <p:spPr>
          <a:xfrm>
            <a:off x="1738650" y="457200"/>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Line Charts</a:t>
            </a:r>
            <a:endParaRPr b="1" i="0" sz="3800" u="none" cap="none" strike="noStrike">
              <a:solidFill>
                <a:srgbClr val="E2262D"/>
              </a:solidFill>
              <a:latin typeface="Exo"/>
              <a:ea typeface="Exo"/>
              <a:cs typeface="Exo"/>
              <a:sym typeface="Exo"/>
            </a:endParaRPr>
          </a:p>
        </p:txBody>
      </p:sp>
      <p:sp>
        <p:nvSpPr>
          <p:cNvPr id="500" name="Google Shape;500;g25f4a42ed86_0_63"/>
          <p:cNvSpPr txBox="1"/>
          <p:nvPr/>
        </p:nvSpPr>
        <p:spPr>
          <a:xfrm>
            <a:off x="745075" y="1220700"/>
            <a:ext cx="105831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Line Charts </a:t>
            </a:r>
            <a:r>
              <a:rPr b="0" i="0" lang="en-US" sz="1700" u="none" cap="none" strike="noStrike">
                <a:solidFill>
                  <a:schemeClr val="dk1"/>
                </a:solidFill>
                <a:latin typeface="Exo Medium"/>
                <a:ea typeface="Exo Medium"/>
                <a:cs typeface="Exo Medium"/>
                <a:sym typeface="Exo Medium"/>
              </a:rPr>
              <a:t>là một biểu đồ thể hiện thông tin dưới dạng một loạt các điểm dữ liệu được nối với nhau bằng các đoạn thẳng. Trong đồ thị đường, mỗi điểm dữ liệu hoặc điểm đánh dấu được đánh dấu và nối với nhau bằng một đoạn đường hoặc đường cong.</a:t>
            </a:r>
            <a:endParaRPr b="0" i="0" sz="1700" u="none" cap="none" strike="noStrike">
              <a:solidFill>
                <a:srgbClr val="000000"/>
              </a:solidFill>
              <a:latin typeface="Exo Medium"/>
              <a:ea typeface="Exo Medium"/>
              <a:cs typeface="Exo Medium"/>
              <a:sym typeface="Exo Medium"/>
            </a:endParaRPr>
          </a:p>
        </p:txBody>
      </p:sp>
      <p:sp>
        <p:nvSpPr>
          <p:cNvPr id="501" name="Google Shape;501;g25f4a42ed86_0_63"/>
          <p:cNvSpPr txBox="1"/>
          <p:nvPr/>
        </p:nvSpPr>
        <p:spPr>
          <a:xfrm>
            <a:off x="1974650" y="2190063"/>
            <a:ext cx="4074300" cy="618300"/>
          </a:xfrm>
          <a:prstGeom prst="rect">
            <a:avLst/>
          </a:prstGeom>
          <a:solidFill>
            <a:srgbClr val="CC0000"/>
          </a:solidFill>
          <a:ln cap="flat" cmpd="sng" w="9525">
            <a:solidFill>
              <a:srgbClr val="E31F2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rPr b="1" i="0" lang="en-US" sz="1450" u="none" cap="none" strike="noStrike">
                <a:solidFill>
                  <a:schemeClr val="lt1"/>
                </a:solidFill>
                <a:latin typeface="Exo"/>
                <a:ea typeface="Exo"/>
                <a:cs typeface="Exo"/>
                <a:sym typeface="Exo"/>
              </a:rPr>
              <a:t>plt.plot(</a:t>
            </a:r>
            <a:r>
              <a:rPr b="1" lang="en-US" sz="1450">
                <a:solidFill>
                  <a:schemeClr val="lt1"/>
                </a:solidFill>
                <a:latin typeface="Exo"/>
                <a:ea typeface="Exo"/>
                <a:cs typeface="Exo"/>
                <a:sym typeface="Exo"/>
              </a:rPr>
              <a:t>data_x_axis, data_y_axis,</a:t>
            </a:r>
            <a:r>
              <a:rPr b="1" lang="en-US" sz="1450">
                <a:solidFill>
                  <a:schemeClr val="lt1"/>
                </a:solidFill>
              </a:rPr>
              <a:t>**</a:t>
            </a:r>
            <a:r>
              <a:rPr b="1" lang="en-US" sz="1450">
                <a:solidFill>
                  <a:schemeClr val="lt1"/>
                </a:solidFill>
                <a:latin typeface="Exo"/>
                <a:ea typeface="Exo"/>
                <a:cs typeface="Exo"/>
                <a:sym typeface="Exo"/>
              </a:rPr>
              <a:t>kwargs)</a:t>
            </a:r>
            <a:r>
              <a:rPr b="1" i="0" lang="en-US" sz="1450" u="none" cap="none" strike="noStrike">
                <a:solidFill>
                  <a:schemeClr val="lt1"/>
                </a:solidFill>
                <a:latin typeface="Exo"/>
                <a:ea typeface="Exo"/>
                <a:cs typeface="Exo"/>
                <a:sym typeface="Exo"/>
              </a:rPr>
              <a:t> </a:t>
            </a:r>
            <a:endParaRPr b="1" i="0" sz="1450" u="none" cap="none" strike="noStrike">
              <a:solidFill>
                <a:schemeClr val="lt1"/>
              </a:solidFill>
              <a:latin typeface="Exo"/>
              <a:ea typeface="Exo"/>
              <a:cs typeface="Exo"/>
              <a:sym typeface="Exo"/>
            </a:endParaRPr>
          </a:p>
          <a:p>
            <a:pPr indent="0" lvl="0" marL="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plt.show()</a:t>
            </a:r>
            <a:endParaRPr b="1" i="0" sz="1450" u="none" cap="none" strike="noStrike">
              <a:solidFill>
                <a:schemeClr val="lt1"/>
              </a:solidFill>
              <a:latin typeface="Exo"/>
              <a:ea typeface="Exo"/>
              <a:cs typeface="Exo"/>
              <a:sym typeface="Exo"/>
            </a:endParaRPr>
          </a:p>
        </p:txBody>
      </p:sp>
      <p:sp>
        <p:nvSpPr>
          <p:cNvPr id="502" name="Google Shape;502;g25f4a42ed86_0_63"/>
          <p:cNvSpPr txBox="1"/>
          <p:nvPr/>
        </p:nvSpPr>
        <p:spPr>
          <a:xfrm>
            <a:off x="980475" y="2329863"/>
            <a:ext cx="1059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Cú pháp:</a:t>
            </a:r>
            <a:endParaRPr b="0" i="0" sz="1600" u="none" cap="none" strike="noStrike">
              <a:solidFill>
                <a:srgbClr val="000000"/>
              </a:solidFill>
              <a:latin typeface="Exo"/>
              <a:ea typeface="Exo"/>
              <a:cs typeface="Exo"/>
              <a:sym typeface="Exo"/>
            </a:endParaRPr>
          </a:p>
        </p:txBody>
      </p:sp>
      <p:sp>
        <p:nvSpPr>
          <p:cNvPr id="503" name="Google Shape;503;g25f4a42ed86_0_63"/>
          <p:cNvSpPr txBox="1"/>
          <p:nvPr/>
        </p:nvSpPr>
        <p:spPr>
          <a:xfrm>
            <a:off x="1172925" y="2987688"/>
            <a:ext cx="4743300" cy="71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age = [</a:t>
            </a:r>
            <a:r>
              <a:rPr lang="en-US" sz="1450">
                <a:solidFill>
                  <a:srgbClr val="098156"/>
                </a:solidFill>
                <a:highlight>
                  <a:srgbClr val="F7F7F7"/>
                </a:highlight>
                <a:latin typeface="Courier New"/>
                <a:ea typeface="Courier New"/>
                <a:cs typeface="Courier New"/>
                <a:sym typeface="Courier New"/>
              </a:rPr>
              <a:t>20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22</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25</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27</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30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40</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salaries = [</a:t>
            </a:r>
            <a:r>
              <a:rPr lang="en-US" sz="1450">
                <a:solidFill>
                  <a:srgbClr val="098156"/>
                </a:solidFill>
                <a:highlight>
                  <a:srgbClr val="F7F7F7"/>
                </a:highlight>
                <a:latin typeface="Courier New"/>
                <a:ea typeface="Courier New"/>
                <a:cs typeface="Courier New"/>
                <a:sym typeface="Courier New"/>
              </a:rPr>
              <a:t>100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140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170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150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180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220</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p:txBody>
      </p:sp>
      <p:sp>
        <p:nvSpPr>
          <p:cNvPr id="504" name="Google Shape;504;g25f4a42ed86_0_63"/>
          <p:cNvSpPr txBox="1"/>
          <p:nvPr/>
        </p:nvSpPr>
        <p:spPr>
          <a:xfrm>
            <a:off x="2659750" y="3698400"/>
            <a:ext cx="146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xo Medium"/>
                <a:ea typeface="Exo Medium"/>
                <a:cs typeface="Exo Medium"/>
                <a:sym typeface="Exo Medium"/>
              </a:rPr>
              <a:t>Data mẫu</a:t>
            </a:r>
            <a:endParaRPr>
              <a:latin typeface="Exo Medium"/>
              <a:ea typeface="Exo Medium"/>
              <a:cs typeface="Exo Medium"/>
              <a:sym typeface="Exo Medium"/>
            </a:endParaRPr>
          </a:p>
        </p:txBody>
      </p:sp>
      <p:pic>
        <p:nvPicPr>
          <p:cNvPr id="505" name="Google Shape;505;g25f4a42ed86_0_63"/>
          <p:cNvPicPr preferRelativeResize="0"/>
          <p:nvPr/>
        </p:nvPicPr>
        <p:blipFill>
          <a:blip r:embed="rId5">
            <a:alphaModFix/>
          </a:blip>
          <a:stretch>
            <a:fillRect/>
          </a:stretch>
        </p:blipFill>
        <p:spPr>
          <a:xfrm>
            <a:off x="7084550" y="2126075"/>
            <a:ext cx="4370203" cy="4167275"/>
          </a:xfrm>
          <a:prstGeom prst="rect">
            <a:avLst/>
          </a:prstGeom>
          <a:noFill/>
          <a:ln>
            <a:noFill/>
          </a:ln>
        </p:spPr>
      </p:pic>
      <p:sp>
        <p:nvSpPr>
          <p:cNvPr id="506" name="Google Shape;506;g25f4a42ed86_0_63"/>
          <p:cNvSpPr txBox="1"/>
          <p:nvPr/>
        </p:nvSpPr>
        <p:spPr>
          <a:xfrm>
            <a:off x="1082925" y="4495800"/>
            <a:ext cx="4743300" cy="2205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plt.figure(figsize = (</a:t>
            </a:r>
            <a:r>
              <a:rPr lang="en-US" sz="1250">
                <a:solidFill>
                  <a:srgbClr val="098156"/>
                </a:solidFill>
                <a:highlight>
                  <a:srgbClr val="F7F7F7"/>
                </a:highlight>
                <a:latin typeface="Courier New"/>
                <a:ea typeface="Courier New"/>
                <a:cs typeface="Courier New"/>
                <a:sym typeface="Courier New"/>
              </a:rPr>
              <a:t>5</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5</a:t>
            </a:r>
            <a:r>
              <a:rPr lang="en-US"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plt.title(</a:t>
            </a:r>
            <a:r>
              <a:rPr lang="en-US" sz="1250">
                <a:solidFill>
                  <a:srgbClr val="A31515"/>
                </a:solidFill>
                <a:highlight>
                  <a:srgbClr val="F7F7F7"/>
                </a:highlight>
                <a:latin typeface="Courier New"/>
                <a:ea typeface="Courier New"/>
                <a:cs typeface="Courier New"/>
                <a:sym typeface="Courier New"/>
              </a:rPr>
              <a:t>"First Chart"</a:t>
            </a:r>
            <a:r>
              <a:rPr lang="en-US"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plt.xlabel(</a:t>
            </a:r>
            <a:r>
              <a:rPr lang="en-US" sz="1250">
                <a:solidFill>
                  <a:srgbClr val="A31515"/>
                </a:solidFill>
                <a:highlight>
                  <a:srgbClr val="F7F7F7"/>
                </a:highlight>
                <a:latin typeface="Courier New"/>
                <a:ea typeface="Courier New"/>
                <a:cs typeface="Courier New"/>
                <a:sym typeface="Courier New"/>
              </a:rPr>
              <a:t>"Age"</a:t>
            </a:r>
            <a:r>
              <a:rPr lang="en-US"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plt.ylabel(</a:t>
            </a:r>
            <a:r>
              <a:rPr lang="en-US" sz="1250">
                <a:solidFill>
                  <a:srgbClr val="A31515"/>
                </a:solidFill>
                <a:highlight>
                  <a:srgbClr val="F7F7F7"/>
                </a:highlight>
                <a:latin typeface="Courier New"/>
                <a:ea typeface="Courier New"/>
                <a:cs typeface="Courier New"/>
                <a:sym typeface="Courier New"/>
              </a:rPr>
              <a:t>"Salaries"</a:t>
            </a:r>
            <a:r>
              <a:rPr lang="en-US"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plt.xticks([</a:t>
            </a:r>
            <a:r>
              <a:rPr lang="en-US" sz="1250">
                <a:solidFill>
                  <a:srgbClr val="098156"/>
                </a:solidFill>
                <a:highlight>
                  <a:srgbClr val="F7F7F7"/>
                </a:highlight>
                <a:latin typeface="Courier New"/>
                <a:ea typeface="Courier New"/>
                <a:cs typeface="Courier New"/>
                <a:sym typeface="Courier New"/>
              </a:rPr>
              <a:t>0</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10</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20</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30</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40</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45</a:t>
            </a:r>
            <a:r>
              <a:rPr lang="en-US"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plt.yticks([</a:t>
            </a:r>
            <a:r>
              <a:rPr lang="en-US" sz="1250">
                <a:solidFill>
                  <a:srgbClr val="098156"/>
                </a:solidFill>
                <a:highlight>
                  <a:srgbClr val="F7F7F7"/>
                </a:highlight>
                <a:latin typeface="Courier New"/>
                <a:ea typeface="Courier New"/>
                <a:cs typeface="Courier New"/>
                <a:sym typeface="Courier New"/>
              </a:rPr>
              <a:t>0</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50</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100</a:t>
            </a:r>
            <a:r>
              <a:rPr lang="en-US" sz="1250">
                <a:solidFill>
                  <a:schemeClr val="dk1"/>
                </a:solidFill>
                <a:highlight>
                  <a:srgbClr val="F7F7F7"/>
                </a:highlight>
                <a:latin typeface="Courier New"/>
                <a:ea typeface="Courier New"/>
                <a:cs typeface="Courier New"/>
                <a:sym typeface="Courier New"/>
              </a:rPr>
              <a:t>, </a:t>
            </a:r>
            <a:r>
              <a:rPr lang="en-US" sz="1250">
                <a:solidFill>
                  <a:srgbClr val="098156"/>
                </a:solidFill>
                <a:highlight>
                  <a:srgbClr val="F7F7F7"/>
                </a:highlight>
                <a:latin typeface="Courier New"/>
                <a:ea typeface="Courier New"/>
                <a:cs typeface="Courier New"/>
                <a:sym typeface="Courier New"/>
              </a:rPr>
              <a:t>150</a:t>
            </a:r>
            <a:r>
              <a:rPr lang="en-US" sz="1250">
                <a:solidFill>
                  <a:schemeClr val="dk1"/>
                </a:solidFill>
                <a:highlight>
                  <a:srgbClr val="F7F7F7"/>
                </a:highlight>
                <a:latin typeface="Courier New"/>
                <a:ea typeface="Courier New"/>
                <a:cs typeface="Courier New"/>
                <a:sym typeface="Courier New"/>
              </a:rPr>
              <a:t>, </a:t>
            </a:r>
            <a:r>
              <a:rPr lang="en-US" sz="1250">
                <a:solidFill>
                  <a:srgbClr val="098156"/>
                </a:solidFill>
                <a:highlight>
                  <a:srgbClr val="F7F7F7"/>
                </a:highlight>
                <a:latin typeface="Courier New"/>
                <a:ea typeface="Courier New"/>
                <a:cs typeface="Courier New"/>
                <a:sym typeface="Courier New"/>
              </a:rPr>
              <a:t>200</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250</a:t>
            </a:r>
            <a:r>
              <a:rPr lang="en-US" sz="1250">
                <a:solidFill>
                  <a:schemeClr val="dk1"/>
                </a:solidFill>
                <a:highlight>
                  <a:srgbClr val="F7F7F7"/>
                </a:highlight>
                <a:latin typeface="Courier New"/>
                <a:ea typeface="Courier New"/>
                <a:cs typeface="Courier New"/>
                <a:sym typeface="Courier New"/>
              </a:rPr>
              <a:t>,</a:t>
            </a:r>
            <a:r>
              <a:rPr lang="en-US" sz="1250">
                <a:solidFill>
                  <a:srgbClr val="098156"/>
                </a:solidFill>
                <a:highlight>
                  <a:srgbClr val="F7F7F7"/>
                </a:highlight>
                <a:latin typeface="Courier New"/>
                <a:ea typeface="Courier New"/>
                <a:cs typeface="Courier New"/>
                <a:sym typeface="Courier New"/>
              </a:rPr>
              <a:t>300</a:t>
            </a:r>
            <a:r>
              <a:rPr lang="en-US"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plt.plot(age, salaries) </a:t>
            </a:r>
            <a:r>
              <a:rPr lang="en-US" sz="1250">
                <a:solidFill>
                  <a:srgbClr val="008000"/>
                </a:solidFill>
                <a:highlight>
                  <a:srgbClr val="F7F7F7"/>
                </a:highlight>
                <a:latin typeface="Courier New"/>
                <a:ea typeface="Courier New"/>
                <a:cs typeface="Courier New"/>
                <a:sym typeface="Courier New"/>
              </a:rPr>
              <a:t>#</a:t>
            </a:r>
            <a:endParaRPr sz="12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plt.show()</a:t>
            </a:r>
            <a:endParaRPr sz="1250">
              <a:solidFill>
                <a:schemeClr val="dk1"/>
              </a:solidFill>
              <a:highlight>
                <a:srgbClr val="F7F7F7"/>
              </a:highlight>
              <a:latin typeface="Courier New"/>
              <a:ea typeface="Courier New"/>
              <a:cs typeface="Courier New"/>
              <a:sym typeface="Courier New"/>
            </a:endParaRPr>
          </a:p>
        </p:txBody>
      </p:sp>
      <p:sp>
        <p:nvSpPr>
          <p:cNvPr id="507" name="Google Shape;507;g25f4a42ed86_0_63"/>
          <p:cNvSpPr/>
          <p:nvPr/>
        </p:nvSpPr>
        <p:spPr>
          <a:xfrm>
            <a:off x="3299650" y="4045413"/>
            <a:ext cx="189900" cy="4038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25f4a42ed86_0_63"/>
          <p:cNvSpPr/>
          <p:nvPr/>
        </p:nvSpPr>
        <p:spPr>
          <a:xfrm rot="-5400000">
            <a:off x="6466450" y="4687050"/>
            <a:ext cx="403800" cy="9789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25f4a42ed86_0_63"/>
          <p:cNvSpPr txBox="1"/>
          <p:nvPr/>
        </p:nvSpPr>
        <p:spPr>
          <a:xfrm>
            <a:off x="8794725" y="6333125"/>
            <a:ext cx="1469700" cy="400200"/>
          </a:xfrm>
          <a:prstGeom prst="rect">
            <a:avLst/>
          </a:prstGeom>
          <a:solidFill>
            <a:srgbClr val="CC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chemeClr val="lt1"/>
                </a:solidFill>
                <a:latin typeface="Exo"/>
                <a:ea typeface="Exo"/>
                <a:cs typeface="Exo"/>
                <a:sym typeface="Exo"/>
              </a:rPr>
              <a:t>Kết quả</a:t>
            </a:r>
            <a:endParaRPr b="1">
              <a:solidFill>
                <a:schemeClr val="lt1"/>
              </a:solidFill>
              <a:latin typeface="Exo"/>
              <a:ea typeface="Exo"/>
              <a:cs typeface="Exo"/>
              <a:sym typeface="Ex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g25f4a42ed86_0_0"/>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15" name="Google Shape;515;g25f4a42ed86_0_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16" name="Google Shape;516;g25f4a42ed86_0_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17" name="Google Shape;517;g25f4a42ed86_0_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18" name="Google Shape;518;g25f4a42ed86_0_0"/>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Bar Charts</a:t>
            </a:r>
            <a:endParaRPr b="0" i="0" sz="5100" u="none" cap="none" strike="noStrike">
              <a:solidFill>
                <a:schemeClr val="lt1"/>
              </a:solidFill>
              <a:latin typeface="Exo Black"/>
              <a:ea typeface="Exo Black"/>
              <a:cs typeface="Exo Black"/>
              <a:sym typeface="Exo Black"/>
            </a:endParaRPr>
          </a:p>
        </p:txBody>
      </p:sp>
      <p:sp>
        <p:nvSpPr>
          <p:cNvPr id="519" name="Google Shape;519;g25f4a42ed86_0_0"/>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20" name="Google Shape;520;g25f4a42ed86_0_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25f4a42ed86_0_9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26" name="Google Shape;526;g25f4a42ed86_0_97"/>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527" name="Google Shape;527;g25f4a42ed86_0_97"/>
          <p:cNvPicPr preferRelativeResize="0"/>
          <p:nvPr/>
        </p:nvPicPr>
        <p:blipFill rotWithShape="1">
          <a:blip r:embed="rId4">
            <a:alphaModFix/>
          </a:blip>
          <a:srcRect b="0" l="0" r="0" t="0"/>
          <a:stretch/>
        </p:blipFill>
        <p:spPr>
          <a:xfrm>
            <a:off x="646258" y="1526834"/>
            <a:ext cx="88821" cy="190315"/>
          </a:xfrm>
          <a:prstGeom prst="rect">
            <a:avLst/>
          </a:prstGeom>
          <a:noFill/>
          <a:ln>
            <a:noFill/>
          </a:ln>
        </p:spPr>
      </p:pic>
      <p:sp>
        <p:nvSpPr>
          <p:cNvPr id="528" name="Google Shape;528;g25f4a42ed86_0_97"/>
          <p:cNvSpPr txBox="1"/>
          <p:nvPr/>
        </p:nvSpPr>
        <p:spPr>
          <a:xfrm>
            <a:off x="1738650" y="457200"/>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Bar Charts</a:t>
            </a:r>
            <a:endParaRPr b="1" i="0" sz="3800" u="none" cap="none" strike="noStrike">
              <a:solidFill>
                <a:srgbClr val="E2262D"/>
              </a:solidFill>
              <a:latin typeface="Exo"/>
              <a:ea typeface="Exo"/>
              <a:cs typeface="Exo"/>
              <a:sym typeface="Exo"/>
            </a:endParaRPr>
          </a:p>
        </p:txBody>
      </p:sp>
      <p:sp>
        <p:nvSpPr>
          <p:cNvPr id="529" name="Google Shape;529;g25f4a42ed86_0_97"/>
          <p:cNvSpPr txBox="1"/>
          <p:nvPr/>
        </p:nvSpPr>
        <p:spPr>
          <a:xfrm>
            <a:off x="1524000" y="2325000"/>
            <a:ext cx="3974400" cy="6183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a:t>
            </a:r>
            <a:r>
              <a:rPr b="1" i="0" lang="en-US" sz="1450" u="none" cap="none" strike="noStrike">
                <a:solidFill>
                  <a:schemeClr val="lt1"/>
                </a:solidFill>
                <a:latin typeface="Exo"/>
                <a:ea typeface="Exo"/>
                <a:cs typeface="Exo"/>
                <a:sym typeface="Exo"/>
              </a:rPr>
              <a:t>lt.bar(</a:t>
            </a:r>
            <a:r>
              <a:rPr b="1" lang="en-US" sz="1450">
                <a:solidFill>
                  <a:schemeClr val="lt1"/>
                </a:solidFill>
                <a:latin typeface="Exo"/>
                <a:ea typeface="Exo"/>
                <a:cs typeface="Exo"/>
                <a:sym typeface="Exo"/>
              </a:rPr>
              <a:t>data_x_axis</a:t>
            </a:r>
            <a:r>
              <a:rPr b="1" i="0" lang="en-US" sz="1450" u="none" cap="none" strike="noStrike">
                <a:solidFill>
                  <a:schemeClr val="lt1"/>
                </a:solidFill>
                <a:latin typeface="Exo"/>
                <a:ea typeface="Exo"/>
                <a:cs typeface="Exo"/>
                <a:sym typeface="Exo"/>
              </a:rPr>
              <a:t>, </a:t>
            </a:r>
            <a:r>
              <a:rPr b="1" lang="en-US" sz="1450">
                <a:solidFill>
                  <a:schemeClr val="lt1"/>
                </a:solidFill>
                <a:latin typeface="Exo"/>
                <a:ea typeface="Exo"/>
                <a:cs typeface="Exo"/>
                <a:sym typeface="Exo"/>
              </a:rPr>
              <a:t>data_y_axis, </a:t>
            </a:r>
            <a:r>
              <a:rPr b="1" lang="en-US" sz="1450">
                <a:solidFill>
                  <a:schemeClr val="lt1"/>
                </a:solidFill>
              </a:rPr>
              <a:t>**</a:t>
            </a:r>
            <a:r>
              <a:rPr b="1" lang="en-US" sz="1450">
                <a:solidFill>
                  <a:schemeClr val="lt1"/>
                </a:solidFill>
                <a:latin typeface="Exo"/>
                <a:ea typeface="Exo"/>
                <a:cs typeface="Exo"/>
                <a:sym typeface="Exo"/>
              </a:rPr>
              <a:t>kwargs</a:t>
            </a:r>
            <a:r>
              <a:rPr b="1" i="0" lang="en-US" sz="1450" u="none" cap="none" strike="noStrike">
                <a:solidFill>
                  <a:schemeClr val="lt1"/>
                </a:solidFill>
                <a:latin typeface="Exo"/>
                <a:ea typeface="Exo"/>
                <a:cs typeface="Exo"/>
                <a:sym typeface="Exo"/>
              </a:rPr>
              <a:t>)</a:t>
            </a:r>
            <a:endParaRPr b="1" i="0" sz="1450" u="none" cap="none" strike="noStrike">
              <a:solidFill>
                <a:schemeClr val="lt1"/>
              </a:solidFill>
              <a:latin typeface="Exo"/>
              <a:ea typeface="Exo"/>
              <a:cs typeface="Exo"/>
              <a:sym typeface="Exo"/>
            </a:endParaRPr>
          </a:p>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plt.show()</a:t>
            </a:r>
            <a:endParaRPr b="1" i="0" sz="1450" u="none" cap="none" strike="noStrike">
              <a:solidFill>
                <a:schemeClr val="lt1"/>
              </a:solidFill>
              <a:latin typeface="Exo"/>
              <a:ea typeface="Exo"/>
              <a:cs typeface="Exo"/>
              <a:sym typeface="Exo"/>
            </a:endParaRPr>
          </a:p>
        </p:txBody>
      </p:sp>
      <p:sp>
        <p:nvSpPr>
          <p:cNvPr id="530" name="Google Shape;530;g25f4a42ed86_0_97"/>
          <p:cNvSpPr txBox="1"/>
          <p:nvPr/>
        </p:nvSpPr>
        <p:spPr>
          <a:xfrm>
            <a:off x="361775" y="2385925"/>
            <a:ext cx="4179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Cú pháp:</a:t>
            </a:r>
            <a:endParaRPr b="0" i="0" sz="1600" u="none" cap="none" strike="noStrike">
              <a:solidFill>
                <a:srgbClr val="000000"/>
              </a:solidFill>
              <a:latin typeface="Exo"/>
              <a:ea typeface="Exo"/>
              <a:cs typeface="Exo"/>
              <a:sym typeface="Exo"/>
            </a:endParaRPr>
          </a:p>
        </p:txBody>
      </p:sp>
      <p:sp>
        <p:nvSpPr>
          <p:cNvPr id="531" name="Google Shape;531;g25f4a42ed86_0_97"/>
          <p:cNvSpPr txBox="1"/>
          <p:nvPr/>
        </p:nvSpPr>
        <p:spPr>
          <a:xfrm>
            <a:off x="735075" y="1416325"/>
            <a:ext cx="105831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Bar Charts: </a:t>
            </a:r>
            <a:r>
              <a:rPr b="0" i="0" lang="en-US" sz="1700" u="none" cap="none" strike="noStrike">
                <a:solidFill>
                  <a:schemeClr val="dk1"/>
                </a:solidFill>
                <a:latin typeface="Exo Medium"/>
                <a:ea typeface="Exo Medium"/>
                <a:cs typeface="Exo Medium"/>
                <a:sym typeface="Exo Medium"/>
              </a:rPr>
              <a:t>Khi bạn có dữ liệu phân loại, bạn có thể biểu diễn nó bằng biểu đồ cột. Biểu đồ cột trình bày dữ liệu bằng cách sử dụng các cột, biểu thị giá trị trên trục y và phân loại trên trục x. Biểu đồ cột sử dụng các cột có chiều cao khác nhau để thể hiện dữ liệu thuộc một phân loại cụ thể.</a:t>
            </a:r>
            <a:endParaRPr b="0" i="0" sz="1700" u="none" cap="none" strike="noStrike">
              <a:solidFill>
                <a:schemeClr val="dk1"/>
              </a:solidFill>
              <a:latin typeface="Exo Medium"/>
              <a:ea typeface="Exo Medium"/>
              <a:cs typeface="Exo Medium"/>
              <a:sym typeface="Exo Medium"/>
            </a:endParaRPr>
          </a:p>
        </p:txBody>
      </p:sp>
      <p:pic>
        <p:nvPicPr>
          <p:cNvPr id="532" name="Google Shape;532;g25f4a42ed86_0_97"/>
          <p:cNvPicPr preferRelativeResize="0"/>
          <p:nvPr/>
        </p:nvPicPr>
        <p:blipFill>
          <a:blip r:embed="rId5">
            <a:alphaModFix/>
          </a:blip>
          <a:stretch>
            <a:fillRect/>
          </a:stretch>
        </p:blipFill>
        <p:spPr>
          <a:xfrm>
            <a:off x="6720776" y="2374724"/>
            <a:ext cx="5133573" cy="3992001"/>
          </a:xfrm>
          <a:prstGeom prst="rect">
            <a:avLst/>
          </a:prstGeom>
          <a:noFill/>
          <a:ln>
            <a:noFill/>
          </a:ln>
        </p:spPr>
      </p:pic>
      <p:sp>
        <p:nvSpPr>
          <p:cNvPr id="533" name="Google Shape;533;g25f4a42ed86_0_97"/>
          <p:cNvSpPr txBox="1"/>
          <p:nvPr/>
        </p:nvSpPr>
        <p:spPr>
          <a:xfrm>
            <a:off x="736250" y="3156863"/>
            <a:ext cx="4743300" cy="71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age = [</a:t>
            </a:r>
            <a:r>
              <a:rPr lang="en-US" sz="1450">
                <a:solidFill>
                  <a:srgbClr val="098156"/>
                </a:solidFill>
                <a:highlight>
                  <a:srgbClr val="F7F7F7"/>
                </a:highlight>
                <a:latin typeface="Courier New"/>
                <a:ea typeface="Courier New"/>
                <a:cs typeface="Courier New"/>
                <a:sym typeface="Courier New"/>
              </a:rPr>
              <a:t>20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22</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25</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27</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30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40</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salaries = [</a:t>
            </a:r>
            <a:r>
              <a:rPr lang="en-US" sz="1450">
                <a:solidFill>
                  <a:srgbClr val="098156"/>
                </a:solidFill>
                <a:highlight>
                  <a:srgbClr val="F7F7F7"/>
                </a:highlight>
                <a:latin typeface="Courier New"/>
                <a:ea typeface="Courier New"/>
                <a:cs typeface="Courier New"/>
                <a:sym typeface="Courier New"/>
              </a:rPr>
              <a:t>100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140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170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150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180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220</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p:txBody>
      </p:sp>
      <p:sp>
        <p:nvSpPr>
          <p:cNvPr id="534" name="Google Shape;534;g25f4a42ed86_0_97"/>
          <p:cNvSpPr txBox="1"/>
          <p:nvPr/>
        </p:nvSpPr>
        <p:spPr>
          <a:xfrm>
            <a:off x="2283050" y="3838575"/>
            <a:ext cx="146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xo Medium"/>
                <a:ea typeface="Exo Medium"/>
                <a:cs typeface="Exo Medium"/>
                <a:sym typeface="Exo Medium"/>
              </a:rPr>
              <a:t>Data mẫu</a:t>
            </a:r>
            <a:endParaRPr>
              <a:latin typeface="Exo Medium"/>
              <a:ea typeface="Exo Medium"/>
              <a:cs typeface="Exo Medium"/>
              <a:sym typeface="Exo Medium"/>
            </a:endParaRPr>
          </a:p>
        </p:txBody>
      </p:sp>
      <p:sp>
        <p:nvSpPr>
          <p:cNvPr id="535" name="Google Shape;535;g25f4a42ed86_0_97"/>
          <p:cNvSpPr txBox="1"/>
          <p:nvPr/>
        </p:nvSpPr>
        <p:spPr>
          <a:xfrm>
            <a:off x="646250" y="4660575"/>
            <a:ext cx="4743300" cy="171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1550">
                <a:solidFill>
                  <a:schemeClr val="dk1"/>
                </a:solidFill>
                <a:highlight>
                  <a:srgbClr val="F7F7F7"/>
                </a:highlight>
                <a:latin typeface="Courier New"/>
                <a:ea typeface="Courier New"/>
                <a:cs typeface="Courier New"/>
                <a:sym typeface="Courier New"/>
              </a:rPr>
              <a:t>plt.title(</a:t>
            </a:r>
            <a:r>
              <a:rPr lang="en-US" sz="1550">
                <a:solidFill>
                  <a:srgbClr val="A31515"/>
                </a:solidFill>
                <a:highlight>
                  <a:srgbClr val="F7F7F7"/>
                </a:highlight>
                <a:latin typeface="Courier New"/>
                <a:ea typeface="Courier New"/>
                <a:cs typeface="Courier New"/>
                <a:sym typeface="Courier New"/>
              </a:rPr>
              <a:t>"Salary By Age"</a:t>
            </a:r>
            <a:r>
              <a:rPr lang="en-US"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550">
                <a:solidFill>
                  <a:schemeClr val="dk1"/>
                </a:solidFill>
                <a:highlight>
                  <a:srgbClr val="F7F7F7"/>
                </a:highlight>
                <a:latin typeface="Courier New"/>
                <a:ea typeface="Courier New"/>
                <a:cs typeface="Courier New"/>
                <a:sym typeface="Courier New"/>
              </a:rPr>
              <a:t>plt.xlabel(</a:t>
            </a:r>
            <a:r>
              <a:rPr lang="en-US" sz="1550">
                <a:solidFill>
                  <a:srgbClr val="A31515"/>
                </a:solidFill>
                <a:highlight>
                  <a:srgbClr val="F7F7F7"/>
                </a:highlight>
                <a:latin typeface="Courier New"/>
                <a:ea typeface="Courier New"/>
                <a:cs typeface="Courier New"/>
                <a:sym typeface="Courier New"/>
              </a:rPr>
              <a:t>"Age"</a:t>
            </a:r>
            <a:r>
              <a:rPr lang="en-US"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550">
                <a:solidFill>
                  <a:schemeClr val="dk1"/>
                </a:solidFill>
                <a:highlight>
                  <a:srgbClr val="F7F7F7"/>
                </a:highlight>
                <a:latin typeface="Courier New"/>
                <a:ea typeface="Courier New"/>
                <a:cs typeface="Courier New"/>
                <a:sym typeface="Courier New"/>
              </a:rPr>
              <a:t>plt.ylabel(</a:t>
            </a:r>
            <a:r>
              <a:rPr lang="en-US" sz="1550">
                <a:solidFill>
                  <a:srgbClr val="A31515"/>
                </a:solidFill>
                <a:highlight>
                  <a:srgbClr val="F7F7F7"/>
                </a:highlight>
                <a:latin typeface="Courier New"/>
                <a:ea typeface="Courier New"/>
                <a:cs typeface="Courier New"/>
                <a:sym typeface="Courier New"/>
              </a:rPr>
              <a:t>"Salaries"</a:t>
            </a:r>
            <a:r>
              <a:rPr lang="en-US"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550">
                <a:solidFill>
                  <a:schemeClr val="dk1"/>
                </a:solidFill>
                <a:highlight>
                  <a:srgbClr val="F7F7F7"/>
                </a:highlight>
                <a:latin typeface="Courier New"/>
                <a:ea typeface="Courier New"/>
                <a:cs typeface="Courier New"/>
                <a:sym typeface="Courier New"/>
              </a:rPr>
              <a:t>plt.bar(age, salaries)</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plt.show()</a:t>
            </a:r>
            <a:endParaRPr sz="1950">
              <a:solidFill>
                <a:schemeClr val="dk1"/>
              </a:solidFill>
              <a:highlight>
                <a:srgbClr val="F7F7F7"/>
              </a:highlight>
              <a:latin typeface="Courier New"/>
              <a:ea typeface="Courier New"/>
              <a:cs typeface="Courier New"/>
              <a:sym typeface="Courier New"/>
            </a:endParaRPr>
          </a:p>
        </p:txBody>
      </p:sp>
      <p:sp>
        <p:nvSpPr>
          <p:cNvPr id="536" name="Google Shape;536;g25f4a42ed86_0_97"/>
          <p:cNvSpPr/>
          <p:nvPr/>
        </p:nvSpPr>
        <p:spPr>
          <a:xfrm>
            <a:off x="2862375" y="4168825"/>
            <a:ext cx="189900" cy="4038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g25f4a42ed86_0_97"/>
          <p:cNvSpPr txBox="1"/>
          <p:nvPr/>
        </p:nvSpPr>
        <p:spPr>
          <a:xfrm>
            <a:off x="8828525" y="6273150"/>
            <a:ext cx="1134900" cy="3078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Kết quả</a:t>
            </a:r>
            <a:endParaRPr b="1">
              <a:solidFill>
                <a:schemeClr val="lt1"/>
              </a:solidFill>
              <a:latin typeface="Exo"/>
              <a:ea typeface="Exo"/>
              <a:cs typeface="Exo"/>
              <a:sym typeface="Exo"/>
            </a:endParaRPr>
          </a:p>
        </p:txBody>
      </p:sp>
      <p:sp>
        <p:nvSpPr>
          <p:cNvPr id="538" name="Google Shape;538;g25f4a42ed86_0_97"/>
          <p:cNvSpPr/>
          <p:nvPr/>
        </p:nvSpPr>
        <p:spPr>
          <a:xfrm rot="-5400000">
            <a:off x="6029425" y="4780425"/>
            <a:ext cx="403800" cy="9789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557c0d35ca_0_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15" name="Google Shape;315;g2557c0d35ca_0_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16" name="Google Shape;316;g2557c0d35ca_0_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17" name="Google Shape;317;g2557c0d35ca_0_2"/>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Data Visualization trong Python</a:t>
            </a:r>
            <a:endParaRPr b="1" i="0" sz="2000" u="none" cap="none" strike="noStrike">
              <a:solidFill>
                <a:schemeClr val="lt1"/>
              </a:solidFill>
              <a:latin typeface="Exo"/>
              <a:ea typeface="Exo"/>
              <a:cs typeface="Exo"/>
              <a:sym typeface="Exo"/>
            </a:endParaRPr>
          </a:p>
        </p:txBody>
      </p:sp>
      <p:sp>
        <p:nvSpPr>
          <p:cNvPr id="318" name="Google Shape;318;g2557c0d35ca_0_2"/>
          <p:cNvSpPr/>
          <p:nvPr/>
        </p:nvSpPr>
        <p:spPr>
          <a:xfrm>
            <a:off x="5143853" y="311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Matplotlib và Seaborn</a:t>
            </a:r>
            <a:endParaRPr b="1" i="0" sz="2000" u="none" cap="none" strike="noStrike">
              <a:solidFill>
                <a:srgbClr val="E31F26"/>
              </a:solidFill>
              <a:latin typeface="Exo"/>
              <a:ea typeface="Exo"/>
              <a:cs typeface="Exo"/>
              <a:sym typeface="Exo"/>
            </a:endParaRPr>
          </a:p>
        </p:txBody>
      </p:sp>
      <p:sp>
        <p:nvSpPr>
          <p:cNvPr id="319" name="Google Shape;319;g2557c0d35ca_0_2"/>
          <p:cNvSpPr/>
          <p:nvPr/>
        </p:nvSpPr>
        <p:spPr>
          <a:xfrm>
            <a:off x="5193828" y="5169452"/>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lang="en-US" sz="2000">
                <a:solidFill>
                  <a:srgbClr val="E2262D"/>
                </a:solidFill>
                <a:latin typeface="Exo"/>
                <a:ea typeface="Exo"/>
                <a:cs typeface="Exo"/>
                <a:sym typeface="Exo"/>
              </a:rPr>
              <a:t>4</a:t>
            </a:r>
            <a:r>
              <a:rPr b="1" i="0" lang="en-US" sz="2000" u="none" cap="none" strike="noStrike">
                <a:solidFill>
                  <a:srgbClr val="E2262D"/>
                </a:solidFill>
                <a:latin typeface="Exo"/>
                <a:ea typeface="Exo"/>
                <a:cs typeface="Exo"/>
                <a:sym typeface="Exo"/>
              </a:rPr>
              <a:t>. Practices  </a:t>
            </a:r>
            <a:endParaRPr b="0" i="0" sz="2000" u="none" cap="none" strike="noStrike">
              <a:solidFill>
                <a:schemeClr val="dk1"/>
              </a:solidFill>
              <a:latin typeface="Calibri"/>
              <a:ea typeface="Calibri"/>
              <a:cs typeface="Calibri"/>
              <a:sym typeface="Calibri"/>
            </a:endParaRPr>
          </a:p>
        </p:txBody>
      </p:sp>
      <p:sp>
        <p:nvSpPr>
          <p:cNvPr id="320" name="Google Shape;320;g2557c0d35ca_0_2"/>
          <p:cNvSpPr/>
          <p:nvPr/>
        </p:nvSpPr>
        <p:spPr>
          <a:xfrm>
            <a:off x="5143853" y="414274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3</a:t>
            </a: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Trực quan hoá với các thư viện trong Python</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g25f4a42ed86_0_10"/>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44" name="Google Shape;544;g25f4a42ed86_0_1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45" name="Google Shape;545;g25f4a42ed86_0_1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6" name="Google Shape;546;g25f4a42ed86_0_1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47" name="Google Shape;547;g25f4a42ed86_0_10"/>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Histograms</a:t>
            </a:r>
            <a:endParaRPr b="0" i="0" sz="5100" u="none" cap="none" strike="noStrike">
              <a:solidFill>
                <a:schemeClr val="lt1"/>
              </a:solidFill>
              <a:latin typeface="Exo Black"/>
              <a:ea typeface="Exo Black"/>
              <a:cs typeface="Exo Black"/>
              <a:sym typeface="Exo Black"/>
            </a:endParaRPr>
          </a:p>
        </p:txBody>
      </p:sp>
      <p:sp>
        <p:nvSpPr>
          <p:cNvPr id="548" name="Google Shape;548;g25f4a42ed86_0_10"/>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49" name="Google Shape;549;g25f4a42ed86_0_1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25f4a42ed86_0_73"/>
          <p:cNvSpPr txBox="1"/>
          <p:nvPr/>
        </p:nvSpPr>
        <p:spPr>
          <a:xfrm>
            <a:off x="804450" y="1137175"/>
            <a:ext cx="108522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Histograms </a:t>
            </a:r>
            <a:r>
              <a:rPr b="0" i="0" lang="en-US" sz="1700" u="none" cap="none" strike="noStrike">
                <a:solidFill>
                  <a:schemeClr val="dk1"/>
                </a:solidFill>
                <a:latin typeface="Exo Medium"/>
                <a:ea typeface="Exo Medium"/>
                <a:cs typeface="Exo Medium"/>
                <a:sym typeface="Exo Medium"/>
              </a:rPr>
              <a:t>là bi</a:t>
            </a:r>
            <a:r>
              <a:rPr lang="en-US" sz="1700">
                <a:solidFill>
                  <a:schemeClr val="dk1"/>
                </a:solidFill>
                <a:latin typeface="Exo Medium"/>
                <a:ea typeface="Exo Medium"/>
                <a:cs typeface="Exo Medium"/>
                <a:sym typeface="Exo Medium"/>
              </a:rPr>
              <a:t>ểu đồ thể hiện tần suất theo dạng cột, tức là dữ liệu sẽ được biểu thị bằng các cột trên biểu đồ, có độ cao khác nhau tùy thuộc vào tần suất (xuất hiện bao nhiêu lần) phạm vi dữ liệu cụ thể xảy ra</a:t>
            </a:r>
            <a:r>
              <a:rPr lang="en-US" sz="1050">
                <a:solidFill>
                  <a:srgbClr val="333333"/>
                </a:solidFill>
                <a:highlight>
                  <a:srgbClr val="FFFFFF"/>
                </a:highlight>
                <a:latin typeface="Roboto"/>
                <a:ea typeface="Roboto"/>
                <a:cs typeface="Roboto"/>
                <a:sym typeface="Roboto"/>
              </a:rPr>
              <a:t>.</a:t>
            </a:r>
            <a:endParaRPr b="0" i="0" sz="1700" u="none" cap="none" strike="noStrike">
              <a:solidFill>
                <a:srgbClr val="000000"/>
              </a:solidFill>
              <a:latin typeface="Exo Medium"/>
              <a:ea typeface="Exo Medium"/>
              <a:cs typeface="Exo Medium"/>
              <a:sym typeface="Exo Medium"/>
            </a:endParaRPr>
          </a:p>
        </p:txBody>
      </p:sp>
      <p:sp>
        <p:nvSpPr>
          <p:cNvPr id="555" name="Google Shape;555;g25f4a42ed86_0_7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56" name="Google Shape;556;g25f4a42ed86_0_73"/>
          <p:cNvPicPr preferRelativeResize="0"/>
          <p:nvPr/>
        </p:nvPicPr>
        <p:blipFill rotWithShape="1">
          <a:blip r:embed="rId3">
            <a:alphaModFix/>
          </a:blip>
          <a:srcRect b="63550" l="0" r="65720" t="0"/>
          <a:stretch/>
        </p:blipFill>
        <p:spPr>
          <a:xfrm flipH="1">
            <a:off x="1063" y="-347899"/>
            <a:ext cx="3505434" cy="1610175"/>
          </a:xfrm>
          <a:prstGeom prst="rect">
            <a:avLst/>
          </a:prstGeom>
          <a:noFill/>
          <a:ln>
            <a:noFill/>
          </a:ln>
        </p:spPr>
      </p:pic>
      <p:pic>
        <p:nvPicPr>
          <p:cNvPr id="557" name="Google Shape;557;g25f4a42ed86_0_73"/>
          <p:cNvPicPr preferRelativeResize="0"/>
          <p:nvPr/>
        </p:nvPicPr>
        <p:blipFill rotWithShape="1">
          <a:blip r:embed="rId4">
            <a:alphaModFix/>
          </a:blip>
          <a:srcRect b="0" l="0" r="0" t="0"/>
          <a:stretch/>
        </p:blipFill>
        <p:spPr>
          <a:xfrm>
            <a:off x="533403" y="1295409"/>
            <a:ext cx="105300" cy="190315"/>
          </a:xfrm>
          <a:prstGeom prst="rect">
            <a:avLst/>
          </a:prstGeom>
          <a:noFill/>
          <a:ln>
            <a:noFill/>
          </a:ln>
        </p:spPr>
      </p:pic>
      <p:sp>
        <p:nvSpPr>
          <p:cNvPr id="558" name="Google Shape;558;g25f4a42ed86_0_73"/>
          <p:cNvSpPr txBox="1"/>
          <p:nvPr/>
        </p:nvSpPr>
        <p:spPr>
          <a:xfrm>
            <a:off x="1738650" y="457200"/>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Histograms</a:t>
            </a:r>
            <a:endParaRPr b="1" i="0" sz="3800" u="none" cap="none" strike="noStrike">
              <a:solidFill>
                <a:srgbClr val="E2262D"/>
              </a:solidFill>
              <a:latin typeface="Exo"/>
              <a:ea typeface="Exo"/>
              <a:cs typeface="Exo"/>
              <a:sym typeface="Exo"/>
            </a:endParaRPr>
          </a:p>
        </p:txBody>
      </p:sp>
      <p:sp>
        <p:nvSpPr>
          <p:cNvPr id="559" name="Google Shape;559;g25f4a42ed86_0_73"/>
          <p:cNvSpPr txBox="1"/>
          <p:nvPr/>
        </p:nvSpPr>
        <p:spPr>
          <a:xfrm>
            <a:off x="4100700" y="1917125"/>
            <a:ext cx="1027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Cú pháp:</a:t>
            </a:r>
            <a:endParaRPr b="0" i="0" sz="1600" u="none" cap="none" strike="noStrike">
              <a:solidFill>
                <a:srgbClr val="000000"/>
              </a:solidFill>
              <a:latin typeface="Exo"/>
              <a:ea typeface="Exo"/>
              <a:cs typeface="Exo"/>
              <a:sym typeface="Exo"/>
            </a:endParaRPr>
          </a:p>
        </p:txBody>
      </p:sp>
      <p:sp>
        <p:nvSpPr>
          <p:cNvPr id="560" name="Google Shape;560;g25f4a42ed86_0_73"/>
          <p:cNvSpPr txBox="1"/>
          <p:nvPr/>
        </p:nvSpPr>
        <p:spPr>
          <a:xfrm>
            <a:off x="8698550" y="6251775"/>
            <a:ext cx="1134900" cy="3078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Kết quả</a:t>
            </a:r>
            <a:endParaRPr b="1">
              <a:solidFill>
                <a:schemeClr val="lt1"/>
              </a:solidFill>
              <a:latin typeface="Exo"/>
              <a:ea typeface="Exo"/>
              <a:cs typeface="Exo"/>
              <a:sym typeface="Exo"/>
            </a:endParaRPr>
          </a:p>
        </p:txBody>
      </p:sp>
      <p:sp>
        <p:nvSpPr>
          <p:cNvPr id="561" name="Google Shape;561;g25f4a42ed86_0_73"/>
          <p:cNvSpPr txBox="1"/>
          <p:nvPr/>
        </p:nvSpPr>
        <p:spPr>
          <a:xfrm>
            <a:off x="819300" y="2816963"/>
            <a:ext cx="4743300" cy="71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age = [</a:t>
            </a:r>
            <a:r>
              <a:rPr lang="en-US" sz="1450">
                <a:solidFill>
                  <a:srgbClr val="098156"/>
                </a:solidFill>
                <a:highlight>
                  <a:srgbClr val="F7F7F7"/>
                </a:highlight>
                <a:latin typeface="Courier New"/>
                <a:ea typeface="Courier New"/>
                <a:cs typeface="Courier New"/>
                <a:sym typeface="Courier New"/>
              </a:rPr>
              <a:t>20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22</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25</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27</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30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40</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salaries = [</a:t>
            </a:r>
            <a:r>
              <a:rPr lang="en-US" sz="1450">
                <a:solidFill>
                  <a:srgbClr val="098156"/>
                </a:solidFill>
                <a:highlight>
                  <a:srgbClr val="F7F7F7"/>
                </a:highlight>
                <a:latin typeface="Courier New"/>
                <a:ea typeface="Courier New"/>
                <a:cs typeface="Courier New"/>
                <a:sym typeface="Courier New"/>
              </a:rPr>
              <a:t>100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140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170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150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180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220</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p:txBody>
      </p:sp>
      <p:sp>
        <p:nvSpPr>
          <p:cNvPr id="562" name="Google Shape;562;g25f4a42ed86_0_73"/>
          <p:cNvSpPr txBox="1"/>
          <p:nvPr/>
        </p:nvSpPr>
        <p:spPr>
          <a:xfrm>
            <a:off x="2366100" y="3498675"/>
            <a:ext cx="146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xo Medium"/>
                <a:ea typeface="Exo Medium"/>
                <a:cs typeface="Exo Medium"/>
                <a:sym typeface="Exo Medium"/>
              </a:rPr>
              <a:t>Data mẫu</a:t>
            </a:r>
            <a:endParaRPr>
              <a:latin typeface="Exo Medium"/>
              <a:ea typeface="Exo Medium"/>
              <a:cs typeface="Exo Medium"/>
              <a:sym typeface="Exo Medium"/>
            </a:endParaRPr>
          </a:p>
        </p:txBody>
      </p:sp>
      <p:sp>
        <p:nvSpPr>
          <p:cNvPr id="563" name="Google Shape;563;g25f4a42ed86_0_73"/>
          <p:cNvSpPr txBox="1"/>
          <p:nvPr/>
        </p:nvSpPr>
        <p:spPr>
          <a:xfrm>
            <a:off x="729300" y="4320675"/>
            <a:ext cx="4743300" cy="171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plt.title(</a:t>
            </a:r>
            <a:r>
              <a:rPr lang="en-US" sz="1550">
                <a:solidFill>
                  <a:srgbClr val="A31515"/>
                </a:solidFill>
                <a:highlight>
                  <a:srgbClr val="F7F7F7"/>
                </a:highlight>
                <a:latin typeface="Courier New"/>
                <a:ea typeface="Courier New"/>
                <a:cs typeface="Courier New"/>
                <a:sym typeface="Courier New"/>
              </a:rPr>
              <a:t>"Salary By Age"</a:t>
            </a:r>
            <a:r>
              <a:rPr lang="en-US"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plt.xlabel(</a:t>
            </a:r>
            <a:r>
              <a:rPr lang="en-US" sz="1550">
                <a:solidFill>
                  <a:srgbClr val="A31515"/>
                </a:solidFill>
                <a:highlight>
                  <a:srgbClr val="F7F7F7"/>
                </a:highlight>
                <a:latin typeface="Courier New"/>
                <a:ea typeface="Courier New"/>
                <a:cs typeface="Courier New"/>
                <a:sym typeface="Courier New"/>
              </a:rPr>
              <a:t>"Age"</a:t>
            </a:r>
            <a:r>
              <a:rPr lang="en-US"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plt.ylabel(</a:t>
            </a:r>
            <a:r>
              <a:rPr lang="en-US" sz="1550">
                <a:solidFill>
                  <a:srgbClr val="A31515"/>
                </a:solidFill>
                <a:highlight>
                  <a:srgbClr val="F7F7F7"/>
                </a:highlight>
                <a:latin typeface="Courier New"/>
                <a:ea typeface="Courier New"/>
                <a:cs typeface="Courier New"/>
                <a:sym typeface="Courier New"/>
              </a:rPr>
              <a:t>"Frequent"</a:t>
            </a:r>
            <a:r>
              <a:rPr lang="en-US"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plt.hist(age,bins = 3)</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plt.show()</a:t>
            </a:r>
            <a:endParaRPr sz="1950">
              <a:solidFill>
                <a:schemeClr val="dk1"/>
              </a:solidFill>
              <a:highlight>
                <a:srgbClr val="F7F7F7"/>
              </a:highlight>
              <a:latin typeface="Courier New"/>
              <a:ea typeface="Courier New"/>
              <a:cs typeface="Courier New"/>
              <a:sym typeface="Courier New"/>
            </a:endParaRPr>
          </a:p>
        </p:txBody>
      </p:sp>
      <p:sp>
        <p:nvSpPr>
          <p:cNvPr id="564" name="Google Shape;564;g25f4a42ed86_0_73"/>
          <p:cNvSpPr/>
          <p:nvPr/>
        </p:nvSpPr>
        <p:spPr>
          <a:xfrm>
            <a:off x="2945425" y="3828925"/>
            <a:ext cx="189900" cy="4038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25f4a42ed86_0_73"/>
          <p:cNvSpPr/>
          <p:nvPr/>
        </p:nvSpPr>
        <p:spPr>
          <a:xfrm rot="-5400000">
            <a:off x="6028650" y="4640450"/>
            <a:ext cx="403800" cy="9789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6" name="Google Shape;566;g25f4a42ed86_0_73"/>
          <p:cNvPicPr preferRelativeResize="0"/>
          <p:nvPr/>
        </p:nvPicPr>
        <p:blipFill>
          <a:blip r:embed="rId5">
            <a:alphaModFix/>
          </a:blip>
          <a:stretch>
            <a:fillRect/>
          </a:stretch>
        </p:blipFill>
        <p:spPr>
          <a:xfrm>
            <a:off x="6818275" y="2459941"/>
            <a:ext cx="4838376" cy="3720783"/>
          </a:xfrm>
          <a:prstGeom prst="rect">
            <a:avLst/>
          </a:prstGeom>
          <a:noFill/>
          <a:ln>
            <a:noFill/>
          </a:ln>
        </p:spPr>
      </p:pic>
      <p:sp>
        <p:nvSpPr>
          <p:cNvPr id="567" name="Google Shape;567;g25f4a42ed86_0_73"/>
          <p:cNvSpPr txBox="1"/>
          <p:nvPr/>
        </p:nvSpPr>
        <p:spPr>
          <a:xfrm>
            <a:off x="5213850" y="1845175"/>
            <a:ext cx="3353700" cy="6183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plt.hist(data, bins=n, </a:t>
            </a:r>
            <a:r>
              <a:rPr b="1" lang="en-US" sz="1450">
                <a:solidFill>
                  <a:schemeClr val="lt1"/>
                </a:solidFill>
              </a:rPr>
              <a:t>**</a:t>
            </a:r>
            <a:r>
              <a:rPr b="1" lang="en-US" sz="1450">
                <a:solidFill>
                  <a:schemeClr val="lt1"/>
                </a:solidFill>
                <a:latin typeface="Exo"/>
                <a:ea typeface="Exo"/>
                <a:cs typeface="Exo"/>
                <a:sym typeface="Exo"/>
              </a:rPr>
              <a:t>kwargs)</a:t>
            </a:r>
            <a:endParaRPr b="1" sz="1450">
              <a:solidFill>
                <a:schemeClr val="lt1"/>
              </a:solidFill>
              <a:latin typeface="Exo"/>
              <a:ea typeface="Exo"/>
              <a:cs typeface="Exo"/>
              <a:sym typeface="Exo"/>
            </a:endParaRPr>
          </a:p>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plt.show()</a:t>
            </a:r>
            <a:endParaRPr b="1" sz="1450">
              <a:solidFill>
                <a:schemeClr val="lt1"/>
              </a:solidFill>
              <a:latin typeface="Exo"/>
              <a:ea typeface="Exo"/>
              <a:cs typeface="Exo"/>
              <a:sym typeface="Ex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g25f4a42ed86_0_20"/>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73" name="Google Shape;573;g25f4a42ed86_0_2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74" name="Google Shape;574;g25f4a42ed86_0_2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75" name="Google Shape;575;g25f4a42ed86_0_2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76" name="Google Shape;576;g25f4a42ed86_0_20"/>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Scatter Plots</a:t>
            </a:r>
            <a:endParaRPr b="0" i="0" sz="5100" u="none" cap="none" strike="noStrike">
              <a:solidFill>
                <a:schemeClr val="lt1"/>
              </a:solidFill>
              <a:latin typeface="Exo Black"/>
              <a:ea typeface="Exo Black"/>
              <a:cs typeface="Exo Black"/>
              <a:sym typeface="Exo Black"/>
            </a:endParaRPr>
          </a:p>
        </p:txBody>
      </p:sp>
      <p:sp>
        <p:nvSpPr>
          <p:cNvPr id="577" name="Google Shape;577;g25f4a42ed86_0_20"/>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78" name="Google Shape;578;g25f4a42ed86_0_2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25f4a42ed86_0_8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84" name="Google Shape;584;g25f4a42ed86_0_81"/>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585" name="Google Shape;585;g25f4a42ed86_0_81"/>
          <p:cNvPicPr preferRelativeResize="0"/>
          <p:nvPr/>
        </p:nvPicPr>
        <p:blipFill rotWithShape="1">
          <a:blip r:embed="rId4">
            <a:alphaModFix/>
          </a:blip>
          <a:srcRect b="0" l="0" r="0" t="0"/>
          <a:stretch/>
        </p:blipFill>
        <p:spPr>
          <a:xfrm>
            <a:off x="480753" y="1295409"/>
            <a:ext cx="105300" cy="190315"/>
          </a:xfrm>
          <a:prstGeom prst="rect">
            <a:avLst/>
          </a:prstGeom>
          <a:noFill/>
          <a:ln>
            <a:noFill/>
          </a:ln>
        </p:spPr>
      </p:pic>
      <p:sp>
        <p:nvSpPr>
          <p:cNvPr id="586" name="Google Shape;586;g25f4a42ed86_0_81"/>
          <p:cNvSpPr txBox="1"/>
          <p:nvPr/>
        </p:nvSpPr>
        <p:spPr>
          <a:xfrm>
            <a:off x="1738650" y="380238"/>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Scatter Plots</a:t>
            </a:r>
            <a:endParaRPr b="1" i="0" sz="3800" u="none" cap="none" strike="noStrike">
              <a:solidFill>
                <a:srgbClr val="E2262D"/>
              </a:solidFill>
              <a:latin typeface="Exo"/>
              <a:ea typeface="Exo"/>
              <a:cs typeface="Exo"/>
              <a:sym typeface="Exo"/>
            </a:endParaRPr>
          </a:p>
        </p:txBody>
      </p:sp>
      <p:sp>
        <p:nvSpPr>
          <p:cNvPr id="587" name="Google Shape;587;g25f4a42ed86_0_81"/>
          <p:cNvSpPr txBox="1"/>
          <p:nvPr/>
        </p:nvSpPr>
        <p:spPr>
          <a:xfrm>
            <a:off x="3035327" y="2236575"/>
            <a:ext cx="1163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a:ea typeface="Exo"/>
                <a:cs typeface="Exo"/>
                <a:sym typeface="Exo"/>
              </a:rPr>
              <a:t>Cú pháp:</a:t>
            </a:r>
            <a:endParaRPr b="0" i="0" sz="1600" u="none" cap="none" strike="noStrike">
              <a:solidFill>
                <a:srgbClr val="000000"/>
              </a:solidFill>
              <a:latin typeface="Exo"/>
              <a:ea typeface="Exo"/>
              <a:cs typeface="Exo"/>
              <a:sym typeface="Exo"/>
            </a:endParaRPr>
          </a:p>
        </p:txBody>
      </p:sp>
      <p:sp>
        <p:nvSpPr>
          <p:cNvPr id="588" name="Google Shape;588;g25f4a42ed86_0_81"/>
          <p:cNvSpPr txBox="1"/>
          <p:nvPr/>
        </p:nvSpPr>
        <p:spPr>
          <a:xfrm>
            <a:off x="646250" y="1143750"/>
            <a:ext cx="10583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Scatter Plots </a:t>
            </a:r>
            <a:r>
              <a:rPr b="0" i="0" lang="en-US" sz="1700" u="none" cap="none" strike="noStrike">
                <a:solidFill>
                  <a:schemeClr val="dk1"/>
                </a:solidFill>
                <a:latin typeface="Exo Medium"/>
                <a:ea typeface="Exo Medium"/>
                <a:cs typeface="Exo Medium"/>
                <a:sym typeface="Exo Medium"/>
              </a:rPr>
              <a:t>được sử dụng khi chúng ta muốn vẽ biểu đồ cho hai hoặc nhiều biến có mặt tại các tọa độ khác nhau. Dữ liệu được phân tán khắp biểu đồ và không giới hạn trong một khoảng giá trị nào cụ thể. Hai hoặc nhiều biến được vẽ trong một đồ thị phân tán, với mỗi biến được đại diện bằng một màu sắc khác nhau.</a:t>
            </a:r>
            <a:endParaRPr b="0" i="0" sz="1700" u="none" cap="none" strike="noStrike">
              <a:solidFill>
                <a:srgbClr val="000000"/>
              </a:solidFill>
              <a:latin typeface="Exo Medium"/>
              <a:ea typeface="Exo Medium"/>
              <a:cs typeface="Exo Medium"/>
              <a:sym typeface="Exo Medium"/>
            </a:endParaRPr>
          </a:p>
        </p:txBody>
      </p:sp>
      <p:pic>
        <p:nvPicPr>
          <p:cNvPr id="589" name="Google Shape;589;g25f4a42ed86_0_81"/>
          <p:cNvPicPr preferRelativeResize="0"/>
          <p:nvPr/>
        </p:nvPicPr>
        <p:blipFill>
          <a:blip r:embed="rId5">
            <a:alphaModFix/>
          </a:blip>
          <a:stretch>
            <a:fillRect/>
          </a:stretch>
        </p:blipFill>
        <p:spPr>
          <a:xfrm>
            <a:off x="6880425" y="2715075"/>
            <a:ext cx="4991997" cy="3750601"/>
          </a:xfrm>
          <a:prstGeom prst="rect">
            <a:avLst/>
          </a:prstGeom>
          <a:noFill/>
          <a:ln>
            <a:noFill/>
          </a:ln>
        </p:spPr>
      </p:pic>
      <p:sp>
        <p:nvSpPr>
          <p:cNvPr id="590" name="Google Shape;590;g25f4a42ed86_0_81"/>
          <p:cNvSpPr txBox="1"/>
          <p:nvPr/>
        </p:nvSpPr>
        <p:spPr>
          <a:xfrm>
            <a:off x="4136175" y="2096775"/>
            <a:ext cx="4743300" cy="6183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plt.scatter(x=data_x_axis, y=data_y_axis, </a:t>
            </a:r>
            <a:r>
              <a:rPr b="1" lang="en-US" sz="1450">
                <a:solidFill>
                  <a:schemeClr val="lt1"/>
                </a:solidFill>
              </a:rPr>
              <a:t>**</a:t>
            </a:r>
            <a:r>
              <a:rPr b="1" lang="en-US" sz="1450">
                <a:solidFill>
                  <a:schemeClr val="lt1"/>
                </a:solidFill>
                <a:latin typeface="Exo"/>
                <a:ea typeface="Exo"/>
                <a:cs typeface="Exo"/>
                <a:sym typeface="Exo"/>
              </a:rPr>
              <a:t>kwargs)</a:t>
            </a:r>
            <a:endParaRPr b="1" sz="1450">
              <a:solidFill>
                <a:schemeClr val="lt1"/>
              </a:solidFill>
              <a:latin typeface="Exo"/>
              <a:ea typeface="Exo"/>
              <a:cs typeface="Exo"/>
              <a:sym typeface="Exo"/>
            </a:endParaRPr>
          </a:p>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plt.show()</a:t>
            </a:r>
            <a:endParaRPr b="1" sz="1450">
              <a:solidFill>
                <a:schemeClr val="lt1"/>
              </a:solidFill>
              <a:latin typeface="Exo"/>
              <a:ea typeface="Exo"/>
              <a:cs typeface="Exo"/>
              <a:sym typeface="Exo"/>
            </a:endParaRPr>
          </a:p>
        </p:txBody>
      </p:sp>
      <p:sp>
        <p:nvSpPr>
          <p:cNvPr id="591" name="Google Shape;591;g25f4a42ed86_0_81"/>
          <p:cNvSpPr txBox="1"/>
          <p:nvPr/>
        </p:nvSpPr>
        <p:spPr>
          <a:xfrm>
            <a:off x="819300" y="2816963"/>
            <a:ext cx="4743300" cy="71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age = [</a:t>
            </a:r>
            <a:r>
              <a:rPr lang="en-US" sz="1450">
                <a:solidFill>
                  <a:srgbClr val="098156"/>
                </a:solidFill>
                <a:highlight>
                  <a:srgbClr val="F7F7F7"/>
                </a:highlight>
                <a:latin typeface="Courier New"/>
                <a:ea typeface="Courier New"/>
                <a:cs typeface="Courier New"/>
                <a:sym typeface="Courier New"/>
              </a:rPr>
              <a:t>20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22</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25</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27</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30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40</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salaries = [</a:t>
            </a:r>
            <a:r>
              <a:rPr lang="en-US" sz="1450">
                <a:solidFill>
                  <a:srgbClr val="098156"/>
                </a:solidFill>
                <a:highlight>
                  <a:srgbClr val="F7F7F7"/>
                </a:highlight>
                <a:latin typeface="Courier New"/>
                <a:ea typeface="Courier New"/>
                <a:cs typeface="Courier New"/>
                <a:sym typeface="Courier New"/>
              </a:rPr>
              <a:t>100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140</a:t>
            </a:r>
            <a:r>
              <a:rPr lang="en-US" sz="1450">
                <a:solidFill>
                  <a:schemeClr val="dk1"/>
                </a:solidFill>
                <a:highlight>
                  <a:srgbClr val="F7F7F7"/>
                </a:highlight>
                <a:latin typeface="Courier New"/>
                <a:ea typeface="Courier New"/>
                <a:cs typeface="Courier New"/>
                <a:sym typeface="Courier New"/>
              </a:rPr>
              <a:t>,</a:t>
            </a:r>
            <a:r>
              <a:rPr lang="en-US" sz="1450">
                <a:solidFill>
                  <a:srgbClr val="098156"/>
                </a:solidFill>
                <a:highlight>
                  <a:srgbClr val="F7F7F7"/>
                </a:highlight>
                <a:latin typeface="Courier New"/>
                <a:ea typeface="Courier New"/>
                <a:cs typeface="Courier New"/>
                <a:sym typeface="Courier New"/>
              </a:rPr>
              <a:t>170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150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180</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220</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p:txBody>
      </p:sp>
      <p:sp>
        <p:nvSpPr>
          <p:cNvPr id="592" name="Google Shape;592;g25f4a42ed86_0_81"/>
          <p:cNvSpPr txBox="1"/>
          <p:nvPr/>
        </p:nvSpPr>
        <p:spPr>
          <a:xfrm>
            <a:off x="2366100" y="3498675"/>
            <a:ext cx="146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Exo Medium"/>
                <a:ea typeface="Exo Medium"/>
                <a:cs typeface="Exo Medium"/>
                <a:sym typeface="Exo Medium"/>
              </a:rPr>
              <a:t>Data mẫu</a:t>
            </a:r>
            <a:endParaRPr>
              <a:latin typeface="Exo Medium"/>
              <a:ea typeface="Exo Medium"/>
              <a:cs typeface="Exo Medium"/>
              <a:sym typeface="Exo Medium"/>
            </a:endParaRPr>
          </a:p>
        </p:txBody>
      </p:sp>
      <p:sp>
        <p:nvSpPr>
          <p:cNvPr id="593" name="Google Shape;593;g25f4a42ed86_0_81"/>
          <p:cNvSpPr txBox="1"/>
          <p:nvPr/>
        </p:nvSpPr>
        <p:spPr>
          <a:xfrm>
            <a:off x="729300" y="4320675"/>
            <a:ext cx="4743300" cy="1718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plt.title(</a:t>
            </a:r>
            <a:r>
              <a:rPr lang="en-US" sz="1550">
                <a:solidFill>
                  <a:srgbClr val="A31515"/>
                </a:solidFill>
                <a:highlight>
                  <a:srgbClr val="F7F7F7"/>
                </a:highlight>
                <a:latin typeface="Courier New"/>
                <a:ea typeface="Courier New"/>
                <a:cs typeface="Courier New"/>
                <a:sym typeface="Courier New"/>
              </a:rPr>
              <a:t>"Salary By Age"</a:t>
            </a:r>
            <a:r>
              <a:rPr lang="en-US"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plt.xlabel(</a:t>
            </a:r>
            <a:r>
              <a:rPr lang="en-US" sz="1550">
                <a:solidFill>
                  <a:srgbClr val="A31515"/>
                </a:solidFill>
                <a:highlight>
                  <a:srgbClr val="F7F7F7"/>
                </a:highlight>
                <a:latin typeface="Courier New"/>
                <a:ea typeface="Courier New"/>
                <a:cs typeface="Courier New"/>
                <a:sym typeface="Courier New"/>
              </a:rPr>
              <a:t>"Age"</a:t>
            </a:r>
            <a:r>
              <a:rPr lang="en-US"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plt.ylabel(</a:t>
            </a:r>
            <a:r>
              <a:rPr lang="en-US" sz="1550">
                <a:solidFill>
                  <a:srgbClr val="A31515"/>
                </a:solidFill>
                <a:highlight>
                  <a:srgbClr val="F7F7F7"/>
                </a:highlight>
                <a:latin typeface="Courier New"/>
                <a:ea typeface="Courier New"/>
                <a:cs typeface="Courier New"/>
                <a:sym typeface="Courier New"/>
              </a:rPr>
              <a:t>"Salaries"</a:t>
            </a:r>
            <a:r>
              <a:rPr lang="en-US"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plt.scatter(age,salaries)</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550">
                <a:solidFill>
                  <a:schemeClr val="dk1"/>
                </a:solidFill>
                <a:highlight>
                  <a:srgbClr val="F7F7F7"/>
                </a:highlight>
                <a:latin typeface="Courier New"/>
                <a:ea typeface="Courier New"/>
                <a:cs typeface="Courier New"/>
                <a:sym typeface="Courier New"/>
              </a:rPr>
              <a:t>plt.show()</a:t>
            </a:r>
            <a:endParaRPr sz="1950">
              <a:solidFill>
                <a:schemeClr val="dk1"/>
              </a:solidFill>
              <a:highlight>
                <a:srgbClr val="F7F7F7"/>
              </a:highlight>
              <a:latin typeface="Courier New"/>
              <a:ea typeface="Courier New"/>
              <a:cs typeface="Courier New"/>
              <a:sym typeface="Courier New"/>
            </a:endParaRPr>
          </a:p>
        </p:txBody>
      </p:sp>
      <p:sp>
        <p:nvSpPr>
          <p:cNvPr id="594" name="Google Shape;594;g25f4a42ed86_0_81"/>
          <p:cNvSpPr/>
          <p:nvPr/>
        </p:nvSpPr>
        <p:spPr>
          <a:xfrm>
            <a:off x="2945425" y="3828925"/>
            <a:ext cx="189900" cy="4038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g25f4a42ed86_0_81"/>
          <p:cNvSpPr/>
          <p:nvPr/>
        </p:nvSpPr>
        <p:spPr>
          <a:xfrm rot="-5400000">
            <a:off x="6028650" y="4640450"/>
            <a:ext cx="403800" cy="9789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g25f4a42ed86_0_81"/>
          <p:cNvSpPr txBox="1"/>
          <p:nvPr/>
        </p:nvSpPr>
        <p:spPr>
          <a:xfrm>
            <a:off x="8928475" y="6441725"/>
            <a:ext cx="1134900" cy="3078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Kết quả</a:t>
            </a:r>
            <a:endParaRPr b="1">
              <a:solidFill>
                <a:schemeClr val="lt1"/>
              </a:solidFill>
              <a:latin typeface="Exo"/>
              <a:ea typeface="Exo"/>
              <a:cs typeface="Exo"/>
              <a:sym typeface="Ex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g25f4a42ed86_0_30"/>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602" name="Google Shape;602;g25f4a42ed86_0_3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603" name="Google Shape;603;g25f4a42ed86_0_3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04" name="Google Shape;604;g25f4a42ed86_0_3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605" name="Google Shape;605;g25f4a42ed86_0_30"/>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Heat Maps</a:t>
            </a:r>
            <a:endParaRPr b="0" i="0" sz="5100" u="none" cap="none" strike="noStrike">
              <a:solidFill>
                <a:schemeClr val="lt1"/>
              </a:solidFill>
              <a:latin typeface="Exo Black"/>
              <a:ea typeface="Exo Black"/>
              <a:cs typeface="Exo Black"/>
              <a:sym typeface="Exo Black"/>
            </a:endParaRPr>
          </a:p>
        </p:txBody>
      </p:sp>
      <p:sp>
        <p:nvSpPr>
          <p:cNvPr id="606" name="Google Shape;606;g25f4a42ed86_0_30"/>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607" name="Google Shape;607;g25f4a42ed86_0_3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25f4a42ed86_0_89"/>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13" name="Google Shape;613;g25f4a42ed86_0_89"/>
          <p:cNvPicPr preferRelativeResize="0"/>
          <p:nvPr/>
        </p:nvPicPr>
        <p:blipFill rotWithShape="1">
          <a:blip r:embed="rId3">
            <a:alphaModFix/>
          </a:blip>
          <a:srcRect b="63550" l="0" r="65720" t="0"/>
          <a:stretch/>
        </p:blipFill>
        <p:spPr>
          <a:xfrm flipH="1">
            <a:off x="0" y="21150"/>
            <a:ext cx="3505434" cy="1610175"/>
          </a:xfrm>
          <a:prstGeom prst="rect">
            <a:avLst/>
          </a:prstGeom>
          <a:noFill/>
          <a:ln>
            <a:noFill/>
          </a:ln>
        </p:spPr>
      </p:pic>
      <p:pic>
        <p:nvPicPr>
          <p:cNvPr id="614" name="Google Shape;614;g25f4a42ed86_0_89"/>
          <p:cNvPicPr preferRelativeResize="0"/>
          <p:nvPr/>
        </p:nvPicPr>
        <p:blipFill rotWithShape="1">
          <a:blip r:embed="rId4">
            <a:alphaModFix/>
          </a:blip>
          <a:srcRect b="0" l="0" r="0" t="0"/>
          <a:stretch/>
        </p:blipFill>
        <p:spPr>
          <a:xfrm>
            <a:off x="726933" y="1084209"/>
            <a:ext cx="88821" cy="190315"/>
          </a:xfrm>
          <a:prstGeom prst="rect">
            <a:avLst/>
          </a:prstGeom>
          <a:noFill/>
          <a:ln>
            <a:noFill/>
          </a:ln>
        </p:spPr>
      </p:pic>
      <p:sp>
        <p:nvSpPr>
          <p:cNvPr id="615" name="Google Shape;615;g25f4a42ed86_0_89"/>
          <p:cNvSpPr txBox="1"/>
          <p:nvPr/>
        </p:nvSpPr>
        <p:spPr>
          <a:xfrm>
            <a:off x="1788650" y="356475"/>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Heat Maps</a:t>
            </a:r>
            <a:endParaRPr b="1" i="0" sz="3800" u="none" cap="none" strike="noStrike">
              <a:solidFill>
                <a:srgbClr val="E2262D"/>
              </a:solidFill>
              <a:latin typeface="Exo"/>
              <a:ea typeface="Exo"/>
              <a:cs typeface="Exo"/>
              <a:sym typeface="Exo"/>
            </a:endParaRPr>
          </a:p>
        </p:txBody>
      </p:sp>
      <p:sp>
        <p:nvSpPr>
          <p:cNvPr id="616" name="Google Shape;616;g25f4a42ed86_0_89"/>
          <p:cNvSpPr txBox="1"/>
          <p:nvPr/>
        </p:nvSpPr>
        <p:spPr>
          <a:xfrm>
            <a:off x="5707925" y="3050200"/>
            <a:ext cx="1302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Exo"/>
                <a:ea typeface="Exo"/>
                <a:cs typeface="Exo"/>
                <a:sym typeface="Exo"/>
              </a:rPr>
              <a:t>Cú pháp:</a:t>
            </a:r>
            <a:endParaRPr b="0" i="0" sz="1800" u="none" cap="none" strike="noStrike">
              <a:solidFill>
                <a:srgbClr val="000000"/>
              </a:solidFill>
              <a:latin typeface="Exo"/>
              <a:ea typeface="Exo"/>
              <a:cs typeface="Exo"/>
              <a:sym typeface="Exo"/>
            </a:endParaRPr>
          </a:p>
        </p:txBody>
      </p:sp>
      <p:sp>
        <p:nvSpPr>
          <p:cNvPr id="617" name="Google Shape;617;g25f4a42ed86_0_89"/>
          <p:cNvSpPr txBox="1"/>
          <p:nvPr/>
        </p:nvSpPr>
        <p:spPr>
          <a:xfrm>
            <a:off x="881975" y="962575"/>
            <a:ext cx="10583100" cy="222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E2262D"/>
                </a:solidFill>
                <a:latin typeface="Exo"/>
                <a:ea typeface="Exo"/>
                <a:cs typeface="Exo"/>
                <a:sym typeface="Exo"/>
              </a:rPr>
              <a:t>Heat Maps</a:t>
            </a:r>
            <a:r>
              <a:rPr b="0" i="0" lang="en-US" sz="1600" u="none" cap="none" strike="noStrike">
                <a:solidFill>
                  <a:schemeClr val="dk1"/>
                </a:solidFill>
                <a:latin typeface="Exo Medium"/>
                <a:ea typeface="Exo Medium"/>
                <a:cs typeface="Exo Medium"/>
                <a:sym typeface="Exo Medium"/>
              </a:rPr>
              <a:t> </a:t>
            </a:r>
            <a:r>
              <a:rPr lang="en-US" sz="1600">
                <a:solidFill>
                  <a:schemeClr val="dk1"/>
                </a:solidFill>
                <a:latin typeface="Exo Medium"/>
                <a:ea typeface="Exo Medium"/>
                <a:cs typeface="Exo Medium"/>
                <a:sym typeface="Exo Medium"/>
              </a:rPr>
              <a:t>là biểu đồ sử dụng cường độ màu sắc để thể hiện độ lớn của giá trị. Khi đó các giá trị lớn sẽ được làm nổi bật bằng các vùng màu có cường độ ánh sáng mạnh và các giá trị nhỏ hơn sẽ được thể hiện bằng các mảng màu nhạt hơn. Các trường hợp thường sử dụng heatmap:</a:t>
            </a:r>
            <a:endParaRPr sz="16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sz="600">
              <a:solidFill>
                <a:schemeClr val="dk1"/>
              </a:solidFill>
              <a:latin typeface="Exo Medium"/>
              <a:ea typeface="Exo Medium"/>
              <a:cs typeface="Exo Medium"/>
              <a:sym typeface="Exo Medium"/>
            </a:endParaRPr>
          </a:p>
          <a:p>
            <a:pPr indent="-276225" lvl="0" marL="457200" rtl="0" algn="l">
              <a:lnSpc>
                <a:spcPct val="115000"/>
              </a:lnSpc>
              <a:spcBef>
                <a:spcPts val="0"/>
              </a:spcBef>
              <a:spcAft>
                <a:spcPts val="0"/>
              </a:spcAft>
              <a:buClr>
                <a:srgbClr val="333333"/>
              </a:buClr>
              <a:buSzPts val="750"/>
              <a:buChar char="●"/>
            </a:pPr>
            <a:r>
              <a:rPr lang="en-US">
                <a:solidFill>
                  <a:schemeClr val="dk1"/>
                </a:solidFill>
                <a:latin typeface="Exo Medium"/>
                <a:ea typeface="Exo Medium"/>
                <a:cs typeface="Exo Medium"/>
                <a:sym typeface="Exo Medium"/>
              </a:rPr>
              <a:t>Biểu đồ hệ số tương quan.</a:t>
            </a:r>
            <a:endParaRPr>
              <a:solidFill>
                <a:schemeClr val="dk1"/>
              </a:solidFill>
              <a:latin typeface="Exo Medium"/>
              <a:ea typeface="Exo Medium"/>
              <a:cs typeface="Exo Medium"/>
              <a:sym typeface="Exo Medium"/>
            </a:endParaRPr>
          </a:p>
          <a:p>
            <a:pPr indent="-276225" lvl="0" marL="457200" rtl="0" algn="l">
              <a:lnSpc>
                <a:spcPct val="115000"/>
              </a:lnSpc>
              <a:spcBef>
                <a:spcPts val="0"/>
              </a:spcBef>
              <a:spcAft>
                <a:spcPts val="0"/>
              </a:spcAft>
              <a:buClr>
                <a:srgbClr val="333333"/>
              </a:buClr>
              <a:buSzPts val="750"/>
              <a:buChar char="●"/>
            </a:pPr>
            <a:r>
              <a:rPr lang="en-US">
                <a:solidFill>
                  <a:schemeClr val="dk1"/>
                </a:solidFill>
                <a:latin typeface="Exo Medium"/>
                <a:ea typeface="Exo Medium"/>
                <a:cs typeface="Exo Medium"/>
                <a:sym typeface="Exo Medium"/>
              </a:rPr>
              <a:t>Biểu đồ địa lý về cảnh báo thiên tai.</a:t>
            </a:r>
            <a:endParaRPr>
              <a:solidFill>
                <a:schemeClr val="dk1"/>
              </a:solidFill>
              <a:latin typeface="Exo Medium"/>
              <a:ea typeface="Exo Medium"/>
              <a:cs typeface="Exo Medium"/>
              <a:sym typeface="Exo Medium"/>
            </a:endParaRPr>
          </a:p>
          <a:p>
            <a:pPr indent="-276225" lvl="0" marL="457200" rtl="0" algn="l">
              <a:lnSpc>
                <a:spcPct val="115000"/>
              </a:lnSpc>
              <a:spcBef>
                <a:spcPts val="0"/>
              </a:spcBef>
              <a:spcAft>
                <a:spcPts val="0"/>
              </a:spcAft>
              <a:buClr>
                <a:srgbClr val="333333"/>
              </a:buClr>
              <a:buSzPts val="750"/>
              <a:buChar char="●"/>
            </a:pPr>
            <a:r>
              <a:rPr lang="en-US">
                <a:solidFill>
                  <a:schemeClr val="dk1"/>
                </a:solidFill>
                <a:latin typeface="Exo Medium"/>
                <a:ea typeface="Exo Medium"/>
                <a:cs typeface="Exo Medium"/>
                <a:sym typeface="Exo Medium"/>
              </a:rPr>
              <a:t>Biểu đồ mật độ dân số.</a:t>
            </a:r>
            <a:endParaRPr>
              <a:solidFill>
                <a:schemeClr val="dk1"/>
              </a:solidFill>
              <a:latin typeface="Exo Medium"/>
              <a:ea typeface="Exo Medium"/>
              <a:cs typeface="Exo Medium"/>
              <a:sym typeface="Exo Medium"/>
            </a:endParaRPr>
          </a:p>
          <a:p>
            <a:pPr indent="-276225" lvl="0" marL="457200" rtl="0" algn="l">
              <a:lnSpc>
                <a:spcPct val="115000"/>
              </a:lnSpc>
              <a:spcBef>
                <a:spcPts val="0"/>
              </a:spcBef>
              <a:spcAft>
                <a:spcPts val="0"/>
              </a:spcAft>
              <a:buClr>
                <a:srgbClr val="333333"/>
              </a:buClr>
              <a:buSzPts val="750"/>
              <a:buChar char="●"/>
            </a:pPr>
            <a:r>
              <a:rPr lang="en-US">
                <a:solidFill>
                  <a:schemeClr val="dk1"/>
                </a:solidFill>
                <a:latin typeface="Exo Medium"/>
                <a:ea typeface="Exo Medium"/>
                <a:cs typeface="Exo Medium"/>
                <a:sym typeface="Exo Medium"/>
              </a:rPr>
              <a:t>Biểu đồ crazy egg (dùng trong việc phân tích website, app) trong đo lường các component được sử dụng nhiều trong 1 website hoặc app. …</a:t>
            </a:r>
            <a:endParaRPr>
              <a:solidFill>
                <a:schemeClr val="dk1"/>
              </a:solidFill>
              <a:latin typeface="Exo Medium"/>
              <a:ea typeface="Exo Medium"/>
              <a:cs typeface="Exo Medium"/>
              <a:sym typeface="Exo Medium"/>
            </a:endParaRPr>
          </a:p>
        </p:txBody>
      </p:sp>
      <p:sp>
        <p:nvSpPr>
          <p:cNvPr id="618" name="Google Shape;618;g25f4a42ed86_0_89"/>
          <p:cNvSpPr txBox="1"/>
          <p:nvPr/>
        </p:nvSpPr>
        <p:spPr>
          <a:xfrm>
            <a:off x="838200" y="3234600"/>
            <a:ext cx="4743300" cy="219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US" sz="1100">
                <a:solidFill>
                  <a:schemeClr val="dk1"/>
                </a:solidFill>
                <a:highlight>
                  <a:srgbClr val="F7F7F7"/>
                </a:highlight>
                <a:latin typeface="Courier New"/>
                <a:ea typeface="Courier New"/>
                <a:cs typeface="Courier New"/>
                <a:sym typeface="Courier New"/>
              </a:rPr>
              <a:t>data = {</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'age'</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27</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40</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'salaries'</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100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140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170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150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180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220</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'years_in_current_position'</a:t>
            </a:r>
            <a:r>
              <a:rPr lang="en-US" sz="1100">
                <a:solidFill>
                  <a:schemeClr val="dk1"/>
                </a:solidFill>
                <a:highlight>
                  <a:srgbClr val="F7F7F7"/>
                </a:highlight>
                <a:latin typeface="Courier New"/>
                <a:ea typeface="Courier New"/>
                <a:cs typeface="Courier New"/>
                <a:sym typeface="Courier New"/>
              </a:rPr>
              <a:t>:[</a:t>
            </a:r>
            <a:r>
              <a:rPr lang="en-US" sz="1100">
                <a:solidFill>
                  <a:srgbClr val="098156"/>
                </a:solidFill>
                <a:highlight>
                  <a:srgbClr val="F7F7F7"/>
                </a:highlight>
                <a:latin typeface="Courier New"/>
                <a:ea typeface="Courier New"/>
                <a:cs typeface="Courier New"/>
                <a:sym typeface="Courier New"/>
              </a:rPr>
              <a:t>1</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8</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'exp'</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7</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15</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'performance_rating'</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'projects_completed'</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8</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6</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7</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15</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df = pd.DataFrame(data)</a:t>
            </a:r>
            <a:endParaRPr sz="1100">
              <a:solidFill>
                <a:schemeClr val="dk1"/>
              </a:solidFill>
              <a:highlight>
                <a:srgbClr val="F7F7F7"/>
              </a:highlight>
              <a:latin typeface="Courier New"/>
              <a:ea typeface="Courier New"/>
              <a:cs typeface="Courier New"/>
              <a:sym typeface="Courier New"/>
            </a:endParaRPr>
          </a:p>
        </p:txBody>
      </p:sp>
      <p:sp>
        <p:nvSpPr>
          <p:cNvPr id="619" name="Google Shape;619;g25f4a42ed86_0_89"/>
          <p:cNvSpPr txBox="1"/>
          <p:nvPr/>
        </p:nvSpPr>
        <p:spPr>
          <a:xfrm>
            <a:off x="838200" y="5710475"/>
            <a:ext cx="4743300" cy="899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plt.title(</a:t>
            </a:r>
            <a:r>
              <a:rPr lang="en-US" sz="1250">
                <a:solidFill>
                  <a:srgbClr val="A31515"/>
                </a:solidFill>
                <a:highlight>
                  <a:srgbClr val="F7F7F7"/>
                </a:highlight>
                <a:latin typeface="Courier New"/>
                <a:ea typeface="Courier New"/>
                <a:cs typeface="Courier New"/>
                <a:sym typeface="Courier New"/>
              </a:rPr>
              <a:t>"Heat Map Salaries With Feature"</a:t>
            </a:r>
            <a:r>
              <a:rPr lang="en-US"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plt.imshow(age,salaries)</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plt.show()</a:t>
            </a:r>
            <a:endParaRPr sz="1650">
              <a:solidFill>
                <a:schemeClr val="dk1"/>
              </a:solidFill>
              <a:highlight>
                <a:srgbClr val="F7F7F7"/>
              </a:highlight>
              <a:latin typeface="Courier New"/>
              <a:ea typeface="Courier New"/>
              <a:cs typeface="Courier New"/>
              <a:sym typeface="Courier New"/>
            </a:endParaRPr>
          </a:p>
        </p:txBody>
      </p:sp>
      <p:sp>
        <p:nvSpPr>
          <p:cNvPr id="620" name="Google Shape;620;g25f4a42ed86_0_89"/>
          <p:cNvSpPr/>
          <p:nvPr/>
        </p:nvSpPr>
        <p:spPr>
          <a:xfrm>
            <a:off x="2997750" y="5476300"/>
            <a:ext cx="189900" cy="1902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21" name="Google Shape;621;g25f4a42ed86_0_89"/>
          <p:cNvSpPr txBox="1"/>
          <p:nvPr/>
        </p:nvSpPr>
        <p:spPr>
          <a:xfrm>
            <a:off x="10828575" y="4963638"/>
            <a:ext cx="528000" cy="5232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Kết </a:t>
            </a:r>
            <a:endParaRPr b="1">
              <a:solidFill>
                <a:schemeClr val="lt1"/>
              </a:solidFill>
              <a:latin typeface="Exo"/>
              <a:ea typeface="Exo"/>
              <a:cs typeface="Exo"/>
              <a:sym typeface="Exo"/>
            </a:endParaRPr>
          </a:p>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quả</a:t>
            </a:r>
            <a:endParaRPr b="1">
              <a:solidFill>
                <a:schemeClr val="lt1"/>
              </a:solidFill>
              <a:latin typeface="Exo"/>
              <a:ea typeface="Exo"/>
              <a:cs typeface="Exo"/>
              <a:sym typeface="Exo"/>
            </a:endParaRPr>
          </a:p>
        </p:txBody>
      </p:sp>
      <p:pic>
        <p:nvPicPr>
          <p:cNvPr id="622" name="Google Shape;622;g25f4a42ed86_0_89"/>
          <p:cNvPicPr preferRelativeResize="0"/>
          <p:nvPr/>
        </p:nvPicPr>
        <p:blipFill>
          <a:blip r:embed="rId5">
            <a:alphaModFix/>
          </a:blip>
          <a:stretch>
            <a:fillRect/>
          </a:stretch>
        </p:blipFill>
        <p:spPr>
          <a:xfrm>
            <a:off x="7804475" y="3750625"/>
            <a:ext cx="3024108" cy="2949225"/>
          </a:xfrm>
          <a:prstGeom prst="rect">
            <a:avLst/>
          </a:prstGeom>
          <a:noFill/>
          <a:ln>
            <a:noFill/>
          </a:ln>
        </p:spPr>
      </p:pic>
      <p:sp>
        <p:nvSpPr>
          <p:cNvPr id="623" name="Google Shape;623;g25f4a42ed86_0_89"/>
          <p:cNvSpPr txBox="1"/>
          <p:nvPr/>
        </p:nvSpPr>
        <p:spPr>
          <a:xfrm>
            <a:off x="6773474" y="2925700"/>
            <a:ext cx="3423600" cy="6183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plt.imshow(data, </a:t>
            </a:r>
            <a:r>
              <a:rPr b="1" lang="en-US" sz="1450">
                <a:solidFill>
                  <a:schemeClr val="lt1"/>
                </a:solidFill>
              </a:rPr>
              <a:t>**</a:t>
            </a:r>
            <a:r>
              <a:rPr b="1" lang="en-US" sz="1450">
                <a:solidFill>
                  <a:schemeClr val="lt1"/>
                </a:solidFill>
                <a:latin typeface="Exo"/>
                <a:ea typeface="Exo"/>
                <a:cs typeface="Exo"/>
                <a:sym typeface="Exo"/>
              </a:rPr>
              <a:t>kwargs)</a:t>
            </a:r>
            <a:endParaRPr b="1" sz="1450">
              <a:solidFill>
                <a:schemeClr val="lt1"/>
              </a:solidFill>
              <a:latin typeface="Exo"/>
              <a:ea typeface="Exo"/>
              <a:cs typeface="Exo"/>
              <a:sym typeface="Exo"/>
            </a:endParaRPr>
          </a:p>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plt.show()</a:t>
            </a:r>
            <a:endParaRPr b="1" sz="1450">
              <a:solidFill>
                <a:schemeClr val="lt1"/>
              </a:solidFill>
              <a:latin typeface="Exo"/>
              <a:ea typeface="Exo"/>
              <a:cs typeface="Exo"/>
              <a:sym typeface="Exo"/>
            </a:endParaRPr>
          </a:p>
        </p:txBody>
      </p:sp>
      <p:sp>
        <p:nvSpPr>
          <p:cNvPr id="624" name="Google Shape;624;g25f4a42ed86_0_89"/>
          <p:cNvSpPr/>
          <p:nvPr/>
        </p:nvSpPr>
        <p:spPr>
          <a:xfrm rot="-5400000">
            <a:off x="6712400" y="5159075"/>
            <a:ext cx="189900" cy="16206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pic>
        <p:nvPicPr>
          <p:cNvPr id="630" name="Google Shape;630;g23f0da939fe_0_38"/>
          <p:cNvPicPr preferRelativeResize="0"/>
          <p:nvPr/>
        </p:nvPicPr>
        <p:blipFill rotWithShape="1">
          <a:blip r:embed="rId3">
            <a:alphaModFix/>
          </a:blip>
          <a:srcRect b="0" l="0" r="0" t="0"/>
          <a:stretch/>
        </p:blipFill>
        <p:spPr>
          <a:xfrm>
            <a:off x="132425" y="722000"/>
            <a:ext cx="5865851" cy="5865851"/>
          </a:xfrm>
          <a:prstGeom prst="rect">
            <a:avLst/>
          </a:prstGeom>
          <a:noFill/>
          <a:ln>
            <a:noFill/>
          </a:ln>
        </p:spPr>
      </p:pic>
      <p:sp>
        <p:nvSpPr>
          <p:cNvPr id="631" name="Google Shape;631;g23f0da939fe_0_38"/>
          <p:cNvSpPr txBox="1"/>
          <p:nvPr/>
        </p:nvSpPr>
        <p:spPr>
          <a:xfrm>
            <a:off x="6418100" y="2519250"/>
            <a:ext cx="546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sp>
        <p:nvSpPr>
          <p:cNvPr id="632" name="Google Shape;632;g23f0da939fe_0_38"/>
          <p:cNvSpPr txBox="1"/>
          <p:nvPr/>
        </p:nvSpPr>
        <p:spPr>
          <a:xfrm>
            <a:off x="6298150" y="2629225"/>
            <a:ext cx="5028600" cy="800400"/>
          </a:xfrm>
          <a:prstGeom prst="rect">
            <a:avLst/>
          </a:prstGeom>
          <a:solidFill>
            <a:srgbClr val="E0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chemeClr val="lt1"/>
                </a:solidFill>
                <a:latin typeface="Exo"/>
                <a:ea typeface="Exo"/>
                <a:cs typeface="Exo"/>
                <a:sym typeface="Exo"/>
              </a:rPr>
              <a:t>Muốn vẽ tương quan giữa các features với lương trong ví dụ trên thì cần làm gì?</a:t>
            </a:r>
            <a:endParaRPr b="1" i="0" sz="2000" u="none" cap="none" strike="noStrike">
              <a:solidFill>
                <a:schemeClr val="lt1"/>
              </a:solidFill>
              <a:latin typeface="Exo"/>
              <a:ea typeface="Exo"/>
              <a:cs typeface="Exo"/>
              <a:sym typeface="Ex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3f0da939fe_0_45"/>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38" name="Google Shape;638;g23f0da939fe_0_45"/>
          <p:cNvPicPr preferRelativeResize="0"/>
          <p:nvPr/>
        </p:nvPicPr>
        <p:blipFill rotWithShape="1">
          <a:blip r:embed="rId3">
            <a:alphaModFix/>
          </a:blip>
          <a:srcRect b="63550" l="0" r="65720" t="0"/>
          <a:stretch/>
        </p:blipFill>
        <p:spPr>
          <a:xfrm flipH="1">
            <a:off x="0" y="21150"/>
            <a:ext cx="3505434" cy="1610175"/>
          </a:xfrm>
          <a:prstGeom prst="rect">
            <a:avLst/>
          </a:prstGeom>
          <a:noFill/>
          <a:ln>
            <a:noFill/>
          </a:ln>
        </p:spPr>
      </p:pic>
      <p:pic>
        <p:nvPicPr>
          <p:cNvPr id="639" name="Google Shape;639;g23f0da939fe_0_45"/>
          <p:cNvPicPr preferRelativeResize="0"/>
          <p:nvPr/>
        </p:nvPicPr>
        <p:blipFill rotWithShape="1">
          <a:blip r:embed="rId4">
            <a:alphaModFix/>
          </a:blip>
          <a:srcRect b="0" l="0" r="0" t="0"/>
          <a:stretch/>
        </p:blipFill>
        <p:spPr>
          <a:xfrm>
            <a:off x="726933" y="1084209"/>
            <a:ext cx="88821" cy="190315"/>
          </a:xfrm>
          <a:prstGeom prst="rect">
            <a:avLst/>
          </a:prstGeom>
          <a:noFill/>
          <a:ln>
            <a:noFill/>
          </a:ln>
        </p:spPr>
      </p:pic>
      <p:sp>
        <p:nvSpPr>
          <p:cNvPr id="640" name="Google Shape;640;g23f0da939fe_0_45"/>
          <p:cNvSpPr txBox="1"/>
          <p:nvPr/>
        </p:nvSpPr>
        <p:spPr>
          <a:xfrm>
            <a:off x="1788650" y="356475"/>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Heat Maps</a:t>
            </a:r>
            <a:endParaRPr b="1" i="0" sz="3800" u="none" cap="none" strike="noStrike">
              <a:solidFill>
                <a:srgbClr val="E2262D"/>
              </a:solidFill>
              <a:latin typeface="Exo"/>
              <a:ea typeface="Exo"/>
              <a:cs typeface="Exo"/>
              <a:sym typeface="Exo"/>
            </a:endParaRPr>
          </a:p>
        </p:txBody>
      </p:sp>
      <p:sp>
        <p:nvSpPr>
          <p:cNvPr id="641" name="Google Shape;641;g23f0da939fe_0_45"/>
          <p:cNvSpPr txBox="1"/>
          <p:nvPr/>
        </p:nvSpPr>
        <p:spPr>
          <a:xfrm>
            <a:off x="881975" y="962575"/>
            <a:ext cx="10583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E2262D"/>
                </a:solidFill>
                <a:latin typeface="Exo"/>
                <a:ea typeface="Exo"/>
                <a:cs typeface="Exo"/>
                <a:sym typeface="Exo"/>
              </a:rPr>
              <a:t>Heat Maps</a:t>
            </a:r>
            <a:r>
              <a:rPr b="0" i="0" lang="en-US" sz="1600" u="none" cap="none" strike="noStrike">
                <a:solidFill>
                  <a:schemeClr val="dk1"/>
                </a:solidFill>
                <a:latin typeface="Exo Medium"/>
                <a:ea typeface="Exo Medium"/>
                <a:cs typeface="Exo Medium"/>
                <a:sym typeface="Exo Medium"/>
              </a:rPr>
              <a:t> </a:t>
            </a:r>
            <a:r>
              <a:rPr lang="en-US" sz="1600">
                <a:solidFill>
                  <a:schemeClr val="dk1"/>
                </a:solidFill>
                <a:latin typeface="Exo Medium"/>
                <a:ea typeface="Exo Medium"/>
                <a:cs typeface="Exo Medium"/>
                <a:sym typeface="Exo Medium"/>
              </a:rPr>
              <a:t>có thể được vẽ với seaborn, giúp cho biểu đồ đẹp hơn, ít code hơn. Ví dụ với data trên, xem sự khác biệt nhé:</a:t>
            </a:r>
            <a:endParaRPr>
              <a:solidFill>
                <a:schemeClr val="dk1"/>
              </a:solidFill>
              <a:latin typeface="Exo Medium"/>
              <a:ea typeface="Exo Medium"/>
              <a:cs typeface="Exo Medium"/>
              <a:sym typeface="Exo Medium"/>
            </a:endParaRPr>
          </a:p>
        </p:txBody>
      </p:sp>
      <p:sp>
        <p:nvSpPr>
          <p:cNvPr id="642" name="Google Shape;642;g23f0da939fe_0_45"/>
          <p:cNvSpPr txBox="1"/>
          <p:nvPr/>
        </p:nvSpPr>
        <p:spPr>
          <a:xfrm>
            <a:off x="1033350" y="1747950"/>
            <a:ext cx="4743300" cy="4058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350">
                <a:solidFill>
                  <a:schemeClr val="dk1"/>
                </a:solidFill>
                <a:highlight>
                  <a:srgbClr val="F7F7F7"/>
                </a:highlight>
                <a:latin typeface="Courier New"/>
                <a:ea typeface="Courier New"/>
                <a:cs typeface="Courier New"/>
                <a:sym typeface="Courier New"/>
              </a:rPr>
              <a:t>correlation_matrix = df.corr()</a:t>
            </a:r>
            <a:endParaRPr sz="13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rgbClr val="008000"/>
                </a:solidFill>
                <a:highlight>
                  <a:srgbClr val="F7F7F7"/>
                </a:highlight>
                <a:latin typeface="Courier New"/>
                <a:ea typeface="Courier New"/>
                <a:cs typeface="Courier New"/>
                <a:sym typeface="Courier New"/>
              </a:rPr>
              <a:t># Tạo heatmap</a:t>
            </a:r>
            <a:endParaRPr sz="13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rgbClr val="F7F7F7"/>
                </a:highlight>
                <a:latin typeface="Courier New"/>
                <a:ea typeface="Courier New"/>
                <a:cs typeface="Courier New"/>
                <a:sym typeface="Courier New"/>
              </a:rPr>
              <a:t>plt.figure(figsize=(</a:t>
            </a:r>
            <a:r>
              <a:rPr lang="en-US" sz="1350">
                <a:solidFill>
                  <a:srgbClr val="098156"/>
                </a:solidFill>
                <a:highlight>
                  <a:srgbClr val="F7F7F7"/>
                </a:highlight>
                <a:latin typeface="Courier New"/>
                <a:ea typeface="Courier New"/>
                <a:cs typeface="Courier New"/>
                <a:sym typeface="Courier New"/>
              </a:rPr>
              <a:t>10</a:t>
            </a:r>
            <a:r>
              <a:rPr lang="en-US" sz="1350">
                <a:solidFill>
                  <a:schemeClr val="dk1"/>
                </a:solidFill>
                <a:highlight>
                  <a:srgbClr val="F7F7F7"/>
                </a:highlight>
                <a:latin typeface="Courier New"/>
                <a:ea typeface="Courier New"/>
                <a:cs typeface="Courier New"/>
                <a:sym typeface="Courier New"/>
              </a:rPr>
              <a:t>, </a:t>
            </a:r>
            <a:r>
              <a:rPr lang="en-US" sz="1350">
                <a:solidFill>
                  <a:srgbClr val="098156"/>
                </a:solidFill>
                <a:highlight>
                  <a:srgbClr val="F7F7F7"/>
                </a:highlight>
                <a:latin typeface="Courier New"/>
                <a:ea typeface="Courier New"/>
                <a:cs typeface="Courier New"/>
                <a:sym typeface="Courier New"/>
              </a:rPr>
              <a:t>8</a:t>
            </a:r>
            <a:r>
              <a:rPr lang="en-US" sz="1350">
                <a:solidFill>
                  <a:schemeClr val="dk1"/>
                </a:solidFill>
                <a:highlight>
                  <a:srgbClr val="F7F7F7"/>
                </a:highlight>
                <a:latin typeface="Courier New"/>
                <a:ea typeface="Courier New"/>
                <a:cs typeface="Courier New"/>
                <a:sym typeface="Courier New"/>
              </a:rPr>
              <a:t>))</a:t>
            </a:r>
            <a:endParaRPr sz="13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rgbClr val="F7F7F7"/>
                </a:highlight>
                <a:latin typeface="Courier New"/>
                <a:ea typeface="Courier New"/>
                <a:cs typeface="Courier New"/>
                <a:sym typeface="Courier New"/>
              </a:rPr>
              <a:t>plt.imshow(correlation_matrix, cmap=</a:t>
            </a:r>
            <a:r>
              <a:rPr lang="en-US" sz="1350">
                <a:solidFill>
                  <a:srgbClr val="A31515"/>
                </a:solidFill>
                <a:highlight>
                  <a:srgbClr val="F7F7F7"/>
                </a:highlight>
                <a:latin typeface="Courier New"/>
                <a:ea typeface="Courier New"/>
                <a:cs typeface="Courier New"/>
                <a:sym typeface="Courier New"/>
              </a:rPr>
              <a:t>'coolwarm'</a:t>
            </a:r>
            <a:r>
              <a:rPr lang="en-US" sz="1350">
                <a:solidFill>
                  <a:schemeClr val="dk1"/>
                </a:solidFill>
                <a:highlight>
                  <a:srgbClr val="F7F7F7"/>
                </a:highlight>
                <a:latin typeface="Courier New"/>
                <a:ea typeface="Courier New"/>
                <a:cs typeface="Courier New"/>
                <a:sym typeface="Courier New"/>
              </a:rPr>
              <a:t>, interpolation=</a:t>
            </a:r>
            <a:r>
              <a:rPr lang="en-US" sz="1350">
                <a:solidFill>
                  <a:srgbClr val="A31515"/>
                </a:solidFill>
                <a:highlight>
                  <a:srgbClr val="F7F7F7"/>
                </a:highlight>
                <a:latin typeface="Courier New"/>
                <a:ea typeface="Courier New"/>
                <a:cs typeface="Courier New"/>
                <a:sym typeface="Courier New"/>
              </a:rPr>
              <a:t>'none'</a:t>
            </a:r>
            <a:r>
              <a:rPr lang="en-US" sz="1350">
                <a:solidFill>
                  <a:schemeClr val="dk1"/>
                </a:solidFill>
                <a:highlight>
                  <a:srgbClr val="F7F7F7"/>
                </a:highlight>
                <a:latin typeface="Courier New"/>
                <a:ea typeface="Courier New"/>
                <a:cs typeface="Courier New"/>
                <a:sym typeface="Courier New"/>
              </a:rPr>
              <a:t>)</a:t>
            </a:r>
            <a:endParaRPr sz="13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rgbClr val="F7F7F7"/>
                </a:highlight>
                <a:latin typeface="Courier New"/>
                <a:ea typeface="Courier New"/>
                <a:cs typeface="Courier New"/>
                <a:sym typeface="Courier New"/>
              </a:rPr>
              <a:t>plt.colorbar(label=</a:t>
            </a:r>
            <a:r>
              <a:rPr lang="en-US" sz="1350">
                <a:solidFill>
                  <a:srgbClr val="A31515"/>
                </a:solidFill>
                <a:highlight>
                  <a:srgbClr val="F7F7F7"/>
                </a:highlight>
                <a:latin typeface="Courier New"/>
                <a:ea typeface="Courier New"/>
                <a:cs typeface="Courier New"/>
                <a:sym typeface="Courier New"/>
              </a:rPr>
              <a:t>'Correlation Coefficient'</a:t>
            </a:r>
            <a:r>
              <a:rPr lang="en-US" sz="1350">
                <a:solidFill>
                  <a:schemeClr val="dk1"/>
                </a:solidFill>
                <a:highlight>
                  <a:srgbClr val="F7F7F7"/>
                </a:highlight>
                <a:latin typeface="Courier New"/>
                <a:ea typeface="Courier New"/>
                <a:cs typeface="Courier New"/>
                <a:sym typeface="Courier New"/>
              </a:rPr>
              <a:t>)</a:t>
            </a:r>
            <a:endParaRPr sz="13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rgbClr val="F7F7F7"/>
                </a:highlight>
                <a:latin typeface="Courier New"/>
                <a:ea typeface="Courier New"/>
                <a:cs typeface="Courier New"/>
                <a:sym typeface="Courier New"/>
              </a:rPr>
              <a:t>plt.xticks(</a:t>
            </a:r>
            <a:r>
              <a:rPr lang="en-US" sz="1350">
                <a:solidFill>
                  <a:srgbClr val="795E26"/>
                </a:solidFill>
                <a:highlight>
                  <a:srgbClr val="F7F7F7"/>
                </a:highlight>
                <a:latin typeface="Courier New"/>
                <a:ea typeface="Courier New"/>
                <a:cs typeface="Courier New"/>
                <a:sym typeface="Courier New"/>
              </a:rPr>
              <a:t>range</a:t>
            </a:r>
            <a:r>
              <a:rPr lang="en-US" sz="1350">
                <a:solidFill>
                  <a:schemeClr val="dk1"/>
                </a:solidFill>
                <a:highlight>
                  <a:srgbClr val="F7F7F7"/>
                </a:highlight>
                <a:latin typeface="Courier New"/>
                <a:ea typeface="Courier New"/>
                <a:cs typeface="Courier New"/>
                <a:sym typeface="Courier New"/>
              </a:rPr>
              <a:t>(</a:t>
            </a:r>
            <a:r>
              <a:rPr lang="en-US" sz="1350">
                <a:solidFill>
                  <a:srgbClr val="795E26"/>
                </a:solidFill>
                <a:highlight>
                  <a:srgbClr val="F7F7F7"/>
                </a:highlight>
                <a:latin typeface="Courier New"/>
                <a:ea typeface="Courier New"/>
                <a:cs typeface="Courier New"/>
                <a:sym typeface="Courier New"/>
              </a:rPr>
              <a:t>len</a:t>
            </a:r>
            <a:r>
              <a:rPr lang="en-US" sz="1350">
                <a:solidFill>
                  <a:schemeClr val="dk1"/>
                </a:solidFill>
                <a:highlight>
                  <a:srgbClr val="F7F7F7"/>
                </a:highlight>
                <a:latin typeface="Courier New"/>
                <a:ea typeface="Courier New"/>
                <a:cs typeface="Courier New"/>
                <a:sym typeface="Courier New"/>
              </a:rPr>
              <a:t>(correlation_matrix)), correlation_matrix.columns, rotation=</a:t>
            </a:r>
            <a:r>
              <a:rPr lang="en-US" sz="1350">
                <a:solidFill>
                  <a:srgbClr val="098156"/>
                </a:solidFill>
                <a:highlight>
                  <a:srgbClr val="F7F7F7"/>
                </a:highlight>
                <a:latin typeface="Courier New"/>
                <a:ea typeface="Courier New"/>
                <a:cs typeface="Courier New"/>
                <a:sym typeface="Courier New"/>
              </a:rPr>
              <a:t>45</a:t>
            </a:r>
            <a:r>
              <a:rPr lang="en-US" sz="1350">
                <a:solidFill>
                  <a:schemeClr val="dk1"/>
                </a:solidFill>
                <a:highlight>
                  <a:srgbClr val="F7F7F7"/>
                </a:highlight>
                <a:latin typeface="Courier New"/>
                <a:ea typeface="Courier New"/>
                <a:cs typeface="Courier New"/>
                <a:sym typeface="Courier New"/>
              </a:rPr>
              <a:t>)</a:t>
            </a:r>
            <a:endParaRPr sz="13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rgbClr val="F7F7F7"/>
                </a:highlight>
                <a:latin typeface="Courier New"/>
                <a:ea typeface="Courier New"/>
                <a:cs typeface="Courier New"/>
                <a:sym typeface="Courier New"/>
              </a:rPr>
              <a:t>plt.yticks(</a:t>
            </a:r>
            <a:r>
              <a:rPr lang="en-US" sz="1350">
                <a:solidFill>
                  <a:srgbClr val="795E26"/>
                </a:solidFill>
                <a:highlight>
                  <a:srgbClr val="F7F7F7"/>
                </a:highlight>
                <a:latin typeface="Courier New"/>
                <a:ea typeface="Courier New"/>
                <a:cs typeface="Courier New"/>
                <a:sym typeface="Courier New"/>
              </a:rPr>
              <a:t>range</a:t>
            </a:r>
            <a:r>
              <a:rPr lang="en-US" sz="1350">
                <a:solidFill>
                  <a:schemeClr val="dk1"/>
                </a:solidFill>
                <a:highlight>
                  <a:srgbClr val="F7F7F7"/>
                </a:highlight>
                <a:latin typeface="Courier New"/>
                <a:ea typeface="Courier New"/>
                <a:cs typeface="Courier New"/>
                <a:sym typeface="Courier New"/>
              </a:rPr>
              <a:t>(</a:t>
            </a:r>
            <a:r>
              <a:rPr lang="en-US" sz="1350">
                <a:solidFill>
                  <a:srgbClr val="795E26"/>
                </a:solidFill>
                <a:highlight>
                  <a:srgbClr val="F7F7F7"/>
                </a:highlight>
                <a:latin typeface="Courier New"/>
                <a:ea typeface="Courier New"/>
                <a:cs typeface="Courier New"/>
                <a:sym typeface="Courier New"/>
              </a:rPr>
              <a:t>len</a:t>
            </a:r>
            <a:r>
              <a:rPr lang="en-US" sz="1350">
                <a:solidFill>
                  <a:schemeClr val="dk1"/>
                </a:solidFill>
                <a:highlight>
                  <a:srgbClr val="F7F7F7"/>
                </a:highlight>
                <a:latin typeface="Courier New"/>
                <a:ea typeface="Courier New"/>
                <a:cs typeface="Courier New"/>
                <a:sym typeface="Courier New"/>
              </a:rPr>
              <a:t>(correlation_matrix)), correlation_matrix.columns)</a:t>
            </a:r>
            <a:endParaRPr sz="13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rgbClr val="F7F7F7"/>
                </a:highlight>
                <a:latin typeface="Courier New"/>
                <a:ea typeface="Courier New"/>
                <a:cs typeface="Courier New"/>
                <a:sym typeface="Courier New"/>
              </a:rPr>
              <a:t>plt.title(</a:t>
            </a:r>
            <a:r>
              <a:rPr lang="en-US" sz="1350">
                <a:solidFill>
                  <a:srgbClr val="A31515"/>
                </a:solidFill>
                <a:highlight>
                  <a:srgbClr val="F7F7F7"/>
                </a:highlight>
                <a:latin typeface="Courier New"/>
                <a:ea typeface="Courier New"/>
                <a:cs typeface="Courier New"/>
                <a:sym typeface="Courier New"/>
              </a:rPr>
              <a:t>'Heatmap of Feature Correlation'</a:t>
            </a:r>
            <a:r>
              <a:rPr lang="en-US" sz="1350">
                <a:solidFill>
                  <a:schemeClr val="dk1"/>
                </a:solidFill>
                <a:highlight>
                  <a:srgbClr val="F7F7F7"/>
                </a:highlight>
                <a:latin typeface="Courier New"/>
                <a:ea typeface="Courier New"/>
                <a:cs typeface="Courier New"/>
                <a:sym typeface="Courier New"/>
              </a:rPr>
              <a:t>)</a:t>
            </a:r>
            <a:endParaRPr sz="13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350">
                <a:solidFill>
                  <a:schemeClr val="dk1"/>
                </a:solidFill>
                <a:highlight>
                  <a:srgbClr val="F7F7F7"/>
                </a:highlight>
                <a:latin typeface="Courier New"/>
                <a:ea typeface="Courier New"/>
                <a:cs typeface="Courier New"/>
                <a:sym typeface="Courier New"/>
              </a:rPr>
              <a:t>plt.show()</a:t>
            </a:r>
            <a:endParaRPr sz="1450">
              <a:solidFill>
                <a:schemeClr val="dk1"/>
              </a:solidFill>
              <a:highlight>
                <a:srgbClr val="F7F7F7"/>
              </a:highlight>
              <a:latin typeface="Courier New"/>
              <a:ea typeface="Courier New"/>
              <a:cs typeface="Courier New"/>
              <a:sym typeface="Courier New"/>
            </a:endParaRPr>
          </a:p>
        </p:txBody>
      </p:sp>
      <p:pic>
        <p:nvPicPr>
          <p:cNvPr id="643" name="Google Shape;643;g23f0da939fe_0_45"/>
          <p:cNvPicPr preferRelativeResize="0"/>
          <p:nvPr/>
        </p:nvPicPr>
        <p:blipFill>
          <a:blip r:embed="rId5">
            <a:alphaModFix/>
          </a:blip>
          <a:stretch>
            <a:fillRect/>
          </a:stretch>
        </p:blipFill>
        <p:spPr>
          <a:xfrm>
            <a:off x="7187100" y="2150825"/>
            <a:ext cx="4511856" cy="3544601"/>
          </a:xfrm>
          <a:prstGeom prst="rect">
            <a:avLst/>
          </a:prstGeom>
          <a:noFill/>
          <a:ln>
            <a:noFill/>
          </a:ln>
        </p:spPr>
      </p:pic>
      <p:sp>
        <p:nvSpPr>
          <p:cNvPr id="644" name="Google Shape;644;g23f0da939fe_0_45"/>
          <p:cNvSpPr txBox="1"/>
          <p:nvPr/>
        </p:nvSpPr>
        <p:spPr>
          <a:xfrm>
            <a:off x="9321500" y="5695425"/>
            <a:ext cx="1305300" cy="3078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Kết quả</a:t>
            </a:r>
            <a:endParaRPr b="1">
              <a:solidFill>
                <a:schemeClr val="lt1"/>
              </a:solidFill>
              <a:latin typeface="Exo"/>
              <a:ea typeface="Exo"/>
              <a:cs typeface="Exo"/>
              <a:sym typeface="Exo"/>
            </a:endParaRPr>
          </a:p>
        </p:txBody>
      </p:sp>
      <p:sp>
        <p:nvSpPr>
          <p:cNvPr id="645" name="Google Shape;645;g23f0da939fe_0_45"/>
          <p:cNvSpPr/>
          <p:nvPr/>
        </p:nvSpPr>
        <p:spPr>
          <a:xfrm rot="-5400000">
            <a:off x="6515950" y="3026575"/>
            <a:ext cx="189900" cy="7092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46" name="Google Shape;646;g23f0da939fe_0_45"/>
          <p:cNvSpPr txBox="1"/>
          <p:nvPr/>
        </p:nvSpPr>
        <p:spPr>
          <a:xfrm>
            <a:off x="2663450" y="5914925"/>
            <a:ext cx="1305300" cy="5232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Code vẽ bằng matplotlib</a:t>
            </a:r>
            <a:endParaRPr b="1">
              <a:solidFill>
                <a:schemeClr val="lt1"/>
              </a:solidFill>
              <a:latin typeface="Exo"/>
              <a:ea typeface="Exo"/>
              <a:cs typeface="Exo"/>
              <a:sym typeface="Ex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23f0da939fe_0_65"/>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52" name="Google Shape;652;g23f0da939fe_0_65"/>
          <p:cNvPicPr preferRelativeResize="0"/>
          <p:nvPr/>
        </p:nvPicPr>
        <p:blipFill rotWithShape="1">
          <a:blip r:embed="rId3">
            <a:alphaModFix/>
          </a:blip>
          <a:srcRect b="63550" l="0" r="65720" t="0"/>
          <a:stretch/>
        </p:blipFill>
        <p:spPr>
          <a:xfrm flipH="1">
            <a:off x="0" y="21150"/>
            <a:ext cx="3505434" cy="1610175"/>
          </a:xfrm>
          <a:prstGeom prst="rect">
            <a:avLst/>
          </a:prstGeom>
          <a:noFill/>
          <a:ln>
            <a:noFill/>
          </a:ln>
        </p:spPr>
      </p:pic>
      <p:pic>
        <p:nvPicPr>
          <p:cNvPr id="653" name="Google Shape;653;g23f0da939fe_0_65"/>
          <p:cNvPicPr preferRelativeResize="0"/>
          <p:nvPr/>
        </p:nvPicPr>
        <p:blipFill rotWithShape="1">
          <a:blip r:embed="rId4">
            <a:alphaModFix/>
          </a:blip>
          <a:srcRect b="0" l="0" r="0" t="0"/>
          <a:stretch/>
        </p:blipFill>
        <p:spPr>
          <a:xfrm>
            <a:off x="726933" y="1334134"/>
            <a:ext cx="88821" cy="190315"/>
          </a:xfrm>
          <a:prstGeom prst="rect">
            <a:avLst/>
          </a:prstGeom>
          <a:noFill/>
          <a:ln>
            <a:noFill/>
          </a:ln>
        </p:spPr>
      </p:pic>
      <p:sp>
        <p:nvSpPr>
          <p:cNvPr id="654" name="Google Shape;654;g23f0da939fe_0_65"/>
          <p:cNvSpPr txBox="1"/>
          <p:nvPr/>
        </p:nvSpPr>
        <p:spPr>
          <a:xfrm>
            <a:off x="1788650" y="356475"/>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Heat Maps</a:t>
            </a:r>
            <a:endParaRPr b="1" i="0" sz="3800" u="none" cap="none" strike="noStrike">
              <a:solidFill>
                <a:srgbClr val="E2262D"/>
              </a:solidFill>
              <a:latin typeface="Exo"/>
              <a:ea typeface="Exo"/>
              <a:cs typeface="Exo"/>
              <a:sym typeface="Exo"/>
            </a:endParaRPr>
          </a:p>
        </p:txBody>
      </p:sp>
      <p:sp>
        <p:nvSpPr>
          <p:cNvPr id="655" name="Google Shape;655;g23f0da939fe_0_65"/>
          <p:cNvSpPr txBox="1"/>
          <p:nvPr/>
        </p:nvSpPr>
        <p:spPr>
          <a:xfrm>
            <a:off x="881975" y="1212500"/>
            <a:ext cx="10583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600" u="none" cap="none" strike="noStrike">
                <a:solidFill>
                  <a:srgbClr val="E2262D"/>
                </a:solidFill>
                <a:latin typeface="Exo"/>
                <a:ea typeface="Exo"/>
                <a:cs typeface="Exo"/>
                <a:sym typeface="Exo"/>
              </a:rPr>
              <a:t>Heat Maps</a:t>
            </a:r>
            <a:r>
              <a:rPr b="0" i="0" lang="en-US" sz="1600" u="none" cap="none" strike="noStrike">
                <a:solidFill>
                  <a:schemeClr val="dk1"/>
                </a:solidFill>
                <a:latin typeface="Exo Medium"/>
                <a:ea typeface="Exo Medium"/>
                <a:cs typeface="Exo Medium"/>
                <a:sym typeface="Exo Medium"/>
              </a:rPr>
              <a:t> </a:t>
            </a:r>
            <a:r>
              <a:rPr lang="en-US" sz="1600">
                <a:solidFill>
                  <a:schemeClr val="dk1"/>
                </a:solidFill>
                <a:latin typeface="Exo Medium"/>
                <a:ea typeface="Exo Medium"/>
                <a:cs typeface="Exo Medium"/>
                <a:sym typeface="Exo Medium"/>
              </a:rPr>
              <a:t>có thể được vẽ với seaborn, giúp cho biểu đồ đẹp hơn, ít code hơn. Ví dụ với data trên, xem sự khác biệt nhé:</a:t>
            </a:r>
            <a:endParaRPr>
              <a:solidFill>
                <a:schemeClr val="dk1"/>
              </a:solidFill>
              <a:latin typeface="Exo Medium"/>
              <a:ea typeface="Exo Medium"/>
              <a:cs typeface="Exo Medium"/>
              <a:sym typeface="Exo Medium"/>
            </a:endParaRPr>
          </a:p>
        </p:txBody>
      </p:sp>
      <p:sp>
        <p:nvSpPr>
          <p:cNvPr id="656" name="Google Shape;656;g23f0da939fe_0_65"/>
          <p:cNvSpPr txBox="1"/>
          <p:nvPr/>
        </p:nvSpPr>
        <p:spPr>
          <a:xfrm>
            <a:off x="953400" y="2403600"/>
            <a:ext cx="4743300" cy="2831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correlation_matrix = df.corr()</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rgbClr val="008000"/>
                </a:solidFill>
                <a:highlight>
                  <a:srgbClr val="F7F7F7"/>
                </a:highlight>
                <a:latin typeface="Courier New"/>
                <a:ea typeface="Courier New"/>
                <a:cs typeface="Courier New"/>
                <a:sym typeface="Courier New"/>
              </a:rPr>
              <a:t># Tạo heatmap</a:t>
            </a:r>
            <a:endParaRPr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plt.figure(figsize=(</a:t>
            </a:r>
            <a:r>
              <a:rPr lang="en-US" sz="1450">
                <a:solidFill>
                  <a:srgbClr val="098156"/>
                </a:solidFill>
                <a:highlight>
                  <a:srgbClr val="F7F7F7"/>
                </a:highlight>
                <a:latin typeface="Courier New"/>
                <a:ea typeface="Courier New"/>
                <a:cs typeface="Courier New"/>
                <a:sym typeface="Courier New"/>
              </a:rPr>
              <a:t>8</a:t>
            </a:r>
            <a:r>
              <a:rPr lang="en-US" sz="1450">
                <a:solidFill>
                  <a:schemeClr val="dk1"/>
                </a:solidFill>
                <a:highlight>
                  <a:srgbClr val="F7F7F7"/>
                </a:highlight>
                <a:latin typeface="Courier New"/>
                <a:ea typeface="Courier New"/>
                <a:cs typeface="Courier New"/>
                <a:sym typeface="Courier New"/>
              </a:rPr>
              <a:t>, </a:t>
            </a:r>
            <a:r>
              <a:rPr lang="en-US" sz="1450">
                <a:solidFill>
                  <a:srgbClr val="098156"/>
                </a:solidFill>
                <a:highlight>
                  <a:srgbClr val="F7F7F7"/>
                </a:highlight>
                <a:latin typeface="Courier New"/>
                <a:ea typeface="Courier New"/>
                <a:cs typeface="Courier New"/>
                <a:sym typeface="Courier New"/>
              </a:rPr>
              <a:t>5</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sns.heatmap(correlation_matrix, annot=</a:t>
            </a:r>
            <a:r>
              <a:rPr lang="en-US" sz="1450">
                <a:solidFill>
                  <a:srgbClr val="0000FF"/>
                </a:solidFill>
                <a:highlight>
                  <a:srgbClr val="F7F7F7"/>
                </a:highlight>
                <a:latin typeface="Courier New"/>
                <a:ea typeface="Courier New"/>
                <a:cs typeface="Courier New"/>
                <a:sym typeface="Courier New"/>
              </a:rPr>
              <a:t>True</a:t>
            </a:r>
            <a:r>
              <a:rPr lang="en-US" sz="1450">
                <a:solidFill>
                  <a:schemeClr val="dk1"/>
                </a:solidFill>
                <a:highlight>
                  <a:srgbClr val="F7F7F7"/>
                </a:highlight>
                <a:latin typeface="Courier New"/>
                <a:ea typeface="Courier New"/>
                <a:cs typeface="Courier New"/>
                <a:sym typeface="Courier New"/>
              </a:rPr>
              <a:t>, cmap=</a:t>
            </a:r>
            <a:r>
              <a:rPr lang="en-US" sz="1450">
                <a:solidFill>
                  <a:srgbClr val="A31515"/>
                </a:solidFill>
                <a:highlight>
                  <a:srgbClr val="F7F7F7"/>
                </a:highlight>
                <a:latin typeface="Courier New"/>
                <a:ea typeface="Courier New"/>
                <a:cs typeface="Courier New"/>
                <a:sym typeface="Courier New"/>
              </a:rPr>
              <a:t>'coolwarm'</a:t>
            </a:r>
            <a:r>
              <a:rPr lang="en-US" sz="1450">
                <a:solidFill>
                  <a:schemeClr val="dk1"/>
                </a:solidFill>
                <a:highlight>
                  <a:srgbClr val="F7F7F7"/>
                </a:highlight>
                <a:latin typeface="Courier New"/>
                <a:ea typeface="Courier New"/>
                <a:cs typeface="Courier New"/>
                <a:sym typeface="Courier New"/>
              </a:rPr>
              <a:t>, center=</a:t>
            </a:r>
            <a:r>
              <a:rPr lang="en-US" sz="1450">
                <a:solidFill>
                  <a:srgbClr val="098156"/>
                </a:solidFill>
                <a:highlight>
                  <a:srgbClr val="F7F7F7"/>
                </a:highlight>
                <a:latin typeface="Courier New"/>
                <a:ea typeface="Courier New"/>
                <a:cs typeface="Courier New"/>
                <a:sym typeface="Courier New"/>
              </a:rPr>
              <a:t>0</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plt.title(</a:t>
            </a:r>
            <a:r>
              <a:rPr lang="en-US" sz="1450">
                <a:solidFill>
                  <a:srgbClr val="A31515"/>
                </a:solidFill>
                <a:highlight>
                  <a:srgbClr val="F7F7F7"/>
                </a:highlight>
                <a:latin typeface="Courier New"/>
                <a:ea typeface="Courier New"/>
                <a:cs typeface="Courier New"/>
                <a:sym typeface="Courier New"/>
              </a:rPr>
              <a:t>'Heatmap of Feature Correlation'</a:t>
            </a:r>
            <a:r>
              <a:rPr lang="en-US" sz="1450">
                <a:solidFill>
                  <a:schemeClr val="dk1"/>
                </a:solidFill>
                <a:highlight>
                  <a:srgbClr val="F7F7F7"/>
                </a:highlight>
                <a:latin typeface="Courier New"/>
                <a:ea typeface="Courier New"/>
                <a:cs typeface="Courier New"/>
                <a:sym typeface="Courier New"/>
              </a:rPr>
              <a:t>)</a:t>
            </a:r>
            <a:endParaRPr sz="14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450">
                <a:solidFill>
                  <a:schemeClr val="dk1"/>
                </a:solidFill>
                <a:highlight>
                  <a:srgbClr val="F7F7F7"/>
                </a:highlight>
                <a:latin typeface="Courier New"/>
                <a:ea typeface="Courier New"/>
                <a:cs typeface="Courier New"/>
                <a:sym typeface="Courier New"/>
              </a:rPr>
              <a:t>plt.show()</a:t>
            </a:r>
            <a:endParaRPr sz="1550">
              <a:solidFill>
                <a:schemeClr val="dk1"/>
              </a:solidFill>
              <a:highlight>
                <a:srgbClr val="F7F7F7"/>
              </a:highlight>
              <a:latin typeface="Courier New"/>
              <a:ea typeface="Courier New"/>
              <a:cs typeface="Courier New"/>
              <a:sym typeface="Courier New"/>
            </a:endParaRPr>
          </a:p>
        </p:txBody>
      </p:sp>
      <p:sp>
        <p:nvSpPr>
          <p:cNvPr id="657" name="Google Shape;657;g23f0da939fe_0_65"/>
          <p:cNvSpPr txBox="1"/>
          <p:nvPr/>
        </p:nvSpPr>
        <p:spPr>
          <a:xfrm>
            <a:off x="2672400" y="5338875"/>
            <a:ext cx="1305300" cy="5232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Code vẽ bằng seaborn</a:t>
            </a:r>
            <a:endParaRPr b="1">
              <a:solidFill>
                <a:schemeClr val="lt1"/>
              </a:solidFill>
              <a:latin typeface="Exo"/>
              <a:ea typeface="Exo"/>
              <a:cs typeface="Exo"/>
              <a:sym typeface="Exo"/>
            </a:endParaRPr>
          </a:p>
        </p:txBody>
      </p:sp>
      <p:pic>
        <p:nvPicPr>
          <p:cNvPr id="658" name="Google Shape;658;g23f0da939fe_0_65"/>
          <p:cNvPicPr preferRelativeResize="0"/>
          <p:nvPr/>
        </p:nvPicPr>
        <p:blipFill>
          <a:blip r:embed="rId5">
            <a:alphaModFix/>
          </a:blip>
          <a:stretch>
            <a:fillRect/>
          </a:stretch>
        </p:blipFill>
        <p:spPr>
          <a:xfrm>
            <a:off x="6355475" y="1654837"/>
            <a:ext cx="5365525" cy="3924325"/>
          </a:xfrm>
          <a:prstGeom prst="rect">
            <a:avLst/>
          </a:prstGeom>
          <a:noFill/>
          <a:ln>
            <a:noFill/>
          </a:ln>
        </p:spPr>
      </p:pic>
      <p:sp>
        <p:nvSpPr>
          <p:cNvPr id="659" name="Google Shape;659;g23f0da939fe_0_65"/>
          <p:cNvSpPr/>
          <p:nvPr/>
        </p:nvSpPr>
        <p:spPr>
          <a:xfrm rot="-5400000">
            <a:off x="6136075" y="3235975"/>
            <a:ext cx="189900" cy="7092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660" name="Google Shape;660;g23f0da939fe_0_65"/>
          <p:cNvSpPr txBox="1"/>
          <p:nvPr/>
        </p:nvSpPr>
        <p:spPr>
          <a:xfrm>
            <a:off x="9111575" y="5618800"/>
            <a:ext cx="1305300" cy="3078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Kết quả</a:t>
            </a:r>
            <a:endParaRPr b="1">
              <a:solidFill>
                <a:schemeClr val="lt1"/>
              </a:solidFill>
              <a:latin typeface="Exo"/>
              <a:ea typeface="Exo"/>
              <a:cs typeface="Exo"/>
              <a:sym typeface="Exo"/>
            </a:endParaRPr>
          </a:p>
        </p:txBody>
      </p:sp>
      <p:sp>
        <p:nvSpPr>
          <p:cNvPr id="661" name="Google Shape;661;g23f0da939fe_0_65"/>
          <p:cNvSpPr txBox="1"/>
          <p:nvPr/>
        </p:nvSpPr>
        <p:spPr>
          <a:xfrm>
            <a:off x="881975" y="5966250"/>
            <a:ext cx="105831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1600">
                <a:solidFill>
                  <a:schemeClr val="dk1"/>
                </a:solidFill>
                <a:latin typeface="Exo"/>
                <a:ea typeface="Exo"/>
                <a:cs typeface="Exo"/>
                <a:sym typeface="Exo"/>
              </a:rPr>
              <a:t>Với Seaborn, ta thấy đoạn code “thông minh” hơn khi mà không cần set các giá trị xticks, yticks, … Ngoài ra, biểu đồ vẽ bằng Seaborn trông cũng “đẹp” hơn khi vẽ bằng matplotlib</a:t>
            </a:r>
            <a:endParaRPr b="1">
              <a:solidFill>
                <a:schemeClr val="dk1"/>
              </a:solidFill>
              <a:latin typeface="Exo"/>
              <a:ea typeface="Exo"/>
              <a:cs typeface="Exo"/>
              <a:sym typeface="Exo"/>
            </a:endParaRPr>
          </a:p>
        </p:txBody>
      </p:sp>
      <p:pic>
        <p:nvPicPr>
          <p:cNvPr id="662" name="Google Shape;662;g23f0da939fe_0_65"/>
          <p:cNvPicPr preferRelativeResize="0"/>
          <p:nvPr/>
        </p:nvPicPr>
        <p:blipFill rotWithShape="1">
          <a:blip r:embed="rId4">
            <a:alphaModFix/>
          </a:blip>
          <a:srcRect b="0" l="0" r="0" t="0"/>
          <a:stretch/>
        </p:blipFill>
        <p:spPr>
          <a:xfrm>
            <a:off x="726933" y="6082759"/>
            <a:ext cx="88821" cy="1903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pic>
        <p:nvPicPr>
          <p:cNvPr id="667" name="Google Shape;667;g23f0da939fe_0_82"/>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668" name="Google Shape;668;g23f0da939fe_0_82"/>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669" name="Google Shape;669;g23f0da939fe_0_82"/>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70" name="Google Shape;670;g23f0da939fe_0_82"/>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671" name="Google Shape;671;g23f0da939fe_0_82"/>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Box</a:t>
            </a:r>
            <a:r>
              <a:rPr lang="en-US" sz="5100">
                <a:solidFill>
                  <a:schemeClr val="lt1"/>
                </a:solidFill>
                <a:latin typeface="Exo Black"/>
                <a:ea typeface="Exo Black"/>
                <a:cs typeface="Exo Black"/>
                <a:sym typeface="Exo Black"/>
              </a:rPr>
              <a:t> plot</a:t>
            </a:r>
            <a:endParaRPr b="0" i="0" sz="5100" u="none" cap="none" strike="noStrike">
              <a:solidFill>
                <a:schemeClr val="lt1"/>
              </a:solidFill>
              <a:latin typeface="Exo Black"/>
              <a:ea typeface="Exo Black"/>
              <a:cs typeface="Exo Black"/>
              <a:sym typeface="Exo Black"/>
            </a:endParaRPr>
          </a:p>
        </p:txBody>
      </p:sp>
      <p:sp>
        <p:nvSpPr>
          <p:cNvPr id="672" name="Google Shape;672;g23f0da939fe_0_82"/>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673" name="Google Shape;673;g23f0da939fe_0_82"/>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g25fe95e6ea8_4_5"/>
          <p:cNvPicPr preferRelativeResize="0"/>
          <p:nvPr/>
        </p:nvPicPr>
        <p:blipFill rotWithShape="1">
          <a:blip r:embed="rId3">
            <a:alphaModFix/>
          </a:blip>
          <a:srcRect b="0" l="0" r="0" t="0"/>
          <a:stretch/>
        </p:blipFill>
        <p:spPr>
          <a:xfrm>
            <a:off x="132425" y="722000"/>
            <a:ext cx="5865851" cy="5865851"/>
          </a:xfrm>
          <a:prstGeom prst="rect">
            <a:avLst/>
          </a:prstGeom>
          <a:noFill/>
          <a:ln>
            <a:noFill/>
          </a:ln>
        </p:spPr>
      </p:pic>
      <p:sp>
        <p:nvSpPr>
          <p:cNvPr id="327" name="Google Shape;327;g25fe95e6ea8_4_5"/>
          <p:cNvSpPr txBox="1"/>
          <p:nvPr/>
        </p:nvSpPr>
        <p:spPr>
          <a:xfrm>
            <a:off x="6418100" y="2519250"/>
            <a:ext cx="546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sp>
        <p:nvSpPr>
          <p:cNvPr id="328" name="Google Shape;328;g25fe95e6ea8_4_5"/>
          <p:cNvSpPr txBox="1"/>
          <p:nvPr/>
        </p:nvSpPr>
        <p:spPr>
          <a:xfrm>
            <a:off x="6298150" y="2629225"/>
            <a:ext cx="5028600" cy="1108200"/>
          </a:xfrm>
          <a:prstGeom prst="rect">
            <a:avLst/>
          </a:prstGeom>
          <a:solidFill>
            <a:srgbClr val="E0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Exo"/>
                <a:ea typeface="Exo"/>
                <a:cs typeface="Exo"/>
                <a:sym typeface="Exo"/>
              </a:rPr>
              <a:t>Tại sao có PBI để visualization data rồi, tại sao phải học thêm Python Visualization nữa?</a:t>
            </a:r>
            <a:endParaRPr b="1" i="0" sz="2000" u="none" cap="none" strike="noStrike">
              <a:solidFill>
                <a:schemeClr val="lt1"/>
              </a:solidFill>
              <a:latin typeface="Exo"/>
              <a:ea typeface="Exo"/>
              <a:cs typeface="Exo"/>
              <a:sym typeface="Ex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pic>
        <p:nvPicPr>
          <p:cNvPr id="679" name="Google Shape;679;g23f0da939fe_0_92"/>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680" name="Google Shape;680;g23f0da939fe_0_92"/>
          <p:cNvPicPr preferRelativeResize="0"/>
          <p:nvPr/>
        </p:nvPicPr>
        <p:blipFill rotWithShape="1">
          <a:blip r:embed="rId4">
            <a:alphaModFix/>
          </a:blip>
          <a:srcRect b="0" l="0" r="0" t="0"/>
          <a:stretch/>
        </p:blipFill>
        <p:spPr>
          <a:xfrm>
            <a:off x="676183" y="1260497"/>
            <a:ext cx="88821" cy="190315"/>
          </a:xfrm>
          <a:prstGeom prst="rect">
            <a:avLst/>
          </a:prstGeom>
          <a:noFill/>
          <a:ln>
            <a:noFill/>
          </a:ln>
        </p:spPr>
      </p:pic>
      <p:sp>
        <p:nvSpPr>
          <p:cNvPr id="681" name="Google Shape;681;g23f0da939fe_0_92"/>
          <p:cNvSpPr txBox="1"/>
          <p:nvPr/>
        </p:nvSpPr>
        <p:spPr>
          <a:xfrm>
            <a:off x="804450" y="1119963"/>
            <a:ext cx="10583100" cy="527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1700">
                <a:solidFill>
                  <a:srgbClr val="E2262D"/>
                </a:solidFill>
                <a:latin typeface="Exo"/>
                <a:ea typeface="Exo"/>
                <a:cs typeface="Exo"/>
                <a:sym typeface="Exo"/>
              </a:rPr>
              <a:t>Box Plot</a:t>
            </a:r>
            <a:r>
              <a:rPr b="1" i="0" lang="en-US" sz="1700" u="none" cap="none" strike="noStrike">
                <a:solidFill>
                  <a:srgbClr val="E2262D"/>
                </a:solidFill>
                <a:latin typeface="Exo"/>
                <a:ea typeface="Exo"/>
                <a:cs typeface="Exo"/>
                <a:sym typeface="Exo"/>
              </a:rPr>
              <a:t>: </a:t>
            </a:r>
            <a:r>
              <a:rPr lang="en-US" sz="1700">
                <a:solidFill>
                  <a:schemeClr val="dk1"/>
                </a:solidFill>
                <a:latin typeface="Exo Medium"/>
                <a:ea typeface="Exo Medium"/>
                <a:cs typeface="Exo Medium"/>
                <a:sym typeface="Exo Medium"/>
              </a:rPr>
              <a:t>Boxplot là biểu đồ thống kê, thường được dùng để hiển thị các phân bố của dữ liệu trong và các đặc tính thống kê quan trọng như phạm vi, median, quartile, và các outlier. </a:t>
            </a:r>
            <a:endParaRPr sz="17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sz="17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lang="en-US" sz="1700">
                <a:solidFill>
                  <a:schemeClr val="dk1"/>
                </a:solidFill>
                <a:latin typeface="Exo Medium"/>
                <a:ea typeface="Exo Medium"/>
                <a:cs typeface="Exo Medium"/>
                <a:sym typeface="Exo Medium"/>
              </a:rPr>
              <a:t>Boxplot thường được dùng để: </a:t>
            </a:r>
            <a:endParaRPr sz="1700">
              <a:solidFill>
                <a:schemeClr val="dk1"/>
              </a:solidFill>
              <a:latin typeface="Exo Medium"/>
              <a:ea typeface="Exo Medium"/>
              <a:cs typeface="Exo Medium"/>
              <a:sym typeface="Exo Medium"/>
            </a:endParaRPr>
          </a:p>
          <a:p>
            <a:pPr indent="0" lvl="0" marL="457200" rtl="0" algn="l">
              <a:lnSpc>
                <a:spcPct val="115000"/>
              </a:lnSpc>
              <a:spcBef>
                <a:spcPts val="1500"/>
              </a:spcBef>
              <a:spcAft>
                <a:spcPts val="0"/>
              </a:spcAft>
              <a:buNone/>
            </a:pPr>
            <a:r>
              <a:rPr b="1" lang="en-US" sz="1600">
                <a:solidFill>
                  <a:schemeClr val="dk1"/>
                </a:solidFill>
                <a:latin typeface="Exo"/>
                <a:ea typeface="Exo"/>
                <a:cs typeface="Exo"/>
                <a:sym typeface="Exo"/>
              </a:rPr>
              <a:t>Hiển thị phân bố dữ liệu</a:t>
            </a:r>
            <a:r>
              <a:rPr lang="en-US" sz="1600">
                <a:solidFill>
                  <a:schemeClr val="dk1"/>
                </a:solidFill>
                <a:latin typeface="Exo Medium"/>
                <a:ea typeface="Exo Medium"/>
                <a:cs typeface="Exo Medium"/>
                <a:sym typeface="Exo Medium"/>
              </a:rPr>
              <a:t>: Box plot giúp bạn biết được phân bố dữ liệu trong tập dữ liệu của bạn như thế nào. Bạn có thể xem được vị trí trung vị (median) và phân phối của dữ liệu tại các khoảng quartile.</a:t>
            </a:r>
            <a:endParaRPr sz="1600">
              <a:solidFill>
                <a:schemeClr val="dk1"/>
              </a:solidFill>
              <a:latin typeface="Exo Medium"/>
              <a:ea typeface="Exo Medium"/>
              <a:cs typeface="Exo Medium"/>
              <a:sym typeface="Exo Medium"/>
            </a:endParaRPr>
          </a:p>
          <a:p>
            <a:pPr indent="0" lvl="0" marL="457200" rtl="0" algn="l">
              <a:lnSpc>
                <a:spcPct val="115000"/>
              </a:lnSpc>
              <a:spcBef>
                <a:spcPts val="1500"/>
              </a:spcBef>
              <a:spcAft>
                <a:spcPts val="0"/>
              </a:spcAft>
              <a:buNone/>
            </a:pPr>
            <a:r>
              <a:rPr b="1" lang="en-US" sz="1600">
                <a:solidFill>
                  <a:schemeClr val="dk1"/>
                </a:solidFill>
                <a:latin typeface="Exo"/>
                <a:ea typeface="Exo"/>
                <a:cs typeface="Exo"/>
                <a:sym typeface="Exo"/>
              </a:rPr>
              <a:t>Phát hiện outlier</a:t>
            </a:r>
            <a:r>
              <a:rPr lang="en-US" sz="1600">
                <a:solidFill>
                  <a:schemeClr val="dk1"/>
                </a:solidFill>
                <a:latin typeface="Exo Medium"/>
                <a:ea typeface="Exo Medium"/>
                <a:cs typeface="Exo Medium"/>
                <a:sym typeface="Exo Medium"/>
              </a:rPr>
              <a:t>: Box plot cho phép bạn xác định xem có những giá trị ngoại lệ (outlier) nào trong tập dữ liệu. Các outlier thường là những giá trị rất khác biệt so với phần còn lại của dữ liệu và có thể gây ảnh hưởng đến phân tích thống kê.</a:t>
            </a:r>
            <a:endParaRPr sz="1600">
              <a:solidFill>
                <a:schemeClr val="dk1"/>
              </a:solidFill>
              <a:latin typeface="Exo Medium"/>
              <a:ea typeface="Exo Medium"/>
              <a:cs typeface="Exo Medium"/>
              <a:sym typeface="Exo Medium"/>
            </a:endParaRPr>
          </a:p>
          <a:p>
            <a:pPr indent="0" lvl="0" marL="457200" rtl="0" algn="l">
              <a:lnSpc>
                <a:spcPct val="115000"/>
              </a:lnSpc>
              <a:spcBef>
                <a:spcPts val="1500"/>
              </a:spcBef>
              <a:spcAft>
                <a:spcPts val="0"/>
              </a:spcAft>
              <a:buNone/>
            </a:pPr>
            <a:r>
              <a:rPr b="1" lang="en-US" sz="1600">
                <a:solidFill>
                  <a:schemeClr val="dk1"/>
                </a:solidFill>
                <a:latin typeface="Exo"/>
                <a:ea typeface="Exo"/>
                <a:cs typeface="Exo"/>
                <a:sym typeface="Exo"/>
              </a:rPr>
              <a:t>So sánh phân phối dữ liệu</a:t>
            </a:r>
            <a:r>
              <a:rPr lang="en-US" sz="1600">
                <a:solidFill>
                  <a:schemeClr val="dk1"/>
                </a:solidFill>
                <a:latin typeface="Exo Medium"/>
                <a:ea typeface="Exo Medium"/>
                <a:cs typeface="Exo Medium"/>
                <a:sym typeface="Exo Medium"/>
              </a:rPr>
              <a:t>: Bạn có thể dễ dàng so sánh phân phối dữ liệu giữa các biến khác nhau bằng cách đặt chúng trên cùng một biểu đồ box plot.</a:t>
            </a:r>
            <a:endParaRPr sz="1600">
              <a:solidFill>
                <a:schemeClr val="dk1"/>
              </a:solidFill>
              <a:latin typeface="Exo Medium"/>
              <a:ea typeface="Exo Medium"/>
              <a:cs typeface="Exo Medium"/>
              <a:sym typeface="Exo Medium"/>
            </a:endParaRPr>
          </a:p>
          <a:p>
            <a:pPr indent="0" lvl="0" marL="457200" rtl="0" algn="l">
              <a:lnSpc>
                <a:spcPct val="115000"/>
              </a:lnSpc>
              <a:spcBef>
                <a:spcPts val="1500"/>
              </a:spcBef>
              <a:spcAft>
                <a:spcPts val="0"/>
              </a:spcAft>
              <a:buNone/>
            </a:pPr>
            <a:r>
              <a:rPr b="1" lang="en-US" sz="1600">
                <a:solidFill>
                  <a:schemeClr val="dk1"/>
                </a:solidFill>
                <a:latin typeface="Exo"/>
                <a:ea typeface="Exo"/>
                <a:cs typeface="Exo"/>
                <a:sym typeface="Exo"/>
              </a:rPr>
              <a:t>Kiểm tra độ biến đổi</a:t>
            </a:r>
            <a:r>
              <a:rPr lang="en-US" sz="1600">
                <a:solidFill>
                  <a:schemeClr val="dk1"/>
                </a:solidFill>
                <a:latin typeface="Exo Medium"/>
                <a:ea typeface="Exo Medium"/>
                <a:cs typeface="Exo Medium"/>
                <a:sym typeface="Exo Medium"/>
              </a:rPr>
              <a:t>: Box plot cho thấy độ biến đổi của dữ liệu qua khoảng interquartile range (IQR). Nếu biểu đồ có độ biến đổi lớn, thì dữ liệu có sự biến đổi mạnh mẽ.</a:t>
            </a:r>
            <a:endParaRPr sz="1600">
              <a:solidFill>
                <a:schemeClr val="dk1"/>
              </a:solidFill>
              <a:latin typeface="Exo Medium"/>
              <a:ea typeface="Exo Medium"/>
              <a:cs typeface="Exo Medium"/>
              <a:sym typeface="Exo Medium"/>
            </a:endParaRPr>
          </a:p>
          <a:p>
            <a:pPr indent="0" lvl="0" marL="457200" rtl="0" algn="l">
              <a:lnSpc>
                <a:spcPct val="115000"/>
              </a:lnSpc>
              <a:spcBef>
                <a:spcPts val="1500"/>
              </a:spcBef>
              <a:spcAft>
                <a:spcPts val="1500"/>
              </a:spcAft>
              <a:buNone/>
            </a:pPr>
            <a:r>
              <a:rPr b="1" lang="en-US" sz="1600">
                <a:solidFill>
                  <a:schemeClr val="dk1"/>
                </a:solidFill>
                <a:latin typeface="Exo"/>
                <a:ea typeface="Exo"/>
                <a:cs typeface="Exo"/>
                <a:sym typeface="Exo"/>
              </a:rPr>
              <a:t>Kiểm tra tương quan và phụ thuộc</a:t>
            </a:r>
            <a:r>
              <a:rPr lang="en-US" sz="1600">
                <a:solidFill>
                  <a:schemeClr val="dk1"/>
                </a:solidFill>
                <a:latin typeface="Exo Medium"/>
                <a:ea typeface="Exo Medium"/>
                <a:cs typeface="Exo Medium"/>
                <a:sym typeface="Exo Medium"/>
              </a:rPr>
              <a:t>: Bạn có thể sử dụng nhiều box plot để so sánh phân phối của các biến tương ứng với các nhóm khác nhau, để kiểm tra tương quan hoặc phụ thuộc giữa chúng.</a:t>
            </a:r>
            <a:endParaRPr sz="1600">
              <a:solidFill>
                <a:schemeClr val="dk1"/>
              </a:solidFill>
              <a:latin typeface="Exo Medium"/>
              <a:ea typeface="Exo Medium"/>
              <a:cs typeface="Exo Medium"/>
              <a:sym typeface="Exo Medium"/>
            </a:endParaRPr>
          </a:p>
        </p:txBody>
      </p:sp>
      <p:sp>
        <p:nvSpPr>
          <p:cNvPr id="682" name="Google Shape;682;g23f0da939fe_0_92"/>
          <p:cNvSpPr txBox="1"/>
          <p:nvPr/>
        </p:nvSpPr>
        <p:spPr>
          <a:xfrm>
            <a:off x="1788650" y="356475"/>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3800">
                <a:solidFill>
                  <a:srgbClr val="E2262D"/>
                </a:solidFill>
                <a:latin typeface="Exo"/>
                <a:ea typeface="Exo"/>
                <a:cs typeface="Exo"/>
                <a:sym typeface="Exo"/>
              </a:rPr>
              <a:t>Box Plot</a:t>
            </a:r>
            <a:endParaRPr b="1" i="0" sz="3800" u="none" cap="none" strike="noStrike">
              <a:solidFill>
                <a:srgbClr val="E2262D"/>
              </a:solidFill>
              <a:latin typeface="Exo"/>
              <a:ea typeface="Exo"/>
              <a:cs typeface="Exo"/>
              <a:sym typeface="Exo"/>
            </a:endParaRPr>
          </a:p>
        </p:txBody>
      </p:sp>
      <p:pic>
        <p:nvPicPr>
          <p:cNvPr id="683" name="Google Shape;683;g23f0da939fe_0_92"/>
          <p:cNvPicPr preferRelativeResize="0"/>
          <p:nvPr/>
        </p:nvPicPr>
        <p:blipFill rotWithShape="1">
          <a:blip r:embed="rId4">
            <a:alphaModFix/>
          </a:blip>
          <a:srcRect b="0" l="0" r="0" t="0"/>
          <a:stretch/>
        </p:blipFill>
        <p:spPr>
          <a:xfrm>
            <a:off x="1184833" y="2467322"/>
            <a:ext cx="88821" cy="190315"/>
          </a:xfrm>
          <a:prstGeom prst="rect">
            <a:avLst/>
          </a:prstGeom>
          <a:noFill/>
          <a:ln>
            <a:noFill/>
          </a:ln>
        </p:spPr>
      </p:pic>
      <p:pic>
        <p:nvPicPr>
          <p:cNvPr id="684" name="Google Shape;684;g23f0da939fe_0_92"/>
          <p:cNvPicPr preferRelativeResize="0"/>
          <p:nvPr/>
        </p:nvPicPr>
        <p:blipFill rotWithShape="1">
          <a:blip r:embed="rId4">
            <a:alphaModFix/>
          </a:blip>
          <a:srcRect b="0" l="0" r="0" t="0"/>
          <a:stretch/>
        </p:blipFill>
        <p:spPr>
          <a:xfrm>
            <a:off x="1184833" y="3215346"/>
            <a:ext cx="88821" cy="190315"/>
          </a:xfrm>
          <a:prstGeom prst="rect">
            <a:avLst/>
          </a:prstGeom>
          <a:noFill/>
          <a:ln>
            <a:noFill/>
          </a:ln>
        </p:spPr>
      </p:pic>
      <p:pic>
        <p:nvPicPr>
          <p:cNvPr id="685" name="Google Shape;685;g23f0da939fe_0_92"/>
          <p:cNvPicPr preferRelativeResize="0"/>
          <p:nvPr/>
        </p:nvPicPr>
        <p:blipFill rotWithShape="1">
          <a:blip r:embed="rId4">
            <a:alphaModFix/>
          </a:blip>
          <a:srcRect b="0" l="0" r="0" t="0"/>
          <a:stretch/>
        </p:blipFill>
        <p:spPr>
          <a:xfrm>
            <a:off x="1184833" y="4257622"/>
            <a:ext cx="88821" cy="190315"/>
          </a:xfrm>
          <a:prstGeom prst="rect">
            <a:avLst/>
          </a:prstGeom>
          <a:noFill/>
          <a:ln>
            <a:noFill/>
          </a:ln>
        </p:spPr>
      </p:pic>
      <p:pic>
        <p:nvPicPr>
          <p:cNvPr id="686" name="Google Shape;686;g23f0da939fe_0_92"/>
          <p:cNvPicPr preferRelativeResize="0"/>
          <p:nvPr/>
        </p:nvPicPr>
        <p:blipFill rotWithShape="1">
          <a:blip r:embed="rId4">
            <a:alphaModFix/>
          </a:blip>
          <a:srcRect b="0" l="0" r="0" t="0"/>
          <a:stretch/>
        </p:blipFill>
        <p:spPr>
          <a:xfrm>
            <a:off x="1184833" y="5010822"/>
            <a:ext cx="88821" cy="190315"/>
          </a:xfrm>
          <a:prstGeom prst="rect">
            <a:avLst/>
          </a:prstGeom>
          <a:noFill/>
          <a:ln>
            <a:noFill/>
          </a:ln>
        </p:spPr>
      </p:pic>
      <p:pic>
        <p:nvPicPr>
          <p:cNvPr id="687" name="Google Shape;687;g23f0da939fe_0_92"/>
          <p:cNvPicPr preferRelativeResize="0"/>
          <p:nvPr/>
        </p:nvPicPr>
        <p:blipFill rotWithShape="1">
          <a:blip r:embed="rId4">
            <a:alphaModFix/>
          </a:blip>
          <a:srcRect b="0" l="0" r="0" t="0"/>
          <a:stretch/>
        </p:blipFill>
        <p:spPr>
          <a:xfrm>
            <a:off x="1184833" y="5764022"/>
            <a:ext cx="88821" cy="1903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g27916ea67ec_0_0"/>
          <p:cNvSpPr/>
          <p:nvPr>
            <p:ph idx="2" type="pic"/>
          </p:nvPr>
        </p:nvSpPr>
        <p:spPr>
          <a:xfrm>
            <a:off x="5844975" y="1692050"/>
            <a:ext cx="5336400" cy="4455900"/>
          </a:xfrm>
          <a:prstGeom prst="rect">
            <a:avLst/>
          </a:prstGeom>
        </p:spPr>
      </p:sp>
      <p:pic>
        <p:nvPicPr>
          <p:cNvPr id="694" name="Google Shape;694;g27916ea67ec_0_0"/>
          <p:cNvPicPr preferRelativeResize="0"/>
          <p:nvPr/>
        </p:nvPicPr>
        <p:blipFill rotWithShape="1">
          <a:blip r:embed="rId3">
            <a:alphaModFix/>
          </a:blip>
          <a:srcRect b="0" l="0" r="0" t="0"/>
          <a:stretch/>
        </p:blipFill>
        <p:spPr>
          <a:xfrm>
            <a:off x="1524000" y="2371100"/>
            <a:ext cx="8995324" cy="4007050"/>
          </a:xfrm>
          <a:prstGeom prst="rect">
            <a:avLst/>
          </a:prstGeom>
          <a:noFill/>
          <a:ln>
            <a:noFill/>
          </a:ln>
        </p:spPr>
      </p:pic>
      <p:sp>
        <p:nvSpPr>
          <p:cNvPr id="695" name="Google Shape;695;g27916ea67ec_0_0"/>
          <p:cNvSpPr txBox="1"/>
          <p:nvPr/>
        </p:nvSpPr>
        <p:spPr>
          <a:xfrm>
            <a:off x="2028600" y="380250"/>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3800">
                <a:solidFill>
                  <a:srgbClr val="E2262D"/>
                </a:solidFill>
                <a:latin typeface="Exo"/>
                <a:ea typeface="Exo"/>
                <a:cs typeface="Exo"/>
                <a:sym typeface="Exo"/>
              </a:rPr>
              <a:t>Box Plot</a:t>
            </a:r>
            <a:endParaRPr b="1" i="0" sz="3800" u="none" cap="none" strike="noStrike">
              <a:solidFill>
                <a:srgbClr val="E2262D"/>
              </a:solidFill>
              <a:latin typeface="Exo"/>
              <a:ea typeface="Exo"/>
              <a:cs typeface="Exo"/>
              <a:sym typeface="Exo"/>
            </a:endParaRPr>
          </a:p>
        </p:txBody>
      </p:sp>
      <p:sp>
        <p:nvSpPr>
          <p:cNvPr id="696" name="Google Shape;696;g27916ea67ec_0_0"/>
          <p:cNvSpPr txBox="1"/>
          <p:nvPr/>
        </p:nvSpPr>
        <p:spPr>
          <a:xfrm>
            <a:off x="990000" y="1199650"/>
            <a:ext cx="10516800" cy="997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500"/>
              </a:spcBef>
              <a:spcAft>
                <a:spcPts val="1500"/>
              </a:spcAft>
              <a:buNone/>
            </a:pPr>
            <a:r>
              <a:rPr b="1" lang="en-US" sz="1600">
                <a:solidFill>
                  <a:schemeClr val="dk1"/>
                </a:solidFill>
                <a:latin typeface="Exo"/>
                <a:ea typeface="Exo"/>
                <a:cs typeface="Exo"/>
                <a:sym typeface="Exo"/>
              </a:rPr>
              <a:t>Phát hiện outlier</a:t>
            </a:r>
            <a:r>
              <a:rPr lang="en-US" sz="1600">
                <a:solidFill>
                  <a:schemeClr val="dk1"/>
                </a:solidFill>
                <a:latin typeface="Exo Medium"/>
                <a:ea typeface="Exo Medium"/>
                <a:cs typeface="Exo Medium"/>
                <a:sym typeface="Exo Medium"/>
              </a:rPr>
              <a:t>: Box plot cho phép bạn xác định xem có những giá trị ngoại lệ (outlier) nào trong tập dữ liệu. Các outlier thường là những giá trị rất khác biệt so với phần còn lại của dữ liệu và có thể gây ảnh hưởng đến phân tích thống kê.</a:t>
            </a:r>
            <a:endParaRPr/>
          </a:p>
        </p:txBody>
      </p:sp>
      <p:pic>
        <p:nvPicPr>
          <p:cNvPr id="697" name="Google Shape;697;g27916ea67ec_0_0"/>
          <p:cNvPicPr preferRelativeResize="0"/>
          <p:nvPr/>
        </p:nvPicPr>
        <p:blipFill rotWithShape="1">
          <a:blip r:embed="rId4">
            <a:alphaModFix/>
          </a:blip>
          <a:srcRect b="0" l="0" r="0" t="0"/>
          <a:stretch/>
        </p:blipFill>
        <p:spPr>
          <a:xfrm>
            <a:off x="1349408" y="1320347"/>
            <a:ext cx="88821" cy="19031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23f0da939fe_0_112"/>
          <p:cNvSpPr txBox="1"/>
          <p:nvPr/>
        </p:nvSpPr>
        <p:spPr>
          <a:xfrm>
            <a:off x="2158550" y="380250"/>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4000">
                <a:solidFill>
                  <a:srgbClr val="E2262D"/>
                </a:solidFill>
                <a:latin typeface="Exo"/>
                <a:ea typeface="Exo"/>
                <a:cs typeface="Exo"/>
                <a:sym typeface="Exo"/>
              </a:rPr>
              <a:t>Box Plot</a:t>
            </a:r>
            <a:endParaRPr b="1" i="0" sz="4000" u="none" cap="none" strike="noStrike">
              <a:solidFill>
                <a:srgbClr val="E2262D"/>
              </a:solidFill>
              <a:latin typeface="Exo"/>
              <a:ea typeface="Exo"/>
              <a:cs typeface="Exo"/>
              <a:sym typeface="Exo"/>
            </a:endParaRPr>
          </a:p>
        </p:txBody>
      </p:sp>
      <p:sp>
        <p:nvSpPr>
          <p:cNvPr id="704" name="Google Shape;704;g23f0da939fe_0_112"/>
          <p:cNvSpPr txBox="1"/>
          <p:nvPr/>
        </p:nvSpPr>
        <p:spPr>
          <a:xfrm>
            <a:off x="3708400" y="1349925"/>
            <a:ext cx="1302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Exo"/>
                <a:ea typeface="Exo"/>
                <a:cs typeface="Exo"/>
                <a:sym typeface="Exo"/>
              </a:rPr>
              <a:t>Cú pháp:</a:t>
            </a:r>
            <a:endParaRPr b="0" i="0" sz="1800" u="none" cap="none" strike="noStrike">
              <a:solidFill>
                <a:srgbClr val="000000"/>
              </a:solidFill>
              <a:latin typeface="Exo"/>
              <a:ea typeface="Exo"/>
              <a:cs typeface="Exo"/>
              <a:sym typeface="Exo"/>
            </a:endParaRPr>
          </a:p>
        </p:txBody>
      </p:sp>
      <p:sp>
        <p:nvSpPr>
          <p:cNvPr id="705" name="Google Shape;705;g23f0da939fe_0_112"/>
          <p:cNvSpPr txBox="1"/>
          <p:nvPr/>
        </p:nvSpPr>
        <p:spPr>
          <a:xfrm>
            <a:off x="4773949" y="1225425"/>
            <a:ext cx="3233700" cy="6183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plt.boxplot(data, </a:t>
            </a:r>
            <a:r>
              <a:rPr b="1" lang="en-US" sz="1450">
                <a:solidFill>
                  <a:schemeClr val="lt1"/>
                </a:solidFill>
              </a:rPr>
              <a:t>**</a:t>
            </a:r>
            <a:r>
              <a:rPr b="1" lang="en-US" sz="1450">
                <a:solidFill>
                  <a:schemeClr val="lt1"/>
                </a:solidFill>
                <a:latin typeface="Exo"/>
                <a:ea typeface="Exo"/>
                <a:cs typeface="Exo"/>
                <a:sym typeface="Exo"/>
              </a:rPr>
              <a:t>kwargs</a:t>
            </a:r>
            <a:r>
              <a:rPr b="1" lang="en-US" sz="1450">
                <a:solidFill>
                  <a:schemeClr val="lt1"/>
                </a:solidFill>
                <a:latin typeface="Exo"/>
                <a:ea typeface="Exo"/>
                <a:cs typeface="Exo"/>
                <a:sym typeface="Exo"/>
              </a:rPr>
              <a:t>)</a:t>
            </a:r>
            <a:endParaRPr b="1" sz="1450">
              <a:solidFill>
                <a:schemeClr val="lt1"/>
              </a:solidFill>
              <a:latin typeface="Exo"/>
              <a:ea typeface="Exo"/>
              <a:cs typeface="Exo"/>
              <a:sym typeface="Exo"/>
            </a:endParaRPr>
          </a:p>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plt.show()</a:t>
            </a:r>
            <a:endParaRPr b="1" sz="1450">
              <a:solidFill>
                <a:schemeClr val="lt1"/>
              </a:solidFill>
              <a:latin typeface="Exo"/>
              <a:ea typeface="Exo"/>
              <a:cs typeface="Exo"/>
              <a:sym typeface="Exo"/>
            </a:endParaRPr>
          </a:p>
        </p:txBody>
      </p:sp>
      <p:sp>
        <p:nvSpPr>
          <p:cNvPr id="706" name="Google Shape;706;g23f0da939fe_0_112"/>
          <p:cNvSpPr txBox="1"/>
          <p:nvPr/>
        </p:nvSpPr>
        <p:spPr>
          <a:xfrm>
            <a:off x="836813" y="2454825"/>
            <a:ext cx="4743300" cy="219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data = {</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'age'</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27</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40</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'salaries'</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100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140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170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150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180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220</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'years_in_current_position'</a:t>
            </a:r>
            <a:r>
              <a:rPr lang="en-US" sz="1100">
                <a:solidFill>
                  <a:schemeClr val="dk1"/>
                </a:solidFill>
                <a:highlight>
                  <a:srgbClr val="F7F7F7"/>
                </a:highlight>
                <a:latin typeface="Courier New"/>
                <a:ea typeface="Courier New"/>
                <a:cs typeface="Courier New"/>
                <a:sym typeface="Courier New"/>
              </a:rPr>
              <a:t>:[</a:t>
            </a:r>
            <a:r>
              <a:rPr lang="en-US" sz="1100">
                <a:solidFill>
                  <a:srgbClr val="098156"/>
                </a:solidFill>
                <a:highlight>
                  <a:srgbClr val="F7F7F7"/>
                </a:highlight>
                <a:latin typeface="Courier New"/>
                <a:ea typeface="Courier New"/>
                <a:cs typeface="Courier New"/>
                <a:sym typeface="Courier New"/>
              </a:rPr>
              <a:t>1</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8</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'exp'</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7</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15</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'performance_rating'</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'projects_completed'</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8</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6</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7</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15</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df = pd.DataFrame(data)</a:t>
            </a:r>
            <a:endParaRPr sz="1100">
              <a:solidFill>
                <a:schemeClr val="dk1"/>
              </a:solidFill>
              <a:highlight>
                <a:srgbClr val="F7F7F7"/>
              </a:highlight>
              <a:latin typeface="Courier New"/>
              <a:ea typeface="Courier New"/>
              <a:cs typeface="Courier New"/>
              <a:sym typeface="Courier New"/>
            </a:endParaRPr>
          </a:p>
        </p:txBody>
      </p:sp>
      <p:sp>
        <p:nvSpPr>
          <p:cNvPr id="707" name="Google Shape;707;g23f0da939fe_0_112"/>
          <p:cNvSpPr txBox="1"/>
          <p:nvPr/>
        </p:nvSpPr>
        <p:spPr>
          <a:xfrm>
            <a:off x="836813" y="4930700"/>
            <a:ext cx="4743300" cy="899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plt.title(</a:t>
            </a:r>
            <a:r>
              <a:rPr lang="en-US" sz="1250">
                <a:solidFill>
                  <a:srgbClr val="A31515"/>
                </a:solidFill>
                <a:highlight>
                  <a:srgbClr val="F7F7F7"/>
                </a:highlight>
                <a:latin typeface="Courier New"/>
                <a:ea typeface="Courier New"/>
                <a:cs typeface="Courier New"/>
                <a:sym typeface="Courier New"/>
              </a:rPr>
              <a:t>"Boxplot with Data Salaries"</a:t>
            </a:r>
            <a:r>
              <a:rPr lang="en-US"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plt.boxplot(df)</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plt.show()</a:t>
            </a:r>
            <a:endParaRPr sz="1650">
              <a:solidFill>
                <a:schemeClr val="dk1"/>
              </a:solidFill>
              <a:highlight>
                <a:srgbClr val="F7F7F7"/>
              </a:highlight>
              <a:latin typeface="Courier New"/>
              <a:ea typeface="Courier New"/>
              <a:cs typeface="Courier New"/>
              <a:sym typeface="Courier New"/>
            </a:endParaRPr>
          </a:p>
        </p:txBody>
      </p:sp>
      <p:sp>
        <p:nvSpPr>
          <p:cNvPr id="708" name="Google Shape;708;g23f0da939fe_0_112"/>
          <p:cNvSpPr/>
          <p:nvPr/>
        </p:nvSpPr>
        <p:spPr>
          <a:xfrm>
            <a:off x="2996363" y="4696525"/>
            <a:ext cx="189900" cy="1902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09" name="Google Shape;709;g23f0da939fe_0_112"/>
          <p:cNvSpPr txBox="1"/>
          <p:nvPr/>
        </p:nvSpPr>
        <p:spPr>
          <a:xfrm>
            <a:off x="1372350" y="1978163"/>
            <a:ext cx="94473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500"/>
              </a:spcBef>
              <a:spcAft>
                <a:spcPts val="1500"/>
              </a:spcAft>
              <a:buNone/>
            </a:pPr>
            <a:r>
              <a:rPr b="1" lang="en-US" sz="1600">
                <a:solidFill>
                  <a:schemeClr val="dk1"/>
                </a:solidFill>
                <a:latin typeface="Exo"/>
                <a:ea typeface="Exo"/>
                <a:cs typeface="Exo"/>
                <a:sym typeface="Exo"/>
              </a:rPr>
              <a:t>Ví dụ với dữ liệu bên dưới:</a:t>
            </a:r>
            <a:endParaRPr/>
          </a:p>
        </p:txBody>
      </p:sp>
      <p:pic>
        <p:nvPicPr>
          <p:cNvPr id="710" name="Google Shape;710;g23f0da939fe_0_112"/>
          <p:cNvPicPr preferRelativeResize="0"/>
          <p:nvPr/>
        </p:nvPicPr>
        <p:blipFill>
          <a:blip r:embed="rId3">
            <a:alphaModFix/>
          </a:blip>
          <a:stretch>
            <a:fillRect/>
          </a:stretch>
        </p:blipFill>
        <p:spPr>
          <a:xfrm>
            <a:off x="7173525" y="2309052"/>
            <a:ext cx="5018475" cy="3826475"/>
          </a:xfrm>
          <a:prstGeom prst="rect">
            <a:avLst/>
          </a:prstGeom>
          <a:noFill/>
          <a:ln>
            <a:noFill/>
          </a:ln>
        </p:spPr>
      </p:pic>
      <p:sp>
        <p:nvSpPr>
          <p:cNvPr id="711" name="Google Shape;711;g23f0da939fe_0_112"/>
          <p:cNvSpPr txBox="1"/>
          <p:nvPr/>
        </p:nvSpPr>
        <p:spPr>
          <a:xfrm>
            <a:off x="8937787" y="6114800"/>
            <a:ext cx="2099100" cy="3078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Kết quả</a:t>
            </a:r>
            <a:endParaRPr b="1">
              <a:solidFill>
                <a:schemeClr val="lt1"/>
              </a:solidFill>
              <a:latin typeface="Exo"/>
              <a:ea typeface="Exo"/>
              <a:cs typeface="Exo"/>
              <a:sym typeface="Exo"/>
            </a:endParaRPr>
          </a:p>
        </p:txBody>
      </p:sp>
      <p:sp>
        <p:nvSpPr>
          <p:cNvPr id="712" name="Google Shape;712;g23f0da939fe_0_112"/>
          <p:cNvSpPr/>
          <p:nvPr/>
        </p:nvSpPr>
        <p:spPr>
          <a:xfrm rot="-5400000">
            <a:off x="6461075" y="4701800"/>
            <a:ext cx="189900" cy="9756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pic>
        <p:nvPicPr>
          <p:cNvPr id="717" name="Google Shape;717;g278aa05b00c_0_15"/>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718" name="Google Shape;718;g278aa05b00c_0_15"/>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719" name="Google Shape;719;g278aa05b00c_0_15"/>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20" name="Google Shape;720;g278aa05b00c_0_15"/>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721" name="Google Shape;721;g278aa05b00c_0_15"/>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Violin</a:t>
            </a:r>
            <a:r>
              <a:rPr lang="en-US" sz="5100">
                <a:solidFill>
                  <a:schemeClr val="lt1"/>
                </a:solidFill>
                <a:latin typeface="Exo Black"/>
                <a:ea typeface="Exo Black"/>
                <a:cs typeface="Exo Black"/>
                <a:sym typeface="Exo Black"/>
              </a:rPr>
              <a:t> plot</a:t>
            </a:r>
            <a:endParaRPr b="0" i="0" sz="5100" u="none" cap="none" strike="noStrike">
              <a:solidFill>
                <a:schemeClr val="lt1"/>
              </a:solidFill>
              <a:latin typeface="Exo Black"/>
              <a:ea typeface="Exo Black"/>
              <a:cs typeface="Exo Black"/>
              <a:sym typeface="Exo Black"/>
            </a:endParaRPr>
          </a:p>
        </p:txBody>
      </p:sp>
      <p:sp>
        <p:nvSpPr>
          <p:cNvPr id="722" name="Google Shape;722;g278aa05b00c_0_15"/>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723" name="Google Shape;723;g278aa05b00c_0_15"/>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pic>
        <p:nvPicPr>
          <p:cNvPr id="729" name="Google Shape;729;g23f0da939fe_0_131"/>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730" name="Google Shape;730;g23f0da939fe_0_131"/>
          <p:cNvPicPr preferRelativeResize="0"/>
          <p:nvPr/>
        </p:nvPicPr>
        <p:blipFill rotWithShape="1">
          <a:blip r:embed="rId4">
            <a:alphaModFix/>
          </a:blip>
          <a:srcRect b="0" l="0" r="0" t="0"/>
          <a:stretch/>
        </p:blipFill>
        <p:spPr>
          <a:xfrm>
            <a:off x="676183" y="1260497"/>
            <a:ext cx="88821" cy="190315"/>
          </a:xfrm>
          <a:prstGeom prst="rect">
            <a:avLst/>
          </a:prstGeom>
          <a:noFill/>
          <a:ln>
            <a:noFill/>
          </a:ln>
        </p:spPr>
      </p:pic>
      <p:sp>
        <p:nvSpPr>
          <p:cNvPr id="731" name="Google Shape;731;g23f0da939fe_0_131"/>
          <p:cNvSpPr txBox="1"/>
          <p:nvPr/>
        </p:nvSpPr>
        <p:spPr>
          <a:xfrm>
            <a:off x="804450" y="1119963"/>
            <a:ext cx="10583100" cy="451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1700">
                <a:solidFill>
                  <a:srgbClr val="E2262D"/>
                </a:solidFill>
                <a:latin typeface="Exo"/>
                <a:ea typeface="Exo"/>
                <a:cs typeface="Exo"/>
                <a:sym typeface="Exo"/>
              </a:rPr>
              <a:t>Violin</a:t>
            </a:r>
            <a:r>
              <a:rPr b="1" lang="en-US" sz="1700">
                <a:solidFill>
                  <a:srgbClr val="E2262D"/>
                </a:solidFill>
                <a:latin typeface="Exo"/>
                <a:ea typeface="Exo"/>
                <a:cs typeface="Exo"/>
                <a:sym typeface="Exo"/>
              </a:rPr>
              <a:t> Plot</a:t>
            </a:r>
            <a:r>
              <a:rPr b="1" i="0" lang="en-US" sz="1700" u="none" cap="none" strike="noStrike">
                <a:solidFill>
                  <a:srgbClr val="E2262D"/>
                </a:solidFill>
                <a:latin typeface="Exo"/>
                <a:ea typeface="Exo"/>
                <a:cs typeface="Exo"/>
                <a:sym typeface="Exo"/>
              </a:rPr>
              <a:t>: </a:t>
            </a:r>
            <a:r>
              <a:rPr lang="en-US" sz="1700">
                <a:solidFill>
                  <a:schemeClr val="dk1"/>
                </a:solidFill>
                <a:latin typeface="Exo Medium"/>
                <a:ea typeface="Exo Medium"/>
                <a:cs typeface="Exo Medium"/>
                <a:sym typeface="Exo Medium"/>
              </a:rPr>
              <a:t>Tương tự như Boxplot, Violin plot là 1 dạng biểu đồ đặc biệt, có hình dạng của cây violin, tuy nhiên violin plot có thể cho phép bạn phát hiện độ biến đổi và độ tập trung của dữ liệu</a:t>
            </a:r>
            <a:endParaRPr sz="17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sz="17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lang="en-US" sz="1700">
                <a:solidFill>
                  <a:schemeClr val="dk1"/>
                </a:solidFill>
                <a:latin typeface="Exo Medium"/>
                <a:ea typeface="Exo Medium"/>
                <a:cs typeface="Exo Medium"/>
                <a:sym typeface="Exo Medium"/>
              </a:rPr>
              <a:t>Violin cũng có các tác dụng tương tự như Boxplot như thường được dùng để: </a:t>
            </a:r>
            <a:endParaRPr sz="1700">
              <a:solidFill>
                <a:schemeClr val="dk1"/>
              </a:solidFill>
              <a:latin typeface="Exo Medium"/>
              <a:ea typeface="Exo Medium"/>
              <a:cs typeface="Exo Medium"/>
              <a:sym typeface="Exo Medium"/>
            </a:endParaRPr>
          </a:p>
          <a:p>
            <a:pPr indent="0" lvl="0" marL="457200" rtl="0" algn="l">
              <a:lnSpc>
                <a:spcPct val="115000"/>
              </a:lnSpc>
              <a:spcBef>
                <a:spcPts val="1500"/>
              </a:spcBef>
              <a:spcAft>
                <a:spcPts val="0"/>
              </a:spcAft>
              <a:buNone/>
            </a:pPr>
            <a:r>
              <a:rPr b="1" lang="en-US" sz="1600">
                <a:solidFill>
                  <a:schemeClr val="dk1"/>
                </a:solidFill>
                <a:latin typeface="Exo"/>
                <a:ea typeface="Exo"/>
                <a:cs typeface="Exo"/>
                <a:sym typeface="Exo"/>
              </a:rPr>
              <a:t>Hiển thị phân bố dữ liệu</a:t>
            </a:r>
            <a:r>
              <a:rPr lang="en-US" sz="1600">
                <a:solidFill>
                  <a:schemeClr val="dk1"/>
                </a:solidFill>
                <a:latin typeface="Exo Medium"/>
                <a:ea typeface="Exo Medium"/>
                <a:cs typeface="Exo Medium"/>
                <a:sym typeface="Exo Medium"/>
              </a:rPr>
              <a:t>:Violin plot giúp bạn biết được phân bố dữ liệu trong tập dữ liệu của bạn như thế nào. Bạn có thể xem được vị trí trung vị (median) và phân phối của dữ liệu tại các khoảng quartile.</a:t>
            </a:r>
            <a:endParaRPr sz="1600">
              <a:solidFill>
                <a:schemeClr val="dk1"/>
              </a:solidFill>
              <a:latin typeface="Exo Medium"/>
              <a:ea typeface="Exo Medium"/>
              <a:cs typeface="Exo Medium"/>
              <a:sym typeface="Exo Medium"/>
            </a:endParaRPr>
          </a:p>
          <a:p>
            <a:pPr indent="0" lvl="0" marL="457200" rtl="0" algn="l">
              <a:lnSpc>
                <a:spcPct val="115000"/>
              </a:lnSpc>
              <a:spcBef>
                <a:spcPts val="1500"/>
              </a:spcBef>
              <a:spcAft>
                <a:spcPts val="0"/>
              </a:spcAft>
              <a:buNone/>
            </a:pPr>
            <a:r>
              <a:rPr b="1" lang="en-US" sz="1600">
                <a:solidFill>
                  <a:schemeClr val="dk1"/>
                </a:solidFill>
                <a:latin typeface="Exo"/>
                <a:ea typeface="Exo"/>
                <a:cs typeface="Exo"/>
                <a:sym typeface="Exo"/>
              </a:rPr>
              <a:t>Phát hiện outlier</a:t>
            </a:r>
            <a:r>
              <a:rPr lang="en-US" sz="1600">
                <a:solidFill>
                  <a:schemeClr val="dk1"/>
                </a:solidFill>
                <a:latin typeface="Exo Medium"/>
                <a:ea typeface="Exo Medium"/>
                <a:cs typeface="Exo Medium"/>
                <a:sym typeface="Exo Medium"/>
              </a:rPr>
              <a:t>: Violin plot cho phép bạn xác định xem có những giá trị ngoại lệ (outlier) nào trong tập dữ liệu. Các outlier thường là những giá trị rất khác biệt so với phần còn lại của dữ liệu và có thể gây ảnh hưởng đến phân tích thống kê.</a:t>
            </a:r>
            <a:endParaRPr sz="1600">
              <a:solidFill>
                <a:schemeClr val="dk1"/>
              </a:solidFill>
              <a:latin typeface="Exo Medium"/>
              <a:ea typeface="Exo Medium"/>
              <a:cs typeface="Exo Medium"/>
              <a:sym typeface="Exo Medium"/>
            </a:endParaRPr>
          </a:p>
          <a:p>
            <a:pPr indent="0" lvl="0" marL="457200" rtl="0" algn="l">
              <a:lnSpc>
                <a:spcPct val="115000"/>
              </a:lnSpc>
              <a:spcBef>
                <a:spcPts val="1500"/>
              </a:spcBef>
              <a:spcAft>
                <a:spcPts val="0"/>
              </a:spcAft>
              <a:buNone/>
            </a:pPr>
            <a:r>
              <a:rPr b="1" lang="en-US" sz="1600">
                <a:solidFill>
                  <a:schemeClr val="dk1"/>
                </a:solidFill>
                <a:latin typeface="Exo"/>
                <a:ea typeface="Exo"/>
                <a:cs typeface="Exo"/>
                <a:sym typeface="Exo"/>
              </a:rPr>
              <a:t>So sánh phân phối dữ liệu</a:t>
            </a:r>
            <a:r>
              <a:rPr lang="en-US" sz="1600">
                <a:solidFill>
                  <a:schemeClr val="dk1"/>
                </a:solidFill>
                <a:latin typeface="Exo Medium"/>
                <a:ea typeface="Exo Medium"/>
                <a:cs typeface="Exo Medium"/>
                <a:sym typeface="Exo Medium"/>
              </a:rPr>
              <a:t>: Bạn có thể dễ dàng so sánh phân phối dữ liệu giữa các biến khác nhau bằng cách đặt chúng trên cùng một biểu đồ violin plot</a:t>
            </a:r>
            <a:endParaRPr sz="1600">
              <a:solidFill>
                <a:schemeClr val="dk1"/>
              </a:solidFill>
              <a:latin typeface="Exo Medium"/>
              <a:ea typeface="Exo Medium"/>
              <a:cs typeface="Exo Medium"/>
              <a:sym typeface="Exo Medium"/>
            </a:endParaRPr>
          </a:p>
          <a:p>
            <a:pPr indent="0" lvl="0" marL="457200" rtl="0" algn="l">
              <a:lnSpc>
                <a:spcPct val="115000"/>
              </a:lnSpc>
              <a:spcBef>
                <a:spcPts val="1500"/>
              </a:spcBef>
              <a:spcAft>
                <a:spcPts val="1500"/>
              </a:spcAft>
              <a:buNone/>
            </a:pPr>
            <a:r>
              <a:rPr b="1" lang="en-US" sz="1600">
                <a:solidFill>
                  <a:schemeClr val="dk1"/>
                </a:solidFill>
                <a:latin typeface="Exo"/>
                <a:ea typeface="Exo"/>
                <a:cs typeface="Exo"/>
                <a:sym typeface="Exo"/>
              </a:rPr>
              <a:t>Kiểm tra độ biến đổi</a:t>
            </a:r>
            <a:r>
              <a:rPr lang="en-US" sz="1600">
                <a:solidFill>
                  <a:schemeClr val="dk1"/>
                </a:solidFill>
                <a:latin typeface="Exo Medium"/>
                <a:ea typeface="Exo Medium"/>
                <a:cs typeface="Exo Medium"/>
                <a:sym typeface="Exo Medium"/>
              </a:rPr>
              <a:t>: Violin Plot cho thấy độ biến đổi của dữ liệu qua khoảng interquartile range (IQR). Nếu biểu đồ có độ biến đổi lớn, thì dữ liệu có sự biến đổi mạnh mẽ.</a:t>
            </a:r>
            <a:endParaRPr sz="1600">
              <a:solidFill>
                <a:schemeClr val="dk1"/>
              </a:solidFill>
              <a:latin typeface="Exo Medium"/>
              <a:ea typeface="Exo Medium"/>
              <a:cs typeface="Exo Medium"/>
              <a:sym typeface="Exo Medium"/>
            </a:endParaRPr>
          </a:p>
        </p:txBody>
      </p:sp>
      <p:sp>
        <p:nvSpPr>
          <p:cNvPr id="732" name="Google Shape;732;g23f0da939fe_0_131"/>
          <p:cNvSpPr txBox="1"/>
          <p:nvPr/>
        </p:nvSpPr>
        <p:spPr>
          <a:xfrm>
            <a:off x="1788650" y="356475"/>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3800">
                <a:solidFill>
                  <a:srgbClr val="E2262D"/>
                </a:solidFill>
                <a:latin typeface="Exo"/>
                <a:ea typeface="Exo"/>
                <a:cs typeface="Exo"/>
                <a:sym typeface="Exo"/>
              </a:rPr>
              <a:t>Violin</a:t>
            </a:r>
            <a:r>
              <a:rPr b="1" lang="en-US" sz="3800">
                <a:solidFill>
                  <a:srgbClr val="E2262D"/>
                </a:solidFill>
                <a:latin typeface="Exo"/>
                <a:ea typeface="Exo"/>
                <a:cs typeface="Exo"/>
                <a:sym typeface="Exo"/>
              </a:rPr>
              <a:t> Plot</a:t>
            </a:r>
            <a:endParaRPr b="1" i="0" sz="3800" u="none" cap="none" strike="noStrike">
              <a:solidFill>
                <a:srgbClr val="E2262D"/>
              </a:solidFill>
              <a:latin typeface="Exo"/>
              <a:ea typeface="Exo"/>
              <a:cs typeface="Exo"/>
              <a:sym typeface="Exo"/>
            </a:endParaRPr>
          </a:p>
        </p:txBody>
      </p:sp>
      <p:pic>
        <p:nvPicPr>
          <p:cNvPr id="733" name="Google Shape;733;g23f0da939fe_0_131"/>
          <p:cNvPicPr preferRelativeResize="0"/>
          <p:nvPr/>
        </p:nvPicPr>
        <p:blipFill rotWithShape="1">
          <a:blip r:embed="rId4">
            <a:alphaModFix/>
          </a:blip>
          <a:srcRect b="0" l="0" r="0" t="0"/>
          <a:stretch/>
        </p:blipFill>
        <p:spPr>
          <a:xfrm>
            <a:off x="1184833" y="2467322"/>
            <a:ext cx="88821" cy="190315"/>
          </a:xfrm>
          <a:prstGeom prst="rect">
            <a:avLst/>
          </a:prstGeom>
          <a:noFill/>
          <a:ln>
            <a:noFill/>
          </a:ln>
        </p:spPr>
      </p:pic>
      <p:pic>
        <p:nvPicPr>
          <p:cNvPr id="734" name="Google Shape;734;g23f0da939fe_0_131"/>
          <p:cNvPicPr preferRelativeResize="0"/>
          <p:nvPr/>
        </p:nvPicPr>
        <p:blipFill rotWithShape="1">
          <a:blip r:embed="rId4">
            <a:alphaModFix/>
          </a:blip>
          <a:srcRect b="0" l="0" r="0" t="0"/>
          <a:stretch/>
        </p:blipFill>
        <p:spPr>
          <a:xfrm>
            <a:off x="1184833" y="3215346"/>
            <a:ext cx="88821" cy="190315"/>
          </a:xfrm>
          <a:prstGeom prst="rect">
            <a:avLst/>
          </a:prstGeom>
          <a:noFill/>
          <a:ln>
            <a:noFill/>
          </a:ln>
        </p:spPr>
      </p:pic>
      <p:pic>
        <p:nvPicPr>
          <p:cNvPr id="735" name="Google Shape;735;g23f0da939fe_0_131"/>
          <p:cNvPicPr preferRelativeResize="0"/>
          <p:nvPr/>
        </p:nvPicPr>
        <p:blipFill rotWithShape="1">
          <a:blip r:embed="rId4">
            <a:alphaModFix/>
          </a:blip>
          <a:srcRect b="0" l="0" r="0" t="0"/>
          <a:stretch/>
        </p:blipFill>
        <p:spPr>
          <a:xfrm>
            <a:off x="1184833" y="4257622"/>
            <a:ext cx="88821" cy="190315"/>
          </a:xfrm>
          <a:prstGeom prst="rect">
            <a:avLst/>
          </a:prstGeom>
          <a:noFill/>
          <a:ln>
            <a:noFill/>
          </a:ln>
        </p:spPr>
      </p:pic>
      <p:pic>
        <p:nvPicPr>
          <p:cNvPr id="736" name="Google Shape;736;g23f0da939fe_0_131"/>
          <p:cNvPicPr preferRelativeResize="0"/>
          <p:nvPr/>
        </p:nvPicPr>
        <p:blipFill rotWithShape="1">
          <a:blip r:embed="rId4">
            <a:alphaModFix/>
          </a:blip>
          <a:srcRect b="0" l="0" r="0" t="0"/>
          <a:stretch/>
        </p:blipFill>
        <p:spPr>
          <a:xfrm>
            <a:off x="1184833" y="5010822"/>
            <a:ext cx="88821" cy="19031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g23f0da939fe_0_144"/>
          <p:cNvSpPr txBox="1"/>
          <p:nvPr/>
        </p:nvSpPr>
        <p:spPr>
          <a:xfrm>
            <a:off x="2158550" y="380250"/>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lang="en-US" sz="4000">
                <a:solidFill>
                  <a:srgbClr val="E2262D"/>
                </a:solidFill>
                <a:latin typeface="Exo"/>
                <a:ea typeface="Exo"/>
                <a:cs typeface="Exo"/>
                <a:sym typeface="Exo"/>
              </a:rPr>
              <a:t>Violin</a:t>
            </a:r>
            <a:r>
              <a:rPr b="1" lang="en-US" sz="4000">
                <a:solidFill>
                  <a:srgbClr val="E2262D"/>
                </a:solidFill>
                <a:latin typeface="Exo"/>
                <a:ea typeface="Exo"/>
                <a:cs typeface="Exo"/>
                <a:sym typeface="Exo"/>
              </a:rPr>
              <a:t> Plot</a:t>
            </a:r>
            <a:endParaRPr b="1" i="0" sz="4000" u="none" cap="none" strike="noStrike">
              <a:solidFill>
                <a:srgbClr val="E2262D"/>
              </a:solidFill>
              <a:latin typeface="Exo"/>
              <a:ea typeface="Exo"/>
              <a:cs typeface="Exo"/>
              <a:sym typeface="Exo"/>
            </a:endParaRPr>
          </a:p>
        </p:txBody>
      </p:sp>
      <p:sp>
        <p:nvSpPr>
          <p:cNvPr id="743" name="Google Shape;743;g23f0da939fe_0_144"/>
          <p:cNvSpPr txBox="1"/>
          <p:nvPr/>
        </p:nvSpPr>
        <p:spPr>
          <a:xfrm>
            <a:off x="3708400" y="1349925"/>
            <a:ext cx="1302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Exo"/>
                <a:ea typeface="Exo"/>
                <a:cs typeface="Exo"/>
                <a:sym typeface="Exo"/>
              </a:rPr>
              <a:t>Cú pháp:</a:t>
            </a:r>
            <a:endParaRPr b="0" i="0" sz="1800" u="none" cap="none" strike="noStrike">
              <a:solidFill>
                <a:srgbClr val="000000"/>
              </a:solidFill>
              <a:latin typeface="Exo"/>
              <a:ea typeface="Exo"/>
              <a:cs typeface="Exo"/>
              <a:sym typeface="Exo"/>
            </a:endParaRPr>
          </a:p>
        </p:txBody>
      </p:sp>
      <p:sp>
        <p:nvSpPr>
          <p:cNvPr id="744" name="Google Shape;744;g23f0da939fe_0_144"/>
          <p:cNvSpPr txBox="1"/>
          <p:nvPr/>
        </p:nvSpPr>
        <p:spPr>
          <a:xfrm>
            <a:off x="4773949" y="1225425"/>
            <a:ext cx="3233700" cy="6183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plt.violinplot(data, </a:t>
            </a:r>
            <a:r>
              <a:rPr b="1" lang="en-US" sz="1450">
                <a:solidFill>
                  <a:schemeClr val="lt1"/>
                </a:solidFill>
              </a:rPr>
              <a:t>**</a:t>
            </a:r>
            <a:r>
              <a:rPr b="1" lang="en-US" sz="1450">
                <a:solidFill>
                  <a:schemeClr val="lt1"/>
                </a:solidFill>
                <a:latin typeface="Exo"/>
                <a:ea typeface="Exo"/>
                <a:cs typeface="Exo"/>
                <a:sym typeface="Exo"/>
              </a:rPr>
              <a:t>kwargs)</a:t>
            </a:r>
            <a:endParaRPr b="1" sz="1450">
              <a:solidFill>
                <a:schemeClr val="lt1"/>
              </a:solidFill>
              <a:latin typeface="Exo"/>
              <a:ea typeface="Exo"/>
              <a:cs typeface="Exo"/>
              <a:sym typeface="Exo"/>
            </a:endParaRPr>
          </a:p>
          <a:p>
            <a:pPr indent="0" lvl="0" marL="0" marR="0" rtl="0" algn="l">
              <a:lnSpc>
                <a:spcPct val="135714"/>
              </a:lnSpc>
              <a:spcBef>
                <a:spcPts val="0"/>
              </a:spcBef>
              <a:spcAft>
                <a:spcPts val="0"/>
              </a:spcAft>
              <a:buClr>
                <a:schemeClr val="dk1"/>
              </a:buClr>
              <a:buSzPts val="1100"/>
              <a:buFont typeface="Arial"/>
              <a:buNone/>
            </a:pPr>
            <a:r>
              <a:rPr b="1" lang="en-US" sz="1450">
                <a:solidFill>
                  <a:schemeClr val="lt1"/>
                </a:solidFill>
                <a:latin typeface="Exo"/>
                <a:ea typeface="Exo"/>
                <a:cs typeface="Exo"/>
                <a:sym typeface="Exo"/>
              </a:rPr>
              <a:t>plt.show()</a:t>
            </a:r>
            <a:endParaRPr b="1" sz="1450">
              <a:solidFill>
                <a:schemeClr val="lt1"/>
              </a:solidFill>
              <a:latin typeface="Exo"/>
              <a:ea typeface="Exo"/>
              <a:cs typeface="Exo"/>
              <a:sym typeface="Exo"/>
            </a:endParaRPr>
          </a:p>
        </p:txBody>
      </p:sp>
      <p:sp>
        <p:nvSpPr>
          <p:cNvPr id="745" name="Google Shape;745;g23f0da939fe_0_144"/>
          <p:cNvSpPr txBox="1"/>
          <p:nvPr/>
        </p:nvSpPr>
        <p:spPr>
          <a:xfrm>
            <a:off x="836813" y="2454825"/>
            <a:ext cx="4743300" cy="2192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data = {</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'age'</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27</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40</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'salaries'</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100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140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170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150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180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220</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'years_in_current_position'</a:t>
            </a:r>
            <a:r>
              <a:rPr lang="en-US" sz="1100">
                <a:solidFill>
                  <a:schemeClr val="dk1"/>
                </a:solidFill>
                <a:highlight>
                  <a:srgbClr val="F7F7F7"/>
                </a:highlight>
                <a:latin typeface="Courier New"/>
                <a:ea typeface="Courier New"/>
                <a:cs typeface="Courier New"/>
                <a:sym typeface="Courier New"/>
              </a:rPr>
              <a:t>:[</a:t>
            </a:r>
            <a:r>
              <a:rPr lang="en-US" sz="1100">
                <a:solidFill>
                  <a:srgbClr val="098156"/>
                </a:solidFill>
                <a:highlight>
                  <a:srgbClr val="F7F7F7"/>
                </a:highlight>
                <a:latin typeface="Courier New"/>
                <a:ea typeface="Courier New"/>
                <a:cs typeface="Courier New"/>
                <a:sym typeface="Courier New"/>
              </a:rPr>
              <a:t>1</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8</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'exp'</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7</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15</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'performance_rating'</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3</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5</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4</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    </a:t>
            </a:r>
            <a:r>
              <a:rPr lang="en-US" sz="1100">
                <a:solidFill>
                  <a:srgbClr val="A31515"/>
                </a:solidFill>
                <a:highlight>
                  <a:srgbClr val="F7F7F7"/>
                </a:highlight>
                <a:latin typeface="Courier New"/>
                <a:ea typeface="Courier New"/>
                <a:cs typeface="Courier New"/>
                <a:sym typeface="Courier New"/>
              </a:rPr>
              <a:t>'projects_completed'</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8</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10</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6</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7</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12</a:t>
            </a:r>
            <a:r>
              <a:rPr lang="en-US" sz="1100">
                <a:solidFill>
                  <a:schemeClr val="dk1"/>
                </a:solidFill>
                <a:highlight>
                  <a:srgbClr val="F7F7F7"/>
                </a:highlight>
                <a:latin typeface="Courier New"/>
                <a:ea typeface="Courier New"/>
                <a:cs typeface="Courier New"/>
                <a:sym typeface="Courier New"/>
              </a:rPr>
              <a:t>, </a:t>
            </a:r>
            <a:r>
              <a:rPr lang="en-US" sz="1100">
                <a:solidFill>
                  <a:srgbClr val="098156"/>
                </a:solidFill>
                <a:highlight>
                  <a:srgbClr val="F7F7F7"/>
                </a:highlight>
                <a:latin typeface="Courier New"/>
                <a:ea typeface="Courier New"/>
                <a:cs typeface="Courier New"/>
                <a:sym typeface="Courier New"/>
              </a:rPr>
              <a:t>15</a:t>
            </a: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a:t>
            </a:r>
            <a:endParaRPr sz="110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100">
                <a:solidFill>
                  <a:schemeClr val="dk1"/>
                </a:solidFill>
                <a:highlight>
                  <a:srgbClr val="F7F7F7"/>
                </a:highlight>
                <a:latin typeface="Courier New"/>
                <a:ea typeface="Courier New"/>
                <a:cs typeface="Courier New"/>
                <a:sym typeface="Courier New"/>
              </a:rPr>
              <a:t>df = pd.DataFrame(data)</a:t>
            </a:r>
            <a:endParaRPr sz="1100">
              <a:solidFill>
                <a:schemeClr val="dk1"/>
              </a:solidFill>
              <a:highlight>
                <a:srgbClr val="F7F7F7"/>
              </a:highlight>
              <a:latin typeface="Courier New"/>
              <a:ea typeface="Courier New"/>
              <a:cs typeface="Courier New"/>
              <a:sym typeface="Courier New"/>
            </a:endParaRPr>
          </a:p>
        </p:txBody>
      </p:sp>
      <p:sp>
        <p:nvSpPr>
          <p:cNvPr id="746" name="Google Shape;746;g23f0da939fe_0_144"/>
          <p:cNvSpPr txBox="1"/>
          <p:nvPr/>
        </p:nvSpPr>
        <p:spPr>
          <a:xfrm>
            <a:off x="836813" y="4930700"/>
            <a:ext cx="4743300" cy="899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plt.title(</a:t>
            </a:r>
            <a:r>
              <a:rPr lang="en-US" sz="1250">
                <a:solidFill>
                  <a:srgbClr val="A31515"/>
                </a:solidFill>
                <a:highlight>
                  <a:srgbClr val="F7F7F7"/>
                </a:highlight>
                <a:latin typeface="Courier New"/>
                <a:ea typeface="Courier New"/>
                <a:cs typeface="Courier New"/>
                <a:sym typeface="Courier New"/>
              </a:rPr>
              <a:t>"Violin with Data Salaries"</a:t>
            </a:r>
            <a:r>
              <a:rPr lang="en-US" sz="1250">
                <a:solidFill>
                  <a:schemeClr val="dk1"/>
                </a:solidFill>
                <a:highlight>
                  <a:srgbClr val="F7F7F7"/>
                </a:highlight>
                <a:latin typeface="Courier New"/>
                <a:ea typeface="Courier New"/>
                <a:cs typeface="Courier New"/>
                <a:sym typeface="Courier New"/>
              </a:rPr>
              <a:t>)</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plt.violinplot(df)</a:t>
            </a:r>
            <a:endParaRPr sz="12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US" sz="1250">
                <a:solidFill>
                  <a:schemeClr val="dk1"/>
                </a:solidFill>
                <a:highlight>
                  <a:srgbClr val="F7F7F7"/>
                </a:highlight>
                <a:latin typeface="Courier New"/>
                <a:ea typeface="Courier New"/>
                <a:cs typeface="Courier New"/>
                <a:sym typeface="Courier New"/>
              </a:rPr>
              <a:t>plt.show()</a:t>
            </a:r>
            <a:endParaRPr sz="1650">
              <a:solidFill>
                <a:schemeClr val="dk1"/>
              </a:solidFill>
              <a:highlight>
                <a:srgbClr val="F7F7F7"/>
              </a:highlight>
              <a:latin typeface="Courier New"/>
              <a:ea typeface="Courier New"/>
              <a:cs typeface="Courier New"/>
              <a:sym typeface="Courier New"/>
            </a:endParaRPr>
          </a:p>
        </p:txBody>
      </p:sp>
      <p:sp>
        <p:nvSpPr>
          <p:cNvPr id="747" name="Google Shape;747;g23f0da939fe_0_144"/>
          <p:cNvSpPr/>
          <p:nvPr/>
        </p:nvSpPr>
        <p:spPr>
          <a:xfrm>
            <a:off x="2996363" y="4696525"/>
            <a:ext cx="189900" cy="1902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748" name="Google Shape;748;g23f0da939fe_0_144"/>
          <p:cNvSpPr txBox="1"/>
          <p:nvPr/>
        </p:nvSpPr>
        <p:spPr>
          <a:xfrm>
            <a:off x="1372350" y="1978163"/>
            <a:ext cx="9447300" cy="4311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500"/>
              </a:spcBef>
              <a:spcAft>
                <a:spcPts val="1500"/>
              </a:spcAft>
              <a:buNone/>
            </a:pPr>
            <a:r>
              <a:rPr b="1" lang="en-US" sz="1600">
                <a:solidFill>
                  <a:schemeClr val="dk1"/>
                </a:solidFill>
                <a:latin typeface="Exo"/>
                <a:ea typeface="Exo"/>
                <a:cs typeface="Exo"/>
                <a:sym typeface="Exo"/>
              </a:rPr>
              <a:t>Ví dụ với dữ liệu bên dưới:</a:t>
            </a:r>
            <a:endParaRPr/>
          </a:p>
        </p:txBody>
      </p:sp>
      <p:sp>
        <p:nvSpPr>
          <p:cNvPr id="749" name="Google Shape;749;g23f0da939fe_0_144"/>
          <p:cNvSpPr txBox="1"/>
          <p:nvPr/>
        </p:nvSpPr>
        <p:spPr>
          <a:xfrm>
            <a:off x="8647862" y="5901100"/>
            <a:ext cx="2099100" cy="307800"/>
          </a:xfrm>
          <a:prstGeom prst="rect">
            <a:avLst/>
          </a:prstGeom>
          <a:solidFill>
            <a:srgbClr val="CC0000"/>
          </a:solidFill>
          <a:ln cap="flat" cmpd="sng" w="9525">
            <a:solidFill>
              <a:srgbClr val="E2262D"/>
            </a:solidFill>
            <a:prstDash val="solid"/>
            <a:round/>
            <a:headEnd len="sm" w="sm" type="none"/>
            <a:tailEnd len="sm" w="sm" type="none"/>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600"/>
              <a:buFont typeface="Arial"/>
              <a:buNone/>
            </a:pPr>
            <a:r>
              <a:rPr b="1" lang="en-US">
                <a:solidFill>
                  <a:schemeClr val="lt1"/>
                </a:solidFill>
                <a:latin typeface="Exo"/>
                <a:ea typeface="Exo"/>
                <a:cs typeface="Exo"/>
                <a:sym typeface="Exo"/>
              </a:rPr>
              <a:t>Kết quả</a:t>
            </a:r>
            <a:endParaRPr b="1">
              <a:solidFill>
                <a:schemeClr val="lt1"/>
              </a:solidFill>
              <a:latin typeface="Exo"/>
              <a:ea typeface="Exo"/>
              <a:cs typeface="Exo"/>
              <a:sym typeface="Exo"/>
            </a:endParaRPr>
          </a:p>
        </p:txBody>
      </p:sp>
      <p:sp>
        <p:nvSpPr>
          <p:cNvPr id="750" name="Google Shape;750;g23f0da939fe_0_144"/>
          <p:cNvSpPr/>
          <p:nvPr/>
        </p:nvSpPr>
        <p:spPr>
          <a:xfrm rot="-5400000">
            <a:off x="6461075" y="4701800"/>
            <a:ext cx="189900" cy="975600"/>
          </a:xfrm>
          <a:prstGeom prst="down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pic>
        <p:nvPicPr>
          <p:cNvPr id="751" name="Google Shape;751;g23f0da939fe_0_144"/>
          <p:cNvPicPr preferRelativeResize="0"/>
          <p:nvPr/>
        </p:nvPicPr>
        <p:blipFill>
          <a:blip r:embed="rId3">
            <a:alphaModFix/>
          </a:blip>
          <a:stretch>
            <a:fillRect/>
          </a:stretch>
        </p:blipFill>
        <p:spPr>
          <a:xfrm>
            <a:off x="7186225" y="2454813"/>
            <a:ext cx="4626854" cy="34007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g278aa05b00c_0_6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757" name="Google Shape;757;g278aa05b00c_0_6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758" name="Google Shape;758;g278aa05b00c_0_6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759" name="Google Shape;759;g278aa05b00c_0_62"/>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1.  Data Visualization trong Python</a:t>
            </a:r>
            <a:endParaRPr b="1" sz="2000">
              <a:solidFill>
                <a:srgbClr val="E31F26"/>
              </a:solidFill>
              <a:latin typeface="Exo"/>
              <a:ea typeface="Exo"/>
              <a:cs typeface="Exo"/>
              <a:sym typeface="Exo"/>
            </a:endParaRPr>
          </a:p>
        </p:txBody>
      </p:sp>
      <p:sp>
        <p:nvSpPr>
          <p:cNvPr id="760" name="Google Shape;760;g278aa05b00c_0_62"/>
          <p:cNvSpPr/>
          <p:nvPr/>
        </p:nvSpPr>
        <p:spPr>
          <a:xfrm>
            <a:off x="5143853" y="311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2. Matplotlib và Seaborn</a:t>
            </a:r>
            <a:endParaRPr b="1" sz="2000">
              <a:solidFill>
                <a:srgbClr val="E31F26"/>
              </a:solidFill>
              <a:latin typeface="Exo"/>
              <a:ea typeface="Exo"/>
              <a:cs typeface="Exo"/>
              <a:sym typeface="Exo"/>
            </a:endParaRPr>
          </a:p>
        </p:txBody>
      </p:sp>
      <p:sp>
        <p:nvSpPr>
          <p:cNvPr id="761" name="Google Shape;761;g278aa05b00c_0_62"/>
          <p:cNvSpPr/>
          <p:nvPr/>
        </p:nvSpPr>
        <p:spPr>
          <a:xfrm>
            <a:off x="5193828" y="5169452"/>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4. Practices  </a:t>
            </a:r>
            <a:endParaRPr b="1" sz="2000">
              <a:solidFill>
                <a:schemeClr val="lt1"/>
              </a:solidFill>
              <a:latin typeface="Exo"/>
              <a:ea typeface="Exo"/>
              <a:cs typeface="Exo"/>
              <a:sym typeface="Exo"/>
            </a:endParaRPr>
          </a:p>
        </p:txBody>
      </p:sp>
      <p:sp>
        <p:nvSpPr>
          <p:cNvPr id="762" name="Google Shape;762;g278aa05b00c_0_62"/>
          <p:cNvSpPr/>
          <p:nvPr/>
        </p:nvSpPr>
        <p:spPr>
          <a:xfrm>
            <a:off x="5143853" y="414274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3</a:t>
            </a: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Trực quan hoá với các thư viện trong Python</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pic>
        <p:nvPicPr>
          <p:cNvPr id="768" name="Google Shape;768;g25fe95e6ea8_4_178"/>
          <p:cNvPicPr preferRelativeResize="0"/>
          <p:nvPr/>
        </p:nvPicPr>
        <p:blipFill rotWithShape="1">
          <a:blip r:embed="rId3">
            <a:alphaModFix/>
          </a:blip>
          <a:srcRect b="0" l="0" r="0" t="0"/>
          <a:stretch/>
        </p:blipFill>
        <p:spPr>
          <a:xfrm flipH="1">
            <a:off x="8564950" y="1723200"/>
            <a:ext cx="2991925" cy="3019925"/>
          </a:xfrm>
          <a:prstGeom prst="rect">
            <a:avLst/>
          </a:prstGeom>
          <a:noFill/>
          <a:ln>
            <a:noFill/>
          </a:ln>
        </p:spPr>
      </p:pic>
      <p:sp>
        <p:nvSpPr>
          <p:cNvPr id="769" name="Google Shape;769;g25fe95e6ea8_4_178"/>
          <p:cNvSpPr txBox="1"/>
          <p:nvPr/>
        </p:nvSpPr>
        <p:spPr>
          <a:xfrm>
            <a:off x="1008300" y="1832475"/>
            <a:ext cx="7436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sp>
        <p:nvSpPr>
          <p:cNvPr id="770" name="Google Shape;770;g25fe95e6ea8_4_178"/>
          <p:cNvSpPr txBox="1"/>
          <p:nvPr/>
        </p:nvSpPr>
        <p:spPr>
          <a:xfrm>
            <a:off x="3956250" y="558425"/>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771" name="Google Shape;771;g25fe95e6ea8_4_178"/>
          <p:cNvGrpSpPr/>
          <p:nvPr/>
        </p:nvGrpSpPr>
        <p:grpSpPr>
          <a:xfrm>
            <a:off x="4325305" y="675220"/>
            <a:ext cx="474874" cy="474408"/>
            <a:chOff x="3040984" y="3681059"/>
            <a:chExt cx="356164" cy="355815"/>
          </a:xfrm>
        </p:grpSpPr>
        <p:sp>
          <p:nvSpPr>
            <p:cNvPr id="772" name="Google Shape;772;g25fe95e6ea8_4_178"/>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73" name="Google Shape;773;g25fe95e6ea8_4_178"/>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774" name="Google Shape;774;g25fe95e6ea8_4_178"/>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775" name="Google Shape;775;g25fe95e6ea8_4_178"/>
          <p:cNvSpPr txBox="1"/>
          <p:nvPr/>
        </p:nvSpPr>
        <p:spPr>
          <a:xfrm>
            <a:off x="879750" y="1982100"/>
            <a:ext cx="8357700" cy="28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Exo Medium"/>
                <a:ea typeface="Exo Medium"/>
                <a:cs typeface="Exo Medium"/>
                <a:sym typeface="Exo Medium"/>
              </a:rPr>
              <a:t>Bối cảnh: </a:t>
            </a:r>
            <a:endParaRPr sz="2000">
              <a:solidFill>
                <a:schemeClr val="dk1"/>
              </a:solidFill>
              <a:latin typeface="Exo Medium"/>
              <a:ea typeface="Exo Medium"/>
              <a:cs typeface="Exo Medium"/>
              <a:sym typeface="Exo Medium"/>
            </a:endParaRPr>
          </a:p>
          <a:p>
            <a:pPr indent="0" lvl="0" marL="0" rtl="0" algn="l">
              <a:spcBef>
                <a:spcPts val="0"/>
              </a:spcBef>
              <a:spcAft>
                <a:spcPts val="0"/>
              </a:spcAft>
              <a:buClr>
                <a:schemeClr val="dk1"/>
              </a:buClr>
              <a:buSzPts val="1100"/>
              <a:buFont typeface="Arial"/>
              <a:buNone/>
            </a:pPr>
            <a:r>
              <a:rPr lang="en-US" sz="1900">
                <a:solidFill>
                  <a:schemeClr val="dk1"/>
                </a:solidFill>
                <a:latin typeface="Exo Medium"/>
                <a:ea typeface="Exo Medium"/>
                <a:cs typeface="Exo Medium"/>
                <a:sym typeface="Exo Medium"/>
              </a:rPr>
              <a:t>Bộ dữ liệu được thu thập dựa trên các đơn hàng được đặt hàng thông qua một ứng dụng giao hàng tạp hoá của các khách hàng sống tại Ấn Độ.</a:t>
            </a:r>
            <a:endParaRPr sz="2000">
              <a:solidFill>
                <a:schemeClr val="dk1"/>
              </a:solidFill>
              <a:latin typeface="Exo Medium"/>
              <a:ea typeface="Exo Medium"/>
              <a:cs typeface="Exo Medium"/>
              <a:sym typeface="Exo Medium"/>
            </a:endParaRPr>
          </a:p>
          <a:p>
            <a:pPr indent="0" lvl="0" marL="0" rtl="0" algn="l">
              <a:spcBef>
                <a:spcPts val="0"/>
              </a:spcBef>
              <a:spcAft>
                <a:spcPts val="0"/>
              </a:spcAft>
              <a:buClr>
                <a:schemeClr val="dk1"/>
              </a:buClr>
              <a:buSzPts val="1100"/>
              <a:buFont typeface="Arial"/>
              <a:buNone/>
            </a:pPr>
            <a:r>
              <a:t/>
            </a:r>
            <a:endParaRPr sz="2000">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Exo Medium"/>
                <a:ea typeface="Exo Medium"/>
                <a:cs typeface="Exo Medium"/>
                <a:sym typeface="Exo Medium"/>
              </a:rPr>
              <a:t>Với bộ dữ liệu, </a:t>
            </a:r>
            <a:r>
              <a:rPr b="0" i="0" lang="en-US" sz="1900" u="sng" cap="none" strike="noStrike">
                <a:solidFill>
                  <a:schemeClr val="hlink"/>
                </a:solidFill>
                <a:latin typeface="Exo Medium"/>
                <a:ea typeface="Exo Medium"/>
                <a:cs typeface="Exo Medium"/>
                <a:sym typeface="Exo Medium"/>
                <a:hlinkClick r:id="rId4"/>
              </a:rPr>
              <a:t>link</a:t>
            </a:r>
            <a:r>
              <a:rPr b="0" i="0" lang="en-US" sz="1900" cap="none" strike="noStrike">
                <a:latin typeface="Exo Medium"/>
                <a:ea typeface="Exo Medium"/>
                <a:cs typeface="Exo Medium"/>
                <a:sym typeface="Exo Medium"/>
              </a:rPr>
              <a:t>. </a:t>
            </a:r>
            <a:endParaRPr b="0" i="0" sz="1900" cap="none" strike="noStrike">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900"/>
              <a:buFont typeface="Arial"/>
              <a:buNone/>
            </a:pPr>
            <a:r>
              <a:t/>
            </a:r>
            <a:endParaRPr sz="19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900"/>
              <a:buFont typeface="Arial"/>
              <a:buNone/>
            </a:pPr>
            <a:r>
              <a:rPr lang="en-US" sz="1900">
                <a:latin typeface="Exo Medium"/>
                <a:ea typeface="Exo Medium"/>
                <a:cs typeface="Exo Medium"/>
                <a:sym typeface="Exo Medium"/>
              </a:rPr>
              <a:t>Bạn hãy sử dụng Python để EDA, sau đó vẽ các biểu đồ với Python để phân tích về hành vi - tình trạng đặt hàng của các khách hàng.</a:t>
            </a:r>
            <a:endParaRPr sz="1900">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900"/>
              <a:buFont typeface="Arial"/>
              <a:buNone/>
            </a:pPr>
            <a:r>
              <a:t/>
            </a:r>
            <a:endParaRPr sz="1900">
              <a:latin typeface="Exo Medium"/>
              <a:ea typeface="Exo Medium"/>
              <a:cs typeface="Exo Medium"/>
              <a:sym typeface="Exo Medium"/>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pic>
        <p:nvPicPr>
          <p:cNvPr id="780" name="Google Shape;780;g22bc65b3317_0_690"/>
          <p:cNvPicPr preferRelativeResize="0"/>
          <p:nvPr/>
        </p:nvPicPr>
        <p:blipFill rotWithShape="1">
          <a:blip r:embed="rId3">
            <a:alphaModFix/>
          </a:blip>
          <a:srcRect b="0" l="0" r="66243" t="32092"/>
          <a:stretch/>
        </p:blipFill>
        <p:spPr>
          <a:xfrm flipH="1">
            <a:off x="-3" y="0"/>
            <a:ext cx="4966795" cy="4365839"/>
          </a:xfrm>
          <a:prstGeom prst="rect">
            <a:avLst/>
          </a:prstGeom>
          <a:noFill/>
          <a:ln>
            <a:noFill/>
          </a:ln>
        </p:spPr>
      </p:pic>
      <p:grpSp>
        <p:nvGrpSpPr>
          <p:cNvPr id="781" name="Google Shape;781;g22bc65b3317_0_690"/>
          <p:cNvGrpSpPr/>
          <p:nvPr/>
        </p:nvGrpSpPr>
        <p:grpSpPr>
          <a:xfrm>
            <a:off x="892830" y="1828800"/>
            <a:ext cx="1897716" cy="4418010"/>
            <a:chOff x="832954" y="1676400"/>
            <a:chExt cx="1897716" cy="4418010"/>
          </a:xfrm>
        </p:grpSpPr>
        <p:pic>
          <p:nvPicPr>
            <p:cNvPr id="782" name="Google Shape;782;g22bc65b3317_0_690"/>
            <p:cNvPicPr preferRelativeResize="0"/>
            <p:nvPr/>
          </p:nvPicPr>
          <p:blipFill rotWithShape="1">
            <a:blip r:embed="rId4">
              <a:alphaModFix/>
            </a:blip>
            <a:srcRect b="0" l="0" r="0" t="0"/>
            <a:stretch/>
          </p:blipFill>
          <p:spPr>
            <a:xfrm>
              <a:off x="832954" y="1676400"/>
              <a:ext cx="1861449" cy="4418010"/>
            </a:xfrm>
            <a:prstGeom prst="rect">
              <a:avLst/>
            </a:prstGeom>
            <a:noFill/>
            <a:ln>
              <a:noFill/>
            </a:ln>
          </p:spPr>
        </p:pic>
        <p:sp>
          <p:nvSpPr>
            <p:cNvPr id="783" name="Google Shape;783;g22bc65b3317_0_690"/>
            <p:cNvSpPr txBox="1"/>
            <p:nvPr/>
          </p:nvSpPr>
          <p:spPr>
            <a:xfrm>
              <a:off x="965470" y="2181552"/>
              <a:ext cx="1765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Data Visualization trong Python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784" name="Google Shape;784;g22bc65b3317_0_690"/>
            <p:cNvSpPr txBox="1"/>
            <p:nvPr/>
          </p:nvSpPr>
          <p:spPr>
            <a:xfrm>
              <a:off x="1989910" y="2407009"/>
              <a:ext cx="280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785" name="Google Shape;785;g22bc65b3317_0_690"/>
          <p:cNvGrpSpPr/>
          <p:nvPr/>
        </p:nvGrpSpPr>
        <p:grpSpPr>
          <a:xfrm>
            <a:off x="3707327" y="1828800"/>
            <a:ext cx="1861449" cy="4418010"/>
            <a:chOff x="3647451" y="1676400"/>
            <a:chExt cx="1861449" cy="4418010"/>
          </a:xfrm>
        </p:grpSpPr>
        <p:pic>
          <p:nvPicPr>
            <p:cNvPr id="786" name="Google Shape;786;g22bc65b3317_0_690"/>
            <p:cNvPicPr preferRelativeResize="0"/>
            <p:nvPr/>
          </p:nvPicPr>
          <p:blipFill rotWithShape="1">
            <a:blip r:embed="rId4">
              <a:alphaModFix/>
            </a:blip>
            <a:srcRect b="0" l="0" r="0" t="0"/>
            <a:stretch/>
          </p:blipFill>
          <p:spPr>
            <a:xfrm>
              <a:off x="3647451" y="1676400"/>
              <a:ext cx="1861449" cy="4418010"/>
            </a:xfrm>
            <a:prstGeom prst="rect">
              <a:avLst/>
            </a:prstGeom>
            <a:noFill/>
            <a:ln>
              <a:noFill/>
            </a:ln>
          </p:spPr>
        </p:pic>
        <p:sp>
          <p:nvSpPr>
            <p:cNvPr id="787" name="Google Shape;787;g22bc65b3317_0_690"/>
            <p:cNvSpPr txBox="1"/>
            <p:nvPr/>
          </p:nvSpPr>
          <p:spPr>
            <a:xfrm>
              <a:off x="4821244" y="2407009"/>
              <a:ext cx="335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788" name="Google Shape;788;g22bc65b3317_0_690"/>
          <p:cNvGrpSpPr/>
          <p:nvPr/>
        </p:nvGrpSpPr>
        <p:grpSpPr>
          <a:xfrm>
            <a:off x="6485539" y="1828800"/>
            <a:ext cx="1861449" cy="4418010"/>
            <a:chOff x="6425663" y="1676400"/>
            <a:chExt cx="1861449" cy="4418010"/>
          </a:xfrm>
        </p:grpSpPr>
        <p:pic>
          <p:nvPicPr>
            <p:cNvPr id="789" name="Google Shape;789;g22bc65b3317_0_690"/>
            <p:cNvPicPr preferRelativeResize="0"/>
            <p:nvPr/>
          </p:nvPicPr>
          <p:blipFill rotWithShape="1">
            <a:blip r:embed="rId4">
              <a:alphaModFix/>
            </a:blip>
            <a:srcRect b="0" l="0" r="0" t="0"/>
            <a:stretch/>
          </p:blipFill>
          <p:spPr>
            <a:xfrm>
              <a:off x="6425663" y="1676400"/>
              <a:ext cx="1861449" cy="4418010"/>
            </a:xfrm>
            <a:prstGeom prst="rect">
              <a:avLst/>
            </a:prstGeom>
            <a:noFill/>
            <a:ln>
              <a:noFill/>
            </a:ln>
          </p:spPr>
        </p:pic>
        <p:sp>
          <p:nvSpPr>
            <p:cNvPr id="790" name="Google Shape;790;g22bc65b3317_0_690"/>
            <p:cNvSpPr txBox="1"/>
            <p:nvPr/>
          </p:nvSpPr>
          <p:spPr>
            <a:xfrm>
              <a:off x="7589844" y="2407009"/>
              <a:ext cx="3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791" name="Google Shape;791;g22bc65b3317_0_690"/>
            <p:cNvSpPr txBox="1"/>
            <p:nvPr/>
          </p:nvSpPr>
          <p:spPr>
            <a:xfrm>
              <a:off x="6500701"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E31F26"/>
                </a:solidFill>
                <a:latin typeface="Exo"/>
                <a:ea typeface="Exo"/>
                <a:cs typeface="Exo"/>
                <a:sym typeface="Exo"/>
              </a:endParaRPr>
            </a:p>
          </p:txBody>
        </p:sp>
      </p:grpSp>
      <p:grpSp>
        <p:nvGrpSpPr>
          <p:cNvPr id="792" name="Google Shape;792;g22bc65b3317_0_690"/>
          <p:cNvGrpSpPr/>
          <p:nvPr/>
        </p:nvGrpSpPr>
        <p:grpSpPr>
          <a:xfrm>
            <a:off x="9263751" y="1828800"/>
            <a:ext cx="1861449" cy="4418010"/>
            <a:chOff x="9203875" y="1676400"/>
            <a:chExt cx="1861449" cy="4418010"/>
          </a:xfrm>
        </p:grpSpPr>
        <p:pic>
          <p:nvPicPr>
            <p:cNvPr id="793" name="Google Shape;793;g22bc65b3317_0_690"/>
            <p:cNvPicPr preferRelativeResize="0"/>
            <p:nvPr/>
          </p:nvPicPr>
          <p:blipFill rotWithShape="1">
            <a:blip r:embed="rId4">
              <a:alphaModFix/>
            </a:blip>
            <a:srcRect b="0" l="0" r="0" t="0"/>
            <a:stretch/>
          </p:blipFill>
          <p:spPr>
            <a:xfrm>
              <a:off x="9203875" y="1676400"/>
              <a:ext cx="1861449" cy="4418010"/>
            </a:xfrm>
            <a:prstGeom prst="rect">
              <a:avLst/>
            </a:prstGeom>
            <a:noFill/>
            <a:ln>
              <a:noFill/>
            </a:ln>
          </p:spPr>
        </p:pic>
        <p:sp>
          <p:nvSpPr>
            <p:cNvPr id="794" name="Google Shape;794;g22bc65b3317_0_690"/>
            <p:cNvSpPr txBox="1"/>
            <p:nvPr/>
          </p:nvSpPr>
          <p:spPr>
            <a:xfrm>
              <a:off x="10371144" y="2407009"/>
              <a:ext cx="34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795" name="Google Shape;795;g22bc65b3317_0_690"/>
            <p:cNvSpPr txBox="1"/>
            <p:nvPr/>
          </p:nvSpPr>
          <p:spPr>
            <a:xfrm>
              <a:off x="9271445"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796" name="Google Shape;796;g22bc65b3317_0_690"/>
          <p:cNvSpPr txBox="1"/>
          <p:nvPr/>
        </p:nvSpPr>
        <p:spPr>
          <a:xfrm>
            <a:off x="233261" y="678438"/>
            <a:ext cx="258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Summary</a:t>
            </a:r>
            <a:endParaRPr b="0" i="0" sz="1400" u="none" cap="none" strike="noStrike">
              <a:solidFill>
                <a:srgbClr val="000000"/>
              </a:solidFill>
              <a:latin typeface="Arial"/>
              <a:ea typeface="Arial"/>
              <a:cs typeface="Arial"/>
              <a:sym typeface="Arial"/>
            </a:endParaRPr>
          </a:p>
        </p:txBody>
      </p:sp>
      <p:grpSp>
        <p:nvGrpSpPr>
          <p:cNvPr id="797" name="Google Shape;797;g22bc65b3317_0_690"/>
          <p:cNvGrpSpPr/>
          <p:nvPr/>
        </p:nvGrpSpPr>
        <p:grpSpPr>
          <a:xfrm>
            <a:off x="-10654" y="1180213"/>
            <a:ext cx="3126184" cy="302418"/>
            <a:chOff x="4201421" y="1172047"/>
            <a:chExt cx="2809043" cy="252900"/>
          </a:xfrm>
        </p:grpSpPr>
        <p:cxnSp>
          <p:nvCxnSpPr>
            <p:cNvPr id="798" name="Google Shape;798;g22bc65b3317_0_690"/>
            <p:cNvCxnSpPr/>
            <p:nvPr/>
          </p:nvCxnSpPr>
          <p:spPr>
            <a:xfrm>
              <a:off x="4201421" y="1304858"/>
              <a:ext cx="2559600" cy="0"/>
            </a:xfrm>
            <a:prstGeom prst="straightConnector1">
              <a:avLst/>
            </a:prstGeom>
            <a:noFill/>
            <a:ln cap="flat" cmpd="sng" w="28575">
              <a:solidFill>
                <a:srgbClr val="E31F26"/>
              </a:solidFill>
              <a:prstDash val="solid"/>
              <a:miter lim="800000"/>
              <a:headEnd len="sm" w="sm" type="none"/>
              <a:tailEnd len="sm" w="sm" type="none"/>
            </a:ln>
          </p:spPr>
        </p:cxnSp>
        <p:sp>
          <p:nvSpPr>
            <p:cNvPr id="799" name="Google Shape;799;g22bc65b3317_0_690"/>
            <p:cNvSpPr/>
            <p:nvPr/>
          </p:nvSpPr>
          <p:spPr>
            <a:xfrm>
              <a:off x="6761164" y="1172047"/>
              <a:ext cx="249300" cy="252900"/>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0" name="Google Shape;800;g22bc65b3317_0_690"/>
            <p:cNvSpPr/>
            <p:nvPr/>
          </p:nvSpPr>
          <p:spPr>
            <a:xfrm>
              <a:off x="6823780" y="1234663"/>
              <a:ext cx="123900" cy="127800"/>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01" name="Google Shape;801;g22bc65b3317_0_69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802" name="Google Shape;802;g22bc65b3317_0_690"/>
          <p:cNvSpPr txBox="1"/>
          <p:nvPr/>
        </p:nvSpPr>
        <p:spPr>
          <a:xfrm>
            <a:off x="3761759" y="2304801"/>
            <a:ext cx="1765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Matplotlib</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803" name="Google Shape;803;g22bc65b3317_0_690"/>
          <p:cNvSpPr txBox="1"/>
          <p:nvPr/>
        </p:nvSpPr>
        <p:spPr>
          <a:xfrm>
            <a:off x="6533669" y="2304801"/>
            <a:ext cx="1765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Seaborn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22bc65b3317_0_690"/>
          <p:cNvSpPr txBox="1"/>
          <p:nvPr/>
        </p:nvSpPr>
        <p:spPr>
          <a:xfrm>
            <a:off x="9360000" y="2304800"/>
            <a:ext cx="1765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805" name="Google Shape;805;g22bc65b3317_0_690"/>
          <p:cNvSpPr txBox="1"/>
          <p:nvPr/>
        </p:nvSpPr>
        <p:spPr>
          <a:xfrm>
            <a:off x="9400725" y="4544725"/>
            <a:ext cx="1765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806" name="Google Shape;806;g22bc65b3317_0_690"/>
          <p:cNvSpPr txBox="1"/>
          <p:nvPr/>
        </p:nvSpPr>
        <p:spPr>
          <a:xfrm>
            <a:off x="9263769" y="2335551"/>
            <a:ext cx="17652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Practice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pic>
        <p:nvPicPr>
          <p:cNvPr id="811" name="Google Shape;811;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812" name="Google Shape;812;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813" name="Google Shape;813;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814" name="Google Shape;814;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815" name="Google Shape;815;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24184cb48d0_0_805"/>
          <p:cNvSpPr txBox="1"/>
          <p:nvPr/>
        </p:nvSpPr>
        <p:spPr>
          <a:xfrm>
            <a:off x="735075" y="1416325"/>
            <a:ext cx="105831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Python</a:t>
            </a:r>
            <a:r>
              <a:rPr b="0" i="0" lang="en-US" sz="1700" u="none" cap="none" strike="noStrike">
                <a:solidFill>
                  <a:srgbClr val="000000"/>
                </a:solidFill>
                <a:latin typeface="Exo Medium"/>
                <a:ea typeface="Exo Medium"/>
                <a:cs typeface="Exo Medium"/>
                <a:sym typeface="Exo Medium"/>
              </a:rPr>
              <a:t> cung cấp một số thư viện vẽ biểu đồ, như </a:t>
            </a:r>
            <a:r>
              <a:rPr b="1" i="0" lang="en-US" sz="1700" u="none" cap="none" strike="noStrike">
                <a:solidFill>
                  <a:srgbClr val="000000"/>
                </a:solidFill>
                <a:latin typeface="Exo"/>
                <a:ea typeface="Exo"/>
                <a:cs typeface="Exo"/>
                <a:sym typeface="Exo"/>
              </a:rPr>
              <a:t>Matplotlib</a:t>
            </a:r>
            <a:r>
              <a:rPr b="0" i="0" lang="en-US" sz="1700" u="none" cap="none" strike="noStrike">
                <a:solidFill>
                  <a:srgbClr val="000000"/>
                </a:solidFill>
                <a:latin typeface="Exo Medium"/>
                <a:ea typeface="Exo Medium"/>
                <a:cs typeface="Exo Medium"/>
                <a:sym typeface="Exo Medium"/>
              </a:rPr>
              <a:t>, </a:t>
            </a:r>
            <a:r>
              <a:rPr b="1" i="0" lang="en-US" sz="1700" u="none" cap="none" strike="noStrike">
                <a:solidFill>
                  <a:srgbClr val="000000"/>
                </a:solidFill>
                <a:latin typeface="Exo"/>
                <a:ea typeface="Exo"/>
                <a:cs typeface="Exo"/>
                <a:sym typeface="Exo"/>
              </a:rPr>
              <a:t>Seaborn</a:t>
            </a:r>
            <a:r>
              <a:rPr b="0" i="0" lang="en-US" sz="1700" u="none" cap="none" strike="noStrike">
                <a:solidFill>
                  <a:srgbClr val="000000"/>
                </a:solidFill>
                <a:latin typeface="Exo Medium"/>
                <a:ea typeface="Exo Medium"/>
                <a:cs typeface="Exo Medium"/>
                <a:sym typeface="Exo Medium"/>
              </a:rPr>
              <a:t> và nhiều gói trực quan hóa dữ liệu khác với các tính năng khác nhau để tạo các biểu đồ thông tin, tùy chỉnh và hấp dẫn để trình bày dữ liệu theo cách đơn giản và hiệu quả nhất.</a:t>
            </a:r>
            <a:endParaRPr b="0" i="0" sz="1700" u="none" cap="none" strike="noStrike">
              <a:solidFill>
                <a:srgbClr val="000000"/>
              </a:solidFill>
              <a:latin typeface="Exo Medium"/>
              <a:ea typeface="Exo Medium"/>
              <a:cs typeface="Exo Medium"/>
              <a:sym typeface="Exo Medium"/>
            </a:endParaRPr>
          </a:p>
        </p:txBody>
      </p:sp>
      <p:sp>
        <p:nvSpPr>
          <p:cNvPr id="334" name="Google Shape;334;g24184cb48d0_0_805"/>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35" name="Google Shape;335;g24184cb48d0_0_805"/>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336" name="Google Shape;336;g24184cb48d0_0_805"/>
          <p:cNvPicPr preferRelativeResize="0"/>
          <p:nvPr/>
        </p:nvPicPr>
        <p:blipFill rotWithShape="1">
          <a:blip r:embed="rId4">
            <a:alphaModFix/>
          </a:blip>
          <a:srcRect b="0" l="0" r="0" t="0"/>
          <a:stretch/>
        </p:blipFill>
        <p:spPr>
          <a:xfrm>
            <a:off x="646258" y="1526834"/>
            <a:ext cx="88821" cy="190315"/>
          </a:xfrm>
          <a:prstGeom prst="rect">
            <a:avLst/>
          </a:prstGeom>
          <a:noFill/>
          <a:ln>
            <a:noFill/>
          </a:ln>
        </p:spPr>
      </p:pic>
      <p:sp>
        <p:nvSpPr>
          <p:cNvPr id="337" name="Google Shape;337;g24184cb48d0_0_805"/>
          <p:cNvSpPr txBox="1"/>
          <p:nvPr/>
        </p:nvSpPr>
        <p:spPr>
          <a:xfrm>
            <a:off x="2114525" y="423325"/>
            <a:ext cx="76479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Data Visualization </a:t>
            </a:r>
            <a:r>
              <a:rPr b="1" i="0" lang="en-US" sz="3800" u="none" cap="none" strike="noStrike">
                <a:solidFill>
                  <a:schemeClr val="dk1"/>
                </a:solidFill>
                <a:latin typeface="Exo"/>
                <a:ea typeface="Exo"/>
                <a:cs typeface="Exo"/>
                <a:sym typeface="Exo"/>
              </a:rPr>
              <a:t>trong Python</a:t>
            </a:r>
            <a:endParaRPr b="1" i="0" sz="3800" u="none" cap="none" strike="noStrike">
              <a:solidFill>
                <a:srgbClr val="E2262D"/>
              </a:solidFill>
              <a:latin typeface="Exo"/>
              <a:ea typeface="Exo"/>
              <a:cs typeface="Exo"/>
              <a:sym typeface="Exo"/>
            </a:endParaRPr>
          </a:p>
        </p:txBody>
      </p:sp>
      <p:pic>
        <p:nvPicPr>
          <p:cNvPr id="338" name="Google Shape;338;g24184cb48d0_0_805"/>
          <p:cNvPicPr preferRelativeResize="0"/>
          <p:nvPr/>
        </p:nvPicPr>
        <p:blipFill rotWithShape="1">
          <a:blip r:embed="rId5">
            <a:alphaModFix/>
          </a:blip>
          <a:srcRect b="0" l="0" r="0" t="0"/>
          <a:stretch/>
        </p:blipFill>
        <p:spPr>
          <a:xfrm>
            <a:off x="6519325" y="3080350"/>
            <a:ext cx="4798850" cy="3190875"/>
          </a:xfrm>
          <a:prstGeom prst="rect">
            <a:avLst/>
          </a:prstGeom>
          <a:noFill/>
          <a:ln>
            <a:noFill/>
          </a:ln>
        </p:spPr>
      </p:pic>
      <p:sp>
        <p:nvSpPr>
          <p:cNvPr id="339" name="Google Shape;339;g24184cb48d0_0_805"/>
          <p:cNvSpPr txBox="1"/>
          <p:nvPr/>
        </p:nvSpPr>
        <p:spPr>
          <a:xfrm>
            <a:off x="735075" y="2615425"/>
            <a:ext cx="10583100" cy="9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PBI </a:t>
            </a:r>
            <a:r>
              <a:rPr b="0" i="0" lang="en-US" sz="1700" u="none" cap="none" strike="noStrike">
                <a:solidFill>
                  <a:schemeClr val="dk1"/>
                </a:solidFill>
                <a:latin typeface="Exo Medium"/>
                <a:ea typeface="Exo Medium"/>
                <a:cs typeface="Exo Medium"/>
                <a:sym typeface="Exo Medium"/>
              </a:rPr>
              <a:t>là công cụ trực quan hoá dữ liệu, tuy nhiên, việc sử dụng thêm Python visualization có thể giúp cho DA đa dạng hoá việc sử dụng công cụ phân tích mà không phải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Medium"/>
                <a:ea typeface="Exo Medium"/>
                <a:cs typeface="Exo Medium"/>
                <a:sym typeface="Exo Medium"/>
              </a:rPr>
              <a:t>phụ thuộc nhất định vào PBI hoặc Tableau.</a:t>
            </a:r>
            <a:endParaRPr b="0" i="0" sz="1700" u="none" cap="none" strike="noStrike">
              <a:solidFill>
                <a:schemeClr val="dk1"/>
              </a:solidFill>
              <a:latin typeface="Exo Medium"/>
              <a:ea typeface="Exo Medium"/>
              <a:cs typeface="Exo Medium"/>
              <a:sym typeface="Exo Medium"/>
            </a:endParaRPr>
          </a:p>
        </p:txBody>
      </p:sp>
      <p:pic>
        <p:nvPicPr>
          <p:cNvPr id="340" name="Google Shape;340;g24184cb48d0_0_805"/>
          <p:cNvPicPr preferRelativeResize="0"/>
          <p:nvPr/>
        </p:nvPicPr>
        <p:blipFill rotWithShape="1">
          <a:blip r:embed="rId4">
            <a:alphaModFix/>
          </a:blip>
          <a:srcRect b="0" l="0" r="0" t="0"/>
          <a:stretch/>
        </p:blipFill>
        <p:spPr>
          <a:xfrm>
            <a:off x="646258" y="2725934"/>
            <a:ext cx="88821" cy="190315"/>
          </a:xfrm>
          <a:prstGeom prst="rect">
            <a:avLst/>
          </a:prstGeom>
          <a:noFill/>
          <a:ln>
            <a:noFill/>
          </a:ln>
        </p:spPr>
      </p:pic>
      <p:sp>
        <p:nvSpPr>
          <p:cNvPr id="341" name="Google Shape;341;g24184cb48d0_0_805"/>
          <p:cNvSpPr txBox="1"/>
          <p:nvPr/>
        </p:nvSpPr>
        <p:spPr>
          <a:xfrm>
            <a:off x="691338" y="3855075"/>
            <a:ext cx="105831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PBI </a:t>
            </a:r>
            <a:r>
              <a:rPr b="0" i="0" lang="en-US" sz="1700" u="none" cap="none" strike="noStrike">
                <a:solidFill>
                  <a:schemeClr val="dk1"/>
                </a:solidFill>
                <a:latin typeface="Exo Medium"/>
                <a:ea typeface="Exo Medium"/>
                <a:cs typeface="Exo Medium"/>
                <a:sym typeface="Exo Medium"/>
              </a:rPr>
              <a:t>có một số biểu đồ không hỗ trợ như các biểu đồ</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Medium"/>
                <a:ea typeface="Exo Medium"/>
                <a:cs typeface="Exo Medium"/>
                <a:sym typeface="Exo Medium"/>
              </a:rPr>
              <a:t>Correlation/Heatmaps, Violin Chart, … . Để trực quan</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Medium"/>
                <a:ea typeface="Exo Medium"/>
                <a:cs typeface="Exo Medium"/>
                <a:sym typeface="Exo Medium"/>
              </a:rPr>
              <a:t>hoá các biểu đồ này phải xây dựng trực tiếp thông qua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Medium"/>
                <a:ea typeface="Exo Medium"/>
                <a:cs typeface="Exo Medium"/>
                <a:sym typeface="Exo Medium"/>
              </a:rPr>
              <a:t>các đoạn code Python/R với PBI.</a:t>
            </a:r>
            <a:endParaRPr b="0" i="0" sz="1700" u="none" cap="none" strike="noStrike">
              <a:solidFill>
                <a:schemeClr val="dk1"/>
              </a:solidFill>
              <a:latin typeface="Exo Medium"/>
              <a:ea typeface="Exo Medium"/>
              <a:cs typeface="Exo Medium"/>
              <a:sym typeface="Exo Medium"/>
            </a:endParaRPr>
          </a:p>
        </p:txBody>
      </p:sp>
      <p:pic>
        <p:nvPicPr>
          <p:cNvPr id="342" name="Google Shape;342;g24184cb48d0_0_805"/>
          <p:cNvPicPr preferRelativeResize="0"/>
          <p:nvPr/>
        </p:nvPicPr>
        <p:blipFill rotWithShape="1">
          <a:blip r:embed="rId4">
            <a:alphaModFix/>
          </a:blip>
          <a:srcRect b="0" l="0" r="0" t="0"/>
          <a:stretch/>
        </p:blipFill>
        <p:spPr>
          <a:xfrm>
            <a:off x="602521" y="3965584"/>
            <a:ext cx="88821" cy="1903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g25fe95e6ea8_4_162"/>
          <p:cNvPicPr preferRelativeResize="0"/>
          <p:nvPr/>
        </p:nvPicPr>
        <p:blipFill rotWithShape="1">
          <a:blip r:embed="rId3">
            <a:alphaModFix/>
          </a:blip>
          <a:srcRect b="0" l="0" r="0" t="0"/>
          <a:stretch/>
        </p:blipFill>
        <p:spPr>
          <a:xfrm>
            <a:off x="132425" y="722000"/>
            <a:ext cx="5865851" cy="5865851"/>
          </a:xfrm>
          <a:prstGeom prst="rect">
            <a:avLst/>
          </a:prstGeom>
          <a:noFill/>
          <a:ln>
            <a:noFill/>
          </a:ln>
        </p:spPr>
      </p:pic>
      <p:sp>
        <p:nvSpPr>
          <p:cNvPr id="349" name="Google Shape;349;g25fe95e6ea8_4_162"/>
          <p:cNvSpPr txBox="1"/>
          <p:nvPr/>
        </p:nvSpPr>
        <p:spPr>
          <a:xfrm>
            <a:off x="6418100" y="2519250"/>
            <a:ext cx="5468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sp>
        <p:nvSpPr>
          <p:cNvPr id="350" name="Google Shape;350;g25fe95e6ea8_4_162"/>
          <p:cNvSpPr txBox="1"/>
          <p:nvPr/>
        </p:nvSpPr>
        <p:spPr>
          <a:xfrm>
            <a:off x="6298150" y="2629225"/>
            <a:ext cx="5028600" cy="1416000"/>
          </a:xfrm>
          <a:prstGeom prst="rect">
            <a:avLst/>
          </a:prstGeom>
          <a:solidFill>
            <a:srgbClr val="E0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Exo"/>
                <a:ea typeface="Exo"/>
                <a:cs typeface="Exo"/>
                <a:sym typeface="Exo"/>
              </a:rPr>
              <a:t>Vậy khi nào nên dùng </a:t>
            </a:r>
            <a:endParaRPr b="1" i="0" sz="20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Exo"/>
                <a:ea typeface="Exo"/>
                <a:cs typeface="Exo"/>
                <a:sym typeface="Exo"/>
              </a:rPr>
              <a:t>PBI Visualization </a:t>
            </a:r>
            <a:endParaRPr b="1" i="0" sz="20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Exo"/>
                <a:ea typeface="Exo"/>
                <a:cs typeface="Exo"/>
                <a:sym typeface="Exo"/>
              </a:rPr>
              <a:t>Khi nào dùng </a:t>
            </a:r>
            <a:endParaRPr b="1" i="0" sz="20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Exo"/>
                <a:ea typeface="Exo"/>
                <a:cs typeface="Exo"/>
                <a:sym typeface="Exo"/>
              </a:rPr>
              <a:t>Python Visualization?</a:t>
            </a:r>
            <a:endParaRPr b="1" i="0" sz="2000" u="none" cap="none" strike="noStrike">
              <a:solidFill>
                <a:schemeClr val="lt1"/>
              </a:solidFill>
              <a:latin typeface="Exo"/>
              <a:ea typeface="Exo"/>
              <a:cs typeface="Exo"/>
              <a:sym typeface="Ex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78aa05b00c_0_4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56" name="Google Shape;356;g278aa05b00c_0_4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57" name="Google Shape;357;g278aa05b00c_0_4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58" name="Google Shape;358;g278aa05b00c_0_42"/>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1.  Data Visualization trong Python</a:t>
            </a:r>
            <a:endParaRPr b="1" sz="2000">
              <a:solidFill>
                <a:srgbClr val="E31F26"/>
              </a:solidFill>
              <a:latin typeface="Exo"/>
              <a:ea typeface="Exo"/>
              <a:cs typeface="Exo"/>
              <a:sym typeface="Exo"/>
            </a:endParaRPr>
          </a:p>
        </p:txBody>
      </p:sp>
      <p:sp>
        <p:nvSpPr>
          <p:cNvPr id="359" name="Google Shape;359;g278aa05b00c_0_42"/>
          <p:cNvSpPr/>
          <p:nvPr/>
        </p:nvSpPr>
        <p:spPr>
          <a:xfrm>
            <a:off x="5143853" y="31160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2. Matplotlib và Seaborn</a:t>
            </a:r>
            <a:endParaRPr b="1" sz="2000">
              <a:solidFill>
                <a:schemeClr val="lt1"/>
              </a:solidFill>
              <a:latin typeface="Exo"/>
              <a:ea typeface="Exo"/>
              <a:cs typeface="Exo"/>
              <a:sym typeface="Exo"/>
            </a:endParaRPr>
          </a:p>
        </p:txBody>
      </p:sp>
      <p:sp>
        <p:nvSpPr>
          <p:cNvPr id="360" name="Google Shape;360;g278aa05b00c_0_42"/>
          <p:cNvSpPr/>
          <p:nvPr/>
        </p:nvSpPr>
        <p:spPr>
          <a:xfrm>
            <a:off x="5193828" y="5169452"/>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lang="en-US" sz="2000">
                <a:solidFill>
                  <a:srgbClr val="E2262D"/>
                </a:solidFill>
                <a:latin typeface="Exo"/>
                <a:ea typeface="Exo"/>
                <a:cs typeface="Exo"/>
                <a:sym typeface="Exo"/>
              </a:rPr>
              <a:t>4</a:t>
            </a:r>
            <a:r>
              <a:rPr b="1" i="0" lang="en-US" sz="2000" u="none" cap="none" strike="noStrike">
                <a:solidFill>
                  <a:srgbClr val="E2262D"/>
                </a:solidFill>
                <a:latin typeface="Exo"/>
                <a:ea typeface="Exo"/>
                <a:cs typeface="Exo"/>
                <a:sym typeface="Exo"/>
              </a:rPr>
              <a:t>. Practices  </a:t>
            </a:r>
            <a:endParaRPr b="0" i="0" sz="2000" u="none" cap="none" strike="noStrike">
              <a:solidFill>
                <a:schemeClr val="dk1"/>
              </a:solidFill>
              <a:latin typeface="Calibri"/>
              <a:ea typeface="Calibri"/>
              <a:cs typeface="Calibri"/>
              <a:sym typeface="Calibri"/>
            </a:endParaRPr>
          </a:p>
        </p:txBody>
      </p:sp>
      <p:sp>
        <p:nvSpPr>
          <p:cNvPr id="361" name="Google Shape;361;g278aa05b00c_0_42"/>
          <p:cNvSpPr/>
          <p:nvPr/>
        </p:nvSpPr>
        <p:spPr>
          <a:xfrm>
            <a:off x="5143853" y="414274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3</a:t>
            </a: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Trực quan hoá với các thư viện trong Python</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5f4a42ed86_0_54"/>
          <p:cNvSpPr txBox="1"/>
          <p:nvPr/>
        </p:nvSpPr>
        <p:spPr>
          <a:xfrm>
            <a:off x="735075" y="1416325"/>
            <a:ext cx="10583100" cy="17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Matplotlib </a:t>
            </a:r>
            <a:r>
              <a:rPr b="0" i="0" lang="en-US" sz="1700" u="none" cap="none" strike="noStrike">
                <a:solidFill>
                  <a:schemeClr val="dk1"/>
                </a:solidFill>
                <a:latin typeface="Exo Medium"/>
                <a:ea typeface="Exo Medium"/>
                <a:cs typeface="Exo Medium"/>
                <a:sym typeface="Exo Medium"/>
              </a:rPr>
              <a:t>và </a:t>
            </a:r>
            <a:r>
              <a:rPr b="1" i="0" lang="en-US" sz="1700" u="none" cap="none" strike="noStrike">
                <a:solidFill>
                  <a:srgbClr val="38761D"/>
                </a:solidFill>
                <a:latin typeface="Exo"/>
                <a:ea typeface="Exo"/>
                <a:cs typeface="Exo"/>
                <a:sym typeface="Exo"/>
              </a:rPr>
              <a:t>Seaborn</a:t>
            </a:r>
            <a:r>
              <a:rPr b="0" i="0" lang="en-US" sz="1700" u="none" cap="none" strike="noStrike">
                <a:solidFill>
                  <a:srgbClr val="000000"/>
                </a:solidFill>
                <a:latin typeface="Exo Medium"/>
                <a:ea typeface="Exo Medium"/>
                <a:cs typeface="Exo Medium"/>
                <a:sym typeface="Exo Medium"/>
              </a:rPr>
              <a:t> là các thư viện python được sử dụng để trực quan hóa dữ liệu. Chúng có các m</a:t>
            </a:r>
            <a:r>
              <a:rPr lang="en-US" sz="1700">
                <a:latin typeface="Exo Medium"/>
                <a:ea typeface="Exo Medium"/>
                <a:cs typeface="Exo Medium"/>
                <a:sym typeface="Exo Medium"/>
              </a:rPr>
              <a:t>odule có</a:t>
            </a:r>
            <a:r>
              <a:rPr b="0" i="0" lang="en-US" sz="1700" u="none" cap="none" strike="noStrike">
                <a:solidFill>
                  <a:srgbClr val="000000"/>
                </a:solidFill>
                <a:latin typeface="Exo Medium"/>
                <a:ea typeface="Exo Medium"/>
                <a:cs typeface="Exo Medium"/>
                <a:sym typeface="Exo Medium"/>
              </a:rPr>
              <a:t> sẵn có để vẽ các biểu đồ </a:t>
            </a:r>
            <a:r>
              <a:rPr lang="en-US" sz="1700">
                <a:latin typeface="Exo Medium"/>
                <a:ea typeface="Exo Medium"/>
                <a:cs typeface="Exo Medium"/>
                <a:sym typeface="Exo Medium"/>
              </a:rPr>
              <a:t>với dữ liệu</a:t>
            </a:r>
            <a:r>
              <a:rPr b="0" i="0" lang="en-US" sz="1700" u="none" cap="none" strike="noStrike">
                <a:solidFill>
                  <a:srgbClr val="000000"/>
                </a:solidFill>
                <a:latin typeface="Exo Medium"/>
                <a:ea typeface="Exo Medium"/>
                <a:cs typeface="Exo Medium"/>
                <a:sym typeface="Exo Medium"/>
              </a:rPr>
              <a:t>. </a:t>
            </a:r>
            <a:r>
              <a:rPr b="1" i="0" lang="en-US" sz="1700" u="none" cap="none" strike="noStrike">
                <a:solidFill>
                  <a:srgbClr val="E31F26"/>
                </a:solidFill>
                <a:latin typeface="Exo"/>
                <a:ea typeface="Exo"/>
                <a:cs typeface="Exo"/>
                <a:sym typeface="Exo"/>
              </a:rPr>
              <a:t>Matplotlib</a:t>
            </a:r>
            <a:r>
              <a:rPr b="0" i="0" lang="en-US" sz="1700" u="none" cap="none" strike="noStrike">
                <a:solidFill>
                  <a:srgbClr val="E31F26"/>
                </a:solidFill>
                <a:latin typeface="Exo Medium"/>
                <a:ea typeface="Exo Medium"/>
                <a:cs typeface="Exo Medium"/>
                <a:sym typeface="Exo Medium"/>
              </a:rPr>
              <a:t> </a:t>
            </a:r>
            <a:r>
              <a:rPr lang="en-US" sz="1700">
                <a:latin typeface="Exo Medium"/>
                <a:ea typeface="Exo Medium"/>
                <a:cs typeface="Exo Medium"/>
                <a:sym typeface="Exo Medium"/>
              </a:rPr>
              <a:t>thường được sử dụng để vẽ các biểu đồ đơn giản, phổ biến như bar chart, pie chart, histogram, scatter</a:t>
            </a:r>
            <a:r>
              <a:rPr b="0" i="0" lang="en-US" sz="1700" u="none" cap="none" strike="noStrike">
                <a:solidFill>
                  <a:srgbClr val="000000"/>
                </a:solidFill>
                <a:latin typeface="Exo Medium"/>
                <a:ea typeface="Exo Medium"/>
                <a:cs typeface="Exo Medium"/>
                <a:sym typeface="Exo Medium"/>
              </a:rPr>
              <a:t>, </a:t>
            </a:r>
            <a:r>
              <a:rPr lang="en-US" sz="1700">
                <a:latin typeface="Exo Medium"/>
                <a:ea typeface="Exo Medium"/>
                <a:cs typeface="Exo Medium"/>
                <a:sym typeface="Exo Medium"/>
              </a:rPr>
              <a:t>… </a:t>
            </a:r>
            <a:r>
              <a:rPr b="0" i="0" lang="en-US" sz="1700" u="none" cap="none" strike="noStrike">
                <a:solidFill>
                  <a:srgbClr val="000000"/>
                </a:solidFill>
                <a:latin typeface="Exo Medium"/>
                <a:ea typeface="Exo Medium"/>
                <a:cs typeface="Exo Medium"/>
                <a:sym typeface="Exo Medium"/>
              </a:rPr>
              <a:t> </a:t>
            </a:r>
            <a:r>
              <a:rPr b="1" i="0" lang="en-US" sz="1700" u="none" cap="none" strike="noStrike">
                <a:solidFill>
                  <a:srgbClr val="38761D"/>
                </a:solidFill>
                <a:latin typeface="Exo"/>
                <a:ea typeface="Exo"/>
                <a:cs typeface="Exo"/>
                <a:sym typeface="Exo"/>
              </a:rPr>
              <a:t>Seaborn</a:t>
            </a:r>
            <a:r>
              <a:rPr b="0" i="0" lang="en-US" sz="1700" u="none" cap="none" strike="noStrike">
                <a:solidFill>
                  <a:srgbClr val="000000"/>
                </a:solidFill>
                <a:latin typeface="Exo Medium"/>
                <a:ea typeface="Exo Medium"/>
                <a:cs typeface="Exo Medium"/>
                <a:sym typeface="Exo Medium"/>
              </a:rPr>
              <a:t> ra </a:t>
            </a:r>
            <a:r>
              <a:rPr lang="en-US" sz="1700">
                <a:latin typeface="Exo Medium"/>
                <a:ea typeface="Exo Medium"/>
                <a:cs typeface="Exo Medium"/>
                <a:sym typeface="Exo Medium"/>
              </a:rPr>
              <a:t>đời sau và được xây dựng “base on” từ </a:t>
            </a:r>
            <a:r>
              <a:rPr b="1" lang="en-US" sz="1700">
                <a:solidFill>
                  <a:srgbClr val="E31F26"/>
                </a:solidFill>
                <a:latin typeface="Exo"/>
                <a:ea typeface="Exo"/>
                <a:cs typeface="Exo"/>
                <a:sym typeface="Exo"/>
              </a:rPr>
              <a:t>Matplotlib</a:t>
            </a:r>
            <a:r>
              <a:rPr lang="en-US" sz="1700">
                <a:latin typeface="Exo Medium"/>
                <a:ea typeface="Exo Medium"/>
                <a:cs typeface="Exo Medium"/>
                <a:sym typeface="Exo Medium"/>
              </a:rPr>
              <a:t> , cho phép vẽ các biểu đồ có tính thẩm mỹ hơn.</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rgbClr val="000000"/>
                </a:solidFill>
                <a:latin typeface="Exo Medium"/>
                <a:ea typeface="Exo Medium"/>
                <a:cs typeface="Exo Medium"/>
                <a:sym typeface="Exo Medium"/>
              </a:rPr>
              <a:t>Nhưng khi nào chúng ta nên sử dụng một trong hai? </a:t>
            </a:r>
            <a:r>
              <a:rPr lang="en-US" sz="1700">
                <a:latin typeface="Exo Medium"/>
                <a:ea typeface="Exo Medium"/>
                <a:cs typeface="Exo Medium"/>
                <a:sym typeface="Exo Medium"/>
              </a:rPr>
              <a:t>Xem bảng bên dưới để biết thêm chi tiết.</a:t>
            </a:r>
            <a:endParaRPr b="0" i="0" sz="1700" u="none" cap="none" strike="noStrike">
              <a:solidFill>
                <a:srgbClr val="000000"/>
              </a:solidFill>
              <a:latin typeface="Exo Medium"/>
              <a:ea typeface="Exo Medium"/>
              <a:cs typeface="Exo Medium"/>
              <a:sym typeface="Exo Medium"/>
            </a:endParaRPr>
          </a:p>
        </p:txBody>
      </p:sp>
      <p:sp>
        <p:nvSpPr>
          <p:cNvPr id="367" name="Google Shape;367;g25f4a42ed86_0_5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68" name="Google Shape;368;g25f4a42ed86_0_54"/>
          <p:cNvPicPr preferRelativeResize="0"/>
          <p:nvPr/>
        </p:nvPicPr>
        <p:blipFill rotWithShape="1">
          <a:blip r:embed="rId3">
            <a:alphaModFix/>
          </a:blip>
          <a:srcRect b="63550" l="0" r="65720" t="0"/>
          <a:stretch/>
        </p:blipFill>
        <p:spPr>
          <a:xfrm flipH="1">
            <a:off x="0" y="0"/>
            <a:ext cx="2394050" cy="1099675"/>
          </a:xfrm>
          <a:prstGeom prst="rect">
            <a:avLst/>
          </a:prstGeom>
          <a:noFill/>
          <a:ln>
            <a:noFill/>
          </a:ln>
        </p:spPr>
      </p:pic>
      <p:pic>
        <p:nvPicPr>
          <p:cNvPr id="369" name="Google Shape;369;g25f4a42ed86_0_54"/>
          <p:cNvPicPr preferRelativeResize="0"/>
          <p:nvPr/>
        </p:nvPicPr>
        <p:blipFill rotWithShape="1">
          <a:blip r:embed="rId4">
            <a:alphaModFix/>
          </a:blip>
          <a:srcRect b="0" l="0" r="0" t="0"/>
          <a:stretch/>
        </p:blipFill>
        <p:spPr>
          <a:xfrm>
            <a:off x="646258" y="1526834"/>
            <a:ext cx="88821" cy="190315"/>
          </a:xfrm>
          <a:prstGeom prst="rect">
            <a:avLst/>
          </a:prstGeom>
          <a:noFill/>
          <a:ln>
            <a:noFill/>
          </a:ln>
        </p:spPr>
      </p:pic>
      <p:sp>
        <p:nvSpPr>
          <p:cNvPr id="370" name="Google Shape;370;g25f4a42ed86_0_54"/>
          <p:cNvSpPr txBox="1"/>
          <p:nvPr/>
        </p:nvSpPr>
        <p:spPr>
          <a:xfrm>
            <a:off x="1738650" y="457200"/>
            <a:ext cx="7647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rgbClr val="E2262D"/>
                </a:solidFill>
                <a:latin typeface="Exo"/>
                <a:ea typeface="Exo"/>
                <a:cs typeface="Exo"/>
                <a:sym typeface="Exo"/>
              </a:rPr>
              <a:t>Matplotlib </a:t>
            </a:r>
            <a:r>
              <a:rPr b="1" i="0" lang="en-US" sz="3800" u="none" cap="none" strike="noStrike">
                <a:solidFill>
                  <a:schemeClr val="dk1"/>
                </a:solidFill>
                <a:latin typeface="Exo"/>
                <a:ea typeface="Exo"/>
                <a:cs typeface="Exo"/>
                <a:sym typeface="Exo"/>
              </a:rPr>
              <a:t>và </a:t>
            </a:r>
            <a:r>
              <a:rPr b="1" i="0" lang="en-US" sz="3800" u="none" cap="none" strike="noStrike">
                <a:solidFill>
                  <a:srgbClr val="E2262D"/>
                </a:solidFill>
                <a:latin typeface="Exo"/>
                <a:ea typeface="Exo"/>
                <a:cs typeface="Exo"/>
                <a:sym typeface="Exo"/>
              </a:rPr>
              <a:t>Seaborn</a:t>
            </a:r>
            <a:endParaRPr b="1" i="0" sz="3800" u="none" cap="none" strike="noStrike">
              <a:solidFill>
                <a:srgbClr val="E2262D"/>
              </a:solidFill>
              <a:latin typeface="Exo"/>
              <a:ea typeface="Exo"/>
              <a:cs typeface="Exo"/>
              <a:sym typeface="Exo"/>
            </a:endParaRPr>
          </a:p>
        </p:txBody>
      </p:sp>
      <p:graphicFrame>
        <p:nvGraphicFramePr>
          <p:cNvPr id="371" name="Google Shape;371;g25f4a42ed86_0_54"/>
          <p:cNvGraphicFramePr/>
          <p:nvPr/>
        </p:nvGraphicFramePr>
        <p:xfrm>
          <a:off x="793150" y="3171025"/>
          <a:ext cx="3000000" cy="3000000"/>
        </p:xfrm>
        <a:graphic>
          <a:graphicData uri="http://schemas.openxmlformats.org/drawingml/2006/table">
            <a:tbl>
              <a:tblPr>
                <a:noFill/>
                <a:tableStyleId>{F7E3DAAD-F933-4087-A183-D63CC2299F50}</a:tableStyleId>
              </a:tblPr>
              <a:tblGrid>
                <a:gridCol w="5143500"/>
                <a:gridCol w="5143500"/>
              </a:tblGrid>
              <a:tr h="381000">
                <a:tc>
                  <a:txBody>
                    <a:bodyPr/>
                    <a:lstStyle/>
                    <a:p>
                      <a:pPr indent="0" lvl="0" marL="19050" marR="0" rtl="0" algn="ctr">
                        <a:lnSpc>
                          <a:spcPct val="100000"/>
                        </a:lnSpc>
                        <a:spcBef>
                          <a:spcPts val="0"/>
                        </a:spcBef>
                        <a:spcAft>
                          <a:spcPts val="0"/>
                        </a:spcAft>
                        <a:buClr>
                          <a:srgbClr val="000000"/>
                        </a:buClr>
                        <a:buSzPts val="1700"/>
                        <a:buFont typeface="Arial"/>
                        <a:buNone/>
                      </a:pPr>
                      <a:r>
                        <a:rPr b="1" lang="en-US" sz="1700" u="none" cap="none" strike="noStrike">
                          <a:solidFill>
                            <a:srgbClr val="E31F26"/>
                          </a:solidFill>
                          <a:latin typeface="Exo"/>
                          <a:ea typeface="Exo"/>
                          <a:cs typeface="Exo"/>
                          <a:sym typeface="Exo"/>
                        </a:rPr>
                        <a:t>Matplotlib</a:t>
                      </a:r>
                      <a:endParaRPr b="1" sz="1700" u="none" cap="none" strike="noStrike">
                        <a:solidFill>
                          <a:srgbClr val="E31F26"/>
                        </a:solidFill>
                        <a:latin typeface="Exo"/>
                        <a:ea typeface="Exo"/>
                        <a:cs typeface="Exo"/>
                        <a:sym typeface="Exo"/>
                      </a:endParaRPr>
                    </a:p>
                  </a:txBody>
                  <a:tcPr marT="91425" marB="91425" marR="91425" marL="91425"/>
                </a:tc>
                <a:tc>
                  <a:txBody>
                    <a:bodyPr/>
                    <a:lstStyle/>
                    <a:p>
                      <a:pPr indent="0" lvl="0" marL="19050" marR="0" rtl="0" algn="ctr">
                        <a:lnSpc>
                          <a:spcPct val="100000"/>
                        </a:lnSpc>
                        <a:spcBef>
                          <a:spcPts val="0"/>
                        </a:spcBef>
                        <a:spcAft>
                          <a:spcPts val="0"/>
                        </a:spcAft>
                        <a:buClr>
                          <a:srgbClr val="000000"/>
                        </a:buClr>
                        <a:buSzPts val="1700"/>
                        <a:buFont typeface="Arial"/>
                        <a:buNone/>
                      </a:pPr>
                      <a:r>
                        <a:rPr b="1" lang="en-US" sz="1700" u="none" cap="none" strike="noStrike">
                          <a:solidFill>
                            <a:srgbClr val="38761D"/>
                          </a:solidFill>
                          <a:latin typeface="Exo"/>
                          <a:ea typeface="Exo"/>
                          <a:cs typeface="Exo"/>
                          <a:sym typeface="Exo"/>
                        </a:rPr>
                        <a:t>Seaborn</a:t>
                      </a:r>
                      <a:endParaRPr b="1" sz="1700" u="none" cap="none" strike="noStrike">
                        <a:solidFill>
                          <a:srgbClr val="38761D"/>
                        </a:solidFill>
                        <a:latin typeface="Exo"/>
                        <a:ea typeface="Exo"/>
                        <a:cs typeface="Exo"/>
                        <a:sym typeface="Exo"/>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Được sử dụng để vẽ biểu đồ cơ bản như biểu đồ đường, biểu đồ cột, v.v.</a:t>
                      </a:r>
                      <a:endParaRPr sz="1400" u="none" cap="none" strike="noStrike">
                        <a:latin typeface="Exo Medium"/>
                        <a:ea typeface="Exo Medium"/>
                        <a:cs typeface="Exo Medium"/>
                        <a:sym typeface="Ex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Chủ yếu được sử dụng để trực quan hóa thống kê và có thể thực hiện các trực quan phức tạp với ít lệnh hơn.</a:t>
                      </a:r>
                      <a:endParaRPr sz="1400" u="none" cap="none" strike="noStrike">
                        <a:latin typeface="Exo Medium"/>
                        <a:ea typeface="Exo Medium"/>
                        <a:cs typeface="Exo Medium"/>
                        <a:sym typeface="Exo Medium"/>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Matplotlib có tính tùy chỉnh cao hơn và kết hợp tốt với Pandas và Numpy cho Phân tích Dữ liệu Khám phá.</a:t>
                      </a:r>
                      <a:endParaRPr sz="1400" u="none" cap="none" strike="noStrike">
                        <a:latin typeface="Exo Medium"/>
                        <a:ea typeface="Exo Medium"/>
                        <a:cs typeface="Exo Medium"/>
                        <a:sym typeface="Ex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Seaborn có nhiều chủ đề tích hợp sẵn hơn và chủ yếu được sử dụng cho phân tích thống kê.</a:t>
                      </a:r>
                      <a:endParaRPr sz="1400" u="none" cap="none" strike="noStrike">
                        <a:latin typeface="Exo Medium"/>
                        <a:ea typeface="Exo Medium"/>
                        <a:cs typeface="Exo Medium"/>
                        <a:sym typeface="Exo Medium"/>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78aa05b00c_0_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77" name="Google Shape;377;g278aa05b00c_0_5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78" name="Google Shape;378;g278aa05b00c_0_5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79" name="Google Shape;379;g278aa05b00c_0_52"/>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1.  Data Visualization trong Python</a:t>
            </a:r>
            <a:endParaRPr b="1" sz="2000">
              <a:solidFill>
                <a:srgbClr val="E31F26"/>
              </a:solidFill>
              <a:latin typeface="Exo"/>
              <a:ea typeface="Exo"/>
              <a:cs typeface="Exo"/>
              <a:sym typeface="Exo"/>
            </a:endParaRPr>
          </a:p>
        </p:txBody>
      </p:sp>
      <p:sp>
        <p:nvSpPr>
          <p:cNvPr id="380" name="Google Shape;380;g278aa05b00c_0_52"/>
          <p:cNvSpPr/>
          <p:nvPr/>
        </p:nvSpPr>
        <p:spPr>
          <a:xfrm>
            <a:off x="5143853" y="311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2. Matplotlib và Seaborn</a:t>
            </a:r>
            <a:endParaRPr b="1" sz="2000">
              <a:solidFill>
                <a:srgbClr val="E31F26"/>
              </a:solidFill>
              <a:latin typeface="Exo"/>
              <a:ea typeface="Exo"/>
              <a:cs typeface="Exo"/>
              <a:sym typeface="Exo"/>
            </a:endParaRPr>
          </a:p>
        </p:txBody>
      </p:sp>
      <p:sp>
        <p:nvSpPr>
          <p:cNvPr id="381" name="Google Shape;381;g278aa05b00c_0_52"/>
          <p:cNvSpPr/>
          <p:nvPr/>
        </p:nvSpPr>
        <p:spPr>
          <a:xfrm>
            <a:off x="5193828" y="5169452"/>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lang="en-US" sz="2000">
                <a:solidFill>
                  <a:srgbClr val="E2262D"/>
                </a:solidFill>
                <a:latin typeface="Exo"/>
                <a:ea typeface="Exo"/>
                <a:cs typeface="Exo"/>
                <a:sym typeface="Exo"/>
              </a:rPr>
              <a:t>4</a:t>
            </a:r>
            <a:r>
              <a:rPr b="1" i="0" lang="en-US" sz="2000" u="none" cap="none" strike="noStrike">
                <a:solidFill>
                  <a:srgbClr val="E2262D"/>
                </a:solidFill>
                <a:latin typeface="Exo"/>
                <a:ea typeface="Exo"/>
                <a:cs typeface="Exo"/>
                <a:sym typeface="Exo"/>
              </a:rPr>
              <a:t>. Practices  </a:t>
            </a:r>
            <a:endParaRPr b="0" i="0" sz="2000" u="none" cap="none" strike="noStrike">
              <a:solidFill>
                <a:schemeClr val="dk1"/>
              </a:solidFill>
              <a:latin typeface="Calibri"/>
              <a:ea typeface="Calibri"/>
              <a:cs typeface="Calibri"/>
              <a:sym typeface="Calibri"/>
            </a:endParaRPr>
          </a:p>
        </p:txBody>
      </p:sp>
      <p:sp>
        <p:nvSpPr>
          <p:cNvPr id="382" name="Google Shape;382;g278aa05b00c_0_52"/>
          <p:cNvSpPr/>
          <p:nvPr/>
        </p:nvSpPr>
        <p:spPr>
          <a:xfrm>
            <a:off x="5143853" y="4142741"/>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3. Trực quan hoá với các thư viện trong Python</a:t>
            </a:r>
            <a:endParaRPr b="1" sz="2000">
              <a:solidFill>
                <a:schemeClr val="lt1"/>
              </a:solidFill>
              <a:latin typeface="Exo"/>
              <a:ea typeface="Exo"/>
              <a:cs typeface="Exo"/>
              <a:sym typeface="Ex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791b0bf89d_0_6"/>
          <p:cNvSpPr txBox="1"/>
          <p:nvPr/>
        </p:nvSpPr>
        <p:spPr>
          <a:xfrm>
            <a:off x="807425" y="1657925"/>
            <a:ext cx="6483900" cy="2350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n-US" sz="1500">
                <a:latin typeface="Exo Medium"/>
                <a:ea typeface="Exo Medium"/>
                <a:cs typeface="Exo Medium"/>
                <a:sym typeface="Exo Medium"/>
              </a:rPr>
              <a:t>Uber is facing - driver cancellation and non-availability of cars leading to loss of potential revenue.</a:t>
            </a:r>
            <a:endParaRPr sz="1500">
              <a:latin typeface="Exo Medium"/>
              <a:ea typeface="Exo Medium"/>
              <a:cs typeface="Exo Medium"/>
              <a:sym typeface="Exo Medium"/>
            </a:endParaRPr>
          </a:p>
          <a:p>
            <a:pPr indent="0" lvl="0" marL="0" rtl="0" algn="l">
              <a:spcBef>
                <a:spcPts val="0"/>
              </a:spcBef>
              <a:spcAft>
                <a:spcPts val="0"/>
              </a:spcAft>
              <a:buClr>
                <a:srgbClr val="000000"/>
              </a:buClr>
              <a:buSzPts val="1800"/>
              <a:buFont typeface="Arial"/>
              <a:buNone/>
            </a:pPr>
            <a:r>
              <a:rPr lang="en-US" sz="1500">
                <a:latin typeface="Exo Medium"/>
                <a:ea typeface="Exo Medium"/>
                <a:cs typeface="Exo Medium"/>
                <a:sym typeface="Exo Medium"/>
              </a:rPr>
              <a:t>The aim of the analysis is to identify the root cause of the problem (i.e. cancellation and non-availability of cars) and recommend ways to improve the situation. </a:t>
            </a:r>
            <a:endParaRPr sz="1500">
              <a:latin typeface="Exo Medium"/>
              <a:ea typeface="Exo Medium"/>
              <a:cs typeface="Exo Medium"/>
              <a:sym typeface="Exo Medium"/>
            </a:endParaRPr>
          </a:p>
          <a:p>
            <a:pPr indent="0" lvl="0" marL="0" rtl="0" algn="l">
              <a:spcBef>
                <a:spcPts val="0"/>
              </a:spcBef>
              <a:spcAft>
                <a:spcPts val="0"/>
              </a:spcAft>
              <a:buClr>
                <a:srgbClr val="000000"/>
              </a:buClr>
              <a:buSzPts val="1800"/>
              <a:buFont typeface="Arial"/>
              <a:buNone/>
            </a:pPr>
            <a:r>
              <a:rPr lang="en-US" sz="1500">
                <a:latin typeface="Exo Medium"/>
                <a:ea typeface="Exo Medium"/>
                <a:cs typeface="Exo Medium"/>
                <a:sym typeface="Exo Medium"/>
              </a:rPr>
              <a:t>As a result of your analysis, you should be able to present to the client the root cause(s) and possible hypotheses of the problem(s) and recommend ways to improve them.</a:t>
            </a:r>
            <a:endParaRPr sz="1500">
              <a:latin typeface="Exo Medium"/>
              <a:ea typeface="Exo Medium"/>
              <a:cs typeface="Exo Medium"/>
              <a:sym typeface="Exo Medium"/>
            </a:endParaRPr>
          </a:p>
        </p:txBody>
      </p:sp>
      <p:pic>
        <p:nvPicPr>
          <p:cNvPr id="388" name="Google Shape;388;g2791b0bf89d_0_6"/>
          <p:cNvPicPr preferRelativeResize="0"/>
          <p:nvPr/>
        </p:nvPicPr>
        <p:blipFill rotWithShape="1">
          <a:blip r:embed="rId3">
            <a:alphaModFix/>
          </a:blip>
          <a:srcRect b="64829" l="-169" r="65617" t="0"/>
          <a:stretch/>
        </p:blipFill>
        <p:spPr>
          <a:xfrm>
            <a:off x="8042424" y="5035175"/>
            <a:ext cx="4145677" cy="1822826"/>
          </a:xfrm>
          <a:prstGeom prst="rect">
            <a:avLst/>
          </a:prstGeom>
          <a:noFill/>
          <a:ln>
            <a:noFill/>
          </a:ln>
        </p:spPr>
      </p:pic>
      <p:sp>
        <p:nvSpPr>
          <p:cNvPr id="389" name="Google Shape;389;g2791b0bf89d_0_6"/>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g2791b0bf89d_0_6"/>
          <p:cNvGrpSpPr/>
          <p:nvPr/>
        </p:nvGrpSpPr>
        <p:grpSpPr>
          <a:xfrm>
            <a:off x="3097384" y="676422"/>
            <a:ext cx="764257" cy="763507"/>
            <a:chOff x="3040984" y="3681059"/>
            <a:chExt cx="356164" cy="355815"/>
          </a:xfrm>
        </p:grpSpPr>
        <p:sp>
          <p:nvSpPr>
            <p:cNvPr id="391" name="Google Shape;391;g2791b0bf89d_0_6"/>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92" name="Google Shape;392;g2791b0bf89d_0_6"/>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93" name="Google Shape;393;g2791b0bf89d_0_6"/>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394" name="Google Shape;394;g2791b0bf89d_0_6"/>
          <p:cNvSpPr txBox="1"/>
          <p:nvPr/>
        </p:nvSpPr>
        <p:spPr>
          <a:xfrm>
            <a:off x="3668350" y="733425"/>
            <a:ext cx="52557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FF0000"/>
                </a:solidFill>
                <a:latin typeface="Exo"/>
                <a:ea typeface="Exo"/>
                <a:cs typeface="Exo"/>
                <a:sym typeface="Exo"/>
              </a:rPr>
              <a:t>CASE STUDY </a:t>
            </a:r>
            <a:r>
              <a:rPr b="1" i="0" lang="en-US" sz="3400" u="none" cap="none" strike="noStrike">
                <a:solidFill>
                  <a:srgbClr val="134F5C"/>
                </a:solidFill>
                <a:latin typeface="Exo"/>
                <a:ea typeface="Exo"/>
                <a:cs typeface="Exo"/>
                <a:sym typeface="Exo"/>
              </a:rPr>
              <a:t>EXAMPLE</a:t>
            </a:r>
            <a:endParaRPr b="1" i="0" sz="3400" u="none" cap="none" strike="noStrike">
              <a:solidFill>
                <a:srgbClr val="134F5C"/>
              </a:solidFill>
              <a:latin typeface="Exo"/>
              <a:ea typeface="Exo"/>
              <a:cs typeface="Exo"/>
              <a:sym typeface="Exo"/>
            </a:endParaRPr>
          </a:p>
        </p:txBody>
      </p:sp>
      <p:grpSp>
        <p:nvGrpSpPr>
          <p:cNvPr id="395" name="Google Shape;395;g2791b0bf89d_0_6"/>
          <p:cNvGrpSpPr/>
          <p:nvPr/>
        </p:nvGrpSpPr>
        <p:grpSpPr>
          <a:xfrm>
            <a:off x="7322364" y="1556940"/>
            <a:ext cx="4821167" cy="4711413"/>
            <a:chOff x="7006275" y="1295400"/>
            <a:chExt cx="4425525" cy="4425524"/>
          </a:xfrm>
        </p:grpSpPr>
        <p:pic>
          <p:nvPicPr>
            <p:cNvPr id="396" name="Google Shape;396;g2791b0bf89d_0_6"/>
            <p:cNvPicPr preferRelativeResize="0"/>
            <p:nvPr/>
          </p:nvPicPr>
          <p:blipFill rotWithShape="1">
            <a:blip r:embed="rId4">
              <a:alphaModFix/>
            </a:blip>
            <a:srcRect b="0" l="0" r="0" t="0"/>
            <a:stretch/>
          </p:blipFill>
          <p:spPr>
            <a:xfrm>
              <a:off x="7006275" y="1295400"/>
              <a:ext cx="4425524" cy="4425524"/>
            </a:xfrm>
            <a:prstGeom prst="rect">
              <a:avLst/>
            </a:prstGeom>
            <a:noFill/>
            <a:ln>
              <a:noFill/>
            </a:ln>
          </p:spPr>
        </p:pic>
        <p:sp>
          <p:nvSpPr>
            <p:cNvPr id="397" name="Google Shape;397;g2791b0bf89d_0_6"/>
            <p:cNvSpPr txBox="1"/>
            <p:nvPr/>
          </p:nvSpPr>
          <p:spPr>
            <a:xfrm>
              <a:off x="9330600" y="5165725"/>
              <a:ext cx="2101200" cy="3759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398" name="Google Shape;398;g2791b0bf89d_0_6"/>
          <p:cNvSpPr txBox="1"/>
          <p:nvPr/>
        </p:nvSpPr>
        <p:spPr>
          <a:xfrm>
            <a:off x="807425" y="3921600"/>
            <a:ext cx="6189600" cy="738900"/>
          </a:xfrm>
          <a:prstGeom prst="rect">
            <a:avLst/>
          </a:prstGeom>
          <a:solidFill>
            <a:srgbClr val="E4E6EB"/>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lang="en-US" sz="1800">
                <a:solidFill>
                  <a:srgbClr val="E31F26"/>
                </a:solidFill>
                <a:latin typeface="Exo"/>
                <a:ea typeface="Exo"/>
                <a:cs typeface="Exo"/>
                <a:sym typeface="Exo"/>
              </a:rPr>
              <a:t>Bạn hãy sử dụng bộ dữ liệu bên dưới để trực quan hoá bằng Python và phân tích chúng</a:t>
            </a:r>
            <a:r>
              <a:rPr b="1" i="0" lang="en-US" sz="1800" u="none" cap="none" strike="noStrike">
                <a:solidFill>
                  <a:srgbClr val="E31F26"/>
                </a:solidFill>
                <a:latin typeface="Exo"/>
                <a:ea typeface="Exo"/>
                <a:cs typeface="Exo"/>
                <a:sym typeface="Exo"/>
              </a:rPr>
              <a:t>?</a:t>
            </a:r>
            <a:endParaRPr b="0" i="0" sz="1800" u="none" cap="none" strike="noStrike">
              <a:solidFill>
                <a:srgbClr val="000000"/>
              </a:solidFill>
              <a:latin typeface="Calibri"/>
              <a:ea typeface="Calibri"/>
              <a:cs typeface="Calibri"/>
              <a:sym typeface="Calibri"/>
            </a:endParaRPr>
          </a:p>
        </p:txBody>
      </p:sp>
      <p:sp>
        <p:nvSpPr>
          <p:cNvPr id="399" name="Google Shape;399;g2791b0bf89d_0_6"/>
          <p:cNvSpPr txBox="1"/>
          <p:nvPr/>
        </p:nvSpPr>
        <p:spPr>
          <a:xfrm>
            <a:off x="807425" y="4735275"/>
            <a:ext cx="48210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dk1"/>
                </a:solidFill>
                <a:latin typeface="Exo Medium"/>
                <a:ea typeface="Exo Medium"/>
                <a:cs typeface="Exo Medium"/>
                <a:sym typeface="Exo Medium"/>
              </a:rPr>
              <a:t>Data dictionary: </a:t>
            </a:r>
            <a:r>
              <a:rPr lang="en-US" sz="2300" u="sng">
                <a:solidFill>
                  <a:schemeClr val="hlink"/>
                </a:solidFill>
                <a:latin typeface="Exo Medium"/>
                <a:ea typeface="Exo Medium"/>
                <a:cs typeface="Exo Medium"/>
                <a:sym typeface="Exo Medium"/>
                <a:hlinkClick r:id="rId5"/>
              </a:rPr>
              <a:t>Link</a:t>
            </a:r>
            <a:endParaRPr sz="2300">
              <a:solidFill>
                <a:schemeClr val="dk1"/>
              </a:solidFill>
              <a:latin typeface="Exo Medium"/>
              <a:ea typeface="Exo Medium"/>
              <a:cs typeface="Exo Medium"/>
              <a:sym typeface="Exo Medium"/>
            </a:endParaRPr>
          </a:p>
          <a:p>
            <a:pPr indent="0" lvl="0" marL="0" rtl="0" algn="l">
              <a:spcBef>
                <a:spcPts val="0"/>
              </a:spcBef>
              <a:spcAft>
                <a:spcPts val="0"/>
              </a:spcAft>
              <a:buNone/>
            </a:pPr>
            <a:r>
              <a:rPr lang="en-US" sz="2300">
                <a:solidFill>
                  <a:schemeClr val="dk1"/>
                </a:solidFill>
                <a:latin typeface="Exo Medium"/>
                <a:ea typeface="Exo Medium"/>
                <a:cs typeface="Exo Medium"/>
                <a:sym typeface="Exo Medium"/>
              </a:rPr>
              <a:t>Data:</a:t>
            </a:r>
            <a:r>
              <a:rPr lang="en-US"/>
              <a:t> </a:t>
            </a:r>
            <a:r>
              <a:rPr lang="en-US" sz="2300" u="sng">
                <a:solidFill>
                  <a:schemeClr val="hlink"/>
                </a:solidFill>
                <a:latin typeface="Exo Medium"/>
                <a:ea typeface="Exo Medium"/>
                <a:cs typeface="Exo Medium"/>
                <a:sym typeface="Exo Medium"/>
                <a:hlinkClick r:id="rId6"/>
              </a:rPr>
              <a:t>Link</a:t>
            </a:r>
            <a:endParaRPr sz="2300">
              <a:latin typeface="Exo Medium"/>
              <a:ea typeface="Exo Medium"/>
              <a:cs typeface="Exo Medium"/>
              <a:sym typeface="Ex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