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6858000" cx="12192000"/>
  <p:notesSz cx="6858000" cy="9144000"/>
  <p:embeddedFontLst>
    <p:embeddedFont>
      <p:font typeface="Nixie One"/>
      <p:regular r:id="rId35"/>
    </p:embeddedFont>
    <p:embeddedFont>
      <p:font typeface="Exo Medium"/>
      <p:regular r:id="rId36"/>
      <p:bold r:id="rId37"/>
      <p:italic r:id="rId38"/>
      <p:boldItalic r:id="rId39"/>
    </p:embeddedFont>
    <p:embeddedFont>
      <p:font typeface="Exo Black"/>
      <p:bold r:id="rId40"/>
      <p:boldItalic r:id="rId41"/>
    </p:embeddedFont>
    <p:embeddedFont>
      <p:font typeface="Helvetica Neue"/>
      <p:regular r:id="rId42"/>
      <p:bold r:id="rId43"/>
      <p:italic r:id="rId44"/>
      <p:boldItalic r:id="rId45"/>
    </p:embeddedFont>
    <p:embeddedFont>
      <p:font typeface="Ex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50" roundtripDataSignature="AMtx7mhfY6yU1D+yXtcdJ9DU9gW5SA9s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FACAB9-30C9-46BA-8CBD-4824B3A13BB9}">
  <a:tblStyle styleId="{20FACAB9-30C9-46BA-8CBD-4824B3A13BB9}" styleName="Table_0">
    <a:wholeTbl>
      <a:tcTxStyle b="off" i="off">
        <a:font>
          <a:latin typeface="Arial"/>
          <a:ea typeface="Arial"/>
          <a:cs typeface="Arial"/>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xoBlack-bold.fntdata"/><Relationship Id="rId42" Type="http://schemas.openxmlformats.org/officeDocument/2006/relationships/font" Target="fonts/HelveticaNeue-regular.fntdata"/><Relationship Id="rId41" Type="http://schemas.openxmlformats.org/officeDocument/2006/relationships/font" Target="fonts/ExoBlack-boldItalic.fntdata"/><Relationship Id="rId44" Type="http://schemas.openxmlformats.org/officeDocument/2006/relationships/font" Target="fonts/HelveticaNeue-italic.fntdata"/><Relationship Id="rId43" Type="http://schemas.openxmlformats.org/officeDocument/2006/relationships/font" Target="fonts/HelveticaNeue-bold.fntdata"/><Relationship Id="rId46" Type="http://schemas.openxmlformats.org/officeDocument/2006/relationships/font" Target="fonts/Exo-regular.fntdata"/><Relationship Id="rId45"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Exo-italic.fntdata"/><Relationship Id="rId47" Type="http://schemas.openxmlformats.org/officeDocument/2006/relationships/font" Target="fonts/Exo-bold.fntdata"/><Relationship Id="rId49" Type="http://schemas.openxmlformats.org/officeDocument/2006/relationships/font" Target="fonts/Ex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font" Target="fonts/NixieOne-regular.fntdata"/><Relationship Id="rId34" Type="http://schemas.openxmlformats.org/officeDocument/2006/relationships/slide" Target="slides/slide27.xml"/><Relationship Id="rId37" Type="http://schemas.openxmlformats.org/officeDocument/2006/relationships/font" Target="fonts/ExoMedium-bold.fntdata"/><Relationship Id="rId36" Type="http://schemas.openxmlformats.org/officeDocument/2006/relationships/font" Target="fonts/ExoMedium-regular.fntdata"/><Relationship Id="rId39" Type="http://schemas.openxmlformats.org/officeDocument/2006/relationships/font" Target="fonts/ExoMedium-boldItalic.fntdata"/><Relationship Id="rId38" Type="http://schemas.openxmlformats.org/officeDocument/2006/relationships/font" Target="fonts/ExoMedium-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customschemas.google.com/relationships/presentationmetadata" Target="meta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4184cb48d0_0_1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g24184cb48d0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7666c7ea13_1_28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438" name="Google Shape;438;g27666c7ea13_1_28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3d84f99588_1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g23d84f99588_1_1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0" name="Google Shape;450;g23d84f99588_1_1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3d84f99588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g23d84f99588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g23d84f99588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7666c7ea13_1_28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473" name="Google Shape;473;g27666c7ea13_1_28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23d84f99588_1_3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g23d84f99588_1_3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5" name="Google Shape;485;g23d84f99588_1_3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23d84f99588_1_3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g23d84f99588_1_3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5" name="Google Shape;495;g23d84f99588_1_3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3d84f99588_1_3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g23d84f99588_1_3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5" name="Google Shape;505;g23d84f99588_1_3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3d84f99588_4_1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4" name="Google Shape;514;g23d84f99588_4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27666c7ea13_1_2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5" name="Google Shape;525;g27666c7ea13_1_2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27666c7ea13_1_9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5" name="Google Shape;535;g27666c7ea13_1_9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557c0d35ca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41" name="Google Shape;341;g2557c0d35ca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7666c7ea13_1_13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2" name="Google Shape;542;g27666c7ea13_1_13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7666c7ea13_1_16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9" name="Google Shape;549;g27666c7ea13_1_16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7666c7ea13_1_19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6" name="Google Shape;556;g27666c7ea13_1_19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27666c7ea13_1_23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3" name="Google Shape;563;g27666c7ea13_1_23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27666c7ea13_1_267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0" name="Google Shape;570;g27666c7ea13_1_26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2bc65b3317_0_6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2" name="Google Shape;582;g22bc65b3317_0_6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3d84f99588_4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5" name="Google Shape;605;g23d84f99588_4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6" name="Google Shape;606;g23d84f99588_4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7" name="Google Shape;617;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7666c7e71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g27666c7e71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3d84f99588_4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4" name="Google Shape;364;g23d84f99588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d08389d5d9_0_6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g1d08389d5d9_0_6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7666c7e71f_0_1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4" name="Google Shape;394;g27666c7e71f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7666c7ea13_1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g27666c7ea13_1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7666c7ea13_1_1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g27666c7ea13_1_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7666c7ea13_1_2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1" name="Google Shape;431;g27666c7ea13_1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g24184cb48d0_0_1593"/>
          <p:cNvSpPr/>
          <p:nvPr>
            <p:ph idx="2" type="pic"/>
          </p:nvPr>
        </p:nvSpPr>
        <p:spPr>
          <a:xfrm>
            <a:off x="5867401" y="1176112"/>
            <a:ext cx="4189500" cy="4202100"/>
          </a:xfrm>
          <a:prstGeom prst="rect">
            <a:avLst/>
          </a:prstGeom>
          <a:noFill/>
          <a:ln>
            <a:noFill/>
          </a:ln>
        </p:spPr>
      </p:sp>
      <p:sp>
        <p:nvSpPr>
          <p:cNvPr id="18" name="Google Shape;18;g24184cb48d0_0_159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40" name="Shape 40"/>
        <p:cNvGrpSpPr/>
        <p:nvPr/>
      </p:nvGrpSpPr>
      <p:grpSpPr>
        <a:xfrm>
          <a:off x="0" y="0"/>
          <a:ext cx="0" cy="0"/>
          <a:chOff x="0" y="0"/>
          <a:chExt cx="0" cy="0"/>
        </a:xfrm>
      </p:grpSpPr>
      <p:pic>
        <p:nvPicPr>
          <p:cNvPr id="41" name="Google Shape;41;g24184cb48d0_0_1617"/>
          <p:cNvPicPr preferRelativeResize="0"/>
          <p:nvPr/>
        </p:nvPicPr>
        <p:blipFill rotWithShape="1">
          <a:blip r:embed="rId2">
            <a:alphaModFix/>
          </a:blip>
          <a:srcRect b="0" l="0" r="0" t="0"/>
          <a:stretch/>
        </p:blipFill>
        <p:spPr>
          <a:xfrm>
            <a:off x="10479499" y="304801"/>
            <a:ext cx="1207149" cy="533400"/>
          </a:xfrm>
          <a:prstGeom prst="rect">
            <a:avLst/>
          </a:prstGeom>
          <a:noFill/>
          <a:ln>
            <a:noFill/>
          </a:ln>
        </p:spPr>
      </p:pic>
      <p:sp>
        <p:nvSpPr>
          <p:cNvPr id="42" name="Google Shape;42;g24184cb48d0_0_1617"/>
          <p:cNvSpPr/>
          <p:nvPr>
            <p:ph idx="2" type="pic"/>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43" name="Shape 43"/>
        <p:cNvGrpSpPr/>
        <p:nvPr/>
      </p:nvGrpSpPr>
      <p:grpSpPr>
        <a:xfrm>
          <a:off x="0" y="0"/>
          <a:ext cx="0" cy="0"/>
          <a:chOff x="0" y="0"/>
          <a:chExt cx="0" cy="0"/>
        </a:xfrm>
      </p:grpSpPr>
      <p:sp>
        <p:nvSpPr>
          <p:cNvPr id="44" name="Google Shape;44;g24184cb48d0_0_162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5" name="Google Shape;45;g24184cb48d0_0_162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46" name="Shape 46"/>
        <p:cNvGrpSpPr/>
        <p:nvPr/>
      </p:nvGrpSpPr>
      <p:grpSpPr>
        <a:xfrm>
          <a:off x="0" y="0"/>
          <a:ext cx="0" cy="0"/>
          <a:chOff x="0" y="0"/>
          <a:chExt cx="0" cy="0"/>
        </a:xfrm>
      </p:grpSpPr>
      <p:sp>
        <p:nvSpPr>
          <p:cNvPr id="47" name="Google Shape;47;g24184cb48d0_0_162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48" name="Shape 48"/>
        <p:cNvGrpSpPr/>
        <p:nvPr/>
      </p:nvGrpSpPr>
      <p:grpSpPr>
        <a:xfrm>
          <a:off x="0" y="0"/>
          <a:ext cx="0" cy="0"/>
          <a:chOff x="0" y="0"/>
          <a:chExt cx="0" cy="0"/>
        </a:xfrm>
      </p:grpSpPr>
      <p:sp>
        <p:nvSpPr>
          <p:cNvPr id="49" name="Google Shape;49;g24184cb48d0_0_1625"/>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50" name="Google Shape;50;g24184cb48d0_0_1625"/>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51" name="Google Shape;51;g24184cb48d0_0_162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52" name="Shape 52"/>
        <p:cNvGrpSpPr/>
        <p:nvPr/>
      </p:nvGrpSpPr>
      <p:grpSpPr>
        <a:xfrm>
          <a:off x="0" y="0"/>
          <a:ext cx="0" cy="0"/>
          <a:chOff x="0" y="0"/>
          <a:chExt cx="0" cy="0"/>
        </a:xfrm>
      </p:grpSpPr>
      <p:sp>
        <p:nvSpPr>
          <p:cNvPr id="53" name="Google Shape;53;g24184cb48d0_0_162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g24184cb48d0_0_1629"/>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55" name="Shape 55"/>
        <p:cNvGrpSpPr/>
        <p:nvPr/>
      </p:nvGrpSpPr>
      <p:grpSpPr>
        <a:xfrm>
          <a:off x="0" y="0"/>
          <a:ext cx="0" cy="0"/>
          <a:chOff x="0" y="0"/>
          <a:chExt cx="0" cy="0"/>
        </a:xfrm>
      </p:grpSpPr>
      <p:sp>
        <p:nvSpPr>
          <p:cNvPr id="56" name="Google Shape;56;g24184cb48d0_0_163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57" name="Shape 57"/>
        <p:cNvGrpSpPr/>
        <p:nvPr/>
      </p:nvGrpSpPr>
      <p:grpSpPr>
        <a:xfrm>
          <a:off x="0" y="0"/>
          <a:ext cx="0" cy="0"/>
          <a:chOff x="0" y="0"/>
          <a:chExt cx="0" cy="0"/>
        </a:xfrm>
      </p:grpSpPr>
      <p:sp>
        <p:nvSpPr>
          <p:cNvPr id="58" name="Google Shape;58;g24184cb48d0_0_1634"/>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7450"/>
              </a:srgbClr>
            </a:outerShdw>
          </a:effectLst>
        </p:spPr>
      </p:sp>
      <p:sp>
        <p:nvSpPr>
          <p:cNvPr id="59" name="Google Shape;59;g24184cb48d0_0_1634"/>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7450"/>
              </a:srgbClr>
            </a:outerShdw>
          </a:effectLst>
        </p:spPr>
      </p:sp>
      <p:sp>
        <p:nvSpPr>
          <p:cNvPr id="60" name="Google Shape;60;g24184cb48d0_0_163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61" name="Shape 61"/>
        <p:cNvGrpSpPr/>
        <p:nvPr/>
      </p:nvGrpSpPr>
      <p:grpSpPr>
        <a:xfrm>
          <a:off x="0" y="0"/>
          <a:ext cx="0" cy="0"/>
          <a:chOff x="0" y="0"/>
          <a:chExt cx="0" cy="0"/>
        </a:xfrm>
      </p:grpSpPr>
      <p:sp>
        <p:nvSpPr>
          <p:cNvPr id="62" name="Google Shape;62;g24184cb48d0_0_1638"/>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g24184cb48d0_0_1638"/>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64" name="Shape 64"/>
        <p:cNvGrpSpPr/>
        <p:nvPr/>
      </p:nvGrpSpPr>
      <p:grpSpPr>
        <a:xfrm>
          <a:off x="0" y="0"/>
          <a:ext cx="0" cy="0"/>
          <a:chOff x="0" y="0"/>
          <a:chExt cx="0" cy="0"/>
        </a:xfrm>
      </p:grpSpPr>
      <p:sp>
        <p:nvSpPr>
          <p:cNvPr id="65" name="Google Shape;65;g24184cb48d0_0_164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g24184cb48d0_0_164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67" name="Shape 67"/>
        <p:cNvGrpSpPr/>
        <p:nvPr/>
      </p:nvGrpSpPr>
      <p:grpSpPr>
        <a:xfrm>
          <a:off x="0" y="0"/>
          <a:ext cx="0" cy="0"/>
          <a:chOff x="0" y="0"/>
          <a:chExt cx="0" cy="0"/>
        </a:xfrm>
      </p:grpSpPr>
      <p:sp>
        <p:nvSpPr>
          <p:cNvPr id="68" name="Google Shape;68;g24184cb48d0_0_1644"/>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g24184cb48d0_0_1644"/>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0" name="Google Shape;70;g24184cb48d0_0_16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9" name="Shape 19"/>
        <p:cNvGrpSpPr/>
        <p:nvPr/>
      </p:nvGrpSpPr>
      <p:grpSpPr>
        <a:xfrm>
          <a:off x="0" y="0"/>
          <a:ext cx="0" cy="0"/>
          <a:chOff x="0" y="0"/>
          <a:chExt cx="0" cy="0"/>
        </a:xfrm>
      </p:grpSpPr>
      <p:sp>
        <p:nvSpPr>
          <p:cNvPr id="20" name="Google Shape;20;g24184cb48d0_0_159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g24184cb48d0_0_159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71" name="Shape 71"/>
        <p:cNvGrpSpPr/>
        <p:nvPr/>
      </p:nvGrpSpPr>
      <p:grpSpPr>
        <a:xfrm>
          <a:off x="0" y="0"/>
          <a:ext cx="0" cy="0"/>
          <a:chOff x="0" y="0"/>
          <a:chExt cx="0" cy="0"/>
        </a:xfrm>
      </p:grpSpPr>
      <p:sp>
        <p:nvSpPr>
          <p:cNvPr id="72" name="Google Shape;72;g24184cb48d0_0_1648"/>
          <p:cNvSpPr/>
          <p:nvPr>
            <p:ph idx="2" type="pic"/>
          </p:nvPr>
        </p:nvSpPr>
        <p:spPr>
          <a:xfrm>
            <a:off x="6096000" y="1075673"/>
            <a:ext cx="4721100" cy="4735500"/>
          </a:xfrm>
          <a:prstGeom prst="rect">
            <a:avLst/>
          </a:prstGeom>
          <a:noFill/>
          <a:ln>
            <a:noFill/>
          </a:ln>
        </p:spPr>
      </p:sp>
      <p:sp>
        <p:nvSpPr>
          <p:cNvPr id="73" name="Google Shape;73;g24184cb48d0_0_1648"/>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4" name="Shape 74"/>
        <p:cNvGrpSpPr/>
        <p:nvPr/>
      </p:nvGrpSpPr>
      <p:grpSpPr>
        <a:xfrm>
          <a:off x="0" y="0"/>
          <a:ext cx="0" cy="0"/>
          <a:chOff x="0" y="0"/>
          <a:chExt cx="0" cy="0"/>
        </a:xfrm>
      </p:grpSpPr>
      <p:sp>
        <p:nvSpPr>
          <p:cNvPr id="75" name="Google Shape;75;g24184cb48d0_0_165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76" name="Google Shape;76;g24184cb48d0_0_165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g24184cb48d0_0_165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24184cb48d0_0_165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9" name="Google Shape;79;g24184cb48d0_0_165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0" name="Shape 80"/>
        <p:cNvGrpSpPr/>
        <p:nvPr/>
      </p:nvGrpSpPr>
      <p:grpSpPr>
        <a:xfrm>
          <a:off x="0" y="0"/>
          <a:ext cx="0" cy="0"/>
          <a:chOff x="0" y="0"/>
          <a:chExt cx="0" cy="0"/>
        </a:xfrm>
      </p:grpSpPr>
      <p:sp>
        <p:nvSpPr>
          <p:cNvPr id="81" name="Google Shape;81;g24184cb48d0_0_1657"/>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g24184cb48d0_0_165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g24184cb48d0_0_165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85" name="Google Shape;85;g24184cb48d0_0_165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g24184cb48d0_0_165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g24184cb48d0_0_165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8" name="Shape 88"/>
        <p:cNvGrpSpPr/>
        <p:nvPr/>
      </p:nvGrpSpPr>
      <p:grpSpPr>
        <a:xfrm>
          <a:off x="0" y="0"/>
          <a:ext cx="0" cy="0"/>
          <a:chOff x="0" y="0"/>
          <a:chExt cx="0" cy="0"/>
        </a:xfrm>
      </p:grpSpPr>
      <p:sp>
        <p:nvSpPr>
          <p:cNvPr id="89" name="Google Shape;89;g24184cb48d0_0_166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g24184cb48d0_0_1665"/>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g24184cb48d0_0_1665"/>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g24184cb48d0_0_166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g24184cb48d0_0_166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g24184cb48d0_0_166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5" name="Shape 95"/>
        <p:cNvGrpSpPr/>
        <p:nvPr/>
      </p:nvGrpSpPr>
      <p:grpSpPr>
        <a:xfrm>
          <a:off x="0" y="0"/>
          <a:ext cx="0" cy="0"/>
          <a:chOff x="0" y="0"/>
          <a:chExt cx="0" cy="0"/>
        </a:xfrm>
      </p:grpSpPr>
      <p:sp>
        <p:nvSpPr>
          <p:cNvPr id="96" name="Google Shape;96;g24184cb48d0_0_1672"/>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g24184cb48d0_0_1672"/>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98" name="Google Shape;98;g24184cb48d0_0_1672"/>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g24184cb48d0_0_1672"/>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00" name="Google Shape;100;g24184cb48d0_0_1672"/>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g24184cb48d0_0_167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g24184cb48d0_0_167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g24184cb48d0_0_167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g24184cb48d0_0_16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g24184cb48d0_0_168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g24184cb48d0_0_168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g24184cb48d0_0_168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9" name="Shape 109"/>
        <p:cNvGrpSpPr/>
        <p:nvPr/>
      </p:nvGrpSpPr>
      <p:grpSpPr>
        <a:xfrm>
          <a:off x="0" y="0"/>
          <a:ext cx="0" cy="0"/>
          <a:chOff x="0" y="0"/>
          <a:chExt cx="0" cy="0"/>
        </a:xfrm>
      </p:grpSpPr>
      <p:sp>
        <p:nvSpPr>
          <p:cNvPr id="110" name="Google Shape;110;g24184cb48d0_0_168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g24184cb48d0_0_1686"/>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12" name="Google Shape;112;g24184cb48d0_0_1686"/>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13" name="Google Shape;113;g24184cb48d0_0_16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g24184cb48d0_0_16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g24184cb48d0_0_16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sp>
        <p:nvSpPr>
          <p:cNvPr id="117" name="Google Shape;117;g24184cb48d0_0_1693"/>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g24184cb48d0_0_1693"/>
          <p:cNvSpPr/>
          <p:nvPr>
            <p:ph idx="2" type="pic"/>
          </p:nvPr>
        </p:nvSpPr>
        <p:spPr>
          <a:xfrm>
            <a:off x="5183188" y="987425"/>
            <a:ext cx="6172200" cy="4873500"/>
          </a:xfrm>
          <a:prstGeom prst="rect">
            <a:avLst/>
          </a:prstGeom>
          <a:noFill/>
          <a:ln>
            <a:noFill/>
          </a:ln>
        </p:spPr>
      </p:sp>
      <p:sp>
        <p:nvSpPr>
          <p:cNvPr id="119" name="Google Shape;119;g24184cb48d0_0_1693"/>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0" name="Google Shape;120;g24184cb48d0_0_169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g24184cb48d0_0_169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g24184cb48d0_0_169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g24184cb48d0_0_170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g24184cb48d0_0_1700"/>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g24184cb48d0_0_170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g24184cb48d0_0_170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g24184cb48d0_0_170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2" name="Shape 22"/>
        <p:cNvGrpSpPr/>
        <p:nvPr/>
      </p:nvGrpSpPr>
      <p:grpSpPr>
        <a:xfrm>
          <a:off x="0" y="0"/>
          <a:ext cx="0" cy="0"/>
          <a:chOff x="0" y="0"/>
          <a:chExt cx="0" cy="0"/>
        </a:xfrm>
      </p:grpSpPr>
      <p:sp>
        <p:nvSpPr>
          <p:cNvPr id="23" name="Google Shape;23;g24184cb48d0_0_1602"/>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g24184cb48d0_0_1706"/>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g24184cb48d0_0_1706"/>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g24184cb48d0_0_170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g24184cb48d0_0_170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24184cb48d0_0_170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35" name="Shape 135"/>
        <p:cNvGrpSpPr/>
        <p:nvPr/>
      </p:nvGrpSpPr>
      <p:grpSpPr>
        <a:xfrm>
          <a:off x="0" y="0"/>
          <a:ext cx="0" cy="0"/>
          <a:chOff x="0" y="0"/>
          <a:chExt cx="0" cy="0"/>
        </a:xfrm>
      </p:grpSpPr>
      <p:sp>
        <p:nvSpPr>
          <p:cNvPr id="136" name="Google Shape;136;g24184cb48d0_0_1712"/>
          <p:cNvSpPr/>
          <p:nvPr>
            <p:ph idx="2" type="pic"/>
          </p:nvPr>
        </p:nvSpPr>
        <p:spPr>
          <a:xfrm>
            <a:off x="533400" y="838200"/>
            <a:ext cx="4878300" cy="4953000"/>
          </a:xfrm>
          <a:prstGeom prst="rect">
            <a:avLst/>
          </a:prstGeom>
          <a:solidFill>
            <a:schemeClr val="lt1"/>
          </a:solid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137" name="Shape 137"/>
        <p:cNvGrpSpPr/>
        <p:nvPr/>
      </p:nvGrpSpPr>
      <p:grpSpPr>
        <a:xfrm>
          <a:off x="0" y="0"/>
          <a:ext cx="0" cy="0"/>
          <a:chOff x="0" y="0"/>
          <a:chExt cx="0" cy="0"/>
        </a:xfrm>
      </p:grpSpPr>
      <p:sp>
        <p:nvSpPr>
          <p:cNvPr id="138" name="Google Shape;138;g24184cb48d0_0_1714"/>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g24184cb48d0_0_1714"/>
          <p:cNvSpPr/>
          <p:nvPr>
            <p:ph idx="2" type="pic"/>
          </p:nvPr>
        </p:nvSpPr>
        <p:spPr>
          <a:xfrm>
            <a:off x="996950" y="1710767"/>
            <a:ext cx="2349600" cy="2399100"/>
          </a:xfrm>
          <a:prstGeom prst="ellipse">
            <a:avLst/>
          </a:prstGeom>
          <a:solidFill>
            <a:schemeClr val="lt1"/>
          </a:solidFill>
          <a:ln>
            <a:noFill/>
          </a:ln>
        </p:spPr>
      </p:sp>
      <p:sp>
        <p:nvSpPr>
          <p:cNvPr id="140" name="Google Shape;140;g24184cb48d0_0_1714"/>
          <p:cNvSpPr/>
          <p:nvPr>
            <p:ph idx="3" type="pic"/>
          </p:nvPr>
        </p:nvSpPr>
        <p:spPr>
          <a:xfrm>
            <a:off x="4883150" y="1710767"/>
            <a:ext cx="2349600" cy="2399100"/>
          </a:xfrm>
          <a:prstGeom prst="ellipse">
            <a:avLst/>
          </a:prstGeom>
          <a:solidFill>
            <a:schemeClr val="lt1"/>
          </a:solidFill>
          <a:ln>
            <a:noFill/>
          </a:ln>
        </p:spPr>
      </p:sp>
      <p:sp>
        <p:nvSpPr>
          <p:cNvPr id="141" name="Google Shape;141;g24184cb48d0_0_1714"/>
          <p:cNvSpPr/>
          <p:nvPr>
            <p:ph idx="4" type="pic"/>
          </p:nvPr>
        </p:nvSpPr>
        <p:spPr>
          <a:xfrm>
            <a:off x="8769350" y="1710767"/>
            <a:ext cx="2349600" cy="2399100"/>
          </a:xfrm>
          <a:prstGeom prst="ellipse">
            <a:avLst/>
          </a:prstGeom>
          <a:solidFill>
            <a:schemeClr val="lt1"/>
          </a:solidFill>
          <a:ln>
            <a:noFill/>
          </a:ln>
        </p:spPr>
      </p:sp>
      <p:pic>
        <p:nvPicPr>
          <p:cNvPr id="142" name="Google Shape;142;g24184cb48d0_0_171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43" name="Google Shape;143;g24184cb48d0_0_171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4" name="Shape 144"/>
        <p:cNvGrpSpPr/>
        <p:nvPr/>
      </p:nvGrpSpPr>
      <p:grpSpPr>
        <a:xfrm>
          <a:off x="0" y="0"/>
          <a:ext cx="0" cy="0"/>
          <a:chOff x="0" y="0"/>
          <a:chExt cx="0" cy="0"/>
        </a:xfrm>
      </p:grpSpPr>
      <p:pic>
        <p:nvPicPr>
          <p:cNvPr id="145" name="Google Shape;145;g24184cb48d0_0_1721"/>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46" name="Google Shape;146;g24184cb48d0_0_1721"/>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47" name="Google Shape;147;g24184cb48d0_0_172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48" name="Shape 148"/>
        <p:cNvGrpSpPr/>
        <p:nvPr/>
      </p:nvGrpSpPr>
      <p:grpSpPr>
        <a:xfrm>
          <a:off x="0" y="0"/>
          <a:ext cx="0" cy="0"/>
          <a:chOff x="0" y="0"/>
          <a:chExt cx="0" cy="0"/>
        </a:xfrm>
      </p:grpSpPr>
      <p:sp>
        <p:nvSpPr>
          <p:cNvPr id="149" name="Google Shape;149;g24184cb48d0_0_1725"/>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0" name="Google Shape;150;g24184cb48d0_0_1725"/>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51" name="Google Shape;151;g24184cb48d0_0_1725"/>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52" name="Google Shape;152;g24184cb48d0_0_1725"/>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53" name="Google Shape;153;g24184cb48d0_0_1725"/>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54" name="Google Shape;154;g24184cb48d0_0_172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62" name="Shape 162"/>
        <p:cNvGrpSpPr/>
        <p:nvPr/>
      </p:nvGrpSpPr>
      <p:grpSpPr>
        <a:xfrm>
          <a:off x="0" y="0"/>
          <a:ext cx="0" cy="0"/>
          <a:chOff x="0" y="0"/>
          <a:chExt cx="0" cy="0"/>
        </a:xfrm>
      </p:grpSpPr>
      <p:sp>
        <p:nvSpPr>
          <p:cNvPr id="163" name="Google Shape;163;g20eeab159d8_2_61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4" name="Google Shape;164;g20eeab159d8_2_61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65" name="Shape 165"/>
        <p:cNvGrpSpPr/>
        <p:nvPr/>
      </p:nvGrpSpPr>
      <p:grpSpPr>
        <a:xfrm>
          <a:off x="0" y="0"/>
          <a:ext cx="0" cy="0"/>
          <a:chOff x="0" y="0"/>
          <a:chExt cx="0" cy="0"/>
        </a:xfrm>
      </p:grpSpPr>
      <p:sp>
        <p:nvSpPr>
          <p:cNvPr id="166" name="Google Shape;166;p76"/>
          <p:cNvSpPr/>
          <p:nvPr>
            <p:ph idx="2" type="pic"/>
          </p:nvPr>
        </p:nvSpPr>
        <p:spPr>
          <a:xfrm>
            <a:off x="4806952" y="1588"/>
            <a:ext cx="7386637" cy="6858000"/>
          </a:xfrm>
          <a:prstGeom prst="rect">
            <a:avLst/>
          </a:prstGeom>
          <a:noFill/>
          <a:ln>
            <a:noFill/>
          </a:ln>
        </p:spPr>
      </p:sp>
      <p:sp>
        <p:nvSpPr>
          <p:cNvPr id="167" name="Google Shape;167;p76"/>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168" name="Shape 168"/>
        <p:cNvGrpSpPr/>
        <p:nvPr/>
      </p:nvGrpSpPr>
      <p:grpSpPr>
        <a:xfrm>
          <a:off x="0" y="0"/>
          <a:ext cx="0" cy="0"/>
          <a:chOff x="0" y="0"/>
          <a:chExt cx="0" cy="0"/>
        </a:xfrm>
      </p:grpSpPr>
      <p:sp>
        <p:nvSpPr>
          <p:cNvPr id="169" name="Google Shape;169;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 + 3 columns">
    <p:spTree>
      <p:nvGrpSpPr>
        <p:cNvPr id="170" name="Shape 170"/>
        <p:cNvGrpSpPr/>
        <p:nvPr/>
      </p:nvGrpSpPr>
      <p:grpSpPr>
        <a:xfrm>
          <a:off x="0" y="0"/>
          <a:ext cx="0" cy="0"/>
          <a:chOff x="0" y="0"/>
          <a:chExt cx="0" cy="0"/>
        </a:xfrm>
      </p:grpSpPr>
      <p:sp>
        <p:nvSpPr>
          <p:cNvPr id="171" name="Google Shape;171;g27666c7ea13_1_590"/>
          <p:cNvSpPr/>
          <p:nvPr/>
        </p:nvSpPr>
        <p:spPr>
          <a:xfrm rot="5400000">
            <a:off x="666232" y="209467"/>
            <a:ext cx="1527900" cy="1764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67725" lIns="67725" spcFirstLastPara="1" rIns="67725" wrap="square" tIns="67725">
            <a:noAutofit/>
          </a:bodyPr>
          <a:lstStyle/>
          <a:p>
            <a:pPr indent="0" lvl="0" marL="0" marR="0" rtl="0" algn="ctr">
              <a:lnSpc>
                <a:spcPct val="100000"/>
              </a:lnSpc>
              <a:spcBef>
                <a:spcPts val="0"/>
              </a:spcBef>
              <a:spcAft>
                <a:spcPts val="0"/>
              </a:spcAft>
              <a:buClr>
                <a:srgbClr val="FFFFFF"/>
              </a:buClr>
              <a:buSzPts val="4267"/>
              <a:buFont typeface="Helvetica Neue"/>
              <a:buNone/>
            </a:pPr>
            <a:r>
              <a:t/>
            </a:r>
            <a:endParaRPr b="0" i="0" sz="4267" u="none" cap="none" strike="noStrike">
              <a:solidFill>
                <a:srgbClr val="FFFFFF"/>
              </a:solidFill>
              <a:latin typeface="Helvetica Neue"/>
              <a:ea typeface="Helvetica Neue"/>
              <a:cs typeface="Helvetica Neue"/>
              <a:sym typeface="Helvetica Neue"/>
            </a:endParaRPr>
          </a:p>
        </p:txBody>
      </p:sp>
      <p:sp>
        <p:nvSpPr>
          <p:cNvPr id="172" name="Google Shape;172;g27666c7ea13_1_590"/>
          <p:cNvSpPr txBox="1"/>
          <p:nvPr>
            <p:ph type="title"/>
          </p:nvPr>
        </p:nvSpPr>
        <p:spPr>
          <a:xfrm>
            <a:off x="2310267" y="2314133"/>
            <a:ext cx="6592500" cy="860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73" name="Google Shape;173;g27666c7ea13_1_590"/>
          <p:cNvSpPr txBox="1"/>
          <p:nvPr>
            <p:ph idx="1" type="body"/>
          </p:nvPr>
        </p:nvSpPr>
        <p:spPr>
          <a:xfrm>
            <a:off x="2310267" y="3174533"/>
            <a:ext cx="2902500" cy="3393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74" name="Google Shape;174;g27666c7ea13_1_590"/>
          <p:cNvSpPr txBox="1"/>
          <p:nvPr>
            <p:ph idx="2" type="body"/>
          </p:nvPr>
        </p:nvSpPr>
        <p:spPr>
          <a:xfrm>
            <a:off x="5361296" y="3174533"/>
            <a:ext cx="2902500" cy="3393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75" name="Google Shape;175;g27666c7ea13_1_590"/>
          <p:cNvSpPr txBox="1"/>
          <p:nvPr>
            <p:ph idx="3" type="body"/>
          </p:nvPr>
        </p:nvSpPr>
        <p:spPr>
          <a:xfrm>
            <a:off x="8412327" y="3174533"/>
            <a:ext cx="2902500" cy="33933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76" name="Google Shape;176;g27666c7ea13_1_590"/>
          <p:cNvSpPr/>
          <p:nvPr/>
        </p:nvSpPr>
        <p:spPr>
          <a:xfrm flipH="1" rot="10800000">
            <a:off x="-165101" y="1411967"/>
            <a:ext cx="1093200" cy="9468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7" name="Google Shape;177;g27666c7ea13_1_590"/>
          <p:cNvSpPr/>
          <p:nvPr/>
        </p:nvSpPr>
        <p:spPr>
          <a:xfrm flipH="1" rot="10800000">
            <a:off x="850900" y="1920233"/>
            <a:ext cx="571500" cy="494700"/>
          </a:xfrm>
          <a:prstGeom prst="hexagon">
            <a:avLst>
              <a:gd fmla="val 28678" name="adj"/>
              <a:gd fmla="val 115470" name="vf"/>
            </a:avLst>
          </a:prstGeom>
          <a:solidFill>
            <a:srgbClr val="184769"/>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8" name="Google Shape;178;g27666c7ea13_1_590"/>
          <p:cNvSpPr/>
          <p:nvPr/>
        </p:nvSpPr>
        <p:spPr>
          <a:xfrm flipH="1" rot="10800000">
            <a:off x="1993899" y="-175533"/>
            <a:ext cx="1093200" cy="9468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9" name="Google Shape;179;g27666c7ea13_1_590"/>
          <p:cNvSpPr/>
          <p:nvPr/>
        </p:nvSpPr>
        <p:spPr>
          <a:xfrm flipH="1" rot="10800000">
            <a:off x="437067" y="118567"/>
            <a:ext cx="478500" cy="414000"/>
          </a:xfrm>
          <a:prstGeom prst="hexagon">
            <a:avLst>
              <a:gd fmla="val 28678" name="adj"/>
              <a:gd fmla="val 115470" name="vf"/>
            </a:avLst>
          </a:prstGeom>
          <a:solidFill>
            <a:srgbClr val="00E1C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80" name="Google Shape;180;g27666c7ea13_1_590"/>
          <p:cNvGrpSpPr/>
          <p:nvPr/>
        </p:nvGrpSpPr>
        <p:grpSpPr>
          <a:xfrm>
            <a:off x="2306571" y="81501"/>
            <a:ext cx="468285" cy="432894"/>
            <a:chOff x="5975075" y="2327500"/>
            <a:chExt cx="420100" cy="388350"/>
          </a:xfrm>
        </p:grpSpPr>
        <p:sp>
          <p:nvSpPr>
            <p:cNvPr id="181" name="Google Shape;181;g27666c7ea13_1_590"/>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2" name="Google Shape;182;g27666c7ea13_1_590"/>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83" name="Google Shape;183;g27666c7ea13_1_590"/>
          <p:cNvSpPr/>
          <p:nvPr/>
        </p:nvSpPr>
        <p:spPr>
          <a:xfrm>
            <a:off x="270801" y="1693570"/>
            <a:ext cx="221405" cy="383589"/>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184" name="Google Shape;184;g27666c7ea13_1_590"/>
          <p:cNvGrpSpPr/>
          <p:nvPr/>
        </p:nvGrpSpPr>
        <p:grpSpPr>
          <a:xfrm>
            <a:off x="1205703" y="687003"/>
            <a:ext cx="510611" cy="809495"/>
            <a:chOff x="6718575" y="2318625"/>
            <a:chExt cx="256950" cy="407375"/>
          </a:xfrm>
        </p:grpSpPr>
        <p:sp>
          <p:nvSpPr>
            <p:cNvPr id="185" name="Google Shape;185;g27666c7ea13_1_590"/>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6" name="Google Shape;186;g27666c7ea13_1_590"/>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7" name="Google Shape;187;g27666c7ea13_1_590"/>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8" name="Google Shape;188;g27666c7ea13_1_590"/>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89" name="Google Shape;189;g27666c7ea13_1_590"/>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0" name="Google Shape;190;g27666c7ea13_1_590"/>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1" name="Google Shape;191;g27666c7ea13_1_590"/>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2" name="Google Shape;192;g27666c7ea13_1_590"/>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grpSp>
        <p:nvGrpSpPr>
          <p:cNvPr id="193" name="Google Shape;193;g27666c7ea13_1_590"/>
          <p:cNvGrpSpPr/>
          <p:nvPr/>
        </p:nvGrpSpPr>
        <p:grpSpPr>
          <a:xfrm>
            <a:off x="447810" y="2454146"/>
            <a:ext cx="457190" cy="466772"/>
            <a:chOff x="3951850" y="2985350"/>
            <a:chExt cx="407950" cy="416500"/>
          </a:xfrm>
        </p:grpSpPr>
        <p:sp>
          <p:nvSpPr>
            <p:cNvPr id="194" name="Google Shape;194;g27666c7ea13_1_590"/>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5" name="Google Shape;195;g27666c7ea13_1_590"/>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6" name="Google Shape;196;g27666c7ea13_1_590"/>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7" name="Google Shape;197;g27666c7ea13_1_590"/>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grpSp>
      <p:sp>
        <p:nvSpPr>
          <p:cNvPr id="198" name="Google Shape;198;g27666c7ea13_1_590"/>
          <p:cNvSpPr txBox="1"/>
          <p:nvPr>
            <p:ph idx="12" type="sldNum"/>
          </p:nvPr>
        </p:nvSpPr>
        <p:spPr>
          <a:xfrm>
            <a:off x="18076" y="6380700"/>
            <a:ext cx="731700" cy="4773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19BBD5"/>
              </a:buClr>
              <a:buSzPts val="1600"/>
              <a:buFont typeface="Nixie One"/>
              <a:buNone/>
              <a:defRPr b="0" i="0" sz="16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9" name="Shape 199"/>
        <p:cNvGrpSpPr/>
        <p:nvPr/>
      </p:nvGrpSpPr>
      <p:grpSpPr>
        <a:xfrm>
          <a:off x="0" y="0"/>
          <a:ext cx="0" cy="0"/>
          <a:chOff x="0" y="0"/>
          <a:chExt cx="0" cy="0"/>
        </a:xfrm>
      </p:grpSpPr>
      <p:sp>
        <p:nvSpPr>
          <p:cNvPr id="200" name="Google Shape;200;p74"/>
          <p:cNvSpPr/>
          <p:nvPr>
            <p:ph idx="2" type="pic"/>
          </p:nvPr>
        </p:nvSpPr>
        <p:spPr>
          <a:xfrm>
            <a:off x="5867401" y="1176112"/>
            <a:ext cx="4189413" cy="4202113"/>
          </a:xfrm>
          <a:prstGeom prst="rect">
            <a:avLst/>
          </a:prstGeom>
          <a:noFill/>
          <a:ln>
            <a:noFill/>
          </a:ln>
        </p:spPr>
      </p:sp>
      <p:sp>
        <p:nvSpPr>
          <p:cNvPr id="201" name="Google Shape;201;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4" name="Shape 24"/>
        <p:cNvGrpSpPr/>
        <p:nvPr/>
      </p:nvGrpSpPr>
      <p:grpSpPr>
        <a:xfrm>
          <a:off x="0" y="0"/>
          <a:ext cx="0" cy="0"/>
          <a:chOff x="0" y="0"/>
          <a:chExt cx="0" cy="0"/>
        </a:xfrm>
      </p:grpSpPr>
      <p:sp>
        <p:nvSpPr>
          <p:cNvPr id="25" name="Google Shape;25;g24184cb48d0_0_1599"/>
          <p:cNvSpPr/>
          <p:nvPr>
            <p:ph idx="2" type="pic"/>
          </p:nvPr>
        </p:nvSpPr>
        <p:spPr>
          <a:xfrm>
            <a:off x="4806952" y="1588"/>
            <a:ext cx="7386600" cy="6858000"/>
          </a:xfrm>
          <a:prstGeom prst="rect">
            <a:avLst/>
          </a:prstGeom>
          <a:noFill/>
          <a:ln>
            <a:noFill/>
          </a:ln>
        </p:spPr>
      </p:sp>
      <p:sp>
        <p:nvSpPr>
          <p:cNvPr id="26" name="Google Shape;26;g24184cb48d0_0_159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202" name="Shape 202"/>
        <p:cNvGrpSpPr/>
        <p:nvPr/>
      </p:nvGrpSpPr>
      <p:grpSpPr>
        <a:xfrm>
          <a:off x="0" y="0"/>
          <a:ext cx="0" cy="0"/>
          <a:chOff x="0" y="0"/>
          <a:chExt cx="0" cy="0"/>
        </a:xfrm>
      </p:grpSpPr>
      <p:sp>
        <p:nvSpPr>
          <p:cNvPr id="203" name="Google Shape;203;g1a0854cc649_9_1046"/>
          <p:cNvSpPr/>
          <p:nvPr>
            <p:ph idx="2" type="pic"/>
          </p:nvPr>
        </p:nvSpPr>
        <p:spPr>
          <a:xfrm>
            <a:off x="914400" y="1782093"/>
            <a:ext cx="2209800" cy="2256600"/>
          </a:xfrm>
          <a:prstGeom prst="ellipse">
            <a:avLst/>
          </a:prstGeom>
          <a:solidFill>
            <a:schemeClr val="lt1"/>
          </a:solidFill>
          <a:ln>
            <a:noFill/>
          </a:ln>
        </p:spPr>
      </p:sp>
      <p:sp>
        <p:nvSpPr>
          <p:cNvPr id="204" name="Google Shape;204;g1a0854cc649_9_1046"/>
          <p:cNvSpPr/>
          <p:nvPr>
            <p:ph idx="3" type="pic"/>
          </p:nvPr>
        </p:nvSpPr>
        <p:spPr>
          <a:xfrm>
            <a:off x="3657600" y="1782093"/>
            <a:ext cx="2209800" cy="2256600"/>
          </a:xfrm>
          <a:prstGeom prst="ellipse">
            <a:avLst/>
          </a:prstGeom>
          <a:solidFill>
            <a:schemeClr val="lt1"/>
          </a:solidFill>
          <a:ln>
            <a:noFill/>
          </a:ln>
        </p:spPr>
      </p:sp>
      <p:sp>
        <p:nvSpPr>
          <p:cNvPr id="205" name="Google Shape;205;g1a0854cc649_9_1046"/>
          <p:cNvSpPr/>
          <p:nvPr>
            <p:ph idx="4" type="pic"/>
          </p:nvPr>
        </p:nvSpPr>
        <p:spPr>
          <a:xfrm>
            <a:off x="6400800" y="1782093"/>
            <a:ext cx="2209800" cy="2256600"/>
          </a:xfrm>
          <a:prstGeom prst="ellipse">
            <a:avLst/>
          </a:prstGeom>
          <a:solidFill>
            <a:schemeClr val="lt1"/>
          </a:solidFill>
          <a:ln>
            <a:noFill/>
          </a:ln>
        </p:spPr>
      </p:sp>
      <p:sp>
        <p:nvSpPr>
          <p:cNvPr id="206" name="Google Shape;206;g1a0854cc649_9_1046"/>
          <p:cNvSpPr/>
          <p:nvPr>
            <p:ph idx="5" type="pic"/>
          </p:nvPr>
        </p:nvSpPr>
        <p:spPr>
          <a:xfrm>
            <a:off x="9144000" y="1782093"/>
            <a:ext cx="2209800" cy="2256600"/>
          </a:xfrm>
          <a:prstGeom prst="ellipse">
            <a:avLst/>
          </a:prstGeom>
          <a:solidFill>
            <a:schemeClr val="lt1"/>
          </a:solidFill>
          <a:ln>
            <a:noFill/>
          </a:ln>
        </p:spPr>
      </p:sp>
      <p:sp>
        <p:nvSpPr>
          <p:cNvPr id="207" name="Google Shape;207;g1a0854cc649_9_104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208" name="Shape 208"/>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9" name="Shape 209"/>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210" name="Shape 210"/>
        <p:cNvGrpSpPr/>
        <p:nvPr/>
      </p:nvGrpSpPr>
      <p:grpSpPr>
        <a:xfrm>
          <a:off x="0" y="0"/>
          <a:ext cx="0" cy="0"/>
          <a:chOff x="0" y="0"/>
          <a:chExt cx="0" cy="0"/>
        </a:xfrm>
      </p:grpSpPr>
      <p:sp>
        <p:nvSpPr>
          <p:cNvPr id="211" name="Google Shape;211;g20eeab159d8_2_431"/>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g20eeab159d8_2_43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213" name="Shape 213"/>
        <p:cNvGrpSpPr/>
        <p:nvPr/>
      </p:nvGrpSpPr>
      <p:grpSpPr>
        <a:xfrm>
          <a:off x="0" y="0"/>
          <a:ext cx="0" cy="0"/>
          <a:chOff x="0" y="0"/>
          <a:chExt cx="0" cy="0"/>
        </a:xfrm>
      </p:grpSpPr>
      <p:sp>
        <p:nvSpPr>
          <p:cNvPr id="214" name="Google Shape;214;g20eeab159d8_2_81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15" name="Shape 215"/>
        <p:cNvGrpSpPr/>
        <p:nvPr/>
      </p:nvGrpSpPr>
      <p:grpSpPr>
        <a:xfrm>
          <a:off x="0" y="0"/>
          <a:ext cx="0" cy="0"/>
          <a:chOff x="0" y="0"/>
          <a:chExt cx="0" cy="0"/>
        </a:xfrm>
      </p:grpSpPr>
      <p:pic>
        <p:nvPicPr>
          <p:cNvPr id="216" name="Google Shape;216;p79"/>
          <p:cNvPicPr preferRelativeResize="0"/>
          <p:nvPr/>
        </p:nvPicPr>
        <p:blipFill rotWithShape="1">
          <a:blip r:embed="rId2">
            <a:alphaModFix/>
          </a:blip>
          <a:srcRect b="0" l="0" r="0" t="0"/>
          <a:stretch/>
        </p:blipFill>
        <p:spPr>
          <a:xfrm>
            <a:off x="10479499" y="304801"/>
            <a:ext cx="1207148" cy="533400"/>
          </a:xfrm>
          <a:prstGeom prst="rect">
            <a:avLst/>
          </a:prstGeom>
          <a:noFill/>
          <a:ln>
            <a:noFill/>
          </a:ln>
        </p:spPr>
      </p:pic>
      <p:sp>
        <p:nvSpPr>
          <p:cNvPr id="217" name="Google Shape;217;p79"/>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2">
    <p:spTree>
      <p:nvGrpSpPr>
        <p:cNvPr id="218" name="Shape 218"/>
        <p:cNvGrpSpPr/>
        <p:nvPr/>
      </p:nvGrpSpPr>
      <p:grpSpPr>
        <a:xfrm>
          <a:off x="0" y="0"/>
          <a:ext cx="0" cy="0"/>
          <a:chOff x="0" y="0"/>
          <a:chExt cx="0" cy="0"/>
        </a:xfrm>
      </p:grpSpPr>
      <p:sp>
        <p:nvSpPr>
          <p:cNvPr id="219" name="Google Shape;219;g1a0854cc649_9_1537"/>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0" name="Google Shape;220;g1a0854cc649_9_1537"/>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Logo">
  <p:cSld name="Blank Slide With Logo">
    <p:spTree>
      <p:nvGrpSpPr>
        <p:cNvPr id="221" name="Shape 221"/>
        <p:cNvGrpSpPr/>
        <p:nvPr/>
      </p:nvGrpSpPr>
      <p:grpSpPr>
        <a:xfrm>
          <a:off x="0" y="0"/>
          <a:ext cx="0" cy="0"/>
          <a:chOff x="0" y="0"/>
          <a:chExt cx="0" cy="0"/>
        </a:xfrm>
      </p:grpSpPr>
      <p:sp>
        <p:nvSpPr>
          <p:cNvPr id="222" name="Google Shape;222;g1a0854cc649_9_10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Custom Layout">
  <p:cSld name="22_Custom Layout">
    <p:spTree>
      <p:nvGrpSpPr>
        <p:cNvPr id="223" name="Shape 223"/>
        <p:cNvGrpSpPr/>
        <p:nvPr/>
      </p:nvGrpSpPr>
      <p:grpSpPr>
        <a:xfrm>
          <a:off x="0" y="0"/>
          <a:ext cx="0" cy="0"/>
          <a:chOff x="0" y="0"/>
          <a:chExt cx="0" cy="0"/>
        </a:xfrm>
      </p:grpSpPr>
      <p:sp>
        <p:nvSpPr>
          <p:cNvPr id="224" name="Google Shape;224;g1a0854cc649_9_283"/>
          <p:cNvSpPr/>
          <p:nvPr>
            <p:ph idx="2" type="pic"/>
          </p:nvPr>
        </p:nvSpPr>
        <p:spPr>
          <a:xfrm flipH="1" rot="10800000">
            <a:off x="755905" y="0"/>
            <a:ext cx="3295500" cy="4686300"/>
          </a:xfrm>
          <a:prstGeom prst="round2SameRect">
            <a:avLst>
              <a:gd fmla="val 16667" name="adj1"/>
              <a:gd fmla="val 0" name="adj2"/>
            </a:avLst>
          </a:prstGeom>
          <a:solidFill>
            <a:schemeClr val="lt1"/>
          </a:solidFill>
          <a:ln>
            <a:noFill/>
          </a:ln>
        </p:spPr>
      </p:sp>
      <p:sp>
        <p:nvSpPr>
          <p:cNvPr id="225" name="Google Shape;225;g1a0854cc649_9_283"/>
          <p:cNvSpPr/>
          <p:nvPr>
            <p:ph idx="3" type="pic"/>
          </p:nvPr>
        </p:nvSpPr>
        <p:spPr>
          <a:xfrm>
            <a:off x="8153400" y="4357914"/>
            <a:ext cx="3295500" cy="2514600"/>
          </a:xfrm>
          <a:prstGeom prst="round2SameRect">
            <a:avLst>
              <a:gd fmla="val 16667" name="adj1"/>
              <a:gd fmla="val 0" name="adj2"/>
            </a:avLst>
          </a:prstGeom>
          <a:solidFill>
            <a:schemeClr val="lt1"/>
          </a:solidFill>
          <a:ln>
            <a:noFill/>
          </a:ln>
        </p:spPr>
      </p:sp>
      <p:sp>
        <p:nvSpPr>
          <p:cNvPr id="226" name="Google Shape;226;g1a0854cc649_9_28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3">
    <p:spTree>
      <p:nvGrpSpPr>
        <p:cNvPr id="227" name="Shape 227"/>
        <p:cNvGrpSpPr/>
        <p:nvPr/>
      </p:nvGrpSpPr>
      <p:grpSpPr>
        <a:xfrm>
          <a:off x="0" y="0"/>
          <a:ext cx="0" cy="0"/>
          <a:chOff x="0" y="0"/>
          <a:chExt cx="0" cy="0"/>
        </a:xfrm>
      </p:grpSpPr>
      <p:sp>
        <p:nvSpPr>
          <p:cNvPr id="228" name="Google Shape;228;g1b88cec6dc8_0_18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9" name="Google Shape;229;g1b88cec6dc8_0_18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7_Custom Layout">
  <p:cSld name="17_Custom Layout">
    <p:spTree>
      <p:nvGrpSpPr>
        <p:cNvPr id="27" name="Shape 27"/>
        <p:cNvGrpSpPr/>
        <p:nvPr/>
      </p:nvGrpSpPr>
      <p:grpSpPr>
        <a:xfrm>
          <a:off x="0" y="0"/>
          <a:ext cx="0" cy="0"/>
          <a:chOff x="0" y="0"/>
          <a:chExt cx="0" cy="0"/>
        </a:xfrm>
      </p:grpSpPr>
      <p:sp>
        <p:nvSpPr>
          <p:cNvPr id="28" name="Google Shape;28;g24184cb48d0_0_1604"/>
          <p:cNvSpPr/>
          <p:nvPr>
            <p:ph idx="2" type="pic"/>
          </p:nvPr>
        </p:nvSpPr>
        <p:spPr>
          <a:xfrm>
            <a:off x="914400" y="1782093"/>
            <a:ext cx="2209800" cy="2256600"/>
          </a:xfrm>
          <a:prstGeom prst="ellipse">
            <a:avLst/>
          </a:prstGeom>
          <a:solidFill>
            <a:schemeClr val="lt1"/>
          </a:solidFill>
          <a:ln>
            <a:noFill/>
          </a:ln>
        </p:spPr>
      </p:sp>
      <p:sp>
        <p:nvSpPr>
          <p:cNvPr id="29" name="Google Shape;29;g24184cb48d0_0_1604"/>
          <p:cNvSpPr/>
          <p:nvPr>
            <p:ph idx="3" type="pic"/>
          </p:nvPr>
        </p:nvSpPr>
        <p:spPr>
          <a:xfrm>
            <a:off x="3657600" y="1782093"/>
            <a:ext cx="2209800" cy="2256600"/>
          </a:xfrm>
          <a:prstGeom prst="ellipse">
            <a:avLst/>
          </a:prstGeom>
          <a:solidFill>
            <a:schemeClr val="lt1"/>
          </a:solidFill>
          <a:ln>
            <a:noFill/>
          </a:ln>
        </p:spPr>
      </p:sp>
      <p:sp>
        <p:nvSpPr>
          <p:cNvPr id="30" name="Google Shape;30;g24184cb48d0_0_1604"/>
          <p:cNvSpPr/>
          <p:nvPr>
            <p:ph idx="4" type="pic"/>
          </p:nvPr>
        </p:nvSpPr>
        <p:spPr>
          <a:xfrm>
            <a:off x="6400800" y="1782093"/>
            <a:ext cx="2209800" cy="2256600"/>
          </a:xfrm>
          <a:prstGeom prst="ellipse">
            <a:avLst/>
          </a:prstGeom>
          <a:solidFill>
            <a:schemeClr val="lt1"/>
          </a:solidFill>
          <a:ln>
            <a:noFill/>
          </a:ln>
        </p:spPr>
      </p:sp>
      <p:sp>
        <p:nvSpPr>
          <p:cNvPr id="31" name="Google Shape;31;g24184cb48d0_0_1604"/>
          <p:cNvSpPr/>
          <p:nvPr>
            <p:ph idx="5" type="pic"/>
          </p:nvPr>
        </p:nvSpPr>
        <p:spPr>
          <a:xfrm>
            <a:off x="9144000" y="1782093"/>
            <a:ext cx="2209800" cy="2256600"/>
          </a:xfrm>
          <a:prstGeom prst="ellipse">
            <a:avLst/>
          </a:prstGeom>
          <a:solidFill>
            <a:schemeClr val="lt1"/>
          </a:solidFill>
          <a:ln>
            <a:noFill/>
          </a:ln>
        </p:spPr>
      </p:sp>
      <p:sp>
        <p:nvSpPr>
          <p:cNvPr id="32" name="Google Shape;32;g24184cb48d0_0_160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1">
  <p:cSld name="Picture with Caption">
    <p:spTree>
      <p:nvGrpSpPr>
        <p:cNvPr id="230" name="Shape 230"/>
        <p:cNvGrpSpPr/>
        <p:nvPr/>
      </p:nvGrpSpPr>
      <p:grpSpPr>
        <a:xfrm>
          <a:off x="0" y="0"/>
          <a:ext cx="0" cy="0"/>
          <a:chOff x="0" y="0"/>
          <a:chExt cx="0" cy="0"/>
        </a:xfrm>
      </p:grpSpPr>
      <p:sp>
        <p:nvSpPr>
          <p:cNvPr id="231" name="Google Shape;231;g1a0854cc649_9_105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1">
  <p:cSld name="21_Custom Layout_1">
    <p:spTree>
      <p:nvGrpSpPr>
        <p:cNvPr id="232" name="Shape 232"/>
        <p:cNvGrpSpPr/>
        <p:nvPr/>
      </p:nvGrpSpPr>
      <p:grpSpPr>
        <a:xfrm>
          <a:off x="0" y="0"/>
          <a:ext cx="0" cy="0"/>
          <a:chOff x="0" y="0"/>
          <a:chExt cx="0" cy="0"/>
        </a:xfrm>
      </p:grpSpPr>
      <p:sp>
        <p:nvSpPr>
          <p:cNvPr id="233" name="Google Shape;233;g1a0854cc649_9_1540"/>
          <p:cNvSpPr/>
          <p:nvPr>
            <p:ph idx="2" type="pic"/>
          </p:nvPr>
        </p:nvSpPr>
        <p:spPr>
          <a:xfrm flipH="1" rot="-5400000">
            <a:off x="1488650" y="962300"/>
            <a:ext cx="2766000" cy="2774700"/>
          </a:xfrm>
          <a:prstGeom prst="roundRect">
            <a:avLst>
              <a:gd fmla="val 16667" name="adj"/>
            </a:avLst>
          </a:prstGeom>
          <a:solidFill>
            <a:schemeClr val="lt1"/>
          </a:solidFill>
          <a:ln>
            <a:noFill/>
          </a:ln>
          <a:effectLst>
            <a:outerShdw blurRad="57150" rotWithShape="0" algn="bl" dir="5400000" dist="19050">
              <a:srgbClr val="000000">
                <a:alpha val="47450"/>
              </a:srgbClr>
            </a:outerShdw>
          </a:effectLst>
        </p:spPr>
      </p:sp>
      <p:sp>
        <p:nvSpPr>
          <p:cNvPr id="234" name="Google Shape;234;g1a0854cc649_9_1540"/>
          <p:cNvSpPr/>
          <p:nvPr>
            <p:ph idx="3" type="pic"/>
          </p:nvPr>
        </p:nvSpPr>
        <p:spPr>
          <a:xfrm flipH="1" rot="-5400000">
            <a:off x="7780750" y="3450775"/>
            <a:ext cx="2766000" cy="2774700"/>
          </a:xfrm>
          <a:prstGeom prst="roundRect">
            <a:avLst>
              <a:gd fmla="val 16667" name="adj"/>
            </a:avLst>
          </a:prstGeom>
          <a:solidFill>
            <a:schemeClr val="lt1"/>
          </a:solidFill>
          <a:ln>
            <a:noFill/>
          </a:ln>
          <a:effectLst>
            <a:outerShdw blurRad="57150" rotWithShape="0" algn="bl" dir="5400000" dist="19050">
              <a:srgbClr val="000000">
                <a:alpha val="47450"/>
              </a:srgbClr>
            </a:outerShdw>
          </a:effectLst>
        </p:spPr>
      </p:sp>
      <p:sp>
        <p:nvSpPr>
          <p:cNvPr id="235" name="Google Shape;235;g1a0854cc649_9_154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
    <p:spTree>
      <p:nvGrpSpPr>
        <p:cNvPr id="236" name="Shape 236"/>
        <p:cNvGrpSpPr/>
        <p:nvPr/>
      </p:nvGrpSpPr>
      <p:grpSpPr>
        <a:xfrm>
          <a:off x="0" y="0"/>
          <a:ext cx="0" cy="0"/>
          <a:chOff x="0" y="0"/>
          <a:chExt cx="0" cy="0"/>
        </a:xfrm>
      </p:grpSpPr>
      <p:sp>
        <p:nvSpPr>
          <p:cNvPr id="237" name="Google Shape;237;g1a0854cc649_9_273"/>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38" name="Google Shape;238;g1a0854cc649_9_27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4">
  <p:cSld name="2_Title and Content_4">
    <p:spTree>
      <p:nvGrpSpPr>
        <p:cNvPr id="239" name="Shape 239"/>
        <p:cNvGrpSpPr/>
        <p:nvPr/>
      </p:nvGrpSpPr>
      <p:grpSpPr>
        <a:xfrm>
          <a:off x="0" y="0"/>
          <a:ext cx="0" cy="0"/>
          <a:chOff x="0" y="0"/>
          <a:chExt cx="0" cy="0"/>
        </a:xfrm>
      </p:grpSpPr>
      <p:sp>
        <p:nvSpPr>
          <p:cNvPr id="240" name="Google Shape;240;g1c89fc10746_0_17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1" name="Google Shape;241;g1c89fc10746_0_17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 Slide_1">
    <p:spTree>
      <p:nvGrpSpPr>
        <p:cNvPr id="242" name="Shape 242"/>
        <p:cNvGrpSpPr/>
        <p:nvPr/>
      </p:nvGrpSpPr>
      <p:grpSpPr>
        <a:xfrm>
          <a:off x="0" y="0"/>
          <a:ext cx="0" cy="0"/>
          <a:chOff x="0" y="0"/>
          <a:chExt cx="0" cy="0"/>
        </a:xfrm>
      </p:grpSpPr>
      <p:sp>
        <p:nvSpPr>
          <p:cNvPr id="243" name="Google Shape;243;g1a0854cc649_9_1551"/>
          <p:cNvSpPr txBox="1"/>
          <p:nvPr>
            <p:ph type="title"/>
          </p:nvPr>
        </p:nvSpPr>
        <p:spPr>
          <a:xfrm>
            <a:off x="0" y="200177"/>
            <a:ext cx="12192000" cy="775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595959"/>
              </a:buClr>
              <a:buSzPts val="4800"/>
              <a:buFont typeface="Calibri"/>
              <a:buNone/>
              <a:defRPr b="1" sz="48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4" name="Google Shape;244;g1a0854cc649_9_1551"/>
          <p:cNvSpPr txBox="1"/>
          <p:nvPr>
            <p:ph idx="1" type="body"/>
          </p:nvPr>
        </p:nvSpPr>
        <p:spPr>
          <a:xfrm>
            <a:off x="0" y="1005381"/>
            <a:ext cx="12192000" cy="4194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45" name="Google Shape;245;g1a0854cc649_9_1551"/>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59595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246" name="Shape 246"/>
        <p:cNvGrpSpPr/>
        <p:nvPr/>
      </p:nvGrpSpPr>
      <p:grpSpPr>
        <a:xfrm>
          <a:off x="0" y="0"/>
          <a:ext cx="0" cy="0"/>
          <a:chOff x="0" y="0"/>
          <a:chExt cx="0" cy="0"/>
        </a:xfrm>
      </p:grpSpPr>
      <p:sp>
        <p:nvSpPr>
          <p:cNvPr id="247" name="Google Shape;247;p78"/>
          <p:cNvSpPr/>
          <p:nvPr>
            <p:ph idx="2" type="pic"/>
          </p:nvPr>
        </p:nvSpPr>
        <p:spPr>
          <a:xfrm>
            <a:off x="6096000" y="1075673"/>
            <a:ext cx="4721100" cy="4735500"/>
          </a:xfrm>
          <a:prstGeom prst="rect">
            <a:avLst/>
          </a:prstGeom>
          <a:noFill/>
          <a:ln>
            <a:noFill/>
          </a:ln>
        </p:spPr>
      </p:sp>
      <p:sp>
        <p:nvSpPr>
          <p:cNvPr id="248" name="Google Shape;248;p78"/>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49" name="Shape 249"/>
        <p:cNvGrpSpPr/>
        <p:nvPr/>
      </p:nvGrpSpPr>
      <p:grpSpPr>
        <a:xfrm>
          <a:off x="0" y="0"/>
          <a:ext cx="0" cy="0"/>
          <a:chOff x="0" y="0"/>
          <a:chExt cx="0" cy="0"/>
        </a:xfrm>
      </p:grpSpPr>
      <p:sp>
        <p:nvSpPr>
          <p:cNvPr id="250" name="Google Shape;250;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1" name="Google Shape;251;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2" name="Google Shape;252;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54" name="Google Shape;254;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55" name="Shape 255"/>
        <p:cNvGrpSpPr/>
        <p:nvPr/>
      </p:nvGrpSpPr>
      <p:grpSpPr>
        <a:xfrm>
          <a:off x="0" y="0"/>
          <a:ext cx="0" cy="0"/>
          <a:chOff x="0" y="0"/>
          <a:chExt cx="0" cy="0"/>
        </a:xfrm>
      </p:grpSpPr>
      <p:sp>
        <p:nvSpPr>
          <p:cNvPr id="256" name="Google Shape;256;p82"/>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7" name="Shape 257"/>
        <p:cNvGrpSpPr/>
        <p:nvPr/>
      </p:nvGrpSpPr>
      <p:grpSpPr>
        <a:xfrm>
          <a:off x="0" y="0"/>
          <a:ext cx="0" cy="0"/>
          <a:chOff x="0" y="0"/>
          <a:chExt cx="0" cy="0"/>
        </a:xfrm>
      </p:grpSpPr>
      <p:sp>
        <p:nvSpPr>
          <p:cNvPr id="258" name="Google Shape;258;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9" name="Google Shape;259;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0" name="Google Shape;260;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1" name="Google Shape;261;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3" name="Shape 263"/>
        <p:cNvGrpSpPr/>
        <p:nvPr/>
      </p:nvGrpSpPr>
      <p:grpSpPr>
        <a:xfrm>
          <a:off x="0" y="0"/>
          <a:ext cx="0" cy="0"/>
          <a:chOff x="0" y="0"/>
          <a:chExt cx="0" cy="0"/>
        </a:xfrm>
      </p:grpSpPr>
      <p:sp>
        <p:nvSpPr>
          <p:cNvPr id="264" name="Google Shape;264;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5" name="Google Shape;265;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6" name="Google Shape;266;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33" name="Shape 33"/>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70" name="Shape 270"/>
        <p:cNvGrpSpPr/>
        <p:nvPr/>
      </p:nvGrpSpPr>
      <p:grpSpPr>
        <a:xfrm>
          <a:off x="0" y="0"/>
          <a:ext cx="0" cy="0"/>
          <a:chOff x="0" y="0"/>
          <a:chExt cx="0" cy="0"/>
        </a:xfrm>
      </p:grpSpPr>
      <p:sp>
        <p:nvSpPr>
          <p:cNvPr id="271" name="Google Shape;271;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3" name="Google Shape;273;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5" name="Google Shape;275;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6" name="Google Shape;276;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8" name="Google Shape;278;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9" name="Shape 279"/>
        <p:cNvGrpSpPr/>
        <p:nvPr/>
      </p:nvGrpSpPr>
      <p:grpSpPr>
        <a:xfrm>
          <a:off x="0" y="0"/>
          <a:ext cx="0" cy="0"/>
          <a:chOff x="0" y="0"/>
          <a:chExt cx="0" cy="0"/>
        </a:xfrm>
      </p:grpSpPr>
      <p:sp>
        <p:nvSpPr>
          <p:cNvPr id="280" name="Google Shape;280;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3" name="Google Shape;283;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84" name="Shape 284"/>
        <p:cNvGrpSpPr/>
        <p:nvPr/>
      </p:nvGrpSpPr>
      <p:grpSpPr>
        <a:xfrm>
          <a:off x="0" y="0"/>
          <a:ext cx="0" cy="0"/>
          <a:chOff x="0" y="0"/>
          <a:chExt cx="0" cy="0"/>
        </a:xfrm>
      </p:grpSpPr>
      <p:sp>
        <p:nvSpPr>
          <p:cNvPr id="285" name="Google Shape;285;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6" name="Google Shape;286;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87" name="Google Shape;287;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88" name="Google Shape;288;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9" name="Google Shape;289;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0" name="Google Shape;290;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91" name="Shape 291"/>
        <p:cNvGrpSpPr/>
        <p:nvPr/>
      </p:nvGrpSpPr>
      <p:grpSpPr>
        <a:xfrm>
          <a:off x="0" y="0"/>
          <a:ext cx="0" cy="0"/>
          <a:chOff x="0" y="0"/>
          <a:chExt cx="0" cy="0"/>
        </a:xfrm>
      </p:grpSpPr>
      <p:sp>
        <p:nvSpPr>
          <p:cNvPr id="292" name="Google Shape;292;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3" name="Google Shape;293;p88"/>
          <p:cNvSpPr/>
          <p:nvPr>
            <p:ph idx="2" type="pic"/>
          </p:nvPr>
        </p:nvSpPr>
        <p:spPr>
          <a:xfrm>
            <a:off x="5183188" y="987425"/>
            <a:ext cx="6172200" cy="4873625"/>
          </a:xfrm>
          <a:prstGeom prst="rect">
            <a:avLst/>
          </a:prstGeom>
          <a:noFill/>
          <a:ln>
            <a:noFill/>
          </a:ln>
        </p:spPr>
      </p:sp>
      <p:sp>
        <p:nvSpPr>
          <p:cNvPr id="294" name="Google Shape;294;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95" name="Google Shape;295;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6" name="Google Shape;296;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7" name="Google Shape;297;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98" name="Shape 298"/>
        <p:cNvGrpSpPr/>
        <p:nvPr/>
      </p:nvGrpSpPr>
      <p:grpSpPr>
        <a:xfrm>
          <a:off x="0" y="0"/>
          <a:ext cx="0" cy="0"/>
          <a:chOff x="0" y="0"/>
          <a:chExt cx="0" cy="0"/>
        </a:xfrm>
      </p:grpSpPr>
      <p:sp>
        <p:nvSpPr>
          <p:cNvPr id="299" name="Google Shape;299;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0" name="Google Shape;300;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1" name="Google Shape;301;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2" name="Google Shape;302;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3" name="Google Shape;303;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04" name="Shape 304"/>
        <p:cNvGrpSpPr/>
        <p:nvPr/>
      </p:nvGrpSpPr>
      <p:grpSpPr>
        <a:xfrm>
          <a:off x="0" y="0"/>
          <a:ext cx="0" cy="0"/>
          <a:chOff x="0" y="0"/>
          <a:chExt cx="0" cy="0"/>
        </a:xfrm>
      </p:grpSpPr>
      <p:sp>
        <p:nvSpPr>
          <p:cNvPr id="305" name="Google Shape;305;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6" name="Google Shape;306;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7" name="Google Shape;307;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8" name="Google Shape;308;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9" name="Google Shape;309;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10" name="Shape 310"/>
        <p:cNvGrpSpPr/>
        <p:nvPr/>
      </p:nvGrpSpPr>
      <p:grpSpPr>
        <a:xfrm>
          <a:off x="0" y="0"/>
          <a:ext cx="0" cy="0"/>
          <a:chOff x="0" y="0"/>
          <a:chExt cx="0" cy="0"/>
        </a:xfrm>
      </p:grpSpPr>
      <p:sp>
        <p:nvSpPr>
          <p:cNvPr id="311" name="Google Shape;311;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312" name="Shape 312"/>
        <p:cNvGrpSpPr/>
        <p:nvPr/>
      </p:nvGrpSpPr>
      <p:grpSpPr>
        <a:xfrm>
          <a:off x="0" y="0"/>
          <a:ext cx="0" cy="0"/>
          <a:chOff x="0" y="0"/>
          <a:chExt cx="0" cy="0"/>
        </a:xfrm>
      </p:grpSpPr>
      <p:sp>
        <p:nvSpPr>
          <p:cNvPr id="313" name="Google Shape;313;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4" name="Google Shape;314;g1a0854cc649_9_276"/>
          <p:cNvSpPr/>
          <p:nvPr>
            <p:ph idx="2" type="pic"/>
          </p:nvPr>
        </p:nvSpPr>
        <p:spPr>
          <a:xfrm>
            <a:off x="996950" y="1710767"/>
            <a:ext cx="2349600" cy="2399100"/>
          </a:xfrm>
          <a:prstGeom prst="ellipse">
            <a:avLst/>
          </a:prstGeom>
          <a:solidFill>
            <a:schemeClr val="lt1"/>
          </a:solidFill>
          <a:ln>
            <a:noFill/>
          </a:ln>
        </p:spPr>
      </p:sp>
      <p:sp>
        <p:nvSpPr>
          <p:cNvPr id="315" name="Google Shape;315;g1a0854cc649_9_276"/>
          <p:cNvSpPr/>
          <p:nvPr>
            <p:ph idx="3" type="pic"/>
          </p:nvPr>
        </p:nvSpPr>
        <p:spPr>
          <a:xfrm>
            <a:off x="4883150" y="1710767"/>
            <a:ext cx="2349600" cy="2399100"/>
          </a:xfrm>
          <a:prstGeom prst="ellipse">
            <a:avLst/>
          </a:prstGeom>
          <a:solidFill>
            <a:schemeClr val="lt1"/>
          </a:solidFill>
          <a:ln>
            <a:noFill/>
          </a:ln>
        </p:spPr>
      </p:sp>
      <p:sp>
        <p:nvSpPr>
          <p:cNvPr id="316" name="Google Shape;316;g1a0854cc649_9_276"/>
          <p:cNvSpPr/>
          <p:nvPr>
            <p:ph idx="4" type="pic"/>
          </p:nvPr>
        </p:nvSpPr>
        <p:spPr>
          <a:xfrm>
            <a:off x="8769350" y="1710767"/>
            <a:ext cx="2349600" cy="2399100"/>
          </a:xfrm>
          <a:prstGeom prst="ellipse">
            <a:avLst/>
          </a:prstGeom>
          <a:solidFill>
            <a:schemeClr val="lt1"/>
          </a:solidFill>
          <a:ln>
            <a:noFill/>
          </a:ln>
        </p:spPr>
      </p:sp>
      <p:pic>
        <p:nvPicPr>
          <p:cNvPr id="317" name="Google Shape;317;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318" name="Google Shape;318;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9" name="Shape 319"/>
        <p:cNvGrpSpPr/>
        <p:nvPr/>
      </p:nvGrpSpPr>
      <p:grpSpPr>
        <a:xfrm>
          <a:off x="0" y="0"/>
          <a:ext cx="0" cy="0"/>
          <a:chOff x="0" y="0"/>
          <a:chExt cx="0" cy="0"/>
        </a:xfrm>
      </p:grpSpPr>
      <p:pic>
        <p:nvPicPr>
          <p:cNvPr id="320" name="Google Shape;320;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321" name="Google Shape;321;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322" name="Google Shape;322;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323" name="Shape 323"/>
        <p:cNvGrpSpPr/>
        <p:nvPr/>
      </p:nvGrpSpPr>
      <p:grpSpPr>
        <a:xfrm>
          <a:off x="0" y="0"/>
          <a:ext cx="0" cy="0"/>
          <a:chOff x="0" y="0"/>
          <a:chExt cx="0" cy="0"/>
        </a:xfrm>
      </p:grpSpPr>
      <p:sp>
        <p:nvSpPr>
          <p:cNvPr id="324" name="Google Shape;324;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5" name="Google Shape;325;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326" name="Google Shape;326;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327" name="Google Shape;327;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328" name="Google Shape;328;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329" name="Google Shape;329;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5">
  <p:cSld name="2_Title and Content_5">
    <p:spTree>
      <p:nvGrpSpPr>
        <p:cNvPr id="35" name="Shape 35"/>
        <p:cNvGrpSpPr/>
        <p:nvPr/>
      </p:nvGrpSpPr>
      <p:grpSpPr>
        <a:xfrm>
          <a:off x="0" y="0"/>
          <a:ext cx="0" cy="0"/>
          <a:chOff x="0" y="0"/>
          <a:chExt cx="0" cy="0"/>
        </a:xfrm>
      </p:grpSpPr>
      <p:sp>
        <p:nvSpPr>
          <p:cNvPr id="36" name="Google Shape;36;g24184cb48d0_0_1612"/>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g24184cb48d0_0_161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1">
  <p:cSld name="Content with Caption">
    <p:spTree>
      <p:nvGrpSpPr>
        <p:cNvPr id="38" name="Shape 38"/>
        <p:cNvGrpSpPr/>
        <p:nvPr/>
      </p:nvGrpSpPr>
      <p:grpSpPr>
        <a:xfrm>
          <a:off x="0" y="0"/>
          <a:ext cx="0" cy="0"/>
          <a:chOff x="0" y="0"/>
          <a:chExt cx="0" cy="0"/>
        </a:xfrm>
      </p:grpSpPr>
      <p:sp>
        <p:nvSpPr>
          <p:cNvPr id="39" name="Google Shape;39;g24184cb48d0_0_1615"/>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slideLayout" Target="../slideLayouts/slideLayout28.xml"/><Relationship Id="rId7" Type="http://schemas.openxmlformats.org/officeDocument/2006/relationships/slideLayout" Target="../slideLayouts/slideLayout6.xml"/><Relationship Id="rId8" Type="http://schemas.openxmlformats.org/officeDocument/2006/relationships/slideLayout" Target="../slideLayouts/slideLayout7.xml"/><Relationship Id="rId31" Type="http://schemas.openxmlformats.org/officeDocument/2006/relationships/slideLayout" Target="../slideLayouts/slideLayout30.xml"/><Relationship Id="rId30" Type="http://schemas.openxmlformats.org/officeDocument/2006/relationships/slideLayout" Target="../slideLayouts/slideLayout29.xml"/><Relationship Id="rId11" Type="http://schemas.openxmlformats.org/officeDocument/2006/relationships/slideLayout" Target="../slideLayouts/slideLayout10.xml"/><Relationship Id="rId33" Type="http://schemas.openxmlformats.org/officeDocument/2006/relationships/slideLayout" Target="../slideLayouts/slideLayout32.xml"/><Relationship Id="rId10" Type="http://schemas.openxmlformats.org/officeDocument/2006/relationships/slideLayout" Target="../slideLayouts/slideLayout9.xml"/><Relationship Id="rId32" Type="http://schemas.openxmlformats.org/officeDocument/2006/relationships/slideLayout" Target="../slideLayouts/slideLayout31.xml"/><Relationship Id="rId13" Type="http://schemas.openxmlformats.org/officeDocument/2006/relationships/slideLayout" Target="../slideLayouts/slideLayout12.xml"/><Relationship Id="rId35" Type="http://schemas.openxmlformats.org/officeDocument/2006/relationships/slideLayout" Target="../slideLayouts/slideLayout34.xml"/><Relationship Id="rId12" Type="http://schemas.openxmlformats.org/officeDocument/2006/relationships/slideLayout" Target="../slideLayouts/slideLayout11.xml"/><Relationship Id="rId34" Type="http://schemas.openxmlformats.org/officeDocument/2006/relationships/slideLayout" Target="../slideLayouts/slideLayout33.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36" Type="http://schemas.openxmlformats.org/officeDocument/2006/relationships/theme" Target="../theme/theme1.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53.xml"/><Relationship Id="rId22" Type="http://schemas.openxmlformats.org/officeDocument/2006/relationships/slideLayout" Target="../slideLayouts/slideLayout55.xml"/><Relationship Id="rId21" Type="http://schemas.openxmlformats.org/officeDocument/2006/relationships/slideLayout" Target="../slideLayouts/slideLayout54.xml"/><Relationship Id="rId24" Type="http://schemas.openxmlformats.org/officeDocument/2006/relationships/slideLayout" Target="../slideLayouts/slideLayout57.xml"/><Relationship Id="rId23" Type="http://schemas.openxmlformats.org/officeDocument/2006/relationships/slideLayout" Target="../slideLayouts/slideLayout56.xml"/><Relationship Id="rId1" Type="http://schemas.openxmlformats.org/officeDocument/2006/relationships/image" Target="../media/image2.png"/><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9" Type="http://schemas.openxmlformats.org/officeDocument/2006/relationships/slideLayout" Target="../slideLayouts/slideLayout42.xml"/><Relationship Id="rId26" Type="http://schemas.openxmlformats.org/officeDocument/2006/relationships/slideLayout" Target="../slideLayouts/slideLayout59.xml"/><Relationship Id="rId25" Type="http://schemas.openxmlformats.org/officeDocument/2006/relationships/slideLayout" Target="../slideLayouts/slideLayout58.xml"/><Relationship Id="rId28" Type="http://schemas.openxmlformats.org/officeDocument/2006/relationships/slideLayout" Target="../slideLayouts/slideLayout61.xml"/><Relationship Id="rId27" Type="http://schemas.openxmlformats.org/officeDocument/2006/relationships/slideLayout" Target="../slideLayouts/slideLayout60.xml"/><Relationship Id="rId5" Type="http://schemas.openxmlformats.org/officeDocument/2006/relationships/slideLayout" Target="../slideLayouts/slideLayout38.xml"/><Relationship Id="rId6" Type="http://schemas.openxmlformats.org/officeDocument/2006/relationships/slideLayout" Target="../slideLayouts/slideLayout39.xml"/><Relationship Id="rId29" Type="http://schemas.openxmlformats.org/officeDocument/2006/relationships/slideLayout" Target="../slideLayouts/slideLayout62.xml"/><Relationship Id="rId7" Type="http://schemas.openxmlformats.org/officeDocument/2006/relationships/slideLayout" Target="../slideLayouts/slideLayout40.xml"/><Relationship Id="rId8" Type="http://schemas.openxmlformats.org/officeDocument/2006/relationships/slideLayout" Target="../slideLayouts/slideLayout41.xml"/><Relationship Id="rId31" Type="http://schemas.openxmlformats.org/officeDocument/2006/relationships/slideLayout" Target="../slideLayouts/slideLayout64.xml"/><Relationship Id="rId30" Type="http://schemas.openxmlformats.org/officeDocument/2006/relationships/slideLayout" Target="../slideLayouts/slideLayout63.xml"/><Relationship Id="rId11" Type="http://schemas.openxmlformats.org/officeDocument/2006/relationships/slideLayout" Target="../slideLayouts/slideLayout44.xml"/><Relationship Id="rId33" Type="http://schemas.openxmlformats.org/officeDocument/2006/relationships/slideLayout" Target="../slideLayouts/slideLayout66.xml"/><Relationship Id="rId10" Type="http://schemas.openxmlformats.org/officeDocument/2006/relationships/slideLayout" Target="../slideLayouts/slideLayout43.xml"/><Relationship Id="rId32" Type="http://schemas.openxmlformats.org/officeDocument/2006/relationships/slideLayout" Target="../slideLayouts/slideLayout65.xml"/><Relationship Id="rId13" Type="http://schemas.openxmlformats.org/officeDocument/2006/relationships/slideLayout" Target="../slideLayouts/slideLayout46.xml"/><Relationship Id="rId35" Type="http://schemas.openxmlformats.org/officeDocument/2006/relationships/slideLayout" Target="../slideLayouts/slideLayout68.xml"/><Relationship Id="rId12" Type="http://schemas.openxmlformats.org/officeDocument/2006/relationships/slideLayout" Target="../slideLayouts/slideLayout45.xml"/><Relationship Id="rId34" Type="http://schemas.openxmlformats.org/officeDocument/2006/relationships/slideLayout" Target="../slideLayouts/slideLayout67.xml"/><Relationship Id="rId15" Type="http://schemas.openxmlformats.org/officeDocument/2006/relationships/slideLayout" Target="../slideLayouts/slideLayout48.xml"/><Relationship Id="rId37" Type="http://schemas.openxmlformats.org/officeDocument/2006/relationships/theme" Target="../theme/theme3.xml"/><Relationship Id="rId14" Type="http://schemas.openxmlformats.org/officeDocument/2006/relationships/slideLayout" Target="../slideLayouts/slideLayout47.xml"/><Relationship Id="rId36" Type="http://schemas.openxmlformats.org/officeDocument/2006/relationships/slideLayout" Target="../slideLayouts/slideLayout69.xml"/><Relationship Id="rId17" Type="http://schemas.openxmlformats.org/officeDocument/2006/relationships/slideLayout" Target="../slideLayouts/slideLayout50.xml"/><Relationship Id="rId16" Type="http://schemas.openxmlformats.org/officeDocument/2006/relationships/slideLayout" Target="../slideLayouts/slideLayout49.xml"/><Relationship Id="rId19" Type="http://schemas.openxmlformats.org/officeDocument/2006/relationships/slideLayout" Target="../slideLayouts/slideLayout52.xml"/><Relationship Id="rId18"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24184cb48d0_0_158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g24184cb48d0_0_158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g24184cb48d0_0_158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g24184cb48d0_0_15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g24184cb48d0_0_15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g24184cb48d0_0_1586"/>
          <p:cNvPicPr preferRelativeResize="0"/>
          <p:nvPr/>
        </p:nvPicPr>
        <p:blipFill rotWithShape="1">
          <a:blip r:embed="rId1">
            <a:alphaModFix/>
          </a:blip>
          <a:srcRect b="0" l="0" r="0" t="0"/>
          <a:stretch/>
        </p:blipFill>
        <p:spPr>
          <a:xfrm>
            <a:off x="10479499" y="304801"/>
            <a:ext cx="1207149"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5" name="Shape 155"/>
        <p:cNvGrpSpPr/>
        <p:nvPr/>
      </p:nvGrpSpPr>
      <p:grpSpPr>
        <a:xfrm>
          <a:off x="0" y="0"/>
          <a:ext cx="0" cy="0"/>
          <a:chOff x="0" y="0"/>
          <a:chExt cx="0" cy="0"/>
        </a:xfrm>
      </p:grpSpPr>
      <p:sp>
        <p:nvSpPr>
          <p:cNvPr id="156" name="Google Shape;156;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7" name="Google Shape;157;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58" name="Google Shape;158;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9" name="Google Shape;159;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0" name="Google Shape;160;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61" name="Google Shape;161;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70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 id="2147483718"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Relationship Id="rId3" Type="http://schemas.openxmlformats.org/officeDocument/2006/relationships/image" Target="../media/image25.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Relationship Id="rId3" Type="http://schemas.openxmlformats.org/officeDocument/2006/relationships/image" Target="../media/image25.png"/><Relationship Id="rId4" Type="http://schemas.openxmlformats.org/officeDocument/2006/relationships/image" Target="../media/image32.png"/><Relationship Id="rId5"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 Id="rId3" Type="http://schemas.openxmlformats.org/officeDocument/2006/relationships/image" Target="../media/image30.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 Id="rId3" Type="http://schemas.openxmlformats.org/officeDocument/2006/relationships/image" Target="../media/image27.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Relationship Id="rId3" Type="http://schemas.openxmlformats.org/officeDocument/2006/relationships/image" Target="../media/image27.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Relationship Id="rId3" Type="http://schemas.openxmlformats.org/officeDocument/2006/relationships/image" Target="../media/image14.jpg"/><Relationship Id="rId4" Type="http://schemas.openxmlformats.org/officeDocument/2006/relationships/image" Target="../media/image11.png"/><Relationship Id="rId5"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8.xml"/><Relationship Id="rId3" Type="http://schemas.openxmlformats.org/officeDocument/2006/relationships/image" Target="../media/image35.png"/><Relationship Id="rId4" Type="http://schemas.openxmlformats.org/officeDocument/2006/relationships/hyperlink" Target="https://docs.google.com/spreadsheets/d/1uRIXEnCAYcPPGXO_wKQhh3whPh3yyOsL/edit?usp=drive_link&amp;ouid=107520910760433885549&amp;rtpof=true&amp;sd=true" TargetMode="External"/><Relationship Id="rId5"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9.xml"/><Relationship Id="rId3"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0.xml"/><Relationship Id="rId3"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1.xml"/><Relationship Id="rId3" Type="http://schemas.openxmlformats.org/officeDocument/2006/relationships/image" Target="../media/image4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2.xml"/><Relationship Id="rId3" Type="http://schemas.openxmlformats.org/officeDocument/2006/relationships/image" Target="../media/image4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3.xml"/><Relationship Id="rId3" Type="http://schemas.openxmlformats.org/officeDocument/2006/relationships/image" Target="../media/image4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4.xml"/><Relationship Id="rId3" Type="http://schemas.openxmlformats.org/officeDocument/2006/relationships/image" Target="../media/image11.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5.xml"/><Relationship Id="rId3"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6.xml"/><Relationship Id="rId3" Type="http://schemas.openxmlformats.org/officeDocument/2006/relationships/image" Target="../media/image50.png"/><Relationship Id="rId4" Type="http://schemas.openxmlformats.org/officeDocument/2006/relationships/hyperlink" Target="https://drive.google.com/file/d/1hE-6AsaFuPuwZ1t5-BQ5XWtl8sz4fAqI/view?fbclid=IwAR1fpIONay4lVwb1ayDCvW9ssRkKpfaORFU4SSTp3qJlqCuzOn5wiVrRDZA" TargetMode="External"/><Relationship Id="rId5" Type="http://schemas.openxmlformats.org/officeDocument/2006/relationships/hyperlink" Target="https://drive.google.com/file/d/19z2XDIJpbn8PpFKsQosdxzu9BMf_1xQC/view?usp=drive_link"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7.xml"/><Relationship Id="rId3" Type="http://schemas.openxmlformats.org/officeDocument/2006/relationships/image" Target="../media/image44.png"/><Relationship Id="rId4" Type="http://schemas.openxmlformats.org/officeDocument/2006/relationships/image" Target="../media/image43.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hyperlink" Target="https://drive.google.com/file/d/1ZmEU9kso-ldBZvBj8UPjBbjNrOCNa91i/view?usp=drive_link" TargetMode="External"/><Relationship Id="rId5" Type="http://schemas.openxmlformats.org/officeDocument/2006/relationships/image" Target="../media/image16.png"/><Relationship Id="rId6"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11.png"/><Relationship Id="rId5"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24.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id="334" name="Google Shape;334;g24184cb48d0_0_154"/>
          <p:cNvPicPr preferRelativeResize="0"/>
          <p:nvPr/>
        </p:nvPicPr>
        <p:blipFill rotWithShape="1">
          <a:blip r:embed="rId3">
            <a:alphaModFix/>
          </a:blip>
          <a:srcRect b="0" l="0" r="0" t="0"/>
          <a:stretch/>
        </p:blipFill>
        <p:spPr>
          <a:xfrm>
            <a:off x="1" y="0"/>
            <a:ext cx="12192000" cy="6882658"/>
          </a:xfrm>
          <a:prstGeom prst="rect">
            <a:avLst/>
          </a:prstGeom>
          <a:noFill/>
          <a:ln>
            <a:noFill/>
          </a:ln>
        </p:spPr>
      </p:pic>
      <p:sp>
        <p:nvSpPr>
          <p:cNvPr id="335" name="Google Shape;335;g24184cb48d0_0_154"/>
          <p:cNvSpPr txBox="1"/>
          <p:nvPr>
            <p:ph idx="4294967295" type="title"/>
          </p:nvPr>
        </p:nvSpPr>
        <p:spPr>
          <a:xfrm>
            <a:off x="1316175" y="2509100"/>
            <a:ext cx="9365700" cy="7161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6000"/>
              <a:buFont typeface="Exo Black"/>
              <a:buNone/>
            </a:pPr>
            <a:r>
              <a:rPr lang="en-US" sz="4200">
                <a:solidFill>
                  <a:schemeClr val="lt1"/>
                </a:solidFill>
                <a:latin typeface="Exo Black"/>
                <a:ea typeface="Exo Black"/>
                <a:cs typeface="Exo Black"/>
                <a:sym typeface="Exo Black"/>
              </a:rPr>
              <a:t>BUSINESS INTELLIGENCE ANALYST</a:t>
            </a:r>
            <a:endParaRPr sz="4200">
              <a:solidFill>
                <a:schemeClr val="lt1"/>
              </a:solidFill>
              <a:latin typeface="Exo Black"/>
              <a:ea typeface="Exo Black"/>
              <a:cs typeface="Exo Black"/>
              <a:sym typeface="Exo Black"/>
            </a:endParaRPr>
          </a:p>
        </p:txBody>
      </p:sp>
      <p:sp>
        <p:nvSpPr>
          <p:cNvPr id="336" name="Google Shape;336;g24184cb48d0_0_154"/>
          <p:cNvSpPr txBox="1"/>
          <p:nvPr>
            <p:ph idx="4294967295" type="body"/>
          </p:nvPr>
        </p:nvSpPr>
        <p:spPr>
          <a:xfrm>
            <a:off x="333750" y="3352800"/>
            <a:ext cx="11524500" cy="7305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Bài 7: Phân tích Phân khúc khách hàng theo RFM</a:t>
            </a:r>
            <a:endParaRPr/>
          </a:p>
        </p:txBody>
      </p:sp>
      <p:pic>
        <p:nvPicPr>
          <p:cNvPr id="337" name="Google Shape;337;g24184cb48d0_0_154"/>
          <p:cNvPicPr preferRelativeResize="0"/>
          <p:nvPr/>
        </p:nvPicPr>
        <p:blipFill rotWithShape="1">
          <a:blip r:embed="rId4">
            <a:alphaModFix/>
          </a:blip>
          <a:srcRect b="0" l="0" r="0" t="0"/>
          <a:stretch/>
        </p:blipFill>
        <p:spPr>
          <a:xfrm>
            <a:off x="5274575" y="564970"/>
            <a:ext cx="1642874" cy="730432"/>
          </a:xfrm>
          <a:prstGeom prst="rect">
            <a:avLst/>
          </a:prstGeom>
          <a:noFill/>
          <a:ln>
            <a:noFill/>
          </a:ln>
        </p:spPr>
      </p:pic>
      <p:sp>
        <p:nvSpPr>
          <p:cNvPr id="338" name="Google Shape;338;g24184cb48d0_0_154"/>
          <p:cNvSpPr txBox="1"/>
          <p:nvPr/>
        </p:nvSpPr>
        <p:spPr>
          <a:xfrm>
            <a:off x="9753825" y="6339500"/>
            <a:ext cx="24555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doc@mindx.edu.vn</a:t>
            </a:r>
            <a:endParaRPr b="1" i="0" sz="1400" u="none" cap="none" strike="noStrike">
              <a:solidFill>
                <a:schemeClr val="lt1"/>
              </a:solidFill>
              <a:latin typeface="Exo"/>
              <a:ea typeface="Exo"/>
              <a:cs typeface="Exo"/>
              <a:sym typeface="Ex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g27666c7ea13_1_283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41" name="Google Shape;441;g27666c7ea13_1_2834"/>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442" name="Google Shape;442;g27666c7ea13_1_2834"/>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443" name="Google Shape;443;g27666c7ea13_1_2834"/>
          <p:cNvSpPr/>
          <p:nvPr/>
        </p:nvSpPr>
        <p:spPr>
          <a:xfrm>
            <a:off x="5143853" y="3076043"/>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2.  </a:t>
            </a:r>
            <a:r>
              <a:rPr b="1" lang="en-US" sz="2000">
                <a:solidFill>
                  <a:schemeClr val="lt1"/>
                </a:solidFill>
                <a:latin typeface="Exo"/>
                <a:ea typeface="Exo"/>
                <a:cs typeface="Exo"/>
                <a:sym typeface="Exo"/>
              </a:rPr>
              <a:t>Tính toán các chỉ số R,F,M của khách hàng</a:t>
            </a:r>
            <a:endParaRPr b="1" i="0" sz="2000" u="none" cap="none" strike="noStrike">
              <a:solidFill>
                <a:schemeClr val="lt1"/>
              </a:solidFill>
              <a:latin typeface="Exo"/>
              <a:ea typeface="Exo"/>
              <a:cs typeface="Exo"/>
              <a:sym typeface="Exo"/>
            </a:endParaRPr>
          </a:p>
        </p:txBody>
      </p:sp>
      <p:sp>
        <p:nvSpPr>
          <p:cNvPr id="444" name="Google Shape;444;g27666c7ea13_1_2834"/>
          <p:cNvSpPr/>
          <p:nvPr/>
        </p:nvSpPr>
        <p:spPr>
          <a:xfrm>
            <a:off x="5110803" y="202536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1. Giới thiệu RFM</a:t>
            </a:r>
            <a:endParaRPr b="1" i="0" sz="2000" u="none" cap="none" strike="noStrike">
              <a:solidFill>
                <a:srgbClr val="E31F26"/>
              </a:solidFill>
              <a:latin typeface="Exo"/>
              <a:ea typeface="Exo"/>
              <a:cs typeface="Exo"/>
              <a:sym typeface="Exo"/>
            </a:endParaRPr>
          </a:p>
        </p:txBody>
      </p:sp>
      <p:sp>
        <p:nvSpPr>
          <p:cNvPr id="445" name="Google Shape;445;g27666c7ea13_1_2834"/>
          <p:cNvSpPr/>
          <p:nvPr/>
        </p:nvSpPr>
        <p:spPr>
          <a:xfrm>
            <a:off x="5143853" y="4045714"/>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Tính điểm và chia rank các biến</a:t>
            </a:r>
            <a:endParaRPr b="0" i="0" sz="2000" u="none" cap="none" strike="noStrike">
              <a:solidFill>
                <a:schemeClr val="dk1"/>
              </a:solidFill>
              <a:latin typeface="Calibri"/>
              <a:ea typeface="Calibri"/>
              <a:cs typeface="Calibri"/>
              <a:sym typeface="Calibri"/>
            </a:endParaRPr>
          </a:p>
        </p:txBody>
      </p:sp>
      <p:sp>
        <p:nvSpPr>
          <p:cNvPr id="446" name="Google Shape;446;g27666c7ea13_1_2834"/>
          <p:cNvSpPr/>
          <p:nvPr/>
        </p:nvSpPr>
        <p:spPr>
          <a:xfrm>
            <a:off x="5110803" y="501540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g23d84f99588_1_161"/>
          <p:cNvSpPr txBox="1"/>
          <p:nvPr/>
        </p:nvSpPr>
        <p:spPr>
          <a:xfrm>
            <a:off x="1770276" y="594525"/>
            <a:ext cx="84474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Exo"/>
                <a:ea typeface="Exo"/>
                <a:cs typeface="Exo"/>
                <a:sym typeface="Exo"/>
              </a:rPr>
              <a:t>Bảng tóm tắt</a:t>
            </a:r>
            <a:r>
              <a:rPr b="1" i="0" lang="en-US" sz="4000" u="none" cap="none" strike="noStrike">
                <a:solidFill>
                  <a:srgbClr val="FF0000"/>
                </a:solidFill>
                <a:latin typeface="Exo"/>
                <a:ea typeface="Exo"/>
                <a:cs typeface="Exo"/>
                <a:sym typeface="Exo"/>
              </a:rPr>
              <a:t> </a:t>
            </a:r>
            <a:r>
              <a:rPr b="1" i="0" lang="en-US" sz="4000" u="none" cap="none" strike="noStrike">
                <a:solidFill>
                  <a:schemeClr val="dk1"/>
                </a:solidFill>
                <a:latin typeface="Exo"/>
                <a:ea typeface="Exo"/>
                <a:cs typeface="Exo"/>
                <a:sym typeface="Exo"/>
              </a:rPr>
              <a:t>-</a:t>
            </a:r>
            <a:r>
              <a:rPr b="1" i="0" lang="en-US" sz="4000" u="none" cap="none" strike="noStrike">
                <a:solidFill>
                  <a:srgbClr val="FF0000"/>
                </a:solidFill>
                <a:latin typeface="Exo"/>
                <a:ea typeface="Exo"/>
                <a:cs typeface="Exo"/>
                <a:sym typeface="Exo"/>
              </a:rPr>
              <a:t> SUMMARIZE</a:t>
            </a:r>
            <a:endParaRPr b="1" i="0" sz="14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FF0000"/>
              </a:solidFill>
              <a:latin typeface="Arial"/>
              <a:ea typeface="Arial"/>
              <a:cs typeface="Arial"/>
              <a:sym typeface="Arial"/>
            </a:endParaRPr>
          </a:p>
        </p:txBody>
      </p:sp>
      <p:sp>
        <p:nvSpPr>
          <p:cNvPr id="453" name="Google Shape;453;g23d84f99588_1_161"/>
          <p:cNvSpPr txBox="1"/>
          <p:nvPr/>
        </p:nvSpPr>
        <p:spPr>
          <a:xfrm>
            <a:off x="459775" y="1517925"/>
            <a:ext cx="10820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Exo"/>
                <a:ea typeface="Exo"/>
                <a:cs typeface="Exo"/>
                <a:sym typeface="Exo"/>
              </a:rPr>
              <a:t>Hàm SUMMARIZE: </a:t>
            </a:r>
            <a:r>
              <a:rPr b="0" i="0" lang="en-US" sz="1800" u="none" cap="none" strike="noStrike">
                <a:solidFill>
                  <a:schemeClr val="dk1"/>
                </a:solidFill>
                <a:latin typeface="Exo"/>
                <a:ea typeface="Exo"/>
                <a:cs typeface="Exo"/>
                <a:sym typeface="Exo"/>
              </a:rPr>
              <a:t>được sử dụng để tạo bảng tóm tắt từ một bảng dữ liệu hiện có.</a:t>
            </a:r>
            <a:endParaRPr b="0" i="0" sz="1800" u="none" cap="none" strike="noStrike">
              <a:solidFill>
                <a:schemeClr val="dk1"/>
              </a:solidFill>
              <a:latin typeface="Exo"/>
              <a:ea typeface="Exo"/>
              <a:cs typeface="Exo"/>
              <a:sym typeface="Exo"/>
            </a:endParaRPr>
          </a:p>
        </p:txBody>
      </p:sp>
      <p:pic>
        <p:nvPicPr>
          <p:cNvPr id="454" name="Google Shape;454;g23d84f99588_1_161"/>
          <p:cNvPicPr preferRelativeResize="0"/>
          <p:nvPr/>
        </p:nvPicPr>
        <p:blipFill rotWithShape="1">
          <a:blip r:embed="rId3">
            <a:alphaModFix/>
          </a:blip>
          <a:srcRect b="0" l="0" r="0" t="0"/>
          <a:stretch/>
        </p:blipFill>
        <p:spPr>
          <a:xfrm>
            <a:off x="371058" y="1653622"/>
            <a:ext cx="88821" cy="190315"/>
          </a:xfrm>
          <a:prstGeom prst="rect">
            <a:avLst/>
          </a:prstGeom>
          <a:noFill/>
          <a:ln>
            <a:noFill/>
          </a:ln>
        </p:spPr>
      </p:pic>
      <p:pic>
        <p:nvPicPr>
          <p:cNvPr id="455" name="Google Shape;455;g23d84f99588_1_161"/>
          <p:cNvPicPr preferRelativeResize="0"/>
          <p:nvPr/>
        </p:nvPicPr>
        <p:blipFill rotWithShape="1">
          <a:blip r:embed="rId4">
            <a:alphaModFix/>
          </a:blip>
          <a:srcRect b="0" l="0" r="0" t="0"/>
          <a:stretch/>
        </p:blipFill>
        <p:spPr>
          <a:xfrm>
            <a:off x="4316700" y="2253625"/>
            <a:ext cx="7780524" cy="1103225"/>
          </a:xfrm>
          <a:prstGeom prst="rect">
            <a:avLst/>
          </a:prstGeom>
          <a:noFill/>
          <a:ln>
            <a:noFill/>
          </a:ln>
        </p:spPr>
      </p:pic>
      <p:sp>
        <p:nvSpPr>
          <p:cNvPr id="456" name="Google Shape;456;g23d84f99588_1_161"/>
          <p:cNvSpPr txBox="1"/>
          <p:nvPr/>
        </p:nvSpPr>
        <p:spPr>
          <a:xfrm>
            <a:off x="996475" y="3356850"/>
            <a:ext cx="9746700" cy="1493100"/>
          </a:xfrm>
          <a:prstGeom prst="rect">
            <a:avLst/>
          </a:prstGeom>
          <a:noFill/>
          <a:ln cap="flat" cmpd="sng" w="9525">
            <a:solidFill>
              <a:srgbClr val="000000"/>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Exo"/>
                <a:ea typeface="Exo"/>
                <a:cs typeface="Exo"/>
                <a:sym typeface="Exo"/>
              </a:rPr>
              <a:t>table</a:t>
            </a:r>
            <a:r>
              <a:rPr b="0" i="0" lang="en-US" sz="1700" u="none" cap="none" strike="noStrike">
                <a:solidFill>
                  <a:srgbClr val="000000"/>
                </a:solidFill>
                <a:latin typeface="Exo Medium"/>
                <a:ea typeface="Exo Medium"/>
                <a:cs typeface="Exo Medium"/>
                <a:sym typeface="Exo Medium"/>
              </a:rPr>
              <a:t>: Là bảng dữ liệu muốn tạo tóm tắt từ.</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Exo"/>
                <a:ea typeface="Exo"/>
                <a:cs typeface="Exo"/>
                <a:sym typeface="Exo"/>
              </a:rPr>
              <a:t>[group_by_column1, group_by_column2, ...]</a:t>
            </a:r>
            <a:r>
              <a:rPr b="0" i="0" lang="en-US" sz="1700" u="none" cap="none" strike="noStrike">
                <a:solidFill>
                  <a:srgbClr val="000000"/>
                </a:solidFill>
                <a:latin typeface="Exo Medium"/>
                <a:ea typeface="Exo Medium"/>
                <a:cs typeface="Exo Medium"/>
                <a:sym typeface="Exo Medium"/>
              </a:rPr>
              <a:t>: Là các cột dữ liệu muốn nhóm tóm tắt theo. Những cột này sẽ xác định các nhóm trong bảng tóm tắt.</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Exo"/>
                <a:ea typeface="Exo"/>
                <a:cs typeface="Exo"/>
                <a:sym typeface="Exo"/>
              </a:rPr>
              <a:t>[aggregate_column1, aggregate_function1, ...]</a:t>
            </a:r>
            <a:r>
              <a:rPr b="0" i="0" lang="en-US" sz="1700" u="none" cap="none" strike="noStrike">
                <a:solidFill>
                  <a:srgbClr val="000000"/>
                </a:solidFill>
                <a:latin typeface="Exo Medium"/>
                <a:ea typeface="Exo Medium"/>
                <a:cs typeface="Exo Medium"/>
                <a:sym typeface="Exo Medium"/>
              </a:rPr>
              <a:t>: Là các cột dữ liệu muốn tính toán thống kê, cùng với hàm tính toán tương ứng. Ví dụ: SUM, AVERAGE, COUNT, và nhiều hàm khác.</a:t>
            </a:r>
            <a:endParaRPr b="0" i="0" sz="1700" u="none" cap="none" strike="noStrike">
              <a:solidFill>
                <a:srgbClr val="000000"/>
              </a:solidFill>
              <a:latin typeface="Exo Medium"/>
              <a:ea typeface="Exo Medium"/>
              <a:cs typeface="Exo Medium"/>
              <a:sym typeface="Exo Medium"/>
            </a:endParaRPr>
          </a:p>
        </p:txBody>
      </p:sp>
      <p:sp>
        <p:nvSpPr>
          <p:cNvPr id="457" name="Google Shape;457;g23d84f99588_1_161"/>
          <p:cNvSpPr txBox="1"/>
          <p:nvPr/>
        </p:nvSpPr>
        <p:spPr>
          <a:xfrm>
            <a:off x="996475" y="2589688"/>
            <a:ext cx="2303400" cy="431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Exo"/>
                <a:ea typeface="Exo"/>
                <a:cs typeface="Exo"/>
                <a:sym typeface="Exo"/>
              </a:rPr>
              <a:t>Cú pháp:</a:t>
            </a:r>
            <a:endParaRPr b="0" i="0" sz="1600" u="none" cap="none" strike="noStrike">
              <a:solidFill>
                <a:srgbClr val="FF0000"/>
              </a:solidFill>
              <a:latin typeface="Exo"/>
              <a:ea typeface="Exo"/>
              <a:cs typeface="Exo"/>
              <a:sym typeface="Exo"/>
            </a:endParaRPr>
          </a:p>
        </p:txBody>
      </p:sp>
      <p:sp>
        <p:nvSpPr>
          <p:cNvPr id="458" name="Google Shape;458;g23d84f99588_1_161"/>
          <p:cNvSpPr txBox="1"/>
          <p:nvPr/>
        </p:nvSpPr>
        <p:spPr>
          <a:xfrm>
            <a:off x="371050" y="5102750"/>
            <a:ext cx="108201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Exo"/>
                <a:ea typeface="Exo"/>
                <a:cs typeface="Exo"/>
                <a:sym typeface="Exo"/>
              </a:rPr>
              <a:t>=&gt; Sử dụng SUMMARIZE để tạo bảng tính mới cho RFM</a:t>
            </a:r>
            <a:endParaRPr b="0" i="0" sz="1800" u="none" cap="none" strike="noStrike">
              <a:solidFill>
                <a:schemeClr val="dk1"/>
              </a:solidFill>
              <a:latin typeface="Exo"/>
              <a:ea typeface="Exo"/>
              <a:cs typeface="Exo"/>
              <a:sym typeface="Ex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23d84f99588_1_0"/>
          <p:cNvSpPr txBox="1"/>
          <p:nvPr/>
        </p:nvSpPr>
        <p:spPr>
          <a:xfrm>
            <a:off x="1510351" y="438950"/>
            <a:ext cx="84474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Exo"/>
                <a:ea typeface="Exo"/>
                <a:cs typeface="Exo"/>
                <a:sym typeface="Exo"/>
              </a:rPr>
              <a:t>Bảng tóm tắt</a:t>
            </a:r>
            <a:r>
              <a:rPr b="1" i="0" lang="en-US" sz="4000" u="none" cap="none" strike="noStrike">
                <a:solidFill>
                  <a:srgbClr val="FF0000"/>
                </a:solidFill>
                <a:latin typeface="Exo"/>
                <a:ea typeface="Exo"/>
                <a:cs typeface="Exo"/>
                <a:sym typeface="Exo"/>
              </a:rPr>
              <a:t> </a:t>
            </a:r>
            <a:r>
              <a:rPr b="1" i="0" lang="en-US" sz="4000" u="none" cap="none" strike="noStrike">
                <a:solidFill>
                  <a:schemeClr val="dk1"/>
                </a:solidFill>
                <a:latin typeface="Exo"/>
                <a:ea typeface="Exo"/>
                <a:cs typeface="Exo"/>
                <a:sym typeface="Exo"/>
              </a:rPr>
              <a:t>-</a:t>
            </a:r>
            <a:r>
              <a:rPr b="1" i="0" lang="en-US" sz="4000" u="none" cap="none" strike="noStrike">
                <a:solidFill>
                  <a:srgbClr val="FF0000"/>
                </a:solidFill>
                <a:latin typeface="Exo"/>
                <a:ea typeface="Exo"/>
                <a:cs typeface="Exo"/>
                <a:sym typeface="Exo"/>
              </a:rPr>
              <a:t> SUMMARIZE</a:t>
            </a:r>
            <a:endParaRPr b="1" i="0" sz="14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FF0000"/>
              </a:solidFill>
              <a:latin typeface="Arial"/>
              <a:ea typeface="Arial"/>
              <a:cs typeface="Arial"/>
              <a:sym typeface="Arial"/>
            </a:endParaRPr>
          </a:p>
        </p:txBody>
      </p:sp>
      <p:sp>
        <p:nvSpPr>
          <p:cNvPr id="465" name="Google Shape;465;g23d84f99588_1_0"/>
          <p:cNvSpPr txBox="1"/>
          <p:nvPr/>
        </p:nvSpPr>
        <p:spPr>
          <a:xfrm>
            <a:off x="459775" y="1517925"/>
            <a:ext cx="10820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Exo"/>
              <a:ea typeface="Exo"/>
              <a:cs typeface="Exo"/>
              <a:sym typeface="Exo"/>
            </a:endParaRPr>
          </a:p>
        </p:txBody>
      </p:sp>
      <p:pic>
        <p:nvPicPr>
          <p:cNvPr id="466" name="Google Shape;466;g23d84f99588_1_0"/>
          <p:cNvPicPr preferRelativeResize="0"/>
          <p:nvPr/>
        </p:nvPicPr>
        <p:blipFill rotWithShape="1">
          <a:blip r:embed="rId3">
            <a:alphaModFix/>
          </a:blip>
          <a:srcRect b="0" l="0" r="0" t="0"/>
          <a:stretch/>
        </p:blipFill>
        <p:spPr>
          <a:xfrm>
            <a:off x="630983" y="1295409"/>
            <a:ext cx="88821" cy="190315"/>
          </a:xfrm>
          <a:prstGeom prst="rect">
            <a:avLst/>
          </a:prstGeom>
          <a:noFill/>
          <a:ln>
            <a:noFill/>
          </a:ln>
        </p:spPr>
      </p:pic>
      <p:pic>
        <p:nvPicPr>
          <p:cNvPr id="467" name="Google Shape;467;g23d84f99588_1_0"/>
          <p:cNvPicPr preferRelativeResize="0"/>
          <p:nvPr/>
        </p:nvPicPr>
        <p:blipFill rotWithShape="1">
          <a:blip r:embed="rId4">
            <a:alphaModFix/>
          </a:blip>
          <a:srcRect b="0" l="0" r="0" t="0"/>
          <a:stretch/>
        </p:blipFill>
        <p:spPr>
          <a:xfrm>
            <a:off x="838200" y="1105763"/>
            <a:ext cx="7780524" cy="1103225"/>
          </a:xfrm>
          <a:prstGeom prst="rect">
            <a:avLst/>
          </a:prstGeom>
          <a:noFill/>
          <a:ln>
            <a:noFill/>
          </a:ln>
        </p:spPr>
      </p:pic>
      <p:sp>
        <p:nvSpPr>
          <p:cNvPr id="468" name="Google Shape;468;g23d84f99588_1_0"/>
          <p:cNvSpPr txBox="1"/>
          <p:nvPr/>
        </p:nvSpPr>
        <p:spPr>
          <a:xfrm>
            <a:off x="211100" y="2849875"/>
            <a:ext cx="6746400" cy="3932700"/>
          </a:xfrm>
          <a:prstGeom prst="rect">
            <a:avLst/>
          </a:prstGeom>
          <a:noFill/>
          <a:ln cap="flat" cmpd="sng" w="9525">
            <a:solidFill>
              <a:srgbClr val="000000"/>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rPr b="0" i="0" lang="en-US" sz="1600" u="none" cap="none" strike="noStrike">
                <a:solidFill>
                  <a:schemeClr val="dk1"/>
                </a:solidFill>
                <a:highlight>
                  <a:srgbClr val="FFFFFE"/>
                </a:highlight>
                <a:latin typeface="Courier New"/>
                <a:ea typeface="Courier New"/>
                <a:cs typeface="Courier New"/>
                <a:sym typeface="Courier New"/>
              </a:rPr>
              <a:t>RFM =</a:t>
            </a:r>
            <a:endParaRPr b="0" i="0" sz="16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0" i="0" lang="en-US" sz="1600" u="none" cap="none" strike="noStrike">
                <a:solidFill>
                  <a:srgbClr val="3165BB"/>
                </a:solidFill>
                <a:highlight>
                  <a:srgbClr val="FFFFFE"/>
                </a:highlight>
                <a:latin typeface="Courier New"/>
                <a:ea typeface="Courier New"/>
                <a:cs typeface="Courier New"/>
                <a:sym typeface="Courier New"/>
              </a:rPr>
              <a:t>SUMMARIZE</a:t>
            </a:r>
            <a:r>
              <a:rPr b="0" i="0" lang="en-US" sz="1600" u="none" cap="none" strike="noStrike">
                <a:solidFill>
                  <a:schemeClr val="dk1"/>
                </a:solidFill>
                <a:highlight>
                  <a:srgbClr val="FFFFFE"/>
                </a:highlight>
                <a:latin typeface="Courier New"/>
                <a:ea typeface="Courier New"/>
                <a:cs typeface="Courier New"/>
                <a:sym typeface="Courier New"/>
              </a:rPr>
              <a:t>(</a:t>
            </a:r>
            <a:r>
              <a:rPr b="0" i="0" lang="en-US" sz="1600" u="none" cap="none" strike="noStrike">
                <a:solidFill>
                  <a:srgbClr val="001080"/>
                </a:solidFill>
                <a:highlight>
                  <a:srgbClr val="FFFFFE"/>
                </a:highlight>
                <a:latin typeface="Courier New"/>
                <a:ea typeface="Courier New"/>
                <a:cs typeface="Courier New"/>
                <a:sym typeface="Courier New"/>
              </a:rPr>
              <a:t>Fact_Sales_FullYear</a:t>
            </a:r>
            <a:r>
              <a:rPr b="0" i="0" lang="en-US" sz="1600" u="none" cap="none" strike="noStrike">
                <a:solidFill>
                  <a:schemeClr val="dk1"/>
                </a:solidFill>
                <a:highlight>
                  <a:srgbClr val="FFFFFE"/>
                </a:highlight>
                <a:latin typeface="Courier New"/>
                <a:ea typeface="Courier New"/>
                <a:cs typeface="Courier New"/>
                <a:sym typeface="Courier New"/>
              </a:rPr>
              <a:t>, </a:t>
            </a:r>
            <a:r>
              <a:rPr b="0" i="0" lang="en-US" sz="1600" u="none" cap="none" strike="noStrike">
                <a:solidFill>
                  <a:srgbClr val="001080"/>
                </a:solidFill>
                <a:highlight>
                  <a:srgbClr val="FFFFFE"/>
                </a:highlight>
                <a:latin typeface="Courier New"/>
                <a:ea typeface="Courier New"/>
                <a:cs typeface="Courier New"/>
                <a:sym typeface="Courier New"/>
              </a:rPr>
              <a:t>Fact_Sales_FullYear[CustomerKey]</a:t>
            </a:r>
            <a:r>
              <a:rPr b="0" i="0" lang="en-US" sz="1600" u="none" cap="none" strike="noStrike">
                <a:solidFill>
                  <a:schemeClr val="dk1"/>
                </a:solidFill>
                <a:highlight>
                  <a:srgbClr val="FFFFFE"/>
                </a:highlight>
                <a:latin typeface="Courier New"/>
                <a:ea typeface="Courier New"/>
                <a:cs typeface="Courier New"/>
                <a:sym typeface="Courier New"/>
              </a:rPr>
              <a:t>,</a:t>
            </a:r>
            <a:endParaRPr b="0" i="0" sz="16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0" i="0" lang="en-US" sz="1600" u="none" cap="none" strike="noStrike">
                <a:solidFill>
                  <a:schemeClr val="dk1"/>
                </a:solidFill>
                <a:highlight>
                  <a:srgbClr val="FFFFFE"/>
                </a:highlight>
                <a:latin typeface="Courier New"/>
                <a:ea typeface="Courier New"/>
                <a:cs typeface="Courier New"/>
                <a:sym typeface="Courier New"/>
              </a:rPr>
              <a:t>          </a:t>
            </a:r>
            <a:r>
              <a:rPr b="0" i="0" lang="en-US" sz="1600" u="none" cap="none" strike="noStrike">
                <a:solidFill>
                  <a:srgbClr val="A31515"/>
                </a:solidFill>
                <a:highlight>
                  <a:srgbClr val="FFFFFE"/>
                </a:highlight>
                <a:latin typeface="Courier New"/>
                <a:ea typeface="Courier New"/>
                <a:cs typeface="Courier New"/>
                <a:sym typeface="Courier New"/>
              </a:rPr>
              <a:t>"R"</a:t>
            </a:r>
            <a:r>
              <a:rPr b="0" i="0" lang="en-US" sz="1600" u="none" cap="none" strike="noStrike">
                <a:solidFill>
                  <a:schemeClr val="dk1"/>
                </a:solidFill>
                <a:highlight>
                  <a:srgbClr val="FFFFFE"/>
                </a:highlight>
                <a:latin typeface="Courier New"/>
                <a:ea typeface="Courier New"/>
                <a:cs typeface="Courier New"/>
                <a:sym typeface="Courier New"/>
              </a:rPr>
              <a:t> , </a:t>
            </a:r>
            <a:r>
              <a:rPr b="0" i="0" lang="en-US" sz="1600" u="none" cap="none" strike="noStrike">
                <a:solidFill>
                  <a:srgbClr val="3165BB"/>
                </a:solidFill>
                <a:highlight>
                  <a:srgbClr val="FFFFFE"/>
                </a:highlight>
                <a:latin typeface="Courier New"/>
                <a:ea typeface="Courier New"/>
                <a:cs typeface="Courier New"/>
                <a:sym typeface="Courier New"/>
              </a:rPr>
              <a:t>DATEDIFF</a:t>
            </a:r>
            <a:r>
              <a:rPr b="0" i="0" lang="en-US" sz="1600" u="none" cap="none" strike="noStrike">
                <a:solidFill>
                  <a:schemeClr val="dk1"/>
                </a:solidFill>
                <a:highlight>
                  <a:srgbClr val="FFFFFE"/>
                </a:highlight>
                <a:latin typeface="Courier New"/>
                <a:ea typeface="Courier New"/>
                <a:cs typeface="Courier New"/>
                <a:sym typeface="Courier New"/>
              </a:rPr>
              <a:t>(</a:t>
            </a:r>
            <a:r>
              <a:rPr b="0" i="0" lang="en-US" sz="1600" u="none" cap="none" strike="noStrike">
                <a:solidFill>
                  <a:srgbClr val="3165BB"/>
                </a:solidFill>
                <a:highlight>
                  <a:srgbClr val="FFFFFE"/>
                </a:highlight>
                <a:latin typeface="Courier New"/>
                <a:ea typeface="Courier New"/>
                <a:cs typeface="Courier New"/>
                <a:sym typeface="Courier New"/>
              </a:rPr>
              <a:t>MAX</a:t>
            </a:r>
            <a:r>
              <a:rPr b="0" i="0" lang="en-US" sz="1600" u="none" cap="none" strike="noStrike">
                <a:solidFill>
                  <a:schemeClr val="dk1"/>
                </a:solidFill>
                <a:highlight>
                  <a:srgbClr val="FFFFFE"/>
                </a:highlight>
                <a:latin typeface="Courier New"/>
                <a:ea typeface="Courier New"/>
                <a:cs typeface="Courier New"/>
                <a:sym typeface="Courier New"/>
              </a:rPr>
              <a:t>(</a:t>
            </a:r>
            <a:r>
              <a:rPr b="0" i="0" lang="en-US" sz="1600" u="none" cap="none" strike="noStrike">
                <a:solidFill>
                  <a:srgbClr val="001080"/>
                </a:solidFill>
                <a:highlight>
                  <a:srgbClr val="FFFFFE"/>
                </a:highlight>
                <a:latin typeface="Courier New"/>
                <a:ea typeface="Courier New"/>
                <a:cs typeface="Courier New"/>
                <a:sym typeface="Courier New"/>
              </a:rPr>
              <a:t>Fact_Sales_FullYear[OrderDate]</a:t>
            </a:r>
            <a:r>
              <a:rPr b="0" i="0" lang="en-US" sz="1600" u="none" cap="none" strike="noStrike">
                <a:solidFill>
                  <a:schemeClr val="dk1"/>
                </a:solidFill>
                <a:highlight>
                  <a:srgbClr val="FFFFFE"/>
                </a:highlight>
                <a:latin typeface="Courier New"/>
                <a:ea typeface="Courier New"/>
                <a:cs typeface="Courier New"/>
                <a:sym typeface="Courier New"/>
              </a:rPr>
              <a:t>),</a:t>
            </a:r>
            <a:r>
              <a:rPr b="0" i="0" lang="en-US" sz="1600" u="none" cap="none" strike="noStrike">
                <a:solidFill>
                  <a:srgbClr val="3165BB"/>
                </a:solidFill>
                <a:highlight>
                  <a:srgbClr val="FFFFFE"/>
                </a:highlight>
                <a:latin typeface="Courier New"/>
                <a:ea typeface="Courier New"/>
                <a:cs typeface="Courier New"/>
                <a:sym typeface="Courier New"/>
              </a:rPr>
              <a:t>TODAY</a:t>
            </a:r>
            <a:r>
              <a:rPr b="0" i="0" lang="en-US" sz="1600" u="none" cap="none" strike="noStrike">
                <a:solidFill>
                  <a:schemeClr val="dk1"/>
                </a:solidFill>
                <a:highlight>
                  <a:srgbClr val="FFFFFE"/>
                </a:highlight>
                <a:latin typeface="Courier New"/>
                <a:ea typeface="Courier New"/>
                <a:cs typeface="Courier New"/>
                <a:sym typeface="Courier New"/>
              </a:rPr>
              <a:t>(),</a:t>
            </a:r>
            <a:r>
              <a:rPr b="0" i="0" lang="en-US" sz="1600" u="none" cap="none" strike="noStrike">
                <a:solidFill>
                  <a:srgbClr val="3165BB"/>
                </a:solidFill>
                <a:highlight>
                  <a:srgbClr val="FFFFFE"/>
                </a:highlight>
                <a:latin typeface="Courier New"/>
                <a:ea typeface="Courier New"/>
                <a:cs typeface="Courier New"/>
                <a:sym typeface="Courier New"/>
              </a:rPr>
              <a:t>DAY</a:t>
            </a:r>
            <a:r>
              <a:rPr b="0" i="0" lang="en-US" sz="1600" u="none" cap="none" strike="noStrike">
                <a:solidFill>
                  <a:schemeClr val="dk1"/>
                </a:solidFill>
                <a:highlight>
                  <a:srgbClr val="FFFFFE"/>
                </a:highlight>
                <a:latin typeface="Courier New"/>
                <a:ea typeface="Courier New"/>
                <a:cs typeface="Courier New"/>
                <a:sym typeface="Courier New"/>
              </a:rPr>
              <a:t>),</a:t>
            </a:r>
            <a:endParaRPr b="0" i="0" sz="16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0" i="0" lang="en-US" sz="1600" u="none" cap="none" strike="noStrike">
                <a:solidFill>
                  <a:schemeClr val="dk1"/>
                </a:solidFill>
                <a:highlight>
                  <a:srgbClr val="FFFFFE"/>
                </a:highlight>
                <a:latin typeface="Courier New"/>
                <a:ea typeface="Courier New"/>
                <a:cs typeface="Courier New"/>
                <a:sym typeface="Courier New"/>
              </a:rPr>
              <a:t>          </a:t>
            </a:r>
            <a:r>
              <a:rPr b="0" i="0" lang="en-US" sz="1600" u="none" cap="none" strike="noStrike">
                <a:solidFill>
                  <a:srgbClr val="A31515"/>
                </a:solidFill>
                <a:highlight>
                  <a:srgbClr val="FFFFFE"/>
                </a:highlight>
                <a:latin typeface="Courier New"/>
                <a:ea typeface="Courier New"/>
                <a:cs typeface="Courier New"/>
                <a:sym typeface="Courier New"/>
              </a:rPr>
              <a:t>"F"</a:t>
            </a:r>
            <a:r>
              <a:rPr b="0" i="0" lang="en-US" sz="1600" u="none" cap="none" strike="noStrike">
                <a:solidFill>
                  <a:schemeClr val="dk1"/>
                </a:solidFill>
                <a:highlight>
                  <a:srgbClr val="FFFFFE"/>
                </a:highlight>
                <a:latin typeface="Courier New"/>
                <a:ea typeface="Courier New"/>
                <a:cs typeface="Courier New"/>
                <a:sym typeface="Courier New"/>
              </a:rPr>
              <a:t>, </a:t>
            </a:r>
            <a:r>
              <a:rPr b="0" i="0" lang="en-US" sz="1600" u="none" cap="none" strike="noStrike">
                <a:solidFill>
                  <a:srgbClr val="3165BB"/>
                </a:solidFill>
                <a:highlight>
                  <a:srgbClr val="FFFFFE"/>
                </a:highlight>
                <a:latin typeface="Courier New"/>
                <a:ea typeface="Courier New"/>
                <a:cs typeface="Courier New"/>
                <a:sym typeface="Courier New"/>
              </a:rPr>
              <a:t>DISTINCTCOUNT</a:t>
            </a:r>
            <a:r>
              <a:rPr b="0" i="0" lang="en-US" sz="1600" u="none" cap="none" strike="noStrike">
                <a:solidFill>
                  <a:schemeClr val="dk1"/>
                </a:solidFill>
                <a:highlight>
                  <a:srgbClr val="FFFFFE"/>
                </a:highlight>
                <a:latin typeface="Courier New"/>
                <a:ea typeface="Courier New"/>
                <a:cs typeface="Courier New"/>
                <a:sym typeface="Courier New"/>
              </a:rPr>
              <a:t>(</a:t>
            </a:r>
            <a:r>
              <a:rPr b="0" i="0" lang="en-US" sz="1600" u="none" cap="none" strike="noStrike">
                <a:solidFill>
                  <a:srgbClr val="001080"/>
                </a:solidFill>
                <a:highlight>
                  <a:srgbClr val="FFFFFE"/>
                </a:highlight>
                <a:latin typeface="Courier New"/>
                <a:ea typeface="Courier New"/>
                <a:cs typeface="Courier New"/>
                <a:sym typeface="Courier New"/>
              </a:rPr>
              <a:t>Fact_Sales_FullYear[OrderNumber]</a:t>
            </a:r>
            <a:r>
              <a:rPr b="0" i="0" lang="en-US" sz="1600" u="none" cap="none" strike="noStrike">
                <a:solidFill>
                  <a:schemeClr val="dk1"/>
                </a:solidFill>
                <a:highlight>
                  <a:srgbClr val="FFFFFE"/>
                </a:highlight>
                <a:latin typeface="Courier New"/>
                <a:ea typeface="Courier New"/>
                <a:cs typeface="Courier New"/>
                <a:sym typeface="Courier New"/>
              </a:rPr>
              <a:t>),</a:t>
            </a:r>
            <a:endParaRPr b="0" i="0" sz="16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0" i="0" lang="en-US" sz="1600" u="none" cap="none" strike="noStrike">
                <a:solidFill>
                  <a:schemeClr val="dk1"/>
                </a:solidFill>
                <a:highlight>
                  <a:srgbClr val="FFFFFE"/>
                </a:highlight>
                <a:latin typeface="Courier New"/>
                <a:ea typeface="Courier New"/>
                <a:cs typeface="Courier New"/>
                <a:sym typeface="Courier New"/>
              </a:rPr>
              <a:t>          </a:t>
            </a:r>
            <a:r>
              <a:rPr b="0" i="0" lang="en-US" sz="1600" u="none" cap="none" strike="noStrike">
                <a:solidFill>
                  <a:srgbClr val="A31515"/>
                </a:solidFill>
                <a:highlight>
                  <a:srgbClr val="FFFFFE"/>
                </a:highlight>
                <a:latin typeface="Courier New"/>
                <a:ea typeface="Courier New"/>
                <a:cs typeface="Courier New"/>
                <a:sym typeface="Courier New"/>
              </a:rPr>
              <a:t>"M"</a:t>
            </a:r>
            <a:r>
              <a:rPr b="0" i="0" lang="en-US" sz="1600" u="none" cap="none" strike="noStrike">
                <a:solidFill>
                  <a:schemeClr val="dk1"/>
                </a:solidFill>
                <a:highlight>
                  <a:srgbClr val="FFFFFE"/>
                </a:highlight>
                <a:latin typeface="Courier New"/>
                <a:ea typeface="Courier New"/>
                <a:cs typeface="Courier New"/>
                <a:sym typeface="Courier New"/>
              </a:rPr>
              <a:t>, </a:t>
            </a:r>
            <a:r>
              <a:rPr b="0" i="0" lang="en-US" sz="1600" u="none" cap="none" strike="noStrike">
                <a:solidFill>
                  <a:srgbClr val="3165BB"/>
                </a:solidFill>
                <a:highlight>
                  <a:srgbClr val="FFFFFE"/>
                </a:highlight>
                <a:latin typeface="Courier New"/>
                <a:ea typeface="Courier New"/>
                <a:cs typeface="Courier New"/>
                <a:sym typeface="Courier New"/>
              </a:rPr>
              <a:t>SUM</a:t>
            </a:r>
            <a:r>
              <a:rPr b="0" i="0" lang="en-US" sz="1600" u="none" cap="none" strike="noStrike">
                <a:solidFill>
                  <a:schemeClr val="dk1"/>
                </a:solidFill>
                <a:highlight>
                  <a:srgbClr val="FFFFFE"/>
                </a:highlight>
                <a:latin typeface="Courier New"/>
                <a:ea typeface="Courier New"/>
                <a:cs typeface="Courier New"/>
                <a:sym typeface="Courier New"/>
              </a:rPr>
              <a:t>(</a:t>
            </a:r>
            <a:r>
              <a:rPr b="0" i="0" lang="en-US" sz="1600" u="none" cap="none" strike="noStrike">
                <a:solidFill>
                  <a:srgbClr val="001080"/>
                </a:solidFill>
                <a:highlight>
                  <a:srgbClr val="FFFFFE"/>
                </a:highlight>
                <a:latin typeface="Courier New"/>
                <a:ea typeface="Courier New"/>
                <a:cs typeface="Courier New"/>
                <a:sym typeface="Courier New"/>
              </a:rPr>
              <a:t>Fact_Sales_FullYear[SalesAmount]</a:t>
            </a:r>
            <a:r>
              <a:rPr b="0" i="0" lang="en-US" sz="1600" u="none" cap="none" strike="noStrike">
                <a:solidFill>
                  <a:schemeClr val="dk1"/>
                </a:solidFill>
                <a:highlight>
                  <a:srgbClr val="FFFFFE"/>
                </a:highlight>
                <a:latin typeface="Courier New"/>
                <a:ea typeface="Courier New"/>
                <a:cs typeface="Courier New"/>
                <a:sym typeface="Courier New"/>
              </a:rPr>
              <a:t>))</a:t>
            </a:r>
            <a:endParaRPr b="0" i="0" sz="16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750"/>
              <a:buFont typeface="Arial"/>
              <a:buNone/>
            </a:pPr>
            <a:r>
              <a:t/>
            </a:r>
            <a:endParaRPr b="0" i="0" sz="2750" u="none" cap="none" strike="noStrike">
              <a:solidFill>
                <a:schemeClr val="dk1"/>
              </a:solidFill>
              <a:highlight>
                <a:srgbClr val="FFFFFE"/>
              </a:highlight>
              <a:latin typeface="Courier New"/>
              <a:ea typeface="Courier New"/>
              <a:cs typeface="Courier New"/>
              <a:sym typeface="Courier New"/>
            </a:endParaRPr>
          </a:p>
        </p:txBody>
      </p:sp>
      <p:sp>
        <p:nvSpPr>
          <p:cNvPr id="469" name="Google Shape;469;g23d84f99588_1_0"/>
          <p:cNvSpPr txBox="1"/>
          <p:nvPr/>
        </p:nvSpPr>
        <p:spPr>
          <a:xfrm>
            <a:off x="211100" y="2313888"/>
            <a:ext cx="2303400" cy="431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Exo"/>
                <a:ea typeface="Exo"/>
                <a:cs typeface="Exo"/>
                <a:sym typeface="Exo"/>
              </a:rPr>
              <a:t>Cú pháp:</a:t>
            </a:r>
            <a:endParaRPr b="0" i="0" sz="1600" u="none" cap="none" strike="noStrike">
              <a:solidFill>
                <a:srgbClr val="FF0000"/>
              </a:solidFill>
              <a:latin typeface="Exo"/>
              <a:ea typeface="Exo"/>
              <a:cs typeface="Exo"/>
              <a:sym typeface="Exo"/>
            </a:endParaRPr>
          </a:p>
        </p:txBody>
      </p:sp>
      <p:pic>
        <p:nvPicPr>
          <p:cNvPr id="470" name="Google Shape;470;g23d84f99588_1_0"/>
          <p:cNvPicPr preferRelativeResize="0"/>
          <p:nvPr/>
        </p:nvPicPr>
        <p:blipFill rotWithShape="1">
          <a:blip r:embed="rId5">
            <a:alphaModFix/>
          </a:blip>
          <a:srcRect b="0" l="0" r="0" t="0"/>
          <a:stretch/>
        </p:blipFill>
        <p:spPr>
          <a:xfrm>
            <a:off x="7066044" y="2209000"/>
            <a:ext cx="4792826" cy="4573576"/>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27666c7ea13_1_28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476" name="Google Shape;476;g27666c7ea13_1_2844"/>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477" name="Google Shape;477;g27666c7ea13_1_2844"/>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478" name="Google Shape;478;g27666c7ea13_1_2844"/>
          <p:cNvSpPr/>
          <p:nvPr/>
        </p:nvSpPr>
        <p:spPr>
          <a:xfrm>
            <a:off x="5110803" y="4005206"/>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3. Tính điểm và tính rank các biến </a:t>
            </a:r>
            <a:endParaRPr b="1" i="0" sz="2000" u="none" cap="none" strike="noStrike">
              <a:solidFill>
                <a:schemeClr val="lt1"/>
              </a:solidFill>
              <a:latin typeface="Exo"/>
              <a:ea typeface="Exo"/>
              <a:cs typeface="Exo"/>
              <a:sym typeface="Exo"/>
            </a:endParaRPr>
          </a:p>
        </p:txBody>
      </p:sp>
      <p:sp>
        <p:nvSpPr>
          <p:cNvPr id="479" name="Google Shape;479;g27666c7ea13_1_2844"/>
          <p:cNvSpPr/>
          <p:nvPr/>
        </p:nvSpPr>
        <p:spPr>
          <a:xfrm>
            <a:off x="5110803" y="202536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1. Giới thiệu RFM</a:t>
            </a:r>
            <a:endParaRPr b="1" i="0" sz="2000" u="none" cap="none" strike="noStrike">
              <a:solidFill>
                <a:srgbClr val="E31F26"/>
              </a:solidFill>
              <a:latin typeface="Exo"/>
              <a:ea typeface="Exo"/>
              <a:cs typeface="Exo"/>
              <a:sym typeface="Exo"/>
            </a:endParaRPr>
          </a:p>
        </p:txBody>
      </p:sp>
      <p:sp>
        <p:nvSpPr>
          <p:cNvPr id="480" name="Google Shape;480;g27666c7ea13_1_2844"/>
          <p:cNvSpPr/>
          <p:nvPr/>
        </p:nvSpPr>
        <p:spPr>
          <a:xfrm>
            <a:off x="5110803" y="2995027"/>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2. T</a:t>
            </a:r>
            <a:r>
              <a:rPr b="1" lang="en-US" sz="2000">
                <a:solidFill>
                  <a:srgbClr val="E2262D"/>
                </a:solidFill>
                <a:latin typeface="Exo"/>
                <a:ea typeface="Exo"/>
                <a:cs typeface="Exo"/>
                <a:sym typeface="Exo"/>
              </a:rPr>
              <a:t>ính toán các chỉ số R,F,M của khách hàng</a:t>
            </a:r>
            <a:endParaRPr b="0" i="0" sz="2000" u="none" cap="none" strike="noStrike">
              <a:solidFill>
                <a:schemeClr val="dk1"/>
              </a:solidFill>
              <a:latin typeface="Calibri"/>
              <a:ea typeface="Calibri"/>
              <a:cs typeface="Calibri"/>
              <a:sym typeface="Calibri"/>
            </a:endParaRPr>
          </a:p>
        </p:txBody>
      </p:sp>
      <p:sp>
        <p:nvSpPr>
          <p:cNvPr id="481" name="Google Shape;481;g27666c7ea13_1_2844"/>
          <p:cNvSpPr/>
          <p:nvPr/>
        </p:nvSpPr>
        <p:spPr>
          <a:xfrm>
            <a:off x="5110803" y="501540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g23d84f99588_1_318"/>
          <p:cNvSpPr txBox="1"/>
          <p:nvPr/>
        </p:nvSpPr>
        <p:spPr>
          <a:xfrm>
            <a:off x="1510351" y="438950"/>
            <a:ext cx="84474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Exo"/>
                <a:ea typeface="Exo"/>
                <a:cs typeface="Exo"/>
                <a:sym typeface="Exo"/>
              </a:rPr>
              <a:t>Tính</a:t>
            </a:r>
            <a:r>
              <a:rPr b="1" i="0" lang="en-US" sz="4000" u="none" cap="none" strike="noStrike">
                <a:solidFill>
                  <a:srgbClr val="FF0000"/>
                </a:solidFill>
                <a:latin typeface="Exo"/>
                <a:ea typeface="Exo"/>
                <a:cs typeface="Exo"/>
                <a:sym typeface="Exo"/>
              </a:rPr>
              <a:t> R Score</a:t>
            </a:r>
            <a:endParaRPr b="1" i="0" sz="14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FF0000"/>
              </a:solidFill>
              <a:latin typeface="Arial"/>
              <a:ea typeface="Arial"/>
              <a:cs typeface="Arial"/>
              <a:sym typeface="Arial"/>
            </a:endParaRPr>
          </a:p>
        </p:txBody>
      </p:sp>
      <p:sp>
        <p:nvSpPr>
          <p:cNvPr id="488" name="Google Shape;488;g23d84f99588_1_318"/>
          <p:cNvSpPr txBox="1"/>
          <p:nvPr/>
        </p:nvSpPr>
        <p:spPr>
          <a:xfrm>
            <a:off x="250850" y="2289925"/>
            <a:ext cx="6531300" cy="3955800"/>
          </a:xfrm>
          <a:prstGeom prst="rect">
            <a:avLst/>
          </a:prstGeom>
          <a:noFill/>
          <a:ln cap="flat" cmpd="sng" w="9525">
            <a:solidFill>
              <a:srgbClr val="000000"/>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E"/>
                </a:highlight>
                <a:latin typeface="Courier New"/>
                <a:ea typeface="Courier New"/>
                <a:cs typeface="Courier New"/>
                <a:sym typeface="Courier New"/>
              </a:rPr>
              <a:t>R_Score =</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highlight>
                  <a:srgbClr val="FFFFFE"/>
                </a:highlight>
                <a:latin typeface="Courier New"/>
                <a:ea typeface="Courier New"/>
                <a:cs typeface="Courier New"/>
                <a:sym typeface="Courier New"/>
              </a:rPr>
              <a:t>var</a:t>
            </a: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08080"/>
                </a:solidFill>
                <a:highlight>
                  <a:srgbClr val="FFFFFE"/>
                </a:highlight>
                <a:latin typeface="Courier New"/>
                <a:ea typeface="Courier New"/>
                <a:cs typeface="Courier New"/>
                <a:sym typeface="Courier New"/>
              </a:rPr>
              <a:t>percent_80</a:t>
            </a:r>
            <a:r>
              <a:rPr b="0" i="0" lang="en-US" sz="1400" u="none" cap="none" strike="noStrike">
                <a:solidFill>
                  <a:schemeClr val="dk1"/>
                </a:solidFill>
                <a:highlight>
                  <a:srgbClr val="FFFFFE"/>
                </a:highlight>
                <a:latin typeface="Courier New"/>
                <a:ea typeface="Courier New"/>
                <a:cs typeface="Courier New"/>
                <a:sym typeface="Courier New"/>
              </a:rPr>
              <a:t> = </a:t>
            </a:r>
            <a:r>
              <a:rPr b="0" i="0" lang="en-US" sz="1400" u="none" cap="none" strike="noStrike">
                <a:solidFill>
                  <a:srgbClr val="3165BB"/>
                </a:solidFill>
                <a:highlight>
                  <a:srgbClr val="FFFFFE"/>
                </a:highlight>
                <a:latin typeface="Courier New"/>
                <a:ea typeface="Courier New"/>
                <a:cs typeface="Courier New"/>
                <a:sym typeface="Courier New"/>
              </a:rPr>
              <a:t>PERCENTILE.EXC</a:t>
            </a:r>
            <a:r>
              <a:rPr b="0" i="0" lang="en-US" sz="1400" u="none" cap="none" strike="noStrike">
                <a:solidFill>
                  <a:schemeClr val="dk1"/>
                </a:solidFill>
                <a:highlight>
                  <a:srgbClr val="FFFFFE"/>
                </a:highlight>
                <a:latin typeface="Courier New"/>
                <a:ea typeface="Courier New"/>
                <a:cs typeface="Courier New"/>
                <a:sym typeface="Courier New"/>
              </a:rPr>
              <a:t>(</a:t>
            </a:r>
            <a:r>
              <a:rPr b="0" i="0" lang="en-US" sz="1400" u="none" cap="none" strike="noStrike">
                <a:solidFill>
                  <a:srgbClr val="001080"/>
                </a:solidFill>
                <a:highlight>
                  <a:srgbClr val="FFFFFE"/>
                </a:highlight>
                <a:latin typeface="Courier New"/>
                <a:ea typeface="Courier New"/>
                <a:cs typeface="Courier New"/>
                <a:sym typeface="Courier New"/>
              </a:rPr>
              <a:t>RFM[R]</a:t>
            </a: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98658"/>
                </a:solidFill>
                <a:highlight>
                  <a:srgbClr val="FFFFFE"/>
                </a:highlight>
                <a:latin typeface="Courier New"/>
                <a:ea typeface="Courier New"/>
                <a:cs typeface="Courier New"/>
                <a:sym typeface="Courier New"/>
              </a:rPr>
              <a:t>0.8</a:t>
            </a:r>
            <a:r>
              <a:rPr b="0" i="0" lang="en-US" sz="1400" u="none" cap="none" strike="noStrike">
                <a:solidFill>
                  <a:schemeClr val="dk1"/>
                </a:solidFill>
                <a:highlight>
                  <a:srgbClr val="FFFFFE"/>
                </a:highlight>
                <a:latin typeface="Courier New"/>
                <a:ea typeface="Courier New"/>
                <a:cs typeface="Courier New"/>
                <a:sym typeface="Courier New"/>
              </a:rPr>
              <a:t>)</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highlight>
                  <a:srgbClr val="FFFFFE"/>
                </a:highlight>
                <a:latin typeface="Courier New"/>
                <a:ea typeface="Courier New"/>
                <a:cs typeface="Courier New"/>
                <a:sym typeface="Courier New"/>
              </a:rPr>
              <a:t>var</a:t>
            </a: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08080"/>
                </a:solidFill>
                <a:highlight>
                  <a:srgbClr val="FFFFFE"/>
                </a:highlight>
                <a:latin typeface="Courier New"/>
                <a:ea typeface="Courier New"/>
                <a:cs typeface="Courier New"/>
                <a:sym typeface="Courier New"/>
              </a:rPr>
              <a:t>percent_60</a:t>
            </a:r>
            <a:r>
              <a:rPr b="0" i="0" lang="en-US" sz="1400" u="none" cap="none" strike="noStrike">
                <a:solidFill>
                  <a:schemeClr val="dk1"/>
                </a:solidFill>
                <a:highlight>
                  <a:srgbClr val="FFFFFE"/>
                </a:highlight>
                <a:latin typeface="Courier New"/>
                <a:ea typeface="Courier New"/>
                <a:cs typeface="Courier New"/>
                <a:sym typeface="Courier New"/>
              </a:rPr>
              <a:t> = </a:t>
            </a:r>
            <a:r>
              <a:rPr b="0" i="0" lang="en-US" sz="1400" u="none" cap="none" strike="noStrike">
                <a:solidFill>
                  <a:srgbClr val="3165BB"/>
                </a:solidFill>
                <a:highlight>
                  <a:srgbClr val="FFFFFE"/>
                </a:highlight>
                <a:latin typeface="Courier New"/>
                <a:ea typeface="Courier New"/>
                <a:cs typeface="Courier New"/>
                <a:sym typeface="Courier New"/>
              </a:rPr>
              <a:t>PERCENTILE.EXC</a:t>
            </a:r>
            <a:r>
              <a:rPr b="0" i="0" lang="en-US" sz="1400" u="none" cap="none" strike="noStrike">
                <a:solidFill>
                  <a:schemeClr val="dk1"/>
                </a:solidFill>
                <a:highlight>
                  <a:srgbClr val="FFFFFE"/>
                </a:highlight>
                <a:latin typeface="Courier New"/>
                <a:ea typeface="Courier New"/>
                <a:cs typeface="Courier New"/>
                <a:sym typeface="Courier New"/>
              </a:rPr>
              <a:t>(</a:t>
            </a:r>
            <a:r>
              <a:rPr b="0" i="0" lang="en-US" sz="1400" u="none" cap="none" strike="noStrike">
                <a:solidFill>
                  <a:srgbClr val="001080"/>
                </a:solidFill>
                <a:highlight>
                  <a:srgbClr val="FFFFFE"/>
                </a:highlight>
                <a:latin typeface="Courier New"/>
                <a:ea typeface="Courier New"/>
                <a:cs typeface="Courier New"/>
                <a:sym typeface="Courier New"/>
              </a:rPr>
              <a:t>RFM[R]</a:t>
            </a: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98658"/>
                </a:solidFill>
                <a:highlight>
                  <a:srgbClr val="FFFFFE"/>
                </a:highlight>
                <a:latin typeface="Courier New"/>
                <a:ea typeface="Courier New"/>
                <a:cs typeface="Courier New"/>
                <a:sym typeface="Courier New"/>
              </a:rPr>
              <a:t>0.6</a:t>
            </a:r>
            <a:r>
              <a:rPr b="0" i="0" lang="en-US" sz="1400" u="none" cap="none" strike="noStrike">
                <a:solidFill>
                  <a:schemeClr val="dk1"/>
                </a:solidFill>
                <a:highlight>
                  <a:srgbClr val="FFFFFE"/>
                </a:highlight>
                <a:latin typeface="Courier New"/>
                <a:ea typeface="Courier New"/>
                <a:cs typeface="Courier New"/>
                <a:sym typeface="Courier New"/>
              </a:rPr>
              <a:t>)</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highlight>
                  <a:srgbClr val="FFFFFE"/>
                </a:highlight>
                <a:latin typeface="Courier New"/>
                <a:ea typeface="Courier New"/>
                <a:cs typeface="Courier New"/>
                <a:sym typeface="Courier New"/>
              </a:rPr>
              <a:t>var</a:t>
            </a: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08080"/>
                </a:solidFill>
                <a:highlight>
                  <a:srgbClr val="FFFFFE"/>
                </a:highlight>
                <a:latin typeface="Courier New"/>
                <a:ea typeface="Courier New"/>
                <a:cs typeface="Courier New"/>
                <a:sym typeface="Courier New"/>
              </a:rPr>
              <a:t>percent_40</a:t>
            </a:r>
            <a:r>
              <a:rPr b="0" i="0" lang="en-US" sz="1400" u="none" cap="none" strike="noStrike">
                <a:solidFill>
                  <a:schemeClr val="dk1"/>
                </a:solidFill>
                <a:highlight>
                  <a:srgbClr val="FFFFFE"/>
                </a:highlight>
                <a:latin typeface="Courier New"/>
                <a:ea typeface="Courier New"/>
                <a:cs typeface="Courier New"/>
                <a:sym typeface="Courier New"/>
              </a:rPr>
              <a:t> = </a:t>
            </a:r>
            <a:r>
              <a:rPr b="0" i="0" lang="en-US" sz="1400" u="none" cap="none" strike="noStrike">
                <a:solidFill>
                  <a:srgbClr val="3165BB"/>
                </a:solidFill>
                <a:highlight>
                  <a:srgbClr val="FFFFFE"/>
                </a:highlight>
                <a:latin typeface="Courier New"/>
                <a:ea typeface="Courier New"/>
                <a:cs typeface="Courier New"/>
                <a:sym typeface="Courier New"/>
              </a:rPr>
              <a:t>PERCENTILE.EXC</a:t>
            </a:r>
            <a:r>
              <a:rPr b="0" i="0" lang="en-US" sz="1400" u="none" cap="none" strike="noStrike">
                <a:solidFill>
                  <a:schemeClr val="dk1"/>
                </a:solidFill>
                <a:highlight>
                  <a:srgbClr val="FFFFFE"/>
                </a:highlight>
                <a:latin typeface="Courier New"/>
                <a:ea typeface="Courier New"/>
                <a:cs typeface="Courier New"/>
                <a:sym typeface="Courier New"/>
              </a:rPr>
              <a:t>(</a:t>
            </a:r>
            <a:r>
              <a:rPr b="0" i="0" lang="en-US" sz="1400" u="none" cap="none" strike="noStrike">
                <a:solidFill>
                  <a:srgbClr val="001080"/>
                </a:solidFill>
                <a:highlight>
                  <a:srgbClr val="FFFFFE"/>
                </a:highlight>
                <a:latin typeface="Courier New"/>
                <a:ea typeface="Courier New"/>
                <a:cs typeface="Courier New"/>
                <a:sym typeface="Courier New"/>
              </a:rPr>
              <a:t>RFM[R]</a:t>
            </a: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98658"/>
                </a:solidFill>
                <a:highlight>
                  <a:srgbClr val="FFFFFE"/>
                </a:highlight>
                <a:latin typeface="Courier New"/>
                <a:ea typeface="Courier New"/>
                <a:cs typeface="Courier New"/>
                <a:sym typeface="Courier New"/>
              </a:rPr>
              <a:t>0.4</a:t>
            </a:r>
            <a:r>
              <a:rPr b="0" i="0" lang="en-US" sz="1400" u="none" cap="none" strike="noStrike">
                <a:solidFill>
                  <a:schemeClr val="dk1"/>
                </a:solidFill>
                <a:highlight>
                  <a:srgbClr val="FFFFFE"/>
                </a:highlight>
                <a:latin typeface="Courier New"/>
                <a:ea typeface="Courier New"/>
                <a:cs typeface="Courier New"/>
                <a:sym typeface="Courier New"/>
              </a:rPr>
              <a:t>)</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highlight>
                  <a:srgbClr val="FFFFFE"/>
                </a:highlight>
                <a:latin typeface="Courier New"/>
                <a:ea typeface="Courier New"/>
                <a:cs typeface="Courier New"/>
                <a:sym typeface="Courier New"/>
              </a:rPr>
              <a:t>var</a:t>
            </a: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08080"/>
                </a:solidFill>
                <a:highlight>
                  <a:srgbClr val="FFFFFE"/>
                </a:highlight>
                <a:latin typeface="Courier New"/>
                <a:ea typeface="Courier New"/>
                <a:cs typeface="Courier New"/>
                <a:sym typeface="Courier New"/>
              </a:rPr>
              <a:t>percent_20</a:t>
            </a:r>
            <a:r>
              <a:rPr b="0" i="0" lang="en-US" sz="1400" u="none" cap="none" strike="noStrike">
                <a:solidFill>
                  <a:schemeClr val="dk1"/>
                </a:solidFill>
                <a:highlight>
                  <a:srgbClr val="FFFFFE"/>
                </a:highlight>
                <a:latin typeface="Courier New"/>
                <a:ea typeface="Courier New"/>
                <a:cs typeface="Courier New"/>
                <a:sym typeface="Courier New"/>
              </a:rPr>
              <a:t> = </a:t>
            </a:r>
            <a:r>
              <a:rPr b="0" i="0" lang="en-US" sz="1400" u="none" cap="none" strike="noStrike">
                <a:solidFill>
                  <a:srgbClr val="3165BB"/>
                </a:solidFill>
                <a:highlight>
                  <a:srgbClr val="FFFFFE"/>
                </a:highlight>
                <a:latin typeface="Courier New"/>
                <a:ea typeface="Courier New"/>
                <a:cs typeface="Courier New"/>
                <a:sym typeface="Courier New"/>
              </a:rPr>
              <a:t>PERCENTILE.EXC</a:t>
            </a:r>
            <a:r>
              <a:rPr b="0" i="0" lang="en-US" sz="1400" u="none" cap="none" strike="noStrike">
                <a:solidFill>
                  <a:schemeClr val="dk1"/>
                </a:solidFill>
                <a:highlight>
                  <a:srgbClr val="FFFFFE"/>
                </a:highlight>
                <a:latin typeface="Courier New"/>
                <a:ea typeface="Courier New"/>
                <a:cs typeface="Courier New"/>
                <a:sym typeface="Courier New"/>
              </a:rPr>
              <a:t>(</a:t>
            </a:r>
            <a:r>
              <a:rPr b="0" i="0" lang="en-US" sz="1400" u="none" cap="none" strike="noStrike">
                <a:solidFill>
                  <a:srgbClr val="001080"/>
                </a:solidFill>
                <a:highlight>
                  <a:srgbClr val="FFFFFE"/>
                </a:highlight>
                <a:latin typeface="Courier New"/>
                <a:ea typeface="Courier New"/>
                <a:cs typeface="Courier New"/>
                <a:sym typeface="Courier New"/>
              </a:rPr>
              <a:t>RFM[R]</a:t>
            </a: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98658"/>
                </a:solidFill>
                <a:highlight>
                  <a:srgbClr val="FFFFFE"/>
                </a:highlight>
                <a:latin typeface="Courier New"/>
                <a:ea typeface="Courier New"/>
                <a:cs typeface="Courier New"/>
                <a:sym typeface="Courier New"/>
              </a:rPr>
              <a:t>0.2</a:t>
            </a:r>
            <a:r>
              <a:rPr b="0" i="0" lang="en-US" sz="1400" u="none" cap="none" strike="noStrike">
                <a:solidFill>
                  <a:schemeClr val="dk1"/>
                </a:solidFill>
                <a:highlight>
                  <a:srgbClr val="FFFFFE"/>
                </a:highlight>
                <a:latin typeface="Courier New"/>
                <a:ea typeface="Courier New"/>
                <a:cs typeface="Courier New"/>
                <a:sym typeface="Courier New"/>
              </a:rPr>
              <a:t>)</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highlight>
                  <a:srgbClr val="FFFFFE"/>
                </a:highlight>
                <a:latin typeface="Courier New"/>
                <a:ea typeface="Courier New"/>
                <a:cs typeface="Courier New"/>
                <a:sym typeface="Courier New"/>
              </a:rPr>
              <a:t>return</a:t>
            </a:r>
            <a:endParaRPr b="0" i="0" sz="1400" u="none" cap="none" strike="noStrike">
              <a:solidFill>
                <a:srgbClr val="0000FF"/>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3165BB"/>
                </a:solidFill>
                <a:highlight>
                  <a:srgbClr val="FFFFFE"/>
                </a:highlight>
                <a:latin typeface="Courier New"/>
                <a:ea typeface="Courier New"/>
                <a:cs typeface="Courier New"/>
                <a:sym typeface="Courier New"/>
              </a:rPr>
              <a:t>SWITCH</a:t>
            </a:r>
            <a:r>
              <a:rPr b="0" i="0" lang="en-US" sz="1400" u="none" cap="none" strike="noStrike">
                <a:solidFill>
                  <a:schemeClr val="dk1"/>
                </a:solidFill>
                <a:highlight>
                  <a:srgbClr val="FFFFFE"/>
                </a:highlight>
                <a:latin typeface="Courier New"/>
                <a:ea typeface="Courier New"/>
                <a:cs typeface="Courier New"/>
                <a:sym typeface="Courier New"/>
              </a:rPr>
              <a:t>(</a:t>
            </a:r>
            <a:r>
              <a:rPr b="0" i="0" lang="en-US" sz="1400" u="none" cap="none" strike="noStrike">
                <a:solidFill>
                  <a:srgbClr val="3165BB"/>
                </a:solidFill>
                <a:highlight>
                  <a:srgbClr val="FFFFFE"/>
                </a:highlight>
                <a:latin typeface="Courier New"/>
                <a:ea typeface="Courier New"/>
                <a:cs typeface="Courier New"/>
                <a:sym typeface="Courier New"/>
              </a:rPr>
              <a:t>TRUE</a:t>
            </a:r>
            <a:r>
              <a:rPr b="0" i="0" lang="en-US" sz="1400" u="none" cap="none" strike="noStrike">
                <a:solidFill>
                  <a:schemeClr val="dk1"/>
                </a:solidFill>
                <a:highlight>
                  <a:srgbClr val="FFFFFE"/>
                </a:highlight>
                <a:latin typeface="Courier New"/>
                <a:ea typeface="Courier New"/>
                <a:cs typeface="Courier New"/>
                <a:sym typeface="Courier New"/>
              </a:rPr>
              <a:t>(),</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01080"/>
                </a:solidFill>
                <a:highlight>
                  <a:srgbClr val="FFFFFE"/>
                </a:highlight>
                <a:latin typeface="Courier New"/>
                <a:ea typeface="Courier New"/>
                <a:cs typeface="Courier New"/>
                <a:sym typeface="Courier New"/>
              </a:rPr>
              <a:t>RFM[R]</a:t>
            </a:r>
            <a:r>
              <a:rPr b="0" i="0" lang="en-US" sz="1400" u="none" cap="none" strike="noStrike">
                <a:solidFill>
                  <a:schemeClr val="dk1"/>
                </a:solidFill>
                <a:highlight>
                  <a:srgbClr val="FFFFFE"/>
                </a:highlight>
                <a:latin typeface="Courier New"/>
                <a:ea typeface="Courier New"/>
                <a:cs typeface="Courier New"/>
                <a:sym typeface="Courier New"/>
              </a:rPr>
              <a:t> &gt;= </a:t>
            </a:r>
            <a:r>
              <a:rPr b="0" i="0" lang="en-US" sz="1400" u="none" cap="none" strike="noStrike">
                <a:solidFill>
                  <a:srgbClr val="008080"/>
                </a:solidFill>
                <a:highlight>
                  <a:srgbClr val="FFFFFE"/>
                </a:highlight>
                <a:latin typeface="Courier New"/>
                <a:ea typeface="Courier New"/>
                <a:cs typeface="Courier New"/>
                <a:sym typeface="Courier New"/>
              </a:rPr>
              <a:t>percent_80</a:t>
            </a:r>
            <a:r>
              <a:rPr b="0" i="0" lang="en-US" sz="1400" u="none" cap="none" strike="noStrike">
                <a:solidFill>
                  <a:schemeClr val="dk1"/>
                </a:solidFill>
                <a:highlight>
                  <a:srgbClr val="FFFFFE"/>
                </a:highlight>
                <a:latin typeface="Courier New"/>
                <a:ea typeface="Courier New"/>
                <a:cs typeface="Courier New"/>
                <a:sym typeface="Courier New"/>
              </a:rPr>
              <a:t>  , </a:t>
            </a:r>
            <a:r>
              <a:rPr b="0" i="0" lang="en-US" sz="1400" u="none" cap="none" strike="noStrike">
                <a:solidFill>
                  <a:srgbClr val="098658"/>
                </a:solidFill>
                <a:highlight>
                  <a:srgbClr val="FFFFFE"/>
                </a:highlight>
                <a:latin typeface="Courier New"/>
                <a:ea typeface="Courier New"/>
                <a:cs typeface="Courier New"/>
                <a:sym typeface="Courier New"/>
              </a:rPr>
              <a:t>1</a:t>
            </a:r>
            <a:r>
              <a:rPr b="0" i="0" lang="en-US" sz="1400" u="none" cap="none" strike="noStrike">
                <a:solidFill>
                  <a:schemeClr val="dk1"/>
                </a:solidFill>
                <a:highlight>
                  <a:srgbClr val="FFFFFE"/>
                </a:highlight>
                <a:latin typeface="Courier New"/>
                <a:ea typeface="Courier New"/>
                <a:cs typeface="Courier New"/>
                <a:sym typeface="Courier New"/>
              </a:rPr>
              <a:t>,</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01080"/>
                </a:solidFill>
                <a:highlight>
                  <a:srgbClr val="FFFFFE"/>
                </a:highlight>
                <a:latin typeface="Courier New"/>
                <a:ea typeface="Courier New"/>
                <a:cs typeface="Courier New"/>
                <a:sym typeface="Courier New"/>
              </a:rPr>
              <a:t>RFM[R]</a:t>
            </a:r>
            <a:r>
              <a:rPr b="0" i="0" lang="en-US" sz="1400" u="none" cap="none" strike="noStrike">
                <a:solidFill>
                  <a:schemeClr val="dk1"/>
                </a:solidFill>
                <a:highlight>
                  <a:srgbClr val="FFFFFE"/>
                </a:highlight>
                <a:latin typeface="Courier New"/>
                <a:ea typeface="Courier New"/>
                <a:cs typeface="Courier New"/>
                <a:sym typeface="Courier New"/>
              </a:rPr>
              <a:t> &gt;= </a:t>
            </a:r>
            <a:r>
              <a:rPr b="0" i="0" lang="en-US" sz="1400" u="none" cap="none" strike="noStrike">
                <a:solidFill>
                  <a:srgbClr val="008080"/>
                </a:solidFill>
                <a:highlight>
                  <a:srgbClr val="FFFFFE"/>
                </a:highlight>
                <a:latin typeface="Courier New"/>
                <a:ea typeface="Courier New"/>
                <a:cs typeface="Courier New"/>
                <a:sym typeface="Courier New"/>
              </a:rPr>
              <a:t>percent_60</a:t>
            </a:r>
            <a:r>
              <a:rPr b="0" i="0" lang="en-US" sz="1400" u="none" cap="none" strike="noStrike">
                <a:solidFill>
                  <a:schemeClr val="dk1"/>
                </a:solidFill>
                <a:highlight>
                  <a:srgbClr val="FFFFFE"/>
                </a:highlight>
                <a:latin typeface="Courier New"/>
                <a:ea typeface="Courier New"/>
                <a:cs typeface="Courier New"/>
                <a:sym typeface="Courier New"/>
              </a:rPr>
              <a:t>  , </a:t>
            </a:r>
            <a:r>
              <a:rPr b="0" i="0" lang="en-US" sz="1400" u="none" cap="none" strike="noStrike">
                <a:solidFill>
                  <a:srgbClr val="098658"/>
                </a:solidFill>
                <a:highlight>
                  <a:srgbClr val="FFFFFE"/>
                </a:highlight>
                <a:latin typeface="Courier New"/>
                <a:ea typeface="Courier New"/>
                <a:cs typeface="Courier New"/>
                <a:sym typeface="Courier New"/>
              </a:rPr>
              <a:t>2</a:t>
            </a:r>
            <a:r>
              <a:rPr b="0" i="0" lang="en-US" sz="1400" u="none" cap="none" strike="noStrike">
                <a:solidFill>
                  <a:schemeClr val="dk1"/>
                </a:solidFill>
                <a:highlight>
                  <a:srgbClr val="FFFFFE"/>
                </a:highlight>
                <a:latin typeface="Courier New"/>
                <a:ea typeface="Courier New"/>
                <a:cs typeface="Courier New"/>
                <a:sym typeface="Courier New"/>
              </a:rPr>
              <a:t>,</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01080"/>
                </a:solidFill>
                <a:highlight>
                  <a:srgbClr val="FFFFFE"/>
                </a:highlight>
                <a:latin typeface="Courier New"/>
                <a:ea typeface="Courier New"/>
                <a:cs typeface="Courier New"/>
                <a:sym typeface="Courier New"/>
              </a:rPr>
              <a:t>RFM[R]</a:t>
            </a:r>
            <a:r>
              <a:rPr b="0" i="0" lang="en-US" sz="1400" u="none" cap="none" strike="noStrike">
                <a:solidFill>
                  <a:schemeClr val="dk1"/>
                </a:solidFill>
                <a:highlight>
                  <a:srgbClr val="FFFFFE"/>
                </a:highlight>
                <a:latin typeface="Courier New"/>
                <a:ea typeface="Courier New"/>
                <a:cs typeface="Courier New"/>
                <a:sym typeface="Courier New"/>
              </a:rPr>
              <a:t> &gt;= </a:t>
            </a:r>
            <a:r>
              <a:rPr b="0" i="0" lang="en-US" sz="1400" u="none" cap="none" strike="noStrike">
                <a:solidFill>
                  <a:srgbClr val="008080"/>
                </a:solidFill>
                <a:highlight>
                  <a:srgbClr val="FFFFFE"/>
                </a:highlight>
                <a:latin typeface="Courier New"/>
                <a:ea typeface="Courier New"/>
                <a:cs typeface="Courier New"/>
                <a:sym typeface="Courier New"/>
              </a:rPr>
              <a:t>percent_40</a:t>
            </a:r>
            <a:r>
              <a:rPr b="0" i="0" lang="en-US" sz="1400" u="none" cap="none" strike="noStrike">
                <a:solidFill>
                  <a:schemeClr val="dk1"/>
                </a:solidFill>
                <a:highlight>
                  <a:srgbClr val="FFFFFE"/>
                </a:highlight>
                <a:latin typeface="Courier New"/>
                <a:ea typeface="Courier New"/>
                <a:cs typeface="Courier New"/>
                <a:sym typeface="Courier New"/>
              </a:rPr>
              <a:t>  , </a:t>
            </a:r>
            <a:r>
              <a:rPr b="0" i="0" lang="en-US" sz="1400" u="none" cap="none" strike="noStrike">
                <a:solidFill>
                  <a:srgbClr val="098658"/>
                </a:solidFill>
                <a:highlight>
                  <a:srgbClr val="FFFFFE"/>
                </a:highlight>
                <a:latin typeface="Courier New"/>
                <a:ea typeface="Courier New"/>
                <a:cs typeface="Courier New"/>
                <a:sym typeface="Courier New"/>
              </a:rPr>
              <a:t>3</a:t>
            </a:r>
            <a:r>
              <a:rPr b="0" i="0" lang="en-US" sz="1400" u="none" cap="none" strike="noStrike">
                <a:solidFill>
                  <a:schemeClr val="dk1"/>
                </a:solidFill>
                <a:highlight>
                  <a:srgbClr val="FFFFFE"/>
                </a:highlight>
                <a:latin typeface="Courier New"/>
                <a:ea typeface="Courier New"/>
                <a:cs typeface="Courier New"/>
                <a:sym typeface="Courier New"/>
              </a:rPr>
              <a:t>,</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01080"/>
                </a:solidFill>
                <a:highlight>
                  <a:srgbClr val="FFFFFE"/>
                </a:highlight>
                <a:latin typeface="Courier New"/>
                <a:ea typeface="Courier New"/>
                <a:cs typeface="Courier New"/>
                <a:sym typeface="Courier New"/>
              </a:rPr>
              <a:t>RFM[R]</a:t>
            </a:r>
            <a:r>
              <a:rPr b="0" i="0" lang="en-US" sz="1400" u="none" cap="none" strike="noStrike">
                <a:solidFill>
                  <a:schemeClr val="dk1"/>
                </a:solidFill>
                <a:highlight>
                  <a:srgbClr val="FFFFFE"/>
                </a:highlight>
                <a:latin typeface="Courier New"/>
                <a:ea typeface="Courier New"/>
                <a:cs typeface="Courier New"/>
                <a:sym typeface="Courier New"/>
              </a:rPr>
              <a:t> &gt;= </a:t>
            </a:r>
            <a:r>
              <a:rPr b="0" i="0" lang="en-US" sz="1400" u="none" cap="none" strike="noStrike">
                <a:solidFill>
                  <a:srgbClr val="008080"/>
                </a:solidFill>
                <a:highlight>
                  <a:srgbClr val="FFFFFE"/>
                </a:highlight>
                <a:latin typeface="Courier New"/>
                <a:ea typeface="Courier New"/>
                <a:cs typeface="Courier New"/>
                <a:sym typeface="Courier New"/>
              </a:rPr>
              <a:t>percent_20</a:t>
            </a:r>
            <a:r>
              <a:rPr b="0" i="0" lang="en-US" sz="1400" u="none" cap="none" strike="noStrike">
                <a:solidFill>
                  <a:schemeClr val="dk1"/>
                </a:solidFill>
                <a:highlight>
                  <a:srgbClr val="FFFFFE"/>
                </a:highlight>
                <a:latin typeface="Courier New"/>
                <a:ea typeface="Courier New"/>
                <a:cs typeface="Courier New"/>
                <a:sym typeface="Courier New"/>
              </a:rPr>
              <a:t>  , </a:t>
            </a:r>
            <a:r>
              <a:rPr b="0" i="0" lang="en-US" sz="1400" u="none" cap="none" strike="noStrike">
                <a:solidFill>
                  <a:srgbClr val="098658"/>
                </a:solidFill>
                <a:highlight>
                  <a:srgbClr val="FFFFFE"/>
                </a:highlight>
                <a:latin typeface="Courier New"/>
                <a:ea typeface="Courier New"/>
                <a:cs typeface="Courier New"/>
                <a:sym typeface="Courier New"/>
              </a:rPr>
              <a:t>4</a:t>
            </a:r>
            <a:r>
              <a:rPr b="0" i="0" lang="en-US" sz="1400" u="none" cap="none" strike="noStrike">
                <a:solidFill>
                  <a:schemeClr val="dk1"/>
                </a:solidFill>
                <a:highlight>
                  <a:srgbClr val="FFFFFE"/>
                </a:highlight>
                <a:latin typeface="Courier New"/>
                <a:ea typeface="Courier New"/>
                <a:cs typeface="Courier New"/>
                <a:sym typeface="Courier New"/>
              </a:rPr>
              <a:t>,</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98658"/>
                </a:solidFill>
                <a:highlight>
                  <a:srgbClr val="FFFFFE"/>
                </a:highlight>
                <a:latin typeface="Courier New"/>
                <a:ea typeface="Courier New"/>
                <a:cs typeface="Courier New"/>
                <a:sym typeface="Courier New"/>
              </a:rPr>
              <a:t>5</a:t>
            </a:r>
            <a:r>
              <a:rPr b="0" i="0" lang="en-US" sz="1400" u="none" cap="none" strike="noStrike">
                <a:solidFill>
                  <a:schemeClr val="dk1"/>
                </a:solidFill>
                <a:highlight>
                  <a:srgbClr val="FFFFFE"/>
                </a:highlight>
                <a:latin typeface="Courier New"/>
                <a:ea typeface="Courier New"/>
                <a:cs typeface="Courier New"/>
                <a:sym typeface="Courier New"/>
              </a:rPr>
              <a:t>)</a:t>
            </a:r>
            <a:endParaRPr b="0" i="0" sz="3250" u="none" cap="none" strike="noStrike">
              <a:solidFill>
                <a:schemeClr val="dk1"/>
              </a:solidFill>
              <a:highlight>
                <a:srgbClr val="FFFFFE"/>
              </a:highlight>
              <a:latin typeface="Courier New"/>
              <a:ea typeface="Courier New"/>
              <a:cs typeface="Courier New"/>
              <a:sym typeface="Courier New"/>
            </a:endParaRPr>
          </a:p>
        </p:txBody>
      </p:sp>
      <p:sp>
        <p:nvSpPr>
          <p:cNvPr id="489" name="Google Shape;489;g23d84f99588_1_318"/>
          <p:cNvSpPr txBox="1"/>
          <p:nvPr/>
        </p:nvSpPr>
        <p:spPr>
          <a:xfrm>
            <a:off x="360875" y="1460838"/>
            <a:ext cx="2303400" cy="431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Exo"/>
                <a:ea typeface="Exo"/>
                <a:cs typeface="Exo"/>
                <a:sym typeface="Exo"/>
              </a:rPr>
              <a:t>Cú pháp:</a:t>
            </a:r>
            <a:endParaRPr b="0" i="0" sz="1600" u="none" cap="none" strike="noStrike">
              <a:solidFill>
                <a:srgbClr val="FF0000"/>
              </a:solidFill>
              <a:latin typeface="Exo"/>
              <a:ea typeface="Exo"/>
              <a:cs typeface="Exo"/>
              <a:sym typeface="Exo"/>
            </a:endParaRPr>
          </a:p>
        </p:txBody>
      </p:sp>
      <p:pic>
        <p:nvPicPr>
          <p:cNvPr id="490" name="Google Shape;490;g23d84f99588_1_318"/>
          <p:cNvPicPr preferRelativeResize="0"/>
          <p:nvPr/>
        </p:nvPicPr>
        <p:blipFill rotWithShape="1">
          <a:blip r:embed="rId3">
            <a:alphaModFix/>
          </a:blip>
          <a:srcRect b="0" l="0" r="0" t="0"/>
          <a:stretch/>
        </p:blipFill>
        <p:spPr>
          <a:xfrm>
            <a:off x="6947275" y="1039700"/>
            <a:ext cx="5142975" cy="5818301"/>
          </a:xfrm>
          <a:prstGeom prst="rect">
            <a:avLst/>
          </a:prstGeom>
          <a:noFill/>
          <a:ln>
            <a:noFill/>
          </a:ln>
        </p:spPr>
      </p:pic>
      <p:pic>
        <p:nvPicPr>
          <p:cNvPr id="491" name="Google Shape;491;g23d84f99588_1_318"/>
          <p:cNvPicPr preferRelativeResize="0"/>
          <p:nvPr/>
        </p:nvPicPr>
        <p:blipFill rotWithShape="1">
          <a:blip r:embed="rId4">
            <a:alphaModFix/>
          </a:blip>
          <a:srcRect b="0" l="0" r="0" t="0"/>
          <a:stretch/>
        </p:blipFill>
        <p:spPr>
          <a:xfrm>
            <a:off x="2740200" y="1295400"/>
            <a:ext cx="4041950" cy="76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23d84f99588_1_332"/>
          <p:cNvSpPr txBox="1"/>
          <p:nvPr/>
        </p:nvSpPr>
        <p:spPr>
          <a:xfrm>
            <a:off x="1510351" y="438950"/>
            <a:ext cx="84474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Exo"/>
                <a:ea typeface="Exo"/>
                <a:cs typeface="Exo"/>
                <a:sym typeface="Exo"/>
              </a:rPr>
              <a:t>Tính</a:t>
            </a:r>
            <a:r>
              <a:rPr b="1" i="0" lang="en-US" sz="4000" u="none" cap="none" strike="noStrike">
                <a:solidFill>
                  <a:srgbClr val="FF0000"/>
                </a:solidFill>
                <a:latin typeface="Exo"/>
                <a:ea typeface="Exo"/>
                <a:cs typeface="Exo"/>
                <a:sym typeface="Exo"/>
              </a:rPr>
              <a:t> F Score</a:t>
            </a:r>
            <a:endParaRPr b="1" i="0" sz="1400" u="none" cap="none" strike="noStrike">
              <a:solidFill>
                <a:srgbClr val="FF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rgbClr val="FF0000"/>
              </a:solidFill>
              <a:latin typeface="Arial"/>
              <a:ea typeface="Arial"/>
              <a:cs typeface="Arial"/>
              <a:sym typeface="Arial"/>
            </a:endParaRPr>
          </a:p>
        </p:txBody>
      </p:sp>
      <p:sp>
        <p:nvSpPr>
          <p:cNvPr id="498" name="Google Shape;498;g23d84f99588_1_332"/>
          <p:cNvSpPr txBox="1"/>
          <p:nvPr/>
        </p:nvSpPr>
        <p:spPr>
          <a:xfrm>
            <a:off x="96850" y="2060100"/>
            <a:ext cx="6746400" cy="4279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E"/>
                </a:highlight>
                <a:latin typeface="Courier New"/>
                <a:ea typeface="Courier New"/>
                <a:cs typeface="Courier New"/>
                <a:sym typeface="Courier New"/>
              </a:rPr>
              <a:t>F_Score =</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highlight>
                  <a:srgbClr val="FFFFFE"/>
                </a:highlight>
                <a:latin typeface="Courier New"/>
                <a:ea typeface="Courier New"/>
                <a:cs typeface="Courier New"/>
                <a:sym typeface="Courier New"/>
              </a:rPr>
              <a:t>var</a:t>
            </a: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08080"/>
                </a:solidFill>
                <a:highlight>
                  <a:srgbClr val="FFFFFE"/>
                </a:highlight>
                <a:latin typeface="Courier New"/>
                <a:ea typeface="Courier New"/>
                <a:cs typeface="Courier New"/>
                <a:sym typeface="Courier New"/>
              </a:rPr>
              <a:t>percent_80</a:t>
            </a:r>
            <a:r>
              <a:rPr b="0" i="0" lang="en-US" sz="1400" u="none" cap="none" strike="noStrike">
                <a:solidFill>
                  <a:schemeClr val="dk1"/>
                </a:solidFill>
                <a:highlight>
                  <a:srgbClr val="FFFFFE"/>
                </a:highlight>
                <a:latin typeface="Courier New"/>
                <a:ea typeface="Courier New"/>
                <a:cs typeface="Courier New"/>
                <a:sym typeface="Courier New"/>
              </a:rPr>
              <a:t> = </a:t>
            </a:r>
            <a:r>
              <a:rPr b="0" i="0" lang="en-US" sz="1400" u="none" cap="none" strike="noStrike">
                <a:solidFill>
                  <a:srgbClr val="3165BB"/>
                </a:solidFill>
                <a:highlight>
                  <a:srgbClr val="FFFFFE"/>
                </a:highlight>
                <a:latin typeface="Courier New"/>
                <a:ea typeface="Courier New"/>
                <a:cs typeface="Courier New"/>
                <a:sym typeface="Courier New"/>
              </a:rPr>
              <a:t>PERCENTILE.EXC</a:t>
            </a:r>
            <a:r>
              <a:rPr b="0" i="0" lang="en-US" sz="1400" u="none" cap="none" strike="noStrike">
                <a:solidFill>
                  <a:schemeClr val="dk1"/>
                </a:solidFill>
                <a:highlight>
                  <a:srgbClr val="FFFFFE"/>
                </a:highlight>
                <a:latin typeface="Courier New"/>
                <a:ea typeface="Courier New"/>
                <a:cs typeface="Courier New"/>
                <a:sym typeface="Courier New"/>
              </a:rPr>
              <a:t>(</a:t>
            </a:r>
            <a:r>
              <a:rPr b="0" i="0" lang="en-US" sz="1400" u="none" cap="none" strike="noStrike">
                <a:solidFill>
                  <a:srgbClr val="001080"/>
                </a:solidFill>
                <a:highlight>
                  <a:srgbClr val="FFFFFE"/>
                </a:highlight>
                <a:latin typeface="Courier New"/>
                <a:ea typeface="Courier New"/>
                <a:cs typeface="Courier New"/>
                <a:sym typeface="Courier New"/>
              </a:rPr>
              <a:t>RFM[F]</a:t>
            </a: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98658"/>
                </a:solidFill>
                <a:highlight>
                  <a:srgbClr val="FFFFFE"/>
                </a:highlight>
                <a:latin typeface="Courier New"/>
                <a:ea typeface="Courier New"/>
                <a:cs typeface="Courier New"/>
                <a:sym typeface="Courier New"/>
              </a:rPr>
              <a:t>0.8</a:t>
            </a:r>
            <a:r>
              <a:rPr b="0" i="0" lang="en-US" sz="1400" u="none" cap="none" strike="noStrike">
                <a:solidFill>
                  <a:schemeClr val="dk1"/>
                </a:solidFill>
                <a:highlight>
                  <a:srgbClr val="FFFFFE"/>
                </a:highlight>
                <a:latin typeface="Courier New"/>
                <a:ea typeface="Courier New"/>
                <a:cs typeface="Courier New"/>
                <a:sym typeface="Courier New"/>
              </a:rPr>
              <a:t>)</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highlight>
                  <a:srgbClr val="FFFFFE"/>
                </a:highlight>
                <a:latin typeface="Courier New"/>
                <a:ea typeface="Courier New"/>
                <a:cs typeface="Courier New"/>
                <a:sym typeface="Courier New"/>
              </a:rPr>
              <a:t>var</a:t>
            </a: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08080"/>
                </a:solidFill>
                <a:highlight>
                  <a:srgbClr val="FFFFFE"/>
                </a:highlight>
                <a:latin typeface="Courier New"/>
                <a:ea typeface="Courier New"/>
                <a:cs typeface="Courier New"/>
                <a:sym typeface="Courier New"/>
              </a:rPr>
              <a:t>percent_60</a:t>
            </a:r>
            <a:r>
              <a:rPr b="0" i="0" lang="en-US" sz="1400" u="none" cap="none" strike="noStrike">
                <a:solidFill>
                  <a:schemeClr val="dk1"/>
                </a:solidFill>
                <a:highlight>
                  <a:srgbClr val="FFFFFE"/>
                </a:highlight>
                <a:latin typeface="Courier New"/>
                <a:ea typeface="Courier New"/>
                <a:cs typeface="Courier New"/>
                <a:sym typeface="Courier New"/>
              </a:rPr>
              <a:t> = </a:t>
            </a:r>
            <a:r>
              <a:rPr b="0" i="0" lang="en-US" sz="1400" u="none" cap="none" strike="noStrike">
                <a:solidFill>
                  <a:srgbClr val="3165BB"/>
                </a:solidFill>
                <a:highlight>
                  <a:srgbClr val="FFFFFE"/>
                </a:highlight>
                <a:latin typeface="Courier New"/>
                <a:ea typeface="Courier New"/>
                <a:cs typeface="Courier New"/>
                <a:sym typeface="Courier New"/>
              </a:rPr>
              <a:t>PERCENTILE.EXC</a:t>
            </a:r>
            <a:r>
              <a:rPr b="0" i="0" lang="en-US" sz="1400" u="none" cap="none" strike="noStrike">
                <a:solidFill>
                  <a:schemeClr val="dk1"/>
                </a:solidFill>
                <a:highlight>
                  <a:srgbClr val="FFFFFE"/>
                </a:highlight>
                <a:latin typeface="Courier New"/>
                <a:ea typeface="Courier New"/>
                <a:cs typeface="Courier New"/>
                <a:sym typeface="Courier New"/>
              </a:rPr>
              <a:t>(</a:t>
            </a:r>
            <a:r>
              <a:rPr b="0" i="0" lang="en-US" sz="1400" u="none" cap="none" strike="noStrike">
                <a:solidFill>
                  <a:srgbClr val="001080"/>
                </a:solidFill>
                <a:highlight>
                  <a:srgbClr val="FFFFFE"/>
                </a:highlight>
                <a:latin typeface="Courier New"/>
                <a:ea typeface="Courier New"/>
                <a:cs typeface="Courier New"/>
                <a:sym typeface="Courier New"/>
              </a:rPr>
              <a:t>RFM[F]</a:t>
            </a: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98658"/>
                </a:solidFill>
                <a:highlight>
                  <a:srgbClr val="FFFFFE"/>
                </a:highlight>
                <a:latin typeface="Courier New"/>
                <a:ea typeface="Courier New"/>
                <a:cs typeface="Courier New"/>
                <a:sym typeface="Courier New"/>
              </a:rPr>
              <a:t>0.6</a:t>
            </a:r>
            <a:r>
              <a:rPr b="0" i="0" lang="en-US" sz="1400" u="none" cap="none" strike="noStrike">
                <a:solidFill>
                  <a:schemeClr val="dk1"/>
                </a:solidFill>
                <a:highlight>
                  <a:srgbClr val="FFFFFE"/>
                </a:highlight>
                <a:latin typeface="Courier New"/>
                <a:ea typeface="Courier New"/>
                <a:cs typeface="Courier New"/>
                <a:sym typeface="Courier New"/>
              </a:rPr>
              <a:t>)</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highlight>
                  <a:srgbClr val="FFFFFE"/>
                </a:highlight>
                <a:latin typeface="Courier New"/>
                <a:ea typeface="Courier New"/>
                <a:cs typeface="Courier New"/>
                <a:sym typeface="Courier New"/>
              </a:rPr>
              <a:t>var</a:t>
            </a: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08080"/>
                </a:solidFill>
                <a:highlight>
                  <a:srgbClr val="FFFFFE"/>
                </a:highlight>
                <a:latin typeface="Courier New"/>
                <a:ea typeface="Courier New"/>
                <a:cs typeface="Courier New"/>
                <a:sym typeface="Courier New"/>
              </a:rPr>
              <a:t>percent_40</a:t>
            </a:r>
            <a:r>
              <a:rPr b="0" i="0" lang="en-US" sz="1400" u="none" cap="none" strike="noStrike">
                <a:solidFill>
                  <a:schemeClr val="dk1"/>
                </a:solidFill>
                <a:highlight>
                  <a:srgbClr val="FFFFFE"/>
                </a:highlight>
                <a:latin typeface="Courier New"/>
                <a:ea typeface="Courier New"/>
                <a:cs typeface="Courier New"/>
                <a:sym typeface="Courier New"/>
              </a:rPr>
              <a:t> = </a:t>
            </a:r>
            <a:r>
              <a:rPr b="0" i="0" lang="en-US" sz="1400" u="none" cap="none" strike="noStrike">
                <a:solidFill>
                  <a:srgbClr val="3165BB"/>
                </a:solidFill>
                <a:highlight>
                  <a:srgbClr val="FFFFFE"/>
                </a:highlight>
                <a:latin typeface="Courier New"/>
                <a:ea typeface="Courier New"/>
                <a:cs typeface="Courier New"/>
                <a:sym typeface="Courier New"/>
              </a:rPr>
              <a:t>PERCENTILE.EXC</a:t>
            </a:r>
            <a:r>
              <a:rPr b="0" i="0" lang="en-US" sz="1400" u="none" cap="none" strike="noStrike">
                <a:solidFill>
                  <a:schemeClr val="dk1"/>
                </a:solidFill>
                <a:highlight>
                  <a:srgbClr val="FFFFFE"/>
                </a:highlight>
                <a:latin typeface="Courier New"/>
                <a:ea typeface="Courier New"/>
                <a:cs typeface="Courier New"/>
                <a:sym typeface="Courier New"/>
              </a:rPr>
              <a:t>(</a:t>
            </a:r>
            <a:r>
              <a:rPr b="0" i="0" lang="en-US" sz="1400" u="none" cap="none" strike="noStrike">
                <a:solidFill>
                  <a:srgbClr val="001080"/>
                </a:solidFill>
                <a:highlight>
                  <a:srgbClr val="FFFFFE"/>
                </a:highlight>
                <a:latin typeface="Courier New"/>
                <a:ea typeface="Courier New"/>
                <a:cs typeface="Courier New"/>
                <a:sym typeface="Courier New"/>
              </a:rPr>
              <a:t>RFM[F]</a:t>
            </a: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98658"/>
                </a:solidFill>
                <a:highlight>
                  <a:srgbClr val="FFFFFE"/>
                </a:highlight>
                <a:latin typeface="Courier New"/>
                <a:ea typeface="Courier New"/>
                <a:cs typeface="Courier New"/>
                <a:sym typeface="Courier New"/>
              </a:rPr>
              <a:t>0.4</a:t>
            </a:r>
            <a:r>
              <a:rPr b="0" i="0" lang="en-US" sz="1400" u="none" cap="none" strike="noStrike">
                <a:solidFill>
                  <a:schemeClr val="dk1"/>
                </a:solidFill>
                <a:highlight>
                  <a:srgbClr val="FFFFFE"/>
                </a:highlight>
                <a:latin typeface="Courier New"/>
                <a:ea typeface="Courier New"/>
                <a:cs typeface="Courier New"/>
                <a:sym typeface="Courier New"/>
              </a:rPr>
              <a:t>)</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highlight>
                  <a:srgbClr val="FFFFFE"/>
                </a:highlight>
                <a:latin typeface="Courier New"/>
                <a:ea typeface="Courier New"/>
                <a:cs typeface="Courier New"/>
                <a:sym typeface="Courier New"/>
              </a:rPr>
              <a:t>var</a:t>
            </a: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08080"/>
                </a:solidFill>
                <a:highlight>
                  <a:srgbClr val="FFFFFE"/>
                </a:highlight>
                <a:latin typeface="Courier New"/>
                <a:ea typeface="Courier New"/>
                <a:cs typeface="Courier New"/>
                <a:sym typeface="Courier New"/>
              </a:rPr>
              <a:t>percent_20</a:t>
            </a:r>
            <a:r>
              <a:rPr b="0" i="0" lang="en-US" sz="1400" u="none" cap="none" strike="noStrike">
                <a:solidFill>
                  <a:schemeClr val="dk1"/>
                </a:solidFill>
                <a:highlight>
                  <a:srgbClr val="FFFFFE"/>
                </a:highlight>
                <a:latin typeface="Courier New"/>
                <a:ea typeface="Courier New"/>
                <a:cs typeface="Courier New"/>
                <a:sym typeface="Courier New"/>
              </a:rPr>
              <a:t> = </a:t>
            </a:r>
            <a:r>
              <a:rPr b="0" i="0" lang="en-US" sz="1400" u="none" cap="none" strike="noStrike">
                <a:solidFill>
                  <a:srgbClr val="3165BB"/>
                </a:solidFill>
                <a:highlight>
                  <a:srgbClr val="FFFFFE"/>
                </a:highlight>
                <a:latin typeface="Courier New"/>
                <a:ea typeface="Courier New"/>
                <a:cs typeface="Courier New"/>
                <a:sym typeface="Courier New"/>
              </a:rPr>
              <a:t>PERCENTILE.EXC</a:t>
            </a:r>
            <a:r>
              <a:rPr b="0" i="0" lang="en-US" sz="1400" u="none" cap="none" strike="noStrike">
                <a:solidFill>
                  <a:schemeClr val="dk1"/>
                </a:solidFill>
                <a:highlight>
                  <a:srgbClr val="FFFFFE"/>
                </a:highlight>
                <a:latin typeface="Courier New"/>
                <a:ea typeface="Courier New"/>
                <a:cs typeface="Courier New"/>
                <a:sym typeface="Courier New"/>
              </a:rPr>
              <a:t>(</a:t>
            </a:r>
            <a:r>
              <a:rPr b="0" i="0" lang="en-US" sz="1400" u="none" cap="none" strike="noStrike">
                <a:solidFill>
                  <a:srgbClr val="001080"/>
                </a:solidFill>
                <a:highlight>
                  <a:srgbClr val="FFFFFE"/>
                </a:highlight>
                <a:latin typeface="Courier New"/>
                <a:ea typeface="Courier New"/>
                <a:cs typeface="Courier New"/>
                <a:sym typeface="Courier New"/>
              </a:rPr>
              <a:t>RFM[F]</a:t>
            </a: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98658"/>
                </a:solidFill>
                <a:highlight>
                  <a:srgbClr val="FFFFFE"/>
                </a:highlight>
                <a:latin typeface="Courier New"/>
                <a:ea typeface="Courier New"/>
                <a:cs typeface="Courier New"/>
                <a:sym typeface="Courier New"/>
              </a:rPr>
              <a:t>0.2</a:t>
            </a:r>
            <a:r>
              <a:rPr b="0" i="0" lang="en-US" sz="1400" u="none" cap="none" strike="noStrike">
                <a:solidFill>
                  <a:schemeClr val="dk1"/>
                </a:solidFill>
                <a:highlight>
                  <a:srgbClr val="FFFFFE"/>
                </a:highlight>
                <a:latin typeface="Courier New"/>
                <a:ea typeface="Courier New"/>
                <a:cs typeface="Courier New"/>
                <a:sym typeface="Courier New"/>
              </a:rPr>
              <a:t>)</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FF"/>
                </a:solidFill>
                <a:highlight>
                  <a:srgbClr val="FFFFFE"/>
                </a:highlight>
                <a:latin typeface="Courier New"/>
                <a:ea typeface="Courier New"/>
                <a:cs typeface="Courier New"/>
                <a:sym typeface="Courier New"/>
              </a:rPr>
              <a:t>return</a:t>
            </a:r>
            <a:endParaRPr b="0" i="0" sz="1400" u="none" cap="none" strike="noStrike">
              <a:solidFill>
                <a:srgbClr val="0000FF"/>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3165BB"/>
                </a:solidFill>
                <a:highlight>
                  <a:srgbClr val="FFFFFE"/>
                </a:highlight>
                <a:latin typeface="Courier New"/>
                <a:ea typeface="Courier New"/>
                <a:cs typeface="Courier New"/>
                <a:sym typeface="Courier New"/>
              </a:rPr>
              <a:t>SWITCH</a:t>
            </a:r>
            <a:r>
              <a:rPr b="0" i="0" lang="en-US" sz="1400" u="none" cap="none" strike="noStrike">
                <a:solidFill>
                  <a:schemeClr val="dk1"/>
                </a:solidFill>
                <a:highlight>
                  <a:srgbClr val="FFFFFE"/>
                </a:highlight>
                <a:latin typeface="Courier New"/>
                <a:ea typeface="Courier New"/>
                <a:cs typeface="Courier New"/>
                <a:sym typeface="Courier New"/>
              </a:rPr>
              <a:t>(</a:t>
            </a:r>
            <a:r>
              <a:rPr b="0" i="0" lang="en-US" sz="1400" u="none" cap="none" strike="noStrike">
                <a:solidFill>
                  <a:srgbClr val="3165BB"/>
                </a:solidFill>
                <a:highlight>
                  <a:srgbClr val="FFFFFE"/>
                </a:highlight>
                <a:latin typeface="Courier New"/>
                <a:ea typeface="Courier New"/>
                <a:cs typeface="Courier New"/>
                <a:sym typeface="Courier New"/>
              </a:rPr>
              <a:t>TRUE</a:t>
            </a:r>
            <a:r>
              <a:rPr b="0" i="0" lang="en-US" sz="1400" u="none" cap="none" strike="noStrike">
                <a:solidFill>
                  <a:schemeClr val="dk1"/>
                </a:solidFill>
                <a:highlight>
                  <a:srgbClr val="FFFFFE"/>
                </a:highlight>
                <a:latin typeface="Courier New"/>
                <a:ea typeface="Courier New"/>
                <a:cs typeface="Courier New"/>
                <a:sym typeface="Courier New"/>
              </a:rPr>
              <a:t>(),</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01080"/>
                </a:solidFill>
                <a:highlight>
                  <a:srgbClr val="FFFFFE"/>
                </a:highlight>
                <a:latin typeface="Courier New"/>
                <a:ea typeface="Courier New"/>
                <a:cs typeface="Courier New"/>
                <a:sym typeface="Courier New"/>
              </a:rPr>
              <a:t>RFM[F]</a:t>
            </a:r>
            <a:r>
              <a:rPr b="0" i="0" lang="en-US" sz="1400" u="none" cap="none" strike="noStrike">
                <a:solidFill>
                  <a:schemeClr val="dk1"/>
                </a:solidFill>
                <a:highlight>
                  <a:srgbClr val="FFFFFE"/>
                </a:highlight>
                <a:latin typeface="Courier New"/>
                <a:ea typeface="Courier New"/>
                <a:cs typeface="Courier New"/>
                <a:sym typeface="Courier New"/>
              </a:rPr>
              <a:t> &gt;= </a:t>
            </a:r>
            <a:r>
              <a:rPr b="0" i="0" lang="en-US" sz="1400" u="none" cap="none" strike="noStrike">
                <a:solidFill>
                  <a:srgbClr val="008080"/>
                </a:solidFill>
                <a:highlight>
                  <a:srgbClr val="FFFFFE"/>
                </a:highlight>
                <a:latin typeface="Courier New"/>
                <a:ea typeface="Courier New"/>
                <a:cs typeface="Courier New"/>
                <a:sym typeface="Courier New"/>
              </a:rPr>
              <a:t>percent_80</a:t>
            </a:r>
            <a:r>
              <a:rPr b="0" i="0" lang="en-US" sz="1400" u="none" cap="none" strike="noStrike">
                <a:solidFill>
                  <a:schemeClr val="dk1"/>
                </a:solidFill>
                <a:highlight>
                  <a:srgbClr val="FFFFFE"/>
                </a:highlight>
                <a:latin typeface="Courier New"/>
                <a:ea typeface="Courier New"/>
                <a:cs typeface="Courier New"/>
                <a:sym typeface="Courier New"/>
              </a:rPr>
              <a:t>  , </a:t>
            </a:r>
            <a:r>
              <a:rPr b="0" i="0" lang="en-US" sz="1400" u="none" cap="none" strike="noStrike">
                <a:solidFill>
                  <a:srgbClr val="098658"/>
                </a:solidFill>
                <a:highlight>
                  <a:srgbClr val="FFFFFE"/>
                </a:highlight>
                <a:latin typeface="Courier New"/>
                <a:ea typeface="Courier New"/>
                <a:cs typeface="Courier New"/>
                <a:sym typeface="Courier New"/>
              </a:rPr>
              <a:t>5</a:t>
            </a:r>
            <a:r>
              <a:rPr b="0" i="0" lang="en-US" sz="1400" u="none" cap="none" strike="noStrike">
                <a:solidFill>
                  <a:schemeClr val="dk1"/>
                </a:solidFill>
                <a:highlight>
                  <a:srgbClr val="FFFFFE"/>
                </a:highlight>
                <a:latin typeface="Courier New"/>
                <a:ea typeface="Courier New"/>
                <a:cs typeface="Courier New"/>
                <a:sym typeface="Courier New"/>
              </a:rPr>
              <a:t>,</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01080"/>
                </a:solidFill>
                <a:highlight>
                  <a:srgbClr val="FFFFFE"/>
                </a:highlight>
                <a:latin typeface="Courier New"/>
                <a:ea typeface="Courier New"/>
                <a:cs typeface="Courier New"/>
                <a:sym typeface="Courier New"/>
              </a:rPr>
              <a:t>RFM[F]</a:t>
            </a:r>
            <a:r>
              <a:rPr b="0" i="0" lang="en-US" sz="1400" u="none" cap="none" strike="noStrike">
                <a:solidFill>
                  <a:schemeClr val="dk1"/>
                </a:solidFill>
                <a:highlight>
                  <a:srgbClr val="FFFFFE"/>
                </a:highlight>
                <a:latin typeface="Courier New"/>
                <a:ea typeface="Courier New"/>
                <a:cs typeface="Courier New"/>
                <a:sym typeface="Courier New"/>
              </a:rPr>
              <a:t> &gt;= </a:t>
            </a:r>
            <a:r>
              <a:rPr b="0" i="0" lang="en-US" sz="1400" u="none" cap="none" strike="noStrike">
                <a:solidFill>
                  <a:srgbClr val="008080"/>
                </a:solidFill>
                <a:highlight>
                  <a:srgbClr val="FFFFFE"/>
                </a:highlight>
                <a:latin typeface="Courier New"/>
                <a:ea typeface="Courier New"/>
                <a:cs typeface="Courier New"/>
                <a:sym typeface="Courier New"/>
              </a:rPr>
              <a:t>percent_60</a:t>
            </a:r>
            <a:r>
              <a:rPr b="0" i="0" lang="en-US" sz="1400" u="none" cap="none" strike="noStrike">
                <a:solidFill>
                  <a:schemeClr val="dk1"/>
                </a:solidFill>
                <a:highlight>
                  <a:srgbClr val="FFFFFE"/>
                </a:highlight>
                <a:latin typeface="Courier New"/>
                <a:ea typeface="Courier New"/>
                <a:cs typeface="Courier New"/>
                <a:sym typeface="Courier New"/>
              </a:rPr>
              <a:t>  , </a:t>
            </a:r>
            <a:r>
              <a:rPr b="0" i="0" lang="en-US" sz="1400" u="none" cap="none" strike="noStrike">
                <a:solidFill>
                  <a:srgbClr val="098658"/>
                </a:solidFill>
                <a:highlight>
                  <a:srgbClr val="FFFFFE"/>
                </a:highlight>
                <a:latin typeface="Courier New"/>
                <a:ea typeface="Courier New"/>
                <a:cs typeface="Courier New"/>
                <a:sym typeface="Courier New"/>
              </a:rPr>
              <a:t>4</a:t>
            </a:r>
            <a:r>
              <a:rPr b="0" i="0" lang="en-US" sz="1400" u="none" cap="none" strike="noStrike">
                <a:solidFill>
                  <a:schemeClr val="dk1"/>
                </a:solidFill>
                <a:highlight>
                  <a:srgbClr val="FFFFFE"/>
                </a:highlight>
                <a:latin typeface="Courier New"/>
                <a:ea typeface="Courier New"/>
                <a:cs typeface="Courier New"/>
                <a:sym typeface="Courier New"/>
              </a:rPr>
              <a:t>,</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01080"/>
                </a:solidFill>
                <a:highlight>
                  <a:srgbClr val="FFFFFE"/>
                </a:highlight>
                <a:latin typeface="Courier New"/>
                <a:ea typeface="Courier New"/>
                <a:cs typeface="Courier New"/>
                <a:sym typeface="Courier New"/>
              </a:rPr>
              <a:t>RFM[F]</a:t>
            </a:r>
            <a:r>
              <a:rPr b="0" i="0" lang="en-US" sz="1400" u="none" cap="none" strike="noStrike">
                <a:solidFill>
                  <a:schemeClr val="dk1"/>
                </a:solidFill>
                <a:highlight>
                  <a:srgbClr val="FFFFFE"/>
                </a:highlight>
                <a:latin typeface="Courier New"/>
                <a:ea typeface="Courier New"/>
                <a:cs typeface="Courier New"/>
                <a:sym typeface="Courier New"/>
              </a:rPr>
              <a:t> &gt;= </a:t>
            </a:r>
            <a:r>
              <a:rPr b="0" i="0" lang="en-US" sz="1400" u="none" cap="none" strike="noStrike">
                <a:solidFill>
                  <a:srgbClr val="008080"/>
                </a:solidFill>
                <a:highlight>
                  <a:srgbClr val="FFFFFE"/>
                </a:highlight>
                <a:latin typeface="Courier New"/>
                <a:ea typeface="Courier New"/>
                <a:cs typeface="Courier New"/>
                <a:sym typeface="Courier New"/>
              </a:rPr>
              <a:t>percent_40</a:t>
            </a:r>
            <a:r>
              <a:rPr b="0" i="0" lang="en-US" sz="1400" u="none" cap="none" strike="noStrike">
                <a:solidFill>
                  <a:schemeClr val="dk1"/>
                </a:solidFill>
                <a:highlight>
                  <a:srgbClr val="FFFFFE"/>
                </a:highlight>
                <a:latin typeface="Courier New"/>
                <a:ea typeface="Courier New"/>
                <a:cs typeface="Courier New"/>
                <a:sym typeface="Courier New"/>
              </a:rPr>
              <a:t>  , </a:t>
            </a:r>
            <a:r>
              <a:rPr b="0" i="0" lang="en-US" sz="1400" u="none" cap="none" strike="noStrike">
                <a:solidFill>
                  <a:srgbClr val="098658"/>
                </a:solidFill>
                <a:highlight>
                  <a:srgbClr val="FFFFFE"/>
                </a:highlight>
                <a:latin typeface="Courier New"/>
                <a:ea typeface="Courier New"/>
                <a:cs typeface="Courier New"/>
                <a:sym typeface="Courier New"/>
              </a:rPr>
              <a:t>3</a:t>
            </a:r>
            <a:r>
              <a:rPr b="0" i="0" lang="en-US" sz="1400" u="none" cap="none" strike="noStrike">
                <a:solidFill>
                  <a:schemeClr val="dk1"/>
                </a:solidFill>
                <a:highlight>
                  <a:srgbClr val="FFFFFE"/>
                </a:highlight>
                <a:latin typeface="Courier New"/>
                <a:ea typeface="Courier New"/>
                <a:cs typeface="Courier New"/>
                <a:sym typeface="Courier New"/>
              </a:rPr>
              <a:t>,</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01080"/>
                </a:solidFill>
                <a:highlight>
                  <a:srgbClr val="FFFFFE"/>
                </a:highlight>
                <a:latin typeface="Courier New"/>
                <a:ea typeface="Courier New"/>
                <a:cs typeface="Courier New"/>
                <a:sym typeface="Courier New"/>
              </a:rPr>
              <a:t>RFM[F]</a:t>
            </a:r>
            <a:r>
              <a:rPr b="0" i="0" lang="en-US" sz="1400" u="none" cap="none" strike="noStrike">
                <a:solidFill>
                  <a:schemeClr val="dk1"/>
                </a:solidFill>
                <a:highlight>
                  <a:srgbClr val="FFFFFE"/>
                </a:highlight>
                <a:latin typeface="Courier New"/>
                <a:ea typeface="Courier New"/>
                <a:cs typeface="Courier New"/>
                <a:sym typeface="Courier New"/>
              </a:rPr>
              <a:t> &gt;= </a:t>
            </a:r>
            <a:r>
              <a:rPr b="0" i="0" lang="en-US" sz="1400" u="none" cap="none" strike="noStrike">
                <a:solidFill>
                  <a:srgbClr val="008080"/>
                </a:solidFill>
                <a:highlight>
                  <a:srgbClr val="FFFFFE"/>
                </a:highlight>
                <a:latin typeface="Courier New"/>
                <a:ea typeface="Courier New"/>
                <a:cs typeface="Courier New"/>
                <a:sym typeface="Courier New"/>
              </a:rPr>
              <a:t>percent_20</a:t>
            </a:r>
            <a:r>
              <a:rPr b="0" i="0" lang="en-US" sz="1400" u="none" cap="none" strike="noStrike">
                <a:solidFill>
                  <a:schemeClr val="dk1"/>
                </a:solidFill>
                <a:highlight>
                  <a:srgbClr val="FFFFFE"/>
                </a:highlight>
                <a:latin typeface="Courier New"/>
                <a:ea typeface="Courier New"/>
                <a:cs typeface="Courier New"/>
                <a:sym typeface="Courier New"/>
              </a:rPr>
              <a:t>  , </a:t>
            </a:r>
            <a:r>
              <a:rPr b="0" i="0" lang="en-US" sz="1400" u="none" cap="none" strike="noStrike">
                <a:solidFill>
                  <a:srgbClr val="098658"/>
                </a:solidFill>
                <a:highlight>
                  <a:srgbClr val="FFFFFE"/>
                </a:highlight>
                <a:latin typeface="Courier New"/>
                <a:ea typeface="Courier New"/>
                <a:cs typeface="Courier New"/>
                <a:sym typeface="Courier New"/>
              </a:rPr>
              <a:t>2</a:t>
            </a:r>
            <a:r>
              <a:rPr b="0" i="0" lang="en-US" sz="1400" u="none" cap="none" strike="noStrike">
                <a:solidFill>
                  <a:schemeClr val="dk1"/>
                </a:solidFill>
                <a:highlight>
                  <a:srgbClr val="FFFFFE"/>
                </a:highlight>
                <a:latin typeface="Courier New"/>
                <a:ea typeface="Courier New"/>
                <a:cs typeface="Courier New"/>
                <a:sym typeface="Courier New"/>
              </a:rPr>
              <a:t>,</a:t>
            </a:r>
            <a:endParaRPr b="0" i="0" sz="14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chemeClr val="dk1"/>
                </a:solidFill>
                <a:highlight>
                  <a:srgbClr val="FFFFFE"/>
                </a:highlight>
                <a:latin typeface="Courier New"/>
                <a:ea typeface="Courier New"/>
                <a:cs typeface="Courier New"/>
                <a:sym typeface="Courier New"/>
              </a:rPr>
              <a:t>        </a:t>
            </a:r>
            <a:r>
              <a:rPr b="0" i="0" lang="en-US" sz="1400" u="none" cap="none" strike="noStrike">
                <a:solidFill>
                  <a:srgbClr val="098658"/>
                </a:solidFill>
                <a:highlight>
                  <a:srgbClr val="FFFFFE"/>
                </a:highlight>
                <a:latin typeface="Courier New"/>
                <a:ea typeface="Courier New"/>
                <a:cs typeface="Courier New"/>
                <a:sym typeface="Courier New"/>
              </a:rPr>
              <a:t>1</a:t>
            </a:r>
            <a:r>
              <a:rPr b="0" i="0" lang="en-US" sz="1400" u="none" cap="none" strike="noStrike">
                <a:solidFill>
                  <a:schemeClr val="dk1"/>
                </a:solidFill>
                <a:highlight>
                  <a:srgbClr val="FFFFFE"/>
                </a:highlight>
                <a:latin typeface="Courier New"/>
                <a:ea typeface="Courier New"/>
                <a:cs typeface="Courier New"/>
                <a:sym typeface="Courier New"/>
              </a:rPr>
              <a:t>)</a:t>
            </a:r>
            <a:endParaRPr b="0" i="0" sz="3750" u="none" cap="none" strike="noStrike">
              <a:solidFill>
                <a:schemeClr val="dk1"/>
              </a:solidFill>
              <a:highlight>
                <a:srgbClr val="FFFFFE"/>
              </a:highlight>
              <a:latin typeface="Courier New"/>
              <a:ea typeface="Courier New"/>
              <a:cs typeface="Courier New"/>
              <a:sym typeface="Courier New"/>
            </a:endParaRPr>
          </a:p>
        </p:txBody>
      </p:sp>
      <p:sp>
        <p:nvSpPr>
          <p:cNvPr id="499" name="Google Shape;499;g23d84f99588_1_332"/>
          <p:cNvSpPr txBox="1"/>
          <p:nvPr/>
        </p:nvSpPr>
        <p:spPr>
          <a:xfrm>
            <a:off x="156850" y="1379925"/>
            <a:ext cx="2303400" cy="431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Exo"/>
                <a:ea typeface="Exo"/>
                <a:cs typeface="Exo"/>
                <a:sym typeface="Exo"/>
              </a:rPr>
              <a:t>Cú pháp:</a:t>
            </a:r>
            <a:endParaRPr b="0" i="0" sz="1600" u="none" cap="none" strike="noStrike">
              <a:solidFill>
                <a:srgbClr val="FF0000"/>
              </a:solidFill>
              <a:latin typeface="Exo"/>
              <a:ea typeface="Exo"/>
              <a:cs typeface="Exo"/>
              <a:sym typeface="Exo"/>
            </a:endParaRPr>
          </a:p>
        </p:txBody>
      </p:sp>
      <p:pic>
        <p:nvPicPr>
          <p:cNvPr id="500" name="Google Shape;500;g23d84f99588_1_332"/>
          <p:cNvPicPr preferRelativeResize="0"/>
          <p:nvPr/>
        </p:nvPicPr>
        <p:blipFill rotWithShape="1">
          <a:blip r:embed="rId3">
            <a:alphaModFix/>
          </a:blip>
          <a:srcRect b="0" l="0" r="0" t="0"/>
          <a:stretch/>
        </p:blipFill>
        <p:spPr>
          <a:xfrm>
            <a:off x="2619175" y="1214475"/>
            <a:ext cx="3918950" cy="762000"/>
          </a:xfrm>
          <a:prstGeom prst="rect">
            <a:avLst/>
          </a:prstGeom>
          <a:noFill/>
          <a:ln>
            <a:noFill/>
          </a:ln>
        </p:spPr>
      </p:pic>
      <p:pic>
        <p:nvPicPr>
          <p:cNvPr id="501" name="Google Shape;501;g23d84f99588_1_332"/>
          <p:cNvPicPr preferRelativeResize="0"/>
          <p:nvPr/>
        </p:nvPicPr>
        <p:blipFill rotWithShape="1">
          <a:blip r:embed="rId4">
            <a:alphaModFix/>
          </a:blip>
          <a:srcRect b="0" l="0" r="0" t="0"/>
          <a:stretch/>
        </p:blipFill>
        <p:spPr>
          <a:xfrm>
            <a:off x="7035625" y="1976475"/>
            <a:ext cx="4860500" cy="45735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g23d84f99588_1_345"/>
          <p:cNvSpPr txBox="1"/>
          <p:nvPr/>
        </p:nvSpPr>
        <p:spPr>
          <a:xfrm>
            <a:off x="1520351" y="239000"/>
            <a:ext cx="8447400" cy="9234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Exo"/>
                <a:ea typeface="Exo"/>
                <a:cs typeface="Exo"/>
                <a:sym typeface="Exo"/>
              </a:rPr>
              <a:t>Tính</a:t>
            </a:r>
            <a:r>
              <a:rPr b="1" i="0" lang="en-US" sz="4000" u="none" cap="none" strike="noStrike">
                <a:solidFill>
                  <a:srgbClr val="FF0000"/>
                </a:solidFill>
                <a:latin typeface="Exo"/>
                <a:ea typeface="Exo"/>
                <a:cs typeface="Exo"/>
                <a:sym typeface="Exo"/>
              </a:rPr>
              <a:t> M Score</a:t>
            </a:r>
            <a:endParaRPr b="1" i="0" sz="1400" u="none" cap="none" strike="noStrike">
              <a:solidFill>
                <a:srgbClr val="FF0000"/>
              </a:solidFill>
              <a:latin typeface="Arial"/>
              <a:ea typeface="Arial"/>
              <a:cs typeface="Arial"/>
              <a:sym typeface="Arial"/>
            </a:endParaRPr>
          </a:p>
        </p:txBody>
      </p:sp>
      <p:sp>
        <p:nvSpPr>
          <p:cNvPr id="508" name="Google Shape;508;g23d84f99588_1_345"/>
          <p:cNvSpPr txBox="1"/>
          <p:nvPr/>
        </p:nvSpPr>
        <p:spPr>
          <a:xfrm>
            <a:off x="86850" y="2280450"/>
            <a:ext cx="6746400" cy="42252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100"/>
              <a:buFont typeface="Arial"/>
              <a:buNone/>
            </a:pPr>
            <a:r>
              <a:rPr b="0" i="0" lang="en-US" sz="1500" u="none" cap="none" strike="noStrike">
                <a:solidFill>
                  <a:schemeClr val="dk1"/>
                </a:solidFill>
                <a:highlight>
                  <a:srgbClr val="FFFFFE"/>
                </a:highlight>
                <a:latin typeface="Courier New"/>
                <a:ea typeface="Courier New"/>
                <a:cs typeface="Courier New"/>
                <a:sym typeface="Courier New"/>
              </a:rPr>
              <a:t>M_Score =</a:t>
            </a:r>
            <a:endParaRPr b="0" i="0" sz="15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0" i="0" lang="en-US" sz="1500" u="none" cap="none" strike="noStrike">
                <a:solidFill>
                  <a:srgbClr val="0000FF"/>
                </a:solidFill>
                <a:highlight>
                  <a:srgbClr val="FFFFFE"/>
                </a:highlight>
                <a:latin typeface="Courier New"/>
                <a:ea typeface="Courier New"/>
                <a:cs typeface="Courier New"/>
                <a:sym typeface="Courier New"/>
              </a:rPr>
              <a:t>var</a:t>
            </a:r>
            <a:r>
              <a:rPr b="0" i="0" lang="en-US" sz="1500" u="none" cap="none" strike="noStrike">
                <a:solidFill>
                  <a:schemeClr val="dk1"/>
                </a:solidFill>
                <a:highlight>
                  <a:srgbClr val="FFFFFE"/>
                </a:highlight>
                <a:latin typeface="Courier New"/>
                <a:ea typeface="Courier New"/>
                <a:cs typeface="Courier New"/>
                <a:sym typeface="Courier New"/>
              </a:rPr>
              <a:t> </a:t>
            </a:r>
            <a:r>
              <a:rPr b="0" i="0" lang="en-US" sz="1500" u="none" cap="none" strike="noStrike">
                <a:solidFill>
                  <a:srgbClr val="008080"/>
                </a:solidFill>
                <a:highlight>
                  <a:srgbClr val="FFFFFE"/>
                </a:highlight>
                <a:latin typeface="Courier New"/>
                <a:ea typeface="Courier New"/>
                <a:cs typeface="Courier New"/>
                <a:sym typeface="Courier New"/>
              </a:rPr>
              <a:t>percent_80</a:t>
            </a:r>
            <a:r>
              <a:rPr b="0" i="0" lang="en-US" sz="1500" u="none" cap="none" strike="noStrike">
                <a:solidFill>
                  <a:schemeClr val="dk1"/>
                </a:solidFill>
                <a:highlight>
                  <a:srgbClr val="FFFFFE"/>
                </a:highlight>
                <a:latin typeface="Courier New"/>
                <a:ea typeface="Courier New"/>
                <a:cs typeface="Courier New"/>
                <a:sym typeface="Courier New"/>
              </a:rPr>
              <a:t> = </a:t>
            </a:r>
            <a:r>
              <a:rPr b="0" i="0" lang="en-US" sz="1500" u="none" cap="none" strike="noStrike">
                <a:solidFill>
                  <a:srgbClr val="3165BB"/>
                </a:solidFill>
                <a:highlight>
                  <a:srgbClr val="FFFFFE"/>
                </a:highlight>
                <a:latin typeface="Courier New"/>
                <a:ea typeface="Courier New"/>
                <a:cs typeface="Courier New"/>
                <a:sym typeface="Courier New"/>
              </a:rPr>
              <a:t>PERCENTILE.EXC</a:t>
            </a:r>
            <a:r>
              <a:rPr b="0" i="0" lang="en-US" sz="1500" u="none" cap="none" strike="noStrike">
                <a:solidFill>
                  <a:schemeClr val="dk1"/>
                </a:solidFill>
                <a:highlight>
                  <a:srgbClr val="FFFFFE"/>
                </a:highlight>
                <a:latin typeface="Courier New"/>
                <a:ea typeface="Courier New"/>
                <a:cs typeface="Courier New"/>
                <a:sym typeface="Courier New"/>
              </a:rPr>
              <a:t>(</a:t>
            </a:r>
            <a:r>
              <a:rPr b="0" i="0" lang="en-US" sz="1500" u="none" cap="none" strike="noStrike">
                <a:solidFill>
                  <a:srgbClr val="001080"/>
                </a:solidFill>
                <a:highlight>
                  <a:srgbClr val="FFFFFE"/>
                </a:highlight>
                <a:latin typeface="Courier New"/>
                <a:ea typeface="Courier New"/>
                <a:cs typeface="Courier New"/>
                <a:sym typeface="Courier New"/>
              </a:rPr>
              <a:t>RFM[M]</a:t>
            </a:r>
            <a:r>
              <a:rPr b="0" i="0" lang="en-US" sz="1500" u="none" cap="none" strike="noStrike">
                <a:solidFill>
                  <a:schemeClr val="dk1"/>
                </a:solidFill>
                <a:highlight>
                  <a:srgbClr val="FFFFFE"/>
                </a:highlight>
                <a:latin typeface="Courier New"/>
                <a:ea typeface="Courier New"/>
                <a:cs typeface="Courier New"/>
                <a:sym typeface="Courier New"/>
              </a:rPr>
              <a:t>, </a:t>
            </a:r>
            <a:r>
              <a:rPr b="0" i="0" lang="en-US" sz="1500" u="none" cap="none" strike="noStrike">
                <a:solidFill>
                  <a:srgbClr val="098658"/>
                </a:solidFill>
                <a:highlight>
                  <a:srgbClr val="FFFFFE"/>
                </a:highlight>
                <a:latin typeface="Courier New"/>
                <a:ea typeface="Courier New"/>
                <a:cs typeface="Courier New"/>
                <a:sym typeface="Courier New"/>
              </a:rPr>
              <a:t>0.8</a:t>
            </a:r>
            <a:r>
              <a:rPr b="0" i="0" lang="en-US" sz="1500" u="none" cap="none" strike="noStrike">
                <a:solidFill>
                  <a:schemeClr val="dk1"/>
                </a:solidFill>
                <a:highlight>
                  <a:srgbClr val="FFFFFE"/>
                </a:highlight>
                <a:latin typeface="Courier New"/>
                <a:ea typeface="Courier New"/>
                <a:cs typeface="Courier New"/>
                <a:sym typeface="Courier New"/>
              </a:rPr>
              <a:t>)</a:t>
            </a:r>
            <a:endParaRPr b="0" i="0" sz="15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0" i="0" lang="en-US" sz="1500" u="none" cap="none" strike="noStrike">
                <a:solidFill>
                  <a:srgbClr val="0000FF"/>
                </a:solidFill>
                <a:highlight>
                  <a:srgbClr val="FFFFFE"/>
                </a:highlight>
                <a:latin typeface="Courier New"/>
                <a:ea typeface="Courier New"/>
                <a:cs typeface="Courier New"/>
                <a:sym typeface="Courier New"/>
              </a:rPr>
              <a:t>var</a:t>
            </a:r>
            <a:r>
              <a:rPr b="0" i="0" lang="en-US" sz="1500" u="none" cap="none" strike="noStrike">
                <a:solidFill>
                  <a:schemeClr val="dk1"/>
                </a:solidFill>
                <a:highlight>
                  <a:srgbClr val="FFFFFE"/>
                </a:highlight>
                <a:latin typeface="Courier New"/>
                <a:ea typeface="Courier New"/>
                <a:cs typeface="Courier New"/>
                <a:sym typeface="Courier New"/>
              </a:rPr>
              <a:t> </a:t>
            </a:r>
            <a:r>
              <a:rPr b="0" i="0" lang="en-US" sz="1500" u="none" cap="none" strike="noStrike">
                <a:solidFill>
                  <a:srgbClr val="008080"/>
                </a:solidFill>
                <a:highlight>
                  <a:srgbClr val="FFFFFE"/>
                </a:highlight>
                <a:latin typeface="Courier New"/>
                <a:ea typeface="Courier New"/>
                <a:cs typeface="Courier New"/>
                <a:sym typeface="Courier New"/>
              </a:rPr>
              <a:t>percent_60</a:t>
            </a:r>
            <a:r>
              <a:rPr b="0" i="0" lang="en-US" sz="1500" u="none" cap="none" strike="noStrike">
                <a:solidFill>
                  <a:schemeClr val="dk1"/>
                </a:solidFill>
                <a:highlight>
                  <a:srgbClr val="FFFFFE"/>
                </a:highlight>
                <a:latin typeface="Courier New"/>
                <a:ea typeface="Courier New"/>
                <a:cs typeface="Courier New"/>
                <a:sym typeface="Courier New"/>
              </a:rPr>
              <a:t> = </a:t>
            </a:r>
            <a:r>
              <a:rPr b="0" i="0" lang="en-US" sz="1500" u="none" cap="none" strike="noStrike">
                <a:solidFill>
                  <a:srgbClr val="3165BB"/>
                </a:solidFill>
                <a:highlight>
                  <a:srgbClr val="FFFFFE"/>
                </a:highlight>
                <a:latin typeface="Courier New"/>
                <a:ea typeface="Courier New"/>
                <a:cs typeface="Courier New"/>
                <a:sym typeface="Courier New"/>
              </a:rPr>
              <a:t>PERCENTILE.EXC</a:t>
            </a:r>
            <a:r>
              <a:rPr b="0" i="0" lang="en-US" sz="1500" u="none" cap="none" strike="noStrike">
                <a:solidFill>
                  <a:schemeClr val="dk1"/>
                </a:solidFill>
                <a:highlight>
                  <a:srgbClr val="FFFFFE"/>
                </a:highlight>
                <a:latin typeface="Courier New"/>
                <a:ea typeface="Courier New"/>
                <a:cs typeface="Courier New"/>
                <a:sym typeface="Courier New"/>
              </a:rPr>
              <a:t>(</a:t>
            </a:r>
            <a:r>
              <a:rPr b="0" i="0" lang="en-US" sz="1500" u="none" cap="none" strike="noStrike">
                <a:solidFill>
                  <a:srgbClr val="001080"/>
                </a:solidFill>
                <a:highlight>
                  <a:srgbClr val="FFFFFE"/>
                </a:highlight>
                <a:latin typeface="Courier New"/>
                <a:ea typeface="Courier New"/>
                <a:cs typeface="Courier New"/>
                <a:sym typeface="Courier New"/>
              </a:rPr>
              <a:t>RFM[M]</a:t>
            </a:r>
            <a:r>
              <a:rPr b="0" i="0" lang="en-US" sz="1500" u="none" cap="none" strike="noStrike">
                <a:solidFill>
                  <a:schemeClr val="dk1"/>
                </a:solidFill>
                <a:highlight>
                  <a:srgbClr val="FFFFFE"/>
                </a:highlight>
                <a:latin typeface="Courier New"/>
                <a:ea typeface="Courier New"/>
                <a:cs typeface="Courier New"/>
                <a:sym typeface="Courier New"/>
              </a:rPr>
              <a:t>, </a:t>
            </a:r>
            <a:r>
              <a:rPr b="0" i="0" lang="en-US" sz="1500" u="none" cap="none" strike="noStrike">
                <a:solidFill>
                  <a:srgbClr val="098658"/>
                </a:solidFill>
                <a:highlight>
                  <a:srgbClr val="FFFFFE"/>
                </a:highlight>
                <a:latin typeface="Courier New"/>
                <a:ea typeface="Courier New"/>
                <a:cs typeface="Courier New"/>
                <a:sym typeface="Courier New"/>
              </a:rPr>
              <a:t>0.6</a:t>
            </a:r>
            <a:r>
              <a:rPr b="0" i="0" lang="en-US" sz="1500" u="none" cap="none" strike="noStrike">
                <a:solidFill>
                  <a:schemeClr val="dk1"/>
                </a:solidFill>
                <a:highlight>
                  <a:srgbClr val="FFFFFE"/>
                </a:highlight>
                <a:latin typeface="Courier New"/>
                <a:ea typeface="Courier New"/>
                <a:cs typeface="Courier New"/>
                <a:sym typeface="Courier New"/>
              </a:rPr>
              <a:t>)</a:t>
            </a:r>
            <a:endParaRPr b="0" i="0" sz="15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0" i="0" lang="en-US" sz="1500" u="none" cap="none" strike="noStrike">
                <a:solidFill>
                  <a:srgbClr val="0000FF"/>
                </a:solidFill>
                <a:highlight>
                  <a:srgbClr val="FFFFFE"/>
                </a:highlight>
                <a:latin typeface="Courier New"/>
                <a:ea typeface="Courier New"/>
                <a:cs typeface="Courier New"/>
                <a:sym typeface="Courier New"/>
              </a:rPr>
              <a:t>var</a:t>
            </a:r>
            <a:r>
              <a:rPr b="0" i="0" lang="en-US" sz="1500" u="none" cap="none" strike="noStrike">
                <a:solidFill>
                  <a:schemeClr val="dk1"/>
                </a:solidFill>
                <a:highlight>
                  <a:srgbClr val="FFFFFE"/>
                </a:highlight>
                <a:latin typeface="Courier New"/>
                <a:ea typeface="Courier New"/>
                <a:cs typeface="Courier New"/>
                <a:sym typeface="Courier New"/>
              </a:rPr>
              <a:t> </a:t>
            </a:r>
            <a:r>
              <a:rPr b="0" i="0" lang="en-US" sz="1500" u="none" cap="none" strike="noStrike">
                <a:solidFill>
                  <a:srgbClr val="008080"/>
                </a:solidFill>
                <a:highlight>
                  <a:srgbClr val="FFFFFE"/>
                </a:highlight>
                <a:latin typeface="Courier New"/>
                <a:ea typeface="Courier New"/>
                <a:cs typeface="Courier New"/>
                <a:sym typeface="Courier New"/>
              </a:rPr>
              <a:t>percent_40</a:t>
            </a:r>
            <a:r>
              <a:rPr b="0" i="0" lang="en-US" sz="1500" u="none" cap="none" strike="noStrike">
                <a:solidFill>
                  <a:schemeClr val="dk1"/>
                </a:solidFill>
                <a:highlight>
                  <a:srgbClr val="FFFFFE"/>
                </a:highlight>
                <a:latin typeface="Courier New"/>
                <a:ea typeface="Courier New"/>
                <a:cs typeface="Courier New"/>
                <a:sym typeface="Courier New"/>
              </a:rPr>
              <a:t> = </a:t>
            </a:r>
            <a:r>
              <a:rPr b="0" i="0" lang="en-US" sz="1500" u="none" cap="none" strike="noStrike">
                <a:solidFill>
                  <a:srgbClr val="3165BB"/>
                </a:solidFill>
                <a:highlight>
                  <a:srgbClr val="FFFFFE"/>
                </a:highlight>
                <a:latin typeface="Courier New"/>
                <a:ea typeface="Courier New"/>
                <a:cs typeface="Courier New"/>
                <a:sym typeface="Courier New"/>
              </a:rPr>
              <a:t>PERCENTILE.EXC</a:t>
            </a:r>
            <a:r>
              <a:rPr b="0" i="0" lang="en-US" sz="1500" u="none" cap="none" strike="noStrike">
                <a:solidFill>
                  <a:schemeClr val="dk1"/>
                </a:solidFill>
                <a:highlight>
                  <a:srgbClr val="FFFFFE"/>
                </a:highlight>
                <a:latin typeface="Courier New"/>
                <a:ea typeface="Courier New"/>
                <a:cs typeface="Courier New"/>
                <a:sym typeface="Courier New"/>
              </a:rPr>
              <a:t>(</a:t>
            </a:r>
            <a:r>
              <a:rPr b="0" i="0" lang="en-US" sz="1500" u="none" cap="none" strike="noStrike">
                <a:solidFill>
                  <a:srgbClr val="001080"/>
                </a:solidFill>
                <a:highlight>
                  <a:srgbClr val="FFFFFE"/>
                </a:highlight>
                <a:latin typeface="Courier New"/>
                <a:ea typeface="Courier New"/>
                <a:cs typeface="Courier New"/>
                <a:sym typeface="Courier New"/>
              </a:rPr>
              <a:t>RFM[M]</a:t>
            </a:r>
            <a:r>
              <a:rPr b="0" i="0" lang="en-US" sz="1500" u="none" cap="none" strike="noStrike">
                <a:solidFill>
                  <a:schemeClr val="dk1"/>
                </a:solidFill>
                <a:highlight>
                  <a:srgbClr val="FFFFFE"/>
                </a:highlight>
                <a:latin typeface="Courier New"/>
                <a:ea typeface="Courier New"/>
                <a:cs typeface="Courier New"/>
                <a:sym typeface="Courier New"/>
              </a:rPr>
              <a:t>, </a:t>
            </a:r>
            <a:r>
              <a:rPr b="0" i="0" lang="en-US" sz="1500" u="none" cap="none" strike="noStrike">
                <a:solidFill>
                  <a:srgbClr val="098658"/>
                </a:solidFill>
                <a:highlight>
                  <a:srgbClr val="FFFFFE"/>
                </a:highlight>
                <a:latin typeface="Courier New"/>
                <a:ea typeface="Courier New"/>
                <a:cs typeface="Courier New"/>
                <a:sym typeface="Courier New"/>
              </a:rPr>
              <a:t>0.4</a:t>
            </a:r>
            <a:r>
              <a:rPr b="0" i="0" lang="en-US" sz="1500" u="none" cap="none" strike="noStrike">
                <a:solidFill>
                  <a:schemeClr val="dk1"/>
                </a:solidFill>
                <a:highlight>
                  <a:srgbClr val="FFFFFE"/>
                </a:highlight>
                <a:latin typeface="Courier New"/>
                <a:ea typeface="Courier New"/>
                <a:cs typeface="Courier New"/>
                <a:sym typeface="Courier New"/>
              </a:rPr>
              <a:t>)</a:t>
            </a:r>
            <a:endParaRPr b="0" i="0" sz="15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0" i="0" lang="en-US" sz="1500" u="none" cap="none" strike="noStrike">
                <a:solidFill>
                  <a:srgbClr val="0000FF"/>
                </a:solidFill>
                <a:highlight>
                  <a:srgbClr val="FFFFFE"/>
                </a:highlight>
                <a:latin typeface="Courier New"/>
                <a:ea typeface="Courier New"/>
                <a:cs typeface="Courier New"/>
                <a:sym typeface="Courier New"/>
              </a:rPr>
              <a:t>var</a:t>
            </a:r>
            <a:r>
              <a:rPr b="0" i="0" lang="en-US" sz="1500" u="none" cap="none" strike="noStrike">
                <a:solidFill>
                  <a:schemeClr val="dk1"/>
                </a:solidFill>
                <a:highlight>
                  <a:srgbClr val="FFFFFE"/>
                </a:highlight>
                <a:latin typeface="Courier New"/>
                <a:ea typeface="Courier New"/>
                <a:cs typeface="Courier New"/>
                <a:sym typeface="Courier New"/>
              </a:rPr>
              <a:t> </a:t>
            </a:r>
            <a:r>
              <a:rPr b="0" i="0" lang="en-US" sz="1500" u="none" cap="none" strike="noStrike">
                <a:solidFill>
                  <a:srgbClr val="008080"/>
                </a:solidFill>
                <a:highlight>
                  <a:srgbClr val="FFFFFE"/>
                </a:highlight>
                <a:latin typeface="Courier New"/>
                <a:ea typeface="Courier New"/>
                <a:cs typeface="Courier New"/>
                <a:sym typeface="Courier New"/>
              </a:rPr>
              <a:t>percent_20</a:t>
            </a:r>
            <a:r>
              <a:rPr b="0" i="0" lang="en-US" sz="1500" u="none" cap="none" strike="noStrike">
                <a:solidFill>
                  <a:schemeClr val="dk1"/>
                </a:solidFill>
                <a:highlight>
                  <a:srgbClr val="FFFFFE"/>
                </a:highlight>
                <a:latin typeface="Courier New"/>
                <a:ea typeface="Courier New"/>
                <a:cs typeface="Courier New"/>
                <a:sym typeface="Courier New"/>
              </a:rPr>
              <a:t> = </a:t>
            </a:r>
            <a:r>
              <a:rPr b="0" i="0" lang="en-US" sz="1500" u="none" cap="none" strike="noStrike">
                <a:solidFill>
                  <a:srgbClr val="3165BB"/>
                </a:solidFill>
                <a:highlight>
                  <a:srgbClr val="FFFFFE"/>
                </a:highlight>
                <a:latin typeface="Courier New"/>
                <a:ea typeface="Courier New"/>
                <a:cs typeface="Courier New"/>
                <a:sym typeface="Courier New"/>
              </a:rPr>
              <a:t>PERCENTILE.EXC</a:t>
            </a:r>
            <a:r>
              <a:rPr b="0" i="0" lang="en-US" sz="1500" u="none" cap="none" strike="noStrike">
                <a:solidFill>
                  <a:schemeClr val="dk1"/>
                </a:solidFill>
                <a:highlight>
                  <a:srgbClr val="FFFFFE"/>
                </a:highlight>
                <a:latin typeface="Courier New"/>
                <a:ea typeface="Courier New"/>
                <a:cs typeface="Courier New"/>
                <a:sym typeface="Courier New"/>
              </a:rPr>
              <a:t>(</a:t>
            </a:r>
            <a:r>
              <a:rPr b="0" i="0" lang="en-US" sz="1500" u="none" cap="none" strike="noStrike">
                <a:solidFill>
                  <a:srgbClr val="001080"/>
                </a:solidFill>
                <a:highlight>
                  <a:srgbClr val="FFFFFE"/>
                </a:highlight>
                <a:latin typeface="Courier New"/>
                <a:ea typeface="Courier New"/>
                <a:cs typeface="Courier New"/>
                <a:sym typeface="Courier New"/>
              </a:rPr>
              <a:t>RFM[M]</a:t>
            </a:r>
            <a:r>
              <a:rPr b="0" i="0" lang="en-US" sz="1500" u="none" cap="none" strike="noStrike">
                <a:solidFill>
                  <a:schemeClr val="dk1"/>
                </a:solidFill>
                <a:highlight>
                  <a:srgbClr val="FFFFFE"/>
                </a:highlight>
                <a:latin typeface="Courier New"/>
                <a:ea typeface="Courier New"/>
                <a:cs typeface="Courier New"/>
                <a:sym typeface="Courier New"/>
              </a:rPr>
              <a:t>, </a:t>
            </a:r>
            <a:r>
              <a:rPr b="0" i="0" lang="en-US" sz="1500" u="none" cap="none" strike="noStrike">
                <a:solidFill>
                  <a:srgbClr val="098658"/>
                </a:solidFill>
                <a:highlight>
                  <a:srgbClr val="FFFFFE"/>
                </a:highlight>
                <a:latin typeface="Courier New"/>
                <a:ea typeface="Courier New"/>
                <a:cs typeface="Courier New"/>
                <a:sym typeface="Courier New"/>
              </a:rPr>
              <a:t>0.2</a:t>
            </a:r>
            <a:r>
              <a:rPr b="0" i="0" lang="en-US" sz="1500" u="none" cap="none" strike="noStrike">
                <a:solidFill>
                  <a:schemeClr val="dk1"/>
                </a:solidFill>
                <a:highlight>
                  <a:srgbClr val="FFFFFE"/>
                </a:highlight>
                <a:latin typeface="Courier New"/>
                <a:ea typeface="Courier New"/>
                <a:cs typeface="Courier New"/>
                <a:sym typeface="Courier New"/>
              </a:rPr>
              <a:t>)</a:t>
            </a:r>
            <a:endParaRPr b="0" i="0" sz="15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0" i="0" lang="en-US" sz="1500" u="none" cap="none" strike="noStrike">
                <a:solidFill>
                  <a:srgbClr val="0000FF"/>
                </a:solidFill>
                <a:highlight>
                  <a:srgbClr val="FFFFFE"/>
                </a:highlight>
                <a:latin typeface="Courier New"/>
                <a:ea typeface="Courier New"/>
                <a:cs typeface="Courier New"/>
                <a:sym typeface="Courier New"/>
              </a:rPr>
              <a:t>return</a:t>
            </a:r>
            <a:endParaRPr b="0" i="0" sz="1500" u="none" cap="none" strike="noStrike">
              <a:solidFill>
                <a:srgbClr val="0000FF"/>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0" i="0" lang="en-US" sz="1500" u="none" cap="none" strike="noStrike">
                <a:solidFill>
                  <a:srgbClr val="3165BB"/>
                </a:solidFill>
                <a:highlight>
                  <a:srgbClr val="FFFFFE"/>
                </a:highlight>
                <a:latin typeface="Courier New"/>
                <a:ea typeface="Courier New"/>
                <a:cs typeface="Courier New"/>
                <a:sym typeface="Courier New"/>
              </a:rPr>
              <a:t>SWITCH</a:t>
            </a:r>
            <a:r>
              <a:rPr b="0" i="0" lang="en-US" sz="1500" u="none" cap="none" strike="noStrike">
                <a:solidFill>
                  <a:schemeClr val="dk1"/>
                </a:solidFill>
                <a:highlight>
                  <a:srgbClr val="FFFFFE"/>
                </a:highlight>
                <a:latin typeface="Courier New"/>
                <a:ea typeface="Courier New"/>
                <a:cs typeface="Courier New"/>
                <a:sym typeface="Courier New"/>
              </a:rPr>
              <a:t>(</a:t>
            </a:r>
            <a:r>
              <a:rPr b="0" i="0" lang="en-US" sz="1500" u="none" cap="none" strike="noStrike">
                <a:solidFill>
                  <a:srgbClr val="3165BB"/>
                </a:solidFill>
                <a:highlight>
                  <a:srgbClr val="FFFFFE"/>
                </a:highlight>
                <a:latin typeface="Courier New"/>
                <a:ea typeface="Courier New"/>
                <a:cs typeface="Courier New"/>
                <a:sym typeface="Courier New"/>
              </a:rPr>
              <a:t>TRUE</a:t>
            </a:r>
            <a:r>
              <a:rPr b="0" i="0" lang="en-US" sz="1500" u="none" cap="none" strike="noStrike">
                <a:solidFill>
                  <a:schemeClr val="dk1"/>
                </a:solidFill>
                <a:highlight>
                  <a:srgbClr val="FFFFFE"/>
                </a:highlight>
                <a:latin typeface="Courier New"/>
                <a:ea typeface="Courier New"/>
                <a:cs typeface="Courier New"/>
                <a:sym typeface="Courier New"/>
              </a:rPr>
              <a:t>(),</a:t>
            </a:r>
            <a:endParaRPr b="0" i="0" sz="15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0" i="0" lang="en-US" sz="1500" u="none" cap="none" strike="noStrike">
                <a:solidFill>
                  <a:schemeClr val="dk1"/>
                </a:solidFill>
                <a:highlight>
                  <a:srgbClr val="FFFFFE"/>
                </a:highlight>
                <a:latin typeface="Courier New"/>
                <a:ea typeface="Courier New"/>
                <a:cs typeface="Courier New"/>
                <a:sym typeface="Courier New"/>
              </a:rPr>
              <a:t>        </a:t>
            </a:r>
            <a:r>
              <a:rPr b="0" i="0" lang="en-US" sz="1500" u="none" cap="none" strike="noStrike">
                <a:solidFill>
                  <a:srgbClr val="001080"/>
                </a:solidFill>
                <a:highlight>
                  <a:srgbClr val="FFFFFE"/>
                </a:highlight>
                <a:latin typeface="Courier New"/>
                <a:ea typeface="Courier New"/>
                <a:cs typeface="Courier New"/>
                <a:sym typeface="Courier New"/>
              </a:rPr>
              <a:t>RFM[M]</a:t>
            </a:r>
            <a:r>
              <a:rPr b="0" i="0" lang="en-US" sz="1500" u="none" cap="none" strike="noStrike">
                <a:solidFill>
                  <a:schemeClr val="dk1"/>
                </a:solidFill>
                <a:highlight>
                  <a:srgbClr val="FFFFFE"/>
                </a:highlight>
                <a:latin typeface="Courier New"/>
                <a:ea typeface="Courier New"/>
                <a:cs typeface="Courier New"/>
                <a:sym typeface="Courier New"/>
              </a:rPr>
              <a:t> &gt;= </a:t>
            </a:r>
            <a:r>
              <a:rPr b="0" i="0" lang="en-US" sz="1500" u="none" cap="none" strike="noStrike">
                <a:solidFill>
                  <a:srgbClr val="008080"/>
                </a:solidFill>
                <a:highlight>
                  <a:srgbClr val="FFFFFE"/>
                </a:highlight>
                <a:latin typeface="Courier New"/>
                <a:ea typeface="Courier New"/>
                <a:cs typeface="Courier New"/>
                <a:sym typeface="Courier New"/>
              </a:rPr>
              <a:t>percent_80</a:t>
            </a:r>
            <a:r>
              <a:rPr b="0" i="0" lang="en-US" sz="1500" u="none" cap="none" strike="noStrike">
                <a:solidFill>
                  <a:schemeClr val="dk1"/>
                </a:solidFill>
                <a:highlight>
                  <a:srgbClr val="FFFFFE"/>
                </a:highlight>
                <a:latin typeface="Courier New"/>
                <a:ea typeface="Courier New"/>
                <a:cs typeface="Courier New"/>
                <a:sym typeface="Courier New"/>
              </a:rPr>
              <a:t>  , </a:t>
            </a:r>
            <a:r>
              <a:rPr b="0" i="0" lang="en-US" sz="1500" u="none" cap="none" strike="noStrike">
                <a:solidFill>
                  <a:srgbClr val="098658"/>
                </a:solidFill>
                <a:highlight>
                  <a:srgbClr val="FFFFFE"/>
                </a:highlight>
                <a:latin typeface="Courier New"/>
                <a:ea typeface="Courier New"/>
                <a:cs typeface="Courier New"/>
                <a:sym typeface="Courier New"/>
              </a:rPr>
              <a:t>5</a:t>
            </a:r>
            <a:r>
              <a:rPr b="0" i="0" lang="en-US" sz="1500" u="none" cap="none" strike="noStrike">
                <a:solidFill>
                  <a:schemeClr val="dk1"/>
                </a:solidFill>
                <a:highlight>
                  <a:srgbClr val="FFFFFE"/>
                </a:highlight>
                <a:latin typeface="Courier New"/>
                <a:ea typeface="Courier New"/>
                <a:cs typeface="Courier New"/>
                <a:sym typeface="Courier New"/>
              </a:rPr>
              <a:t>,</a:t>
            </a:r>
            <a:endParaRPr b="0" i="0" sz="15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0" i="0" lang="en-US" sz="1500" u="none" cap="none" strike="noStrike">
                <a:solidFill>
                  <a:schemeClr val="dk1"/>
                </a:solidFill>
                <a:highlight>
                  <a:srgbClr val="FFFFFE"/>
                </a:highlight>
                <a:latin typeface="Courier New"/>
                <a:ea typeface="Courier New"/>
                <a:cs typeface="Courier New"/>
                <a:sym typeface="Courier New"/>
              </a:rPr>
              <a:t>        </a:t>
            </a:r>
            <a:r>
              <a:rPr b="0" i="0" lang="en-US" sz="1500" u="none" cap="none" strike="noStrike">
                <a:solidFill>
                  <a:srgbClr val="001080"/>
                </a:solidFill>
                <a:highlight>
                  <a:srgbClr val="FFFFFE"/>
                </a:highlight>
                <a:latin typeface="Courier New"/>
                <a:ea typeface="Courier New"/>
                <a:cs typeface="Courier New"/>
                <a:sym typeface="Courier New"/>
              </a:rPr>
              <a:t>RFM[M]</a:t>
            </a:r>
            <a:r>
              <a:rPr b="0" i="0" lang="en-US" sz="1500" u="none" cap="none" strike="noStrike">
                <a:solidFill>
                  <a:schemeClr val="dk1"/>
                </a:solidFill>
                <a:highlight>
                  <a:srgbClr val="FFFFFE"/>
                </a:highlight>
                <a:latin typeface="Courier New"/>
                <a:ea typeface="Courier New"/>
                <a:cs typeface="Courier New"/>
                <a:sym typeface="Courier New"/>
              </a:rPr>
              <a:t> &gt;= </a:t>
            </a:r>
            <a:r>
              <a:rPr b="0" i="0" lang="en-US" sz="1500" u="none" cap="none" strike="noStrike">
                <a:solidFill>
                  <a:srgbClr val="008080"/>
                </a:solidFill>
                <a:highlight>
                  <a:srgbClr val="FFFFFE"/>
                </a:highlight>
                <a:latin typeface="Courier New"/>
                <a:ea typeface="Courier New"/>
                <a:cs typeface="Courier New"/>
                <a:sym typeface="Courier New"/>
              </a:rPr>
              <a:t>percent_60</a:t>
            </a:r>
            <a:r>
              <a:rPr b="0" i="0" lang="en-US" sz="1500" u="none" cap="none" strike="noStrike">
                <a:solidFill>
                  <a:schemeClr val="dk1"/>
                </a:solidFill>
                <a:highlight>
                  <a:srgbClr val="FFFFFE"/>
                </a:highlight>
                <a:latin typeface="Courier New"/>
                <a:ea typeface="Courier New"/>
                <a:cs typeface="Courier New"/>
                <a:sym typeface="Courier New"/>
              </a:rPr>
              <a:t>  , </a:t>
            </a:r>
            <a:r>
              <a:rPr b="0" i="0" lang="en-US" sz="1500" u="none" cap="none" strike="noStrike">
                <a:solidFill>
                  <a:srgbClr val="098658"/>
                </a:solidFill>
                <a:highlight>
                  <a:srgbClr val="FFFFFE"/>
                </a:highlight>
                <a:latin typeface="Courier New"/>
                <a:ea typeface="Courier New"/>
                <a:cs typeface="Courier New"/>
                <a:sym typeface="Courier New"/>
              </a:rPr>
              <a:t>4</a:t>
            </a:r>
            <a:r>
              <a:rPr b="0" i="0" lang="en-US" sz="1500" u="none" cap="none" strike="noStrike">
                <a:solidFill>
                  <a:schemeClr val="dk1"/>
                </a:solidFill>
                <a:highlight>
                  <a:srgbClr val="FFFFFE"/>
                </a:highlight>
                <a:latin typeface="Courier New"/>
                <a:ea typeface="Courier New"/>
                <a:cs typeface="Courier New"/>
                <a:sym typeface="Courier New"/>
              </a:rPr>
              <a:t>,</a:t>
            </a:r>
            <a:endParaRPr b="0" i="0" sz="15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0" i="0" lang="en-US" sz="1500" u="none" cap="none" strike="noStrike">
                <a:solidFill>
                  <a:schemeClr val="dk1"/>
                </a:solidFill>
                <a:highlight>
                  <a:srgbClr val="FFFFFE"/>
                </a:highlight>
                <a:latin typeface="Courier New"/>
                <a:ea typeface="Courier New"/>
                <a:cs typeface="Courier New"/>
                <a:sym typeface="Courier New"/>
              </a:rPr>
              <a:t>        </a:t>
            </a:r>
            <a:r>
              <a:rPr b="0" i="0" lang="en-US" sz="1500" u="none" cap="none" strike="noStrike">
                <a:solidFill>
                  <a:srgbClr val="001080"/>
                </a:solidFill>
                <a:highlight>
                  <a:srgbClr val="FFFFFE"/>
                </a:highlight>
                <a:latin typeface="Courier New"/>
                <a:ea typeface="Courier New"/>
                <a:cs typeface="Courier New"/>
                <a:sym typeface="Courier New"/>
              </a:rPr>
              <a:t>RFM[M]</a:t>
            </a:r>
            <a:r>
              <a:rPr b="0" i="0" lang="en-US" sz="1500" u="none" cap="none" strike="noStrike">
                <a:solidFill>
                  <a:schemeClr val="dk1"/>
                </a:solidFill>
                <a:highlight>
                  <a:srgbClr val="FFFFFE"/>
                </a:highlight>
                <a:latin typeface="Courier New"/>
                <a:ea typeface="Courier New"/>
                <a:cs typeface="Courier New"/>
                <a:sym typeface="Courier New"/>
              </a:rPr>
              <a:t> &gt;= </a:t>
            </a:r>
            <a:r>
              <a:rPr b="0" i="0" lang="en-US" sz="1500" u="none" cap="none" strike="noStrike">
                <a:solidFill>
                  <a:srgbClr val="008080"/>
                </a:solidFill>
                <a:highlight>
                  <a:srgbClr val="FFFFFE"/>
                </a:highlight>
                <a:latin typeface="Courier New"/>
                <a:ea typeface="Courier New"/>
                <a:cs typeface="Courier New"/>
                <a:sym typeface="Courier New"/>
              </a:rPr>
              <a:t>percent_40</a:t>
            </a:r>
            <a:r>
              <a:rPr b="0" i="0" lang="en-US" sz="1500" u="none" cap="none" strike="noStrike">
                <a:solidFill>
                  <a:schemeClr val="dk1"/>
                </a:solidFill>
                <a:highlight>
                  <a:srgbClr val="FFFFFE"/>
                </a:highlight>
                <a:latin typeface="Courier New"/>
                <a:ea typeface="Courier New"/>
                <a:cs typeface="Courier New"/>
                <a:sym typeface="Courier New"/>
              </a:rPr>
              <a:t>  , </a:t>
            </a:r>
            <a:r>
              <a:rPr b="0" i="0" lang="en-US" sz="1500" u="none" cap="none" strike="noStrike">
                <a:solidFill>
                  <a:srgbClr val="098658"/>
                </a:solidFill>
                <a:highlight>
                  <a:srgbClr val="FFFFFE"/>
                </a:highlight>
                <a:latin typeface="Courier New"/>
                <a:ea typeface="Courier New"/>
                <a:cs typeface="Courier New"/>
                <a:sym typeface="Courier New"/>
              </a:rPr>
              <a:t>3</a:t>
            </a:r>
            <a:r>
              <a:rPr b="0" i="0" lang="en-US" sz="1500" u="none" cap="none" strike="noStrike">
                <a:solidFill>
                  <a:schemeClr val="dk1"/>
                </a:solidFill>
                <a:highlight>
                  <a:srgbClr val="FFFFFE"/>
                </a:highlight>
                <a:latin typeface="Courier New"/>
                <a:ea typeface="Courier New"/>
                <a:cs typeface="Courier New"/>
                <a:sym typeface="Courier New"/>
              </a:rPr>
              <a:t>,</a:t>
            </a:r>
            <a:endParaRPr b="0" i="0" sz="15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0" i="0" lang="en-US" sz="1500" u="none" cap="none" strike="noStrike">
                <a:solidFill>
                  <a:schemeClr val="dk1"/>
                </a:solidFill>
                <a:highlight>
                  <a:srgbClr val="FFFFFE"/>
                </a:highlight>
                <a:latin typeface="Courier New"/>
                <a:ea typeface="Courier New"/>
                <a:cs typeface="Courier New"/>
                <a:sym typeface="Courier New"/>
              </a:rPr>
              <a:t>        </a:t>
            </a:r>
            <a:r>
              <a:rPr b="0" i="0" lang="en-US" sz="1500" u="none" cap="none" strike="noStrike">
                <a:solidFill>
                  <a:srgbClr val="001080"/>
                </a:solidFill>
                <a:highlight>
                  <a:srgbClr val="FFFFFE"/>
                </a:highlight>
                <a:latin typeface="Courier New"/>
                <a:ea typeface="Courier New"/>
                <a:cs typeface="Courier New"/>
                <a:sym typeface="Courier New"/>
              </a:rPr>
              <a:t>RFM[M]</a:t>
            </a:r>
            <a:r>
              <a:rPr b="0" i="0" lang="en-US" sz="1500" u="none" cap="none" strike="noStrike">
                <a:solidFill>
                  <a:schemeClr val="dk1"/>
                </a:solidFill>
                <a:highlight>
                  <a:srgbClr val="FFFFFE"/>
                </a:highlight>
                <a:latin typeface="Courier New"/>
                <a:ea typeface="Courier New"/>
                <a:cs typeface="Courier New"/>
                <a:sym typeface="Courier New"/>
              </a:rPr>
              <a:t> &gt;= </a:t>
            </a:r>
            <a:r>
              <a:rPr b="0" i="0" lang="en-US" sz="1500" u="none" cap="none" strike="noStrike">
                <a:solidFill>
                  <a:srgbClr val="008080"/>
                </a:solidFill>
                <a:highlight>
                  <a:srgbClr val="FFFFFE"/>
                </a:highlight>
                <a:latin typeface="Courier New"/>
                <a:ea typeface="Courier New"/>
                <a:cs typeface="Courier New"/>
                <a:sym typeface="Courier New"/>
              </a:rPr>
              <a:t>percent_20</a:t>
            </a:r>
            <a:r>
              <a:rPr b="0" i="0" lang="en-US" sz="1500" u="none" cap="none" strike="noStrike">
                <a:solidFill>
                  <a:schemeClr val="dk1"/>
                </a:solidFill>
                <a:highlight>
                  <a:srgbClr val="FFFFFE"/>
                </a:highlight>
                <a:latin typeface="Courier New"/>
                <a:ea typeface="Courier New"/>
                <a:cs typeface="Courier New"/>
                <a:sym typeface="Courier New"/>
              </a:rPr>
              <a:t>  , </a:t>
            </a:r>
            <a:r>
              <a:rPr b="0" i="0" lang="en-US" sz="1500" u="none" cap="none" strike="noStrike">
                <a:solidFill>
                  <a:srgbClr val="098658"/>
                </a:solidFill>
                <a:highlight>
                  <a:srgbClr val="FFFFFE"/>
                </a:highlight>
                <a:latin typeface="Courier New"/>
                <a:ea typeface="Courier New"/>
                <a:cs typeface="Courier New"/>
                <a:sym typeface="Courier New"/>
              </a:rPr>
              <a:t>2</a:t>
            </a:r>
            <a:r>
              <a:rPr b="0" i="0" lang="en-US" sz="1500" u="none" cap="none" strike="noStrike">
                <a:solidFill>
                  <a:schemeClr val="dk1"/>
                </a:solidFill>
                <a:highlight>
                  <a:srgbClr val="FFFFFE"/>
                </a:highlight>
                <a:latin typeface="Courier New"/>
                <a:ea typeface="Courier New"/>
                <a:cs typeface="Courier New"/>
                <a:sym typeface="Courier New"/>
              </a:rPr>
              <a:t>,</a:t>
            </a:r>
            <a:endParaRPr b="0" i="0" sz="1500" u="none" cap="none" strike="noStrike">
              <a:solidFill>
                <a:schemeClr val="dk1"/>
              </a:solidFill>
              <a:highlight>
                <a:srgbClr val="FFFFFE"/>
              </a:highlight>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100"/>
              <a:buFont typeface="Arial"/>
              <a:buNone/>
            </a:pPr>
            <a:r>
              <a:rPr b="0" i="0" lang="en-US" sz="1500" u="none" cap="none" strike="noStrike">
                <a:solidFill>
                  <a:schemeClr val="dk1"/>
                </a:solidFill>
                <a:highlight>
                  <a:srgbClr val="FFFFFE"/>
                </a:highlight>
                <a:latin typeface="Courier New"/>
                <a:ea typeface="Courier New"/>
                <a:cs typeface="Courier New"/>
                <a:sym typeface="Courier New"/>
              </a:rPr>
              <a:t>        </a:t>
            </a:r>
            <a:r>
              <a:rPr b="0" i="0" lang="en-US" sz="1500" u="none" cap="none" strike="noStrike">
                <a:solidFill>
                  <a:srgbClr val="098658"/>
                </a:solidFill>
                <a:highlight>
                  <a:srgbClr val="FFFFFE"/>
                </a:highlight>
                <a:latin typeface="Courier New"/>
                <a:ea typeface="Courier New"/>
                <a:cs typeface="Courier New"/>
                <a:sym typeface="Courier New"/>
              </a:rPr>
              <a:t>1</a:t>
            </a:r>
            <a:r>
              <a:rPr b="0" i="0" lang="en-US" sz="1500" u="none" cap="none" strike="noStrike">
                <a:solidFill>
                  <a:schemeClr val="dk1"/>
                </a:solidFill>
                <a:highlight>
                  <a:srgbClr val="FFFFFE"/>
                </a:highlight>
                <a:latin typeface="Courier New"/>
                <a:ea typeface="Courier New"/>
                <a:cs typeface="Courier New"/>
                <a:sym typeface="Courier New"/>
              </a:rPr>
              <a:t>)</a:t>
            </a:r>
            <a:endParaRPr b="0" i="0" sz="2000" u="none" cap="none" strike="noStrike">
              <a:solidFill>
                <a:schemeClr val="dk1"/>
              </a:solidFill>
              <a:highlight>
                <a:srgbClr val="FFFFFE"/>
              </a:highlight>
              <a:latin typeface="Courier New"/>
              <a:ea typeface="Courier New"/>
              <a:cs typeface="Courier New"/>
              <a:sym typeface="Courier New"/>
            </a:endParaRPr>
          </a:p>
        </p:txBody>
      </p:sp>
      <p:sp>
        <p:nvSpPr>
          <p:cNvPr id="509" name="Google Shape;509;g23d84f99588_1_345"/>
          <p:cNvSpPr txBox="1"/>
          <p:nvPr/>
        </p:nvSpPr>
        <p:spPr>
          <a:xfrm>
            <a:off x="316775" y="1369925"/>
            <a:ext cx="2303400" cy="4311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Exo"/>
                <a:ea typeface="Exo"/>
                <a:cs typeface="Exo"/>
                <a:sym typeface="Exo"/>
              </a:rPr>
              <a:t>Cú pháp:</a:t>
            </a:r>
            <a:endParaRPr b="0" i="0" sz="1600" u="none" cap="none" strike="noStrike">
              <a:solidFill>
                <a:srgbClr val="FF0000"/>
              </a:solidFill>
              <a:latin typeface="Exo"/>
              <a:ea typeface="Exo"/>
              <a:cs typeface="Exo"/>
              <a:sym typeface="Exo"/>
            </a:endParaRPr>
          </a:p>
        </p:txBody>
      </p:sp>
      <p:pic>
        <p:nvPicPr>
          <p:cNvPr id="510" name="Google Shape;510;g23d84f99588_1_345"/>
          <p:cNvPicPr preferRelativeResize="0"/>
          <p:nvPr/>
        </p:nvPicPr>
        <p:blipFill rotWithShape="1">
          <a:blip r:embed="rId3">
            <a:alphaModFix/>
          </a:blip>
          <a:srcRect b="0" l="0" r="0" t="0"/>
          <a:stretch/>
        </p:blipFill>
        <p:spPr>
          <a:xfrm>
            <a:off x="2974275" y="1204475"/>
            <a:ext cx="3858975" cy="762000"/>
          </a:xfrm>
          <a:prstGeom prst="rect">
            <a:avLst/>
          </a:prstGeom>
          <a:noFill/>
          <a:ln>
            <a:noFill/>
          </a:ln>
        </p:spPr>
      </p:pic>
      <p:pic>
        <p:nvPicPr>
          <p:cNvPr id="511" name="Google Shape;511;g23d84f99588_1_345"/>
          <p:cNvPicPr preferRelativeResize="0"/>
          <p:nvPr/>
        </p:nvPicPr>
        <p:blipFill rotWithShape="1">
          <a:blip r:embed="rId4">
            <a:alphaModFix/>
          </a:blip>
          <a:srcRect b="0" l="0" r="0" t="0"/>
          <a:stretch/>
        </p:blipFill>
        <p:spPr>
          <a:xfrm>
            <a:off x="6985650" y="1317975"/>
            <a:ext cx="4547176" cy="518767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pic>
        <p:nvPicPr>
          <p:cNvPr id="516" name="Google Shape;516;g23d84f99588_4_170"/>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517" name="Google Shape;517;g23d84f99588_4_170"/>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518" name="Google Shape;518;g23d84f99588_4_170"/>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19" name="Google Shape;519;g23d84f99588_4_170"/>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520" name="Google Shape;520;g23d84f99588_4_170"/>
          <p:cNvSpPr txBox="1"/>
          <p:nvPr/>
        </p:nvSpPr>
        <p:spPr>
          <a:xfrm>
            <a:off x="551998" y="2897800"/>
            <a:ext cx="8455800" cy="166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Mapping RFM Score với Customer Segment</a:t>
            </a:r>
            <a:endParaRPr b="0" i="0" sz="5100" u="none" cap="none" strike="noStrike">
              <a:solidFill>
                <a:schemeClr val="lt1"/>
              </a:solidFill>
              <a:latin typeface="Exo Black"/>
              <a:ea typeface="Exo Black"/>
              <a:cs typeface="Exo Black"/>
              <a:sym typeface="Exo Black"/>
            </a:endParaRPr>
          </a:p>
        </p:txBody>
      </p:sp>
      <p:sp>
        <p:nvSpPr>
          <p:cNvPr id="521" name="Google Shape;521;g23d84f99588_4_170"/>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522" name="Google Shape;522;g23d84f99588_4_170"/>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g27666c7ea13_1_248"/>
          <p:cNvSpPr txBox="1"/>
          <p:nvPr>
            <p:ph idx="12" type="sldNum"/>
          </p:nvPr>
        </p:nvSpPr>
        <p:spPr>
          <a:xfrm>
            <a:off x="18076" y="6380700"/>
            <a:ext cx="731700" cy="47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9BBD5"/>
              </a:buClr>
              <a:buSzPts val="1600"/>
              <a:buFont typeface="Arial"/>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pic>
        <p:nvPicPr>
          <p:cNvPr descr="A picture containing text, screenshot, computer&#10;&#10;Description automatically generated" id="528" name="Google Shape;528;g27666c7ea13_1_248"/>
          <p:cNvPicPr preferRelativeResize="0"/>
          <p:nvPr/>
        </p:nvPicPr>
        <p:blipFill rotWithShape="1">
          <a:blip r:embed="rId3">
            <a:alphaModFix/>
          </a:blip>
          <a:srcRect b="4558" l="12625" r="43352" t="18533"/>
          <a:stretch/>
        </p:blipFill>
        <p:spPr>
          <a:xfrm>
            <a:off x="6633275" y="1918679"/>
            <a:ext cx="5540650" cy="4799737"/>
          </a:xfrm>
          <a:prstGeom prst="rect">
            <a:avLst/>
          </a:prstGeom>
          <a:noFill/>
          <a:ln>
            <a:noFill/>
          </a:ln>
        </p:spPr>
      </p:pic>
      <p:sp>
        <p:nvSpPr>
          <p:cNvPr id="529" name="Google Shape;529;g27666c7ea13_1_248"/>
          <p:cNvSpPr txBox="1"/>
          <p:nvPr/>
        </p:nvSpPr>
        <p:spPr>
          <a:xfrm>
            <a:off x="2294570" y="903618"/>
            <a:ext cx="9544800" cy="1108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200" u="none" cap="none" strike="noStrike">
                <a:solidFill>
                  <a:schemeClr val="dk1"/>
                </a:solidFill>
                <a:latin typeface="Exo Medium"/>
                <a:ea typeface="Exo Medium"/>
                <a:cs typeface="Exo Medium"/>
                <a:sym typeface="Exo Medium"/>
              </a:rPr>
              <a:t>Import file Ranking RFM: </a:t>
            </a:r>
            <a:r>
              <a:rPr b="1" i="0" lang="en-US" sz="1700" u="sng" cap="none" strike="noStrike">
                <a:solidFill>
                  <a:schemeClr val="hlink"/>
                </a:solidFill>
                <a:latin typeface="Exo"/>
                <a:ea typeface="Exo"/>
                <a:cs typeface="Exo"/>
                <a:sym typeface="Exo"/>
                <a:hlinkClick r:id="rId4"/>
              </a:rPr>
              <a:t>Link</a:t>
            </a:r>
            <a:endParaRPr b="0" i="0" sz="22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rgbClr val="000000"/>
              </a:buClr>
              <a:buSzPts val="2400"/>
              <a:buFont typeface="Arial"/>
              <a:buNone/>
            </a:pPr>
            <a:r>
              <a:rPr b="0" i="0" lang="en-US" sz="2200" u="none" cap="none" strike="noStrike">
                <a:solidFill>
                  <a:schemeClr val="dk1"/>
                </a:solidFill>
                <a:latin typeface="Exo Medium"/>
                <a:ea typeface="Exo Medium"/>
                <a:cs typeface="Exo Medium"/>
                <a:sym typeface="Exo Medium"/>
              </a:rPr>
              <a:t>Trong edit query, biến đổi điểm rank RFM từ dạng liệt kê sang từng dòng để có thể tự động so sánh với bảng tính điểm RFM mới tạo ra trước đó </a:t>
            </a:r>
            <a:endParaRPr b="0" i="0" sz="1200" u="none" cap="none" strike="noStrike">
              <a:solidFill>
                <a:schemeClr val="dk1"/>
              </a:solidFill>
              <a:latin typeface="Exo Medium"/>
              <a:ea typeface="Exo Medium"/>
              <a:cs typeface="Exo Medium"/>
              <a:sym typeface="Exo Medium"/>
            </a:endParaRPr>
          </a:p>
        </p:txBody>
      </p:sp>
      <p:pic>
        <p:nvPicPr>
          <p:cNvPr descr="Text&#10;&#10;Description automatically generated" id="530" name="Google Shape;530;g27666c7ea13_1_248"/>
          <p:cNvPicPr preferRelativeResize="0"/>
          <p:nvPr/>
        </p:nvPicPr>
        <p:blipFill rotWithShape="1">
          <a:blip r:embed="rId5">
            <a:alphaModFix/>
          </a:blip>
          <a:srcRect b="0" l="0" r="0" t="0"/>
          <a:stretch/>
        </p:blipFill>
        <p:spPr>
          <a:xfrm>
            <a:off x="573398" y="3032978"/>
            <a:ext cx="4397594" cy="3265541"/>
          </a:xfrm>
          <a:prstGeom prst="rect">
            <a:avLst/>
          </a:prstGeom>
          <a:noFill/>
          <a:ln>
            <a:noFill/>
          </a:ln>
        </p:spPr>
      </p:pic>
      <p:sp>
        <p:nvSpPr>
          <p:cNvPr id="531" name="Google Shape;531;g27666c7ea13_1_248"/>
          <p:cNvSpPr/>
          <p:nvPr/>
        </p:nvSpPr>
        <p:spPr>
          <a:xfrm>
            <a:off x="5021451" y="4029559"/>
            <a:ext cx="1224300" cy="369300"/>
          </a:xfrm>
          <a:prstGeom prst="rightArrow">
            <a:avLst>
              <a:gd fmla="val 50000" name="adj1"/>
              <a:gd fmla="val 50000" name="adj2"/>
            </a:avLst>
          </a:prstGeom>
          <a:solidFill>
            <a:srgbClr val="FF0000"/>
          </a:solid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DCEDF0"/>
              </a:solidFill>
              <a:latin typeface="Arial"/>
              <a:ea typeface="Arial"/>
              <a:cs typeface="Arial"/>
              <a:sym typeface="Arial"/>
            </a:endParaRPr>
          </a:p>
        </p:txBody>
      </p:sp>
      <p:sp>
        <p:nvSpPr>
          <p:cNvPr id="532" name="Google Shape;532;g27666c7ea13_1_248"/>
          <p:cNvSpPr txBox="1"/>
          <p:nvPr/>
        </p:nvSpPr>
        <p:spPr>
          <a:xfrm>
            <a:off x="2223150" y="200100"/>
            <a:ext cx="89991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4000"/>
              <a:buFont typeface="Arial"/>
              <a:buNone/>
            </a:pPr>
            <a:r>
              <a:t/>
            </a:r>
            <a:endParaRPr b="1" i="0" sz="3400" u="none" cap="none" strike="noStrike">
              <a:solidFill>
                <a:srgbClr val="FF0000"/>
              </a:solidFill>
              <a:latin typeface="Exo"/>
              <a:ea typeface="Exo"/>
              <a:cs typeface="Exo"/>
              <a:sym typeface="Ex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g27666c7ea13_1_974"/>
          <p:cNvSpPr txBox="1"/>
          <p:nvPr>
            <p:ph idx="12" type="sldNum"/>
          </p:nvPr>
        </p:nvSpPr>
        <p:spPr>
          <a:xfrm>
            <a:off x="18076" y="6380700"/>
            <a:ext cx="731700" cy="47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9BBD5"/>
              </a:buClr>
              <a:buSzPts val="1600"/>
              <a:buFont typeface="Nixie One"/>
              <a:buNone/>
            </a:pPr>
            <a:fld id="{00000000-1234-1234-1234-123412341234}" type="slidenum">
              <a:rPr lang="en-US"/>
              <a:t>‹#›</a:t>
            </a:fld>
            <a:endParaRPr/>
          </a:p>
        </p:txBody>
      </p:sp>
      <p:pic>
        <p:nvPicPr>
          <p:cNvPr descr="Graphical user interface, application, table, Excel&#10;&#10;Description automatically generated" id="538" name="Google Shape;538;g27666c7ea13_1_974"/>
          <p:cNvPicPr preferRelativeResize="0"/>
          <p:nvPr/>
        </p:nvPicPr>
        <p:blipFill rotWithShape="1">
          <a:blip r:embed="rId3">
            <a:alphaModFix/>
          </a:blip>
          <a:srcRect b="4443" l="0" r="268" t="4869"/>
          <a:stretch/>
        </p:blipFill>
        <p:spPr>
          <a:xfrm>
            <a:off x="2053187" y="1436287"/>
            <a:ext cx="9500458" cy="5198062"/>
          </a:xfrm>
          <a:prstGeom prst="rect">
            <a:avLst/>
          </a:prstGeom>
          <a:noFill/>
          <a:ln>
            <a:noFill/>
          </a:ln>
        </p:spPr>
      </p:pic>
      <p:sp>
        <p:nvSpPr>
          <p:cNvPr id="539" name="Google Shape;539;g27666c7ea13_1_974"/>
          <p:cNvSpPr txBox="1"/>
          <p:nvPr/>
        </p:nvSpPr>
        <p:spPr>
          <a:xfrm>
            <a:off x="2565692" y="974570"/>
            <a:ext cx="8307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Exo"/>
                <a:ea typeface="Exo"/>
                <a:cs typeface="Exo"/>
                <a:sym typeface="Exo"/>
              </a:rPr>
              <a:t>Hoàn thành phân loại khách hàng theo từng phân khúc</a:t>
            </a:r>
            <a:endParaRPr b="1" i="0" sz="2400" u="none" cap="none" strike="noStrike">
              <a:solidFill>
                <a:srgbClr val="FF0000"/>
              </a:solidFill>
              <a:latin typeface="Exo"/>
              <a:ea typeface="Exo"/>
              <a:cs typeface="Exo"/>
              <a:sym typeface="Ex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557c0d35ca_0_2"/>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344" name="Google Shape;344;g2557c0d35ca_0_2"/>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345" name="Google Shape;345;g2557c0d35ca_0_2"/>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346" name="Google Shape;346;g2557c0d35ca_0_2"/>
          <p:cNvSpPr/>
          <p:nvPr/>
        </p:nvSpPr>
        <p:spPr>
          <a:xfrm>
            <a:off x="5143853" y="2106343"/>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1.  Giới thiệu về RFM </a:t>
            </a:r>
            <a:endParaRPr b="1" i="0" sz="2000" u="none" cap="none" strike="noStrike">
              <a:solidFill>
                <a:schemeClr val="lt1"/>
              </a:solidFill>
              <a:latin typeface="Exo"/>
              <a:ea typeface="Exo"/>
              <a:cs typeface="Exo"/>
              <a:sym typeface="Exo"/>
            </a:endParaRPr>
          </a:p>
        </p:txBody>
      </p:sp>
      <p:sp>
        <p:nvSpPr>
          <p:cNvPr id="347" name="Google Shape;347;g2557c0d35ca_0_2"/>
          <p:cNvSpPr/>
          <p:nvPr/>
        </p:nvSpPr>
        <p:spPr>
          <a:xfrm>
            <a:off x="5143853" y="30760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2. T</a:t>
            </a:r>
            <a:r>
              <a:rPr b="1" lang="en-US" sz="2000">
                <a:solidFill>
                  <a:srgbClr val="E31F26"/>
                </a:solidFill>
                <a:latin typeface="Exo"/>
                <a:ea typeface="Exo"/>
                <a:cs typeface="Exo"/>
                <a:sym typeface="Exo"/>
              </a:rPr>
              <a:t>ính toán các chỉ số R,F,M </a:t>
            </a:r>
            <a:r>
              <a:rPr b="1" lang="en-US" sz="2000">
                <a:solidFill>
                  <a:srgbClr val="E2262D"/>
                </a:solidFill>
                <a:latin typeface="Exo"/>
                <a:ea typeface="Exo"/>
                <a:cs typeface="Exo"/>
                <a:sym typeface="Exo"/>
              </a:rPr>
              <a:t>của khách hàng</a:t>
            </a:r>
            <a:endParaRPr b="1" i="0" sz="2000" u="none" cap="none" strike="noStrike">
              <a:solidFill>
                <a:srgbClr val="E31F26"/>
              </a:solidFill>
              <a:latin typeface="Exo"/>
              <a:ea typeface="Exo"/>
              <a:cs typeface="Exo"/>
              <a:sym typeface="Exo"/>
            </a:endParaRPr>
          </a:p>
        </p:txBody>
      </p:sp>
      <p:sp>
        <p:nvSpPr>
          <p:cNvPr id="348" name="Google Shape;348;g2557c0d35ca_0_2"/>
          <p:cNvSpPr/>
          <p:nvPr/>
        </p:nvSpPr>
        <p:spPr>
          <a:xfrm>
            <a:off x="5143853" y="4045714"/>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Tính điểm và chia rank các biến</a:t>
            </a:r>
            <a:endParaRPr b="0" i="0" sz="2000" u="none" cap="none" strike="noStrike">
              <a:solidFill>
                <a:schemeClr val="dk1"/>
              </a:solidFill>
              <a:latin typeface="Calibri"/>
              <a:ea typeface="Calibri"/>
              <a:cs typeface="Calibri"/>
              <a:sym typeface="Calibri"/>
            </a:endParaRPr>
          </a:p>
        </p:txBody>
      </p:sp>
      <p:sp>
        <p:nvSpPr>
          <p:cNvPr id="349" name="Google Shape;349;g2557c0d35ca_0_2"/>
          <p:cNvSpPr/>
          <p:nvPr/>
        </p:nvSpPr>
        <p:spPr>
          <a:xfrm>
            <a:off x="5110803" y="501540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4. Practices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g27666c7ea13_1_1314"/>
          <p:cNvSpPr txBox="1"/>
          <p:nvPr>
            <p:ph idx="12" type="sldNum"/>
          </p:nvPr>
        </p:nvSpPr>
        <p:spPr>
          <a:xfrm>
            <a:off x="-245396" y="6368449"/>
            <a:ext cx="772500" cy="47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9BBD5"/>
              </a:buClr>
              <a:buSzPts val="1600"/>
              <a:buFont typeface="Nixie One"/>
              <a:buNone/>
            </a:pPr>
            <a:fld id="{00000000-1234-1234-1234-123412341234}" type="slidenum">
              <a:rPr lang="en-US"/>
              <a:t>‹#›</a:t>
            </a:fld>
            <a:endParaRPr/>
          </a:p>
        </p:txBody>
      </p:sp>
      <p:pic>
        <p:nvPicPr>
          <p:cNvPr descr="Graphical user interface, application&#10;&#10;Description automatically generated" id="545" name="Google Shape;545;g27666c7ea13_1_1314"/>
          <p:cNvPicPr preferRelativeResize="0"/>
          <p:nvPr/>
        </p:nvPicPr>
        <p:blipFill rotWithShape="1">
          <a:blip r:embed="rId3">
            <a:alphaModFix/>
          </a:blip>
          <a:srcRect b="4918" l="0" r="0" t="4956"/>
          <a:stretch/>
        </p:blipFill>
        <p:spPr>
          <a:xfrm>
            <a:off x="2623026" y="2290576"/>
            <a:ext cx="8557724" cy="4330401"/>
          </a:xfrm>
          <a:prstGeom prst="rect">
            <a:avLst/>
          </a:prstGeom>
          <a:noFill/>
          <a:ln>
            <a:noFill/>
          </a:ln>
        </p:spPr>
      </p:pic>
      <p:sp>
        <p:nvSpPr>
          <p:cNvPr id="546" name="Google Shape;546;g27666c7ea13_1_1314"/>
          <p:cNvSpPr txBox="1"/>
          <p:nvPr/>
        </p:nvSpPr>
        <p:spPr>
          <a:xfrm>
            <a:off x="2538706" y="872574"/>
            <a:ext cx="8462100" cy="12006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Exo Medium"/>
              <a:buChar char="•"/>
            </a:pPr>
            <a:r>
              <a:rPr b="0" i="0" lang="en-US" sz="2400" u="none" cap="none" strike="noStrike">
                <a:solidFill>
                  <a:schemeClr val="dk1"/>
                </a:solidFill>
                <a:latin typeface="Exo Medium"/>
                <a:ea typeface="Exo Medium"/>
                <a:cs typeface="Exo Medium"/>
                <a:sym typeface="Exo Medium"/>
              </a:rPr>
              <a:t>Lựa chọn biểu đồ và biểu diễn các dữ liệu một cách trực quan</a:t>
            </a:r>
            <a:endParaRPr b="0" i="0" sz="2400" u="none" cap="none" strike="noStrike">
              <a:solidFill>
                <a:schemeClr val="dk1"/>
              </a:solidFill>
              <a:latin typeface="Exo Medium"/>
              <a:ea typeface="Exo Medium"/>
              <a:cs typeface="Exo Medium"/>
              <a:sym typeface="Exo Medium"/>
            </a:endParaRPr>
          </a:p>
          <a:p>
            <a:pPr indent="-342900" lvl="0" marL="342900" marR="0" rtl="0" algn="l">
              <a:lnSpc>
                <a:spcPct val="100000"/>
              </a:lnSpc>
              <a:spcBef>
                <a:spcPts val="0"/>
              </a:spcBef>
              <a:spcAft>
                <a:spcPts val="0"/>
              </a:spcAft>
              <a:buClr>
                <a:schemeClr val="dk1"/>
              </a:buClr>
              <a:buSzPts val="2400"/>
              <a:buFont typeface="Exo Medium"/>
              <a:buChar char="•"/>
            </a:pPr>
            <a:r>
              <a:rPr b="0" i="0" lang="en-US" sz="2400" u="none" cap="none" strike="noStrike">
                <a:solidFill>
                  <a:schemeClr val="dk1"/>
                </a:solidFill>
                <a:latin typeface="Exo Medium"/>
                <a:ea typeface="Exo Medium"/>
                <a:cs typeface="Exo Medium"/>
                <a:sym typeface="Exo Medium"/>
              </a:rPr>
              <a:t>Tạo khung viền, đặt tên bảng,..</a:t>
            </a:r>
            <a:endParaRPr b="0" i="0" sz="1400" u="none" cap="none" strike="noStrike">
              <a:solidFill>
                <a:schemeClr val="dk1"/>
              </a:solidFill>
              <a:latin typeface="Exo Medium"/>
              <a:ea typeface="Exo Medium"/>
              <a:cs typeface="Exo Medium"/>
              <a:sym typeface="Exo Medium"/>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27666c7ea13_1_1654"/>
          <p:cNvSpPr txBox="1"/>
          <p:nvPr>
            <p:ph idx="12" type="sldNum"/>
          </p:nvPr>
        </p:nvSpPr>
        <p:spPr>
          <a:xfrm>
            <a:off x="18076" y="6380700"/>
            <a:ext cx="748800" cy="47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9BBD5"/>
              </a:buClr>
              <a:buSzPts val="1600"/>
              <a:buFont typeface="Nixie One"/>
              <a:buNone/>
            </a:pPr>
            <a:fld id="{00000000-1234-1234-1234-123412341234}" type="slidenum">
              <a:rPr lang="en-US"/>
              <a:t>‹#›</a:t>
            </a:fld>
            <a:endParaRPr/>
          </a:p>
        </p:txBody>
      </p:sp>
      <p:pic>
        <p:nvPicPr>
          <p:cNvPr descr="Graphical user interface&#10;&#10;Description automatically generated" id="552" name="Google Shape;552;g27666c7ea13_1_1654"/>
          <p:cNvPicPr preferRelativeResize="0"/>
          <p:nvPr/>
        </p:nvPicPr>
        <p:blipFill rotWithShape="1">
          <a:blip r:embed="rId3">
            <a:alphaModFix/>
          </a:blip>
          <a:srcRect b="5286" l="0" r="149" t="4501"/>
          <a:stretch/>
        </p:blipFill>
        <p:spPr>
          <a:xfrm>
            <a:off x="2154501" y="1951201"/>
            <a:ext cx="9382149" cy="4655950"/>
          </a:xfrm>
          <a:prstGeom prst="rect">
            <a:avLst/>
          </a:prstGeom>
          <a:noFill/>
          <a:ln>
            <a:noFill/>
          </a:ln>
        </p:spPr>
      </p:pic>
      <p:sp>
        <p:nvSpPr>
          <p:cNvPr id="553" name="Google Shape;553;g27666c7ea13_1_1654"/>
          <p:cNvSpPr txBox="1"/>
          <p:nvPr/>
        </p:nvSpPr>
        <p:spPr>
          <a:xfrm>
            <a:off x="2634711" y="790414"/>
            <a:ext cx="80745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Exo Medium"/>
                <a:ea typeface="Exo Medium"/>
                <a:cs typeface="Exo Medium"/>
                <a:sym typeface="Exo Medium"/>
              </a:rPr>
              <a:t>Chỉnh sửa Edit Interaction để dữ liệu filter cho nhau khi hiển thị </a:t>
            </a:r>
            <a:endParaRPr b="0" i="0" sz="1400" u="none" cap="none" strike="noStrike">
              <a:solidFill>
                <a:schemeClr val="dk1"/>
              </a:solidFill>
              <a:latin typeface="Exo Medium"/>
              <a:ea typeface="Exo Medium"/>
              <a:cs typeface="Exo Medium"/>
              <a:sym typeface="Exo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27666c7ea13_1_1994"/>
          <p:cNvSpPr txBox="1"/>
          <p:nvPr>
            <p:ph idx="12" type="sldNum"/>
          </p:nvPr>
        </p:nvSpPr>
        <p:spPr>
          <a:xfrm>
            <a:off x="18076" y="6380700"/>
            <a:ext cx="731700" cy="47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9BBD5"/>
              </a:buClr>
              <a:buSzPts val="1600"/>
              <a:buFont typeface="Nixie One"/>
              <a:buNone/>
            </a:pPr>
            <a:fld id="{00000000-1234-1234-1234-123412341234}" type="slidenum">
              <a:rPr lang="en-US"/>
              <a:t>‹#›</a:t>
            </a:fld>
            <a:endParaRPr/>
          </a:p>
        </p:txBody>
      </p:sp>
      <p:pic>
        <p:nvPicPr>
          <p:cNvPr descr="Graphical user interface, application&#10;&#10;Description automatically generated" id="559" name="Google Shape;559;g27666c7ea13_1_1994"/>
          <p:cNvPicPr preferRelativeResize="0"/>
          <p:nvPr/>
        </p:nvPicPr>
        <p:blipFill rotWithShape="1">
          <a:blip r:embed="rId3">
            <a:alphaModFix/>
          </a:blip>
          <a:srcRect b="4852" l="149" r="149" t="4271"/>
          <a:stretch/>
        </p:blipFill>
        <p:spPr>
          <a:xfrm>
            <a:off x="1068958" y="1658319"/>
            <a:ext cx="10144797" cy="5199581"/>
          </a:xfrm>
          <a:prstGeom prst="rect">
            <a:avLst/>
          </a:prstGeom>
          <a:noFill/>
          <a:ln>
            <a:noFill/>
          </a:ln>
        </p:spPr>
      </p:pic>
      <p:sp>
        <p:nvSpPr>
          <p:cNvPr id="560" name="Google Shape;560;g27666c7ea13_1_1994"/>
          <p:cNvSpPr txBox="1"/>
          <p:nvPr/>
        </p:nvSpPr>
        <p:spPr>
          <a:xfrm>
            <a:off x="3328069" y="372422"/>
            <a:ext cx="5446800" cy="120060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00000"/>
              </a:lnSpc>
              <a:spcBef>
                <a:spcPts val="0"/>
              </a:spcBef>
              <a:spcAft>
                <a:spcPts val="0"/>
              </a:spcAft>
              <a:buClr>
                <a:schemeClr val="dk1"/>
              </a:buClr>
              <a:buSzPts val="2400"/>
              <a:buFont typeface="Exo"/>
              <a:buChar char="•"/>
            </a:pPr>
            <a:r>
              <a:rPr b="0" i="0" lang="en-US" sz="2400" u="none" cap="none" strike="noStrike">
                <a:solidFill>
                  <a:schemeClr val="dk1"/>
                </a:solidFill>
                <a:latin typeface="Exo"/>
                <a:ea typeface="Exo"/>
                <a:cs typeface="Exo"/>
                <a:sym typeface="Exo"/>
              </a:rPr>
              <a:t>Lưu báo cáo </a:t>
            </a:r>
            <a:endParaRPr b="0" i="0" sz="1400" u="none" cap="none" strike="noStrike">
              <a:solidFill>
                <a:schemeClr val="dk1"/>
              </a:solidFill>
              <a:latin typeface="Exo"/>
              <a:ea typeface="Exo"/>
              <a:cs typeface="Exo"/>
              <a:sym typeface="Exo"/>
            </a:endParaRPr>
          </a:p>
          <a:p>
            <a:pPr indent="-285750" lvl="0" marL="285750" marR="0" rtl="0" algn="l">
              <a:lnSpc>
                <a:spcPct val="100000"/>
              </a:lnSpc>
              <a:spcBef>
                <a:spcPts val="0"/>
              </a:spcBef>
              <a:spcAft>
                <a:spcPts val="0"/>
              </a:spcAft>
              <a:buClr>
                <a:schemeClr val="dk1"/>
              </a:buClr>
              <a:buSzPts val="2400"/>
              <a:buFont typeface="Exo"/>
              <a:buChar char="•"/>
            </a:pPr>
            <a:r>
              <a:rPr b="0" i="0" lang="en-US" sz="2400" u="none" cap="none" strike="noStrike">
                <a:solidFill>
                  <a:schemeClr val="dk1"/>
                </a:solidFill>
                <a:latin typeface="Exo"/>
                <a:ea typeface="Exo"/>
                <a:cs typeface="Exo"/>
                <a:sym typeface="Exo"/>
              </a:rPr>
              <a:t>Đăng nhập tài khoản Power BI </a:t>
            </a:r>
            <a:endParaRPr b="0" i="0" sz="1400" u="none" cap="none" strike="noStrike">
              <a:solidFill>
                <a:schemeClr val="dk1"/>
              </a:solidFill>
              <a:latin typeface="Exo"/>
              <a:ea typeface="Exo"/>
              <a:cs typeface="Exo"/>
              <a:sym typeface="Exo"/>
            </a:endParaRPr>
          </a:p>
          <a:p>
            <a:pPr indent="-285750" lvl="0" marL="285750" marR="0" rtl="0" algn="l">
              <a:lnSpc>
                <a:spcPct val="100000"/>
              </a:lnSpc>
              <a:spcBef>
                <a:spcPts val="0"/>
              </a:spcBef>
              <a:spcAft>
                <a:spcPts val="0"/>
              </a:spcAft>
              <a:buClr>
                <a:schemeClr val="dk1"/>
              </a:buClr>
              <a:buSzPts val="2400"/>
              <a:buFont typeface="Exo"/>
              <a:buChar char="•"/>
            </a:pPr>
            <a:r>
              <a:rPr b="0" i="0" lang="en-US" sz="2400" u="none" cap="none" strike="noStrike">
                <a:solidFill>
                  <a:schemeClr val="dk1"/>
                </a:solidFill>
                <a:latin typeface="Exo"/>
                <a:ea typeface="Exo"/>
                <a:cs typeface="Exo"/>
                <a:sym typeface="Exo"/>
              </a:rPr>
              <a:t>Publish báo cáo lên service</a:t>
            </a:r>
            <a:endParaRPr b="0" i="0" sz="1400" u="none" cap="none" strike="noStrike">
              <a:solidFill>
                <a:schemeClr val="dk1"/>
              </a:solidFill>
              <a:latin typeface="Exo"/>
              <a:ea typeface="Exo"/>
              <a:cs typeface="Exo"/>
              <a:sym typeface="Ex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27666c7ea13_1_2334"/>
          <p:cNvSpPr txBox="1"/>
          <p:nvPr>
            <p:ph idx="12" type="sldNum"/>
          </p:nvPr>
        </p:nvSpPr>
        <p:spPr>
          <a:xfrm>
            <a:off x="18076" y="6380700"/>
            <a:ext cx="731700" cy="47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19BBD5"/>
              </a:buClr>
              <a:buSzPts val="1600"/>
              <a:buFont typeface="Nixie One"/>
              <a:buNone/>
            </a:pPr>
            <a:fld id="{00000000-1234-1234-1234-123412341234}" type="slidenum">
              <a:rPr lang="en-US"/>
              <a:t>‹#›</a:t>
            </a:fld>
            <a:endParaRPr/>
          </a:p>
        </p:txBody>
      </p:sp>
      <p:pic>
        <p:nvPicPr>
          <p:cNvPr descr="Chart, treemap chart&#10;&#10;Description automatically generated" id="566" name="Google Shape;566;g27666c7ea13_1_2334"/>
          <p:cNvPicPr preferRelativeResize="0"/>
          <p:nvPr/>
        </p:nvPicPr>
        <p:blipFill rotWithShape="1">
          <a:blip r:embed="rId3">
            <a:alphaModFix/>
          </a:blip>
          <a:srcRect b="5060" l="0" r="0" t="4727"/>
          <a:stretch/>
        </p:blipFill>
        <p:spPr>
          <a:xfrm>
            <a:off x="3028949" y="2204525"/>
            <a:ext cx="8317550" cy="4423549"/>
          </a:xfrm>
          <a:prstGeom prst="rect">
            <a:avLst/>
          </a:prstGeom>
          <a:noFill/>
          <a:ln>
            <a:noFill/>
          </a:ln>
        </p:spPr>
      </p:pic>
      <p:sp>
        <p:nvSpPr>
          <p:cNvPr id="567" name="Google Shape;567;g27666c7ea13_1_2334"/>
          <p:cNvSpPr txBox="1"/>
          <p:nvPr/>
        </p:nvSpPr>
        <p:spPr>
          <a:xfrm>
            <a:off x="2908142" y="1165745"/>
            <a:ext cx="80280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Exo Medium"/>
                <a:ea typeface="Exo Medium"/>
                <a:cs typeface="Exo Medium"/>
                <a:sym typeface="Exo Medium"/>
              </a:rPr>
              <a:t>Kiểm tra báo cáo đã được đẩy lên service và tiến hành chia sẻ</a:t>
            </a:r>
            <a:endParaRPr b="0" i="0" sz="2400" u="none" cap="none" strike="noStrike">
              <a:solidFill>
                <a:schemeClr val="dk1"/>
              </a:solidFill>
              <a:latin typeface="Exo Medium"/>
              <a:ea typeface="Exo Medium"/>
              <a:cs typeface="Exo Medium"/>
              <a:sym typeface="Exo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g27666c7ea13_1_2677"/>
          <p:cNvSpPr txBox="1"/>
          <p:nvPr/>
        </p:nvSpPr>
        <p:spPr>
          <a:xfrm>
            <a:off x="735075" y="1416325"/>
            <a:ext cx="10583100" cy="4279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rgbClr val="E2262D"/>
                </a:solidFill>
                <a:latin typeface="Exo"/>
                <a:ea typeface="Exo"/>
                <a:cs typeface="Exo"/>
                <a:sym typeface="Exo"/>
              </a:rPr>
              <a:t>Thiếu thông tin chi tiết:</a:t>
            </a:r>
            <a:r>
              <a:rPr b="0" i="0" lang="en-US" sz="1700" u="none" cap="none" strike="noStrike">
                <a:solidFill>
                  <a:srgbClr val="000000"/>
                </a:solidFill>
                <a:latin typeface="Exo Medium"/>
                <a:ea typeface="Exo Medium"/>
                <a:cs typeface="Exo Medium"/>
                <a:sym typeface="Exo Medium"/>
              </a:rPr>
              <a:t> Dựa trên ba yếu tố Recency, Frequency và Monetary để đánh giá khách hàng. Tuy nhiên, nó không cung cấp thông tin chi tiết về các yếu tố khác như độ tuổi, địa chỉ, sở thích, v.v. Điều này có thể khiến việc phân tích và đánh giá khách hàng hạn chế trong một số trường hợp.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t/>
            </a:r>
            <a:endParaRPr b="0" i="0" sz="11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rgbClr val="E2262D"/>
                </a:solidFill>
                <a:latin typeface="Exo"/>
                <a:ea typeface="Exo"/>
                <a:cs typeface="Exo"/>
                <a:sym typeface="Exo"/>
              </a:rPr>
              <a:t>Không xem xét thay đổi thời gian</a:t>
            </a:r>
            <a:r>
              <a:rPr b="0" i="0" lang="en-US" sz="1700" u="none" cap="none" strike="noStrike">
                <a:solidFill>
                  <a:srgbClr val="000000"/>
                </a:solidFill>
                <a:latin typeface="Exo Medium"/>
                <a:ea typeface="Exo Medium"/>
                <a:cs typeface="Exo Medium"/>
                <a:sym typeface="Exo Medium"/>
              </a:rPr>
              <a:t>: Chỉ tính toán dựa trên thông tin gần nhất của khách hàng và không xem xét sự thay đổi theo thời gian. Điều này có thể dẫn đến việc bỏ qua những thay đổi trong hành vi mua hàng của khách hàng theo thời gian.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rgbClr val="E2262D"/>
                </a:solidFill>
                <a:latin typeface="Exo"/>
                <a:ea typeface="Exo"/>
                <a:cs typeface="Exo"/>
                <a:sym typeface="Exo"/>
              </a:rPr>
              <a:t>Sự đơn giản hóa dữ liệu:</a:t>
            </a:r>
            <a:r>
              <a:rPr b="0" i="0" lang="en-US" sz="1700" u="none" cap="none" strike="noStrike">
                <a:solidFill>
                  <a:srgbClr val="000000"/>
                </a:solidFill>
                <a:latin typeface="Exo Medium"/>
                <a:ea typeface="Exo Medium"/>
                <a:cs typeface="Exo Medium"/>
                <a:sym typeface="Exo Medium"/>
              </a:rPr>
              <a:t> RFM giả định rằng Recency, Frequency và Monetary có cùng mức độ quan trọng và gán cùng trọng số cho cả ba yếu tố này. Tuy nhiên, trong thực tế, mỗi yếu tố có thể có mức độ quan trọng khác nhau đối với doanh nghiệp. Điều này có thể dẫn đến sự đơn giản hóa quá mức và bỏ qua một số khía cạnh quan trọng của dữ liệu khách hàng.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rgbClr val="E2262D"/>
                </a:solidFill>
                <a:latin typeface="Exo"/>
                <a:ea typeface="Exo"/>
                <a:cs typeface="Exo"/>
                <a:sym typeface="Exo"/>
              </a:rPr>
              <a:t>Cần dữ liệu đầy đủ và chính xác:</a:t>
            </a:r>
            <a:r>
              <a:rPr b="0" i="0" lang="en-US" sz="1700" u="none" cap="none" strike="noStrike">
                <a:solidFill>
                  <a:srgbClr val="000000"/>
                </a:solidFill>
                <a:latin typeface="Exo Medium"/>
                <a:ea typeface="Exo Medium"/>
                <a:cs typeface="Exo Medium"/>
                <a:sym typeface="Exo Medium"/>
              </a:rPr>
              <a:t> Để thực hiện RFM, cần có dữ liệu đầy đủ về giao dịch mua hàng của khách hàng. Nếu dữ liệu thiếu hoặc không chính xác, kết quả có thể không chính xác và dẫn đến phân tích không đáng tin cậy.</a:t>
            </a:r>
            <a:endParaRPr b="0" i="0" sz="1700" u="none" cap="none" strike="noStrike">
              <a:solidFill>
                <a:srgbClr val="000000"/>
              </a:solidFill>
              <a:latin typeface="Exo Medium"/>
              <a:ea typeface="Exo Medium"/>
              <a:cs typeface="Exo Medium"/>
              <a:sym typeface="Exo Medium"/>
            </a:endParaRPr>
          </a:p>
        </p:txBody>
      </p:sp>
      <p:sp>
        <p:nvSpPr>
          <p:cNvPr id="573" name="Google Shape;573;g27666c7ea13_1_2677"/>
          <p:cNvSpPr txBox="1"/>
          <p:nvPr/>
        </p:nvSpPr>
        <p:spPr>
          <a:xfrm>
            <a:off x="2592450" y="531900"/>
            <a:ext cx="6444300" cy="763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Hạn chế của</a:t>
            </a:r>
            <a:r>
              <a:rPr b="1" i="0" lang="en-US" sz="3800" u="none" cap="none" strike="noStrike">
                <a:solidFill>
                  <a:srgbClr val="E2262D"/>
                </a:solidFill>
                <a:latin typeface="Exo"/>
                <a:ea typeface="Exo"/>
                <a:cs typeface="Exo"/>
                <a:sym typeface="Exo"/>
              </a:rPr>
              <a:t> RFM</a:t>
            </a:r>
            <a:endParaRPr b="1" i="0" sz="3800" u="none" cap="none" strike="noStrike">
              <a:solidFill>
                <a:schemeClr val="dk1"/>
              </a:solidFill>
              <a:latin typeface="Exo"/>
              <a:ea typeface="Exo"/>
              <a:cs typeface="Exo"/>
              <a:sym typeface="Exo"/>
            </a:endParaRPr>
          </a:p>
        </p:txBody>
      </p:sp>
      <p:sp>
        <p:nvSpPr>
          <p:cNvPr id="574" name="Google Shape;574;g27666c7ea13_1_2677"/>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575" name="Google Shape;575;g27666c7ea13_1_2677"/>
          <p:cNvPicPr preferRelativeResize="0"/>
          <p:nvPr/>
        </p:nvPicPr>
        <p:blipFill rotWithShape="1">
          <a:blip r:embed="rId3">
            <a:alphaModFix/>
          </a:blip>
          <a:srcRect b="63550" l="0" r="65720" t="0"/>
          <a:stretch/>
        </p:blipFill>
        <p:spPr>
          <a:xfrm flipH="1">
            <a:off x="0" y="0"/>
            <a:ext cx="3505434" cy="1610175"/>
          </a:xfrm>
          <a:prstGeom prst="rect">
            <a:avLst/>
          </a:prstGeom>
          <a:noFill/>
          <a:ln>
            <a:noFill/>
          </a:ln>
        </p:spPr>
      </p:pic>
      <p:pic>
        <p:nvPicPr>
          <p:cNvPr id="576" name="Google Shape;576;g27666c7ea13_1_2677"/>
          <p:cNvPicPr preferRelativeResize="0"/>
          <p:nvPr/>
        </p:nvPicPr>
        <p:blipFill rotWithShape="1">
          <a:blip r:embed="rId4">
            <a:alphaModFix/>
          </a:blip>
          <a:srcRect b="0" l="0" r="0" t="0"/>
          <a:stretch/>
        </p:blipFill>
        <p:spPr>
          <a:xfrm>
            <a:off x="646258" y="1526834"/>
            <a:ext cx="88821" cy="190315"/>
          </a:xfrm>
          <a:prstGeom prst="rect">
            <a:avLst/>
          </a:prstGeom>
          <a:noFill/>
          <a:ln>
            <a:noFill/>
          </a:ln>
        </p:spPr>
      </p:pic>
      <p:pic>
        <p:nvPicPr>
          <p:cNvPr id="577" name="Google Shape;577;g27666c7ea13_1_2677"/>
          <p:cNvPicPr preferRelativeResize="0"/>
          <p:nvPr/>
        </p:nvPicPr>
        <p:blipFill rotWithShape="1">
          <a:blip r:embed="rId4">
            <a:alphaModFix/>
          </a:blip>
          <a:srcRect b="0" l="0" r="0" t="0"/>
          <a:stretch/>
        </p:blipFill>
        <p:spPr>
          <a:xfrm>
            <a:off x="646258" y="2464784"/>
            <a:ext cx="88821" cy="190315"/>
          </a:xfrm>
          <a:prstGeom prst="rect">
            <a:avLst/>
          </a:prstGeom>
          <a:noFill/>
          <a:ln>
            <a:noFill/>
          </a:ln>
        </p:spPr>
      </p:pic>
      <p:pic>
        <p:nvPicPr>
          <p:cNvPr id="578" name="Google Shape;578;g27666c7ea13_1_2677"/>
          <p:cNvPicPr preferRelativeResize="0"/>
          <p:nvPr/>
        </p:nvPicPr>
        <p:blipFill rotWithShape="1">
          <a:blip r:embed="rId4">
            <a:alphaModFix/>
          </a:blip>
          <a:srcRect b="0" l="0" r="0" t="0"/>
          <a:stretch/>
        </p:blipFill>
        <p:spPr>
          <a:xfrm>
            <a:off x="646258" y="3509696"/>
            <a:ext cx="88821" cy="190315"/>
          </a:xfrm>
          <a:prstGeom prst="rect">
            <a:avLst/>
          </a:prstGeom>
          <a:noFill/>
          <a:ln>
            <a:noFill/>
          </a:ln>
        </p:spPr>
      </p:pic>
      <p:pic>
        <p:nvPicPr>
          <p:cNvPr id="579" name="Google Shape;579;g27666c7ea13_1_2677"/>
          <p:cNvPicPr preferRelativeResize="0"/>
          <p:nvPr/>
        </p:nvPicPr>
        <p:blipFill rotWithShape="1">
          <a:blip r:embed="rId4">
            <a:alphaModFix/>
          </a:blip>
          <a:srcRect b="0" l="0" r="0" t="0"/>
          <a:stretch/>
        </p:blipFill>
        <p:spPr>
          <a:xfrm>
            <a:off x="638003" y="4821321"/>
            <a:ext cx="105300" cy="19031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grpSp>
        <p:nvGrpSpPr>
          <p:cNvPr id="584" name="Google Shape;584;g22bc65b3317_0_690"/>
          <p:cNvGrpSpPr/>
          <p:nvPr/>
        </p:nvGrpSpPr>
        <p:grpSpPr>
          <a:xfrm>
            <a:off x="2442405" y="1828800"/>
            <a:ext cx="1861449" cy="4418010"/>
            <a:chOff x="2382529" y="1676400"/>
            <a:chExt cx="1861449" cy="4418010"/>
          </a:xfrm>
        </p:grpSpPr>
        <p:pic>
          <p:nvPicPr>
            <p:cNvPr id="585" name="Google Shape;585;g22bc65b3317_0_690"/>
            <p:cNvPicPr preferRelativeResize="0"/>
            <p:nvPr/>
          </p:nvPicPr>
          <p:blipFill rotWithShape="1">
            <a:blip r:embed="rId3">
              <a:alphaModFix/>
            </a:blip>
            <a:srcRect b="0" l="0" r="0" t="0"/>
            <a:stretch/>
          </p:blipFill>
          <p:spPr>
            <a:xfrm>
              <a:off x="2382529" y="1676400"/>
              <a:ext cx="1861449" cy="4418010"/>
            </a:xfrm>
            <a:prstGeom prst="rect">
              <a:avLst/>
            </a:prstGeom>
            <a:noFill/>
            <a:ln>
              <a:noFill/>
            </a:ln>
          </p:spPr>
        </p:pic>
        <p:sp>
          <p:nvSpPr>
            <p:cNvPr id="586" name="Google Shape;586;g22bc65b3317_0_690"/>
            <p:cNvSpPr txBox="1"/>
            <p:nvPr/>
          </p:nvSpPr>
          <p:spPr>
            <a:xfrm>
              <a:off x="2430645" y="2232402"/>
              <a:ext cx="1765200" cy="147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1800">
                  <a:solidFill>
                    <a:schemeClr val="lt1"/>
                  </a:solidFill>
                  <a:latin typeface="Exo"/>
                  <a:ea typeface="Exo"/>
                  <a:cs typeface="Exo"/>
                  <a:sym typeface="Exo"/>
                </a:rPr>
                <a:t>Bài toán Customer Segmentation với RFM</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grpSp>
      <p:grpSp>
        <p:nvGrpSpPr>
          <p:cNvPr id="587" name="Google Shape;587;g22bc65b3317_0_690"/>
          <p:cNvGrpSpPr/>
          <p:nvPr/>
        </p:nvGrpSpPr>
        <p:grpSpPr>
          <a:xfrm>
            <a:off x="5655764" y="1828800"/>
            <a:ext cx="1861449" cy="4418010"/>
            <a:chOff x="6425663" y="1676400"/>
            <a:chExt cx="1861449" cy="4418010"/>
          </a:xfrm>
        </p:grpSpPr>
        <p:pic>
          <p:nvPicPr>
            <p:cNvPr id="588" name="Google Shape;588;g22bc65b3317_0_690"/>
            <p:cNvPicPr preferRelativeResize="0"/>
            <p:nvPr/>
          </p:nvPicPr>
          <p:blipFill rotWithShape="1">
            <a:blip r:embed="rId3">
              <a:alphaModFix/>
            </a:blip>
            <a:srcRect b="0" l="0" r="0" t="0"/>
            <a:stretch/>
          </p:blipFill>
          <p:spPr>
            <a:xfrm>
              <a:off x="6425663" y="1676400"/>
              <a:ext cx="1861449" cy="4418010"/>
            </a:xfrm>
            <a:prstGeom prst="rect">
              <a:avLst/>
            </a:prstGeom>
            <a:noFill/>
            <a:ln>
              <a:noFill/>
            </a:ln>
          </p:spPr>
        </p:pic>
        <p:sp>
          <p:nvSpPr>
            <p:cNvPr id="589" name="Google Shape;589;g22bc65b3317_0_690"/>
            <p:cNvSpPr txBox="1"/>
            <p:nvPr/>
          </p:nvSpPr>
          <p:spPr>
            <a:xfrm>
              <a:off x="7589844" y="2407009"/>
              <a:ext cx="333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sp>
          <p:nvSpPr>
            <p:cNvPr id="590" name="Google Shape;590;g22bc65b3317_0_690"/>
            <p:cNvSpPr txBox="1"/>
            <p:nvPr/>
          </p:nvSpPr>
          <p:spPr>
            <a:xfrm>
              <a:off x="6500701" y="2407009"/>
              <a:ext cx="1029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E31F26"/>
                </a:solidFill>
                <a:latin typeface="Exo"/>
                <a:ea typeface="Exo"/>
                <a:cs typeface="Exo"/>
                <a:sym typeface="Exo"/>
              </a:endParaRPr>
            </a:p>
          </p:txBody>
        </p:sp>
      </p:grpSp>
      <p:grpSp>
        <p:nvGrpSpPr>
          <p:cNvPr id="591" name="Google Shape;591;g22bc65b3317_0_690"/>
          <p:cNvGrpSpPr/>
          <p:nvPr/>
        </p:nvGrpSpPr>
        <p:grpSpPr>
          <a:xfrm>
            <a:off x="8869151" y="1828800"/>
            <a:ext cx="1861449" cy="4418010"/>
            <a:chOff x="9203875" y="1676400"/>
            <a:chExt cx="1861449" cy="4418010"/>
          </a:xfrm>
        </p:grpSpPr>
        <p:pic>
          <p:nvPicPr>
            <p:cNvPr id="592" name="Google Shape;592;g22bc65b3317_0_690"/>
            <p:cNvPicPr preferRelativeResize="0"/>
            <p:nvPr/>
          </p:nvPicPr>
          <p:blipFill rotWithShape="1">
            <a:blip r:embed="rId3">
              <a:alphaModFix/>
            </a:blip>
            <a:srcRect b="0" l="0" r="0" t="0"/>
            <a:stretch/>
          </p:blipFill>
          <p:spPr>
            <a:xfrm>
              <a:off x="9203875" y="1676400"/>
              <a:ext cx="1861449" cy="4418010"/>
            </a:xfrm>
            <a:prstGeom prst="rect">
              <a:avLst/>
            </a:prstGeom>
            <a:noFill/>
            <a:ln>
              <a:noFill/>
            </a:ln>
          </p:spPr>
        </p:pic>
        <p:sp>
          <p:nvSpPr>
            <p:cNvPr id="593" name="Google Shape;593;g22bc65b3317_0_690"/>
            <p:cNvSpPr txBox="1"/>
            <p:nvPr/>
          </p:nvSpPr>
          <p:spPr>
            <a:xfrm>
              <a:off x="10371144" y="2407009"/>
              <a:ext cx="3435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Exo"/>
                <a:ea typeface="Exo"/>
                <a:cs typeface="Exo"/>
                <a:sym typeface="Exo"/>
              </a:endParaRPr>
            </a:p>
          </p:txBody>
        </p:sp>
        <p:sp>
          <p:nvSpPr>
            <p:cNvPr id="594" name="Google Shape;594;g22bc65b3317_0_690"/>
            <p:cNvSpPr txBox="1"/>
            <p:nvPr/>
          </p:nvSpPr>
          <p:spPr>
            <a:xfrm>
              <a:off x="9271445" y="2407009"/>
              <a:ext cx="1029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E31F26"/>
                  </a:solidFill>
                  <a:latin typeface="Exo"/>
                  <a:ea typeface="Exo"/>
                  <a:cs typeface="Exo"/>
                  <a:sym typeface="Exo"/>
                </a:rPr>
                <a:t>Subtitle</a:t>
              </a:r>
              <a:endParaRPr b="1" i="0" sz="1800" u="none" cap="none" strike="noStrike">
                <a:solidFill>
                  <a:srgbClr val="E31F26"/>
                </a:solidFill>
                <a:latin typeface="Exo"/>
                <a:ea typeface="Exo"/>
                <a:cs typeface="Exo"/>
                <a:sym typeface="Exo"/>
              </a:endParaRPr>
            </a:p>
          </p:txBody>
        </p:sp>
      </p:grpSp>
      <p:sp>
        <p:nvSpPr>
          <p:cNvPr id="595" name="Google Shape;595;g22bc65b3317_0_690"/>
          <p:cNvSpPr txBox="1"/>
          <p:nvPr/>
        </p:nvSpPr>
        <p:spPr>
          <a:xfrm>
            <a:off x="233261" y="678438"/>
            <a:ext cx="25812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Exo"/>
                <a:ea typeface="Exo"/>
                <a:cs typeface="Exo"/>
                <a:sym typeface="Exo"/>
              </a:rPr>
              <a:t>Summary</a:t>
            </a:r>
            <a:endParaRPr b="0" i="0" sz="1400" u="none" cap="none" strike="noStrike">
              <a:solidFill>
                <a:srgbClr val="000000"/>
              </a:solidFill>
              <a:latin typeface="Arial"/>
              <a:ea typeface="Arial"/>
              <a:cs typeface="Arial"/>
              <a:sym typeface="Arial"/>
            </a:endParaRPr>
          </a:p>
        </p:txBody>
      </p:sp>
      <p:grpSp>
        <p:nvGrpSpPr>
          <p:cNvPr id="596" name="Google Shape;596;g22bc65b3317_0_690"/>
          <p:cNvGrpSpPr/>
          <p:nvPr/>
        </p:nvGrpSpPr>
        <p:grpSpPr>
          <a:xfrm>
            <a:off x="-10654" y="1180213"/>
            <a:ext cx="3126184" cy="302418"/>
            <a:chOff x="4201421" y="1172047"/>
            <a:chExt cx="2809043" cy="252900"/>
          </a:xfrm>
        </p:grpSpPr>
        <p:cxnSp>
          <p:nvCxnSpPr>
            <p:cNvPr id="597" name="Google Shape;597;g22bc65b3317_0_690"/>
            <p:cNvCxnSpPr/>
            <p:nvPr/>
          </p:nvCxnSpPr>
          <p:spPr>
            <a:xfrm>
              <a:off x="4201421" y="1304858"/>
              <a:ext cx="2559600" cy="0"/>
            </a:xfrm>
            <a:prstGeom prst="straightConnector1">
              <a:avLst/>
            </a:prstGeom>
            <a:noFill/>
            <a:ln cap="flat" cmpd="sng" w="28575">
              <a:solidFill>
                <a:srgbClr val="E31F26"/>
              </a:solidFill>
              <a:prstDash val="solid"/>
              <a:miter lim="800000"/>
              <a:headEnd len="sm" w="sm" type="none"/>
              <a:tailEnd len="sm" w="sm" type="none"/>
            </a:ln>
          </p:spPr>
        </p:cxnSp>
        <p:sp>
          <p:nvSpPr>
            <p:cNvPr id="598" name="Google Shape;598;g22bc65b3317_0_690"/>
            <p:cNvSpPr/>
            <p:nvPr/>
          </p:nvSpPr>
          <p:spPr>
            <a:xfrm>
              <a:off x="6761164" y="1172047"/>
              <a:ext cx="249300" cy="252900"/>
            </a:xfrm>
            <a:prstGeom prst="ellipse">
              <a:avLst/>
            </a:prstGeom>
            <a:noFill/>
            <a:ln cap="flat" cmpd="sng" w="28575">
              <a:solidFill>
                <a:srgbClr val="E31F2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99" name="Google Shape;599;g22bc65b3317_0_690"/>
            <p:cNvSpPr/>
            <p:nvPr/>
          </p:nvSpPr>
          <p:spPr>
            <a:xfrm>
              <a:off x="6823780" y="1234663"/>
              <a:ext cx="123900" cy="127800"/>
            </a:xfrm>
            <a:prstGeom prst="ellipse">
              <a:avLst/>
            </a:prstGeom>
            <a:solidFill>
              <a:srgbClr val="E31F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00" name="Google Shape;600;g22bc65b3317_0_690"/>
          <p:cNvSpPr txBox="1"/>
          <p:nvPr/>
        </p:nvSpPr>
        <p:spPr>
          <a:xfrm>
            <a:off x="9685315" y="6436215"/>
            <a:ext cx="2307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doc@mindx.edu.vn</a:t>
            </a:r>
            <a:endParaRPr b="0" i="0" sz="1400" u="none" cap="none" strike="noStrike">
              <a:solidFill>
                <a:srgbClr val="000000"/>
              </a:solidFill>
              <a:latin typeface="Arial"/>
              <a:ea typeface="Arial"/>
              <a:cs typeface="Arial"/>
              <a:sym typeface="Arial"/>
            </a:endParaRPr>
          </a:p>
        </p:txBody>
      </p:sp>
      <p:sp>
        <p:nvSpPr>
          <p:cNvPr id="601" name="Google Shape;601;g22bc65b3317_0_690"/>
          <p:cNvSpPr txBox="1"/>
          <p:nvPr/>
        </p:nvSpPr>
        <p:spPr>
          <a:xfrm>
            <a:off x="5703894" y="2304801"/>
            <a:ext cx="1765200" cy="1139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Tính điểm R,F,M và chia rank các biến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g22bc65b3317_0_690"/>
          <p:cNvSpPr txBox="1"/>
          <p:nvPr/>
        </p:nvSpPr>
        <p:spPr>
          <a:xfrm>
            <a:off x="8965400" y="2304800"/>
            <a:ext cx="17652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Exo"/>
                <a:ea typeface="Exo"/>
                <a:cs typeface="Exo"/>
                <a:sym typeface="Exo"/>
              </a:rPr>
              <a:t>Practices</a:t>
            </a:r>
            <a:endParaRPr b="1" i="0" sz="1800" u="none" cap="none" strike="noStrike">
              <a:solidFill>
                <a:schemeClr val="lt1"/>
              </a:solidFill>
              <a:latin typeface="Exo"/>
              <a:ea typeface="Exo"/>
              <a:cs typeface="Exo"/>
              <a:sym typeface="Exo"/>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Exo"/>
              <a:ea typeface="Exo"/>
              <a:cs typeface="Exo"/>
              <a:sym typeface="Ex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pic>
        <p:nvPicPr>
          <p:cNvPr id="608" name="Google Shape;608;g23d84f99588_4_13"/>
          <p:cNvPicPr preferRelativeResize="0"/>
          <p:nvPr/>
        </p:nvPicPr>
        <p:blipFill rotWithShape="1">
          <a:blip r:embed="rId3">
            <a:alphaModFix/>
          </a:blip>
          <a:srcRect b="0" l="0" r="0" t="0"/>
          <a:stretch/>
        </p:blipFill>
        <p:spPr>
          <a:xfrm flipH="1">
            <a:off x="8445000" y="1208850"/>
            <a:ext cx="2991925" cy="3019925"/>
          </a:xfrm>
          <a:prstGeom prst="rect">
            <a:avLst/>
          </a:prstGeom>
          <a:noFill/>
          <a:ln>
            <a:noFill/>
          </a:ln>
        </p:spPr>
      </p:pic>
      <p:sp>
        <p:nvSpPr>
          <p:cNvPr id="609" name="Google Shape;609;g23d84f99588_4_13"/>
          <p:cNvSpPr txBox="1"/>
          <p:nvPr/>
        </p:nvSpPr>
        <p:spPr>
          <a:xfrm>
            <a:off x="533400" y="2047900"/>
            <a:ext cx="7994100" cy="25398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chemeClr val="dk1"/>
              </a:buClr>
              <a:buSzPts val="1700"/>
              <a:buFont typeface="Exo"/>
              <a:buAutoNum type="arabicPeriod"/>
            </a:pPr>
            <a:r>
              <a:rPr b="1" i="0" lang="en-US" sz="1700" u="none" cap="none" strike="noStrike">
                <a:solidFill>
                  <a:srgbClr val="E2262D"/>
                </a:solidFill>
                <a:latin typeface="Exo"/>
                <a:ea typeface="Exo"/>
                <a:cs typeface="Exo"/>
                <a:sym typeface="Exo"/>
              </a:rPr>
              <a:t>Hoàn thiện bài báo cáo RFM có cấu trúc hoành chỉnh như các bài mẫu sau: </a:t>
            </a:r>
            <a:endParaRPr b="1" sz="1700">
              <a:solidFill>
                <a:srgbClr val="E2262D"/>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700"/>
              <a:buFont typeface="Arial"/>
              <a:buNone/>
            </a:pPr>
            <a:r>
              <a:rPr b="1" i="0" lang="en-US" sz="1700" u="none" cap="none" strike="noStrike">
                <a:solidFill>
                  <a:srgbClr val="E2262D"/>
                </a:solidFill>
                <a:latin typeface="Exo"/>
                <a:ea typeface="Exo"/>
                <a:cs typeface="Exo"/>
                <a:sym typeface="Exo"/>
              </a:rPr>
              <a:t>Bài 1: </a:t>
            </a:r>
            <a:r>
              <a:rPr b="1" i="0" lang="en-US" sz="1700" u="sng" cap="none" strike="noStrike">
                <a:solidFill>
                  <a:schemeClr val="hlink"/>
                </a:solidFill>
                <a:latin typeface="Exo"/>
                <a:ea typeface="Exo"/>
                <a:cs typeface="Exo"/>
                <a:sym typeface="Exo"/>
                <a:hlinkClick r:id="rId4"/>
              </a:rPr>
              <a:t>Link</a:t>
            </a:r>
            <a:r>
              <a:rPr b="1" i="0" lang="en-US" sz="1700" u="none" cap="none" strike="noStrike">
                <a:solidFill>
                  <a:srgbClr val="E2262D"/>
                </a:solidFill>
                <a:latin typeface="Exo"/>
                <a:ea typeface="Exo"/>
                <a:cs typeface="Exo"/>
                <a:sym typeface="Exo"/>
              </a:rPr>
              <a:t> </a:t>
            </a:r>
            <a:endParaRPr b="1" i="0" sz="1700" u="none" cap="none" strike="noStrike">
              <a:solidFill>
                <a:srgbClr val="E2262D"/>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700"/>
              <a:buFont typeface="Arial"/>
              <a:buNone/>
            </a:pPr>
            <a:r>
              <a:rPr b="1" i="0" lang="en-US" sz="1700" u="none" cap="none" strike="noStrike">
                <a:solidFill>
                  <a:srgbClr val="E2262D"/>
                </a:solidFill>
                <a:latin typeface="Exo"/>
                <a:ea typeface="Exo"/>
                <a:cs typeface="Exo"/>
                <a:sym typeface="Exo"/>
              </a:rPr>
              <a:t>Bài 2: </a:t>
            </a:r>
            <a:r>
              <a:rPr b="1" i="0" lang="en-US" sz="1700" u="sng" cap="none" strike="noStrike">
                <a:solidFill>
                  <a:schemeClr val="hlink"/>
                </a:solidFill>
                <a:latin typeface="Exo"/>
                <a:ea typeface="Exo"/>
                <a:cs typeface="Exo"/>
                <a:sym typeface="Exo"/>
                <a:hlinkClick r:id="rId5"/>
              </a:rPr>
              <a:t>Link</a:t>
            </a:r>
            <a:endParaRPr b="1" i="0" sz="1700" u="none" cap="none" strike="noStrike">
              <a:solidFill>
                <a:srgbClr val="E2262D"/>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700"/>
              <a:buFont typeface="Arial"/>
              <a:buNone/>
            </a:pPr>
            <a:r>
              <a:t/>
            </a:r>
            <a:endParaRPr b="1" i="0" sz="17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None/>
            </a:pPr>
            <a:r>
              <a:rPr b="1" lang="en-US" sz="1700">
                <a:solidFill>
                  <a:srgbClr val="E2262D"/>
                </a:solidFill>
                <a:latin typeface="Exo"/>
                <a:ea typeface="Exo"/>
                <a:cs typeface="Exo"/>
                <a:sym typeface="Exo"/>
              </a:rPr>
              <a:t> </a:t>
            </a:r>
            <a:r>
              <a:rPr b="1" lang="en-US" sz="1700">
                <a:solidFill>
                  <a:schemeClr val="dk1"/>
                </a:solidFill>
                <a:latin typeface="Exo"/>
                <a:ea typeface="Exo"/>
                <a:cs typeface="Exo"/>
                <a:sym typeface="Exo"/>
              </a:rPr>
              <a:t> 2.</a:t>
            </a:r>
            <a:r>
              <a:rPr b="1" lang="en-US" sz="1700">
                <a:solidFill>
                  <a:srgbClr val="E2262D"/>
                </a:solidFill>
                <a:latin typeface="Exo"/>
                <a:ea typeface="Exo"/>
                <a:cs typeface="Exo"/>
                <a:sym typeface="Exo"/>
              </a:rPr>
              <a:t>   </a:t>
            </a:r>
            <a:r>
              <a:rPr b="1" i="0" lang="en-US" sz="1700" u="none" cap="none" strike="noStrike">
                <a:solidFill>
                  <a:srgbClr val="E2262D"/>
                </a:solidFill>
                <a:latin typeface="Exo"/>
                <a:ea typeface="Exo"/>
                <a:cs typeface="Exo"/>
                <a:sym typeface="Exo"/>
              </a:rPr>
              <a:t>Thảo luận</a:t>
            </a:r>
            <a:endParaRPr b="1" i="0" sz="1700" u="none" cap="none" strike="noStrike">
              <a:solidFill>
                <a:srgbClr val="E2262D"/>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Exo"/>
                <a:ea typeface="Exo"/>
                <a:cs typeface="Exo"/>
                <a:sym typeface="Exo"/>
              </a:rPr>
              <a:t>Thảo luận và phỏng đoán xem có thể thực hiện bài toán phân khúc </a:t>
            </a:r>
            <a:endParaRPr b="0" i="0" sz="1700" u="none" cap="none" strike="noStrike">
              <a:solidFill>
                <a:schemeClr val="dk1"/>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Exo"/>
                <a:ea typeface="Exo"/>
                <a:cs typeface="Exo"/>
                <a:sym typeface="Exo"/>
              </a:rPr>
              <a:t>khách hàng theo RFM bằng SQL hay Python được không?</a:t>
            </a:r>
            <a:endParaRPr b="0" i="0" sz="1700" u="none" cap="none" strike="noStrike">
              <a:solidFill>
                <a:schemeClr val="dk1"/>
              </a:solidFill>
              <a:latin typeface="Exo"/>
              <a:ea typeface="Exo"/>
              <a:cs typeface="Exo"/>
              <a:sym typeface="Exo"/>
            </a:endParaRPr>
          </a:p>
          <a:p>
            <a:pPr indent="0" lvl="0" marL="457200" marR="0" rtl="0" algn="l">
              <a:lnSpc>
                <a:spcPct val="100000"/>
              </a:lnSpc>
              <a:spcBef>
                <a:spcPts val="0"/>
              </a:spcBef>
              <a:spcAft>
                <a:spcPts val="0"/>
              </a:spcAft>
              <a:buClr>
                <a:srgbClr val="000000"/>
              </a:buClr>
              <a:buSzPts val="1700"/>
              <a:buFont typeface="Arial"/>
              <a:buNone/>
            </a:pPr>
            <a:r>
              <a:rPr b="0" i="0" lang="en-US" sz="1700" u="none" cap="none" strike="noStrike">
                <a:solidFill>
                  <a:schemeClr val="dk1"/>
                </a:solidFill>
                <a:latin typeface="Exo"/>
                <a:ea typeface="Exo"/>
                <a:cs typeface="Exo"/>
                <a:sym typeface="Exo"/>
              </a:rPr>
              <a:t>Nếu được, thì mỗi công cụ bạn sẽ sử dụng kiến thức nào?</a:t>
            </a:r>
            <a:endParaRPr b="1" i="0" sz="1700" u="none" cap="none" strike="noStrike">
              <a:solidFill>
                <a:srgbClr val="E2262D"/>
              </a:solidFill>
              <a:latin typeface="Exo"/>
              <a:ea typeface="Exo"/>
              <a:cs typeface="Exo"/>
              <a:sym typeface="Exo"/>
            </a:endParaRPr>
          </a:p>
        </p:txBody>
      </p:sp>
      <p:sp>
        <p:nvSpPr>
          <p:cNvPr id="610" name="Google Shape;610;g23d84f99588_4_13"/>
          <p:cNvSpPr txBox="1"/>
          <p:nvPr/>
        </p:nvSpPr>
        <p:spPr>
          <a:xfrm>
            <a:off x="3880050" y="898275"/>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PRACTICES</a:t>
            </a:r>
            <a:endParaRPr b="1" i="0" sz="1400" u="none" cap="none" strike="noStrike">
              <a:solidFill>
                <a:srgbClr val="000000"/>
              </a:solidFill>
              <a:latin typeface="Arial"/>
              <a:ea typeface="Arial"/>
              <a:cs typeface="Arial"/>
              <a:sym typeface="Arial"/>
            </a:endParaRPr>
          </a:p>
        </p:txBody>
      </p:sp>
      <p:grpSp>
        <p:nvGrpSpPr>
          <p:cNvPr id="611" name="Google Shape;611;g23d84f99588_4_13"/>
          <p:cNvGrpSpPr/>
          <p:nvPr/>
        </p:nvGrpSpPr>
        <p:grpSpPr>
          <a:xfrm>
            <a:off x="4249105" y="1015070"/>
            <a:ext cx="474874" cy="474408"/>
            <a:chOff x="3040984" y="3681059"/>
            <a:chExt cx="356164" cy="355815"/>
          </a:xfrm>
        </p:grpSpPr>
        <p:sp>
          <p:nvSpPr>
            <p:cNvPr id="612" name="Google Shape;612;g23d84f99588_4_13"/>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13" name="Google Shape;613;g23d84f99588_4_13"/>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
          <p:nvSpPr>
            <p:cNvPr id="614" name="Google Shape;614;g23d84f99588_4_13"/>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pic>
        <p:nvPicPr>
          <p:cNvPr id="619" name="Google Shape;619;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620" name="Google Shape;620;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621" name="Google Shape;621;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622" name="Google Shape;622;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623" name="Google Shape;623;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pic>
        <p:nvPicPr>
          <p:cNvPr id="354" name="Google Shape;354;g27666c7e71f_0_0"/>
          <p:cNvPicPr preferRelativeResize="0"/>
          <p:nvPr/>
        </p:nvPicPr>
        <p:blipFill rotWithShape="1">
          <a:blip r:embed="rId3">
            <a:alphaModFix/>
          </a:blip>
          <a:srcRect b="64829" l="-168" r="65617" t="0"/>
          <a:stretch/>
        </p:blipFill>
        <p:spPr>
          <a:xfrm>
            <a:off x="8042424" y="5035175"/>
            <a:ext cx="4145677" cy="1822826"/>
          </a:xfrm>
          <a:prstGeom prst="rect">
            <a:avLst/>
          </a:prstGeom>
          <a:noFill/>
          <a:ln>
            <a:noFill/>
          </a:ln>
        </p:spPr>
      </p:pic>
      <p:sp>
        <p:nvSpPr>
          <p:cNvPr id="355" name="Google Shape;355;g27666c7e71f_0_0"/>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pic>
        <p:nvPicPr>
          <p:cNvPr id="356" name="Google Shape;356;g27666c7e71f_0_0"/>
          <p:cNvPicPr preferRelativeResize="0"/>
          <p:nvPr/>
        </p:nvPicPr>
        <p:blipFill rotWithShape="1">
          <a:blip r:embed="rId4">
            <a:alphaModFix/>
          </a:blip>
          <a:srcRect b="0" l="0" r="0" t="0"/>
          <a:stretch/>
        </p:blipFill>
        <p:spPr>
          <a:xfrm>
            <a:off x="6394434" y="1712675"/>
            <a:ext cx="4846291" cy="4768601"/>
          </a:xfrm>
          <a:prstGeom prst="rect">
            <a:avLst/>
          </a:prstGeom>
          <a:noFill/>
          <a:ln>
            <a:noFill/>
          </a:ln>
        </p:spPr>
      </p:pic>
      <p:grpSp>
        <p:nvGrpSpPr>
          <p:cNvPr id="357" name="Google Shape;357;g27666c7e71f_0_0"/>
          <p:cNvGrpSpPr/>
          <p:nvPr/>
        </p:nvGrpSpPr>
        <p:grpSpPr>
          <a:xfrm>
            <a:off x="608461" y="688838"/>
            <a:ext cx="764257" cy="763507"/>
            <a:chOff x="3040984" y="3681059"/>
            <a:chExt cx="356164" cy="355815"/>
          </a:xfrm>
        </p:grpSpPr>
        <p:sp>
          <p:nvSpPr>
            <p:cNvPr id="358" name="Google Shape;358;g27666c7e71f_0_0"/>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59" name="Google Shape;359;g27666c7e71f_0_0"/>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60" name="Google Shape;360;g27666c7e71f_0_0"/>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361" name="Google Shape;361;g27666c7e71f_0_0"/>
          <p:cNvSpPr txBox="1"/>
          <p:nvPr/>
        </p:nvSpPr>
        <p:spPr>
          <a:xfrm>
            <a:off x="1372725" y="245150"/>
            <a:ext cx="10139400" cy="19605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Bạn biết gì về Phân khúc Khách hàng? </a:t>
            </a:r>
            <a:br>
              <a:rPr b="1" i="0" lang="en-US" sz="3400" u="none" cap="none" strike="noStrike">
                <a:solidFill>
                  <a:srgbClr val="000000"/>
                </a:solidFill>
                <a:latin typeface="Exo"/>
                <a:ea typeface="Exo"/>
                <a:cs typeface="Exo"/>
                <a:sym typeface="Exo"/>
              </a:rPr>
            </a:br>
            <a:r>
              <a:rPr b="1" i="0" lang="en-US" sz="3400" u="none" cap="none" strike="noStrike">
                <a:solidFill>
                  <a:srgbClr val="000000"/>
                </a:solidFill>
                <a:latin typeface="Exo"/>
                <a:ea typeface="Exo"/>
                <a:cs typeface="Exo"/>
                <a:sym typeface="Exo"/>
              </a:rPr>
              <a:t>Tại sao x</a:t>
            </a:r>
            <a:r>
              <a:rPr b="1" lang="en-US" sz="3400">
                <a:latin typeface="Exo"/>
                <a:ea typeface="Exo"/>
                <a:cs typeface="Exo"/>
                <a:sym typeface="Exo"/>
              </a:rPr>
              <a:t>ác định</a:t>
            </a:r>
            <a:r>
              <a:rPr b="1" i="0" lang="en-US" sz="3400" u="none" cap="none" strike="noStrike">
                <a:solidFill>
                  <a:srgbClr val="000000"/>
                </a:solidFill>
                <a:latin typeface="Exo"/>
                <a:ea typeface="Exo"/>
                <a:cs typeface="Exo"/>
                <a:sym typeface="Exo"/>
              </a:rPr>
              <a:t> phân khúc khách hàng quan trọng?</a:t>
            </a:r>
            <a:endParaRPr b="1" i="0" sz="3400" u="none" cap="none" strike="noStrike">
              <a:solidFill>
                <a:srgbClr val="000000"/>
              </a:solidFill>
              <a:latin typeface="Exo"/>
              <a:ea typeface="Exo"/>
              <a:cs typeface="Exo"/>
              <a:sym typeface="Ex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23d84f99588_4_0"/>
          <p:cNvSpPr txBox="1"/>
          <p:nvPr/>
        </p:nvSpPr>
        <p:spPr>
          <a:xfrm>
            <a:off x="1037500" y="1634350"/>
            <a:ext cx="9077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p:txBody>
      </p:sp>
      <p:pic>
        <p:nvPicPr>
          <p:cNvPr id="367" name="Google Shape;367;g23d84f99588_4_0"/>
          <p:cNvPicPr preferRelativeResize="0"/>
          <p:nvPr/>
        </p:nvPicPr>
        <p:blipFill rotWithShape="1">
          <a:blip r:embed="rId3">
            <a:alphaModFix/>
          </a:blip>
          <a:srcRect b="64829" l="-168" r="65617" t="0"/>
          <a:stretch/>
        </p:blipFill>
        <p:spPr>
          <a:xfrm>
            <a:off x="8046324" y="5104800"/>
            <a:ext cx="4145677" cy="1822826"/>
          </a:xfrm>
          <a:prstGeom prst="rect">
            <a:avLst/>
          </a:prstGeom>
          <a:noFill/>
          <a:ln>
            <a:noFill/>
          </a:ln>
        </p:spPr>
      </p:pic>
      <p:sp>
        <p:nvSpPr>
          <p:cNvPr id="368" name="Google Shape;368;g23d84f99588_4_0"/>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grpSp>
        <p:nvGrpSpPr>
          <p:cNvPr id="369" name="Google Shape;369;g23d84f99588_4_0"/>
          <p:cNvGrpSpPr/>
          <p:nvPr/>
        </p:nvGrpSpPr>
        <p:grpSpPr>
          <a:xfrm>
            <a:off x="4133707" y="457195"/>
            <a:ext cx="764257" cy="763508"/>
            <a:chOff x="3040984" y="3681059"/>
            <a:chExt cx="356164" cy="355815"/>
          </a:xfrm>
        </p:grpSpPr>
        <p:sp>
          <p:nvSpPr>
            <p:cNvPr id="370" name="Google Shape;370;g23d84f99588_4_0"/>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71" name="Google Shape;371;g23d84f99588_4_0"/>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72" name="Google Shape;372;g23d84f99588_4_0"/>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373" name="Google Shape;373;g23d84f99588_4_0"/>
          <p:cNvSpPr txBox="1"/>
          <p:nvPr/>
        </p:nvSpPr>
        <p:spPr>
          <a:xfrm>
            <a:off x="4508700" y="457200"/>
            <a:ext cx="35496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CASE STUDY</a:t>
            </a:r>
            <a:endParaRPr b="1" i="0" sz="3400" u="none" cap="none" strike="noStrike">
              <a:solidFill>
                <a:srgbClr val="000000"/>
              </a:solidFill>
              <a:latin typeface="Exo"/>
              <a:ea typeface="Exo"/>
              <a:cs typeface="Exo"/>
              <a:sym typeface="Exo"/>
            </a:endParaRPr>
          </a:p>
        </p:txBody>
      </p:sp>
      <p:sp>
        <p:nvSpPr>
          <p:cNvPr id="374" name="Google Shape;374;g23d84f99588_4_0"/>
          <p:cNvSpPr txBox="1"/>
          <p:nvPr/>
        </p:nvSpPr>
        <p:spPr>
          <a:xfrm>
            <a:off x="666750" y="1224038"/>
            <a:ext cx="11163300" cy="2539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700"/>
              <a:buFont typeface="Arial"/>
              <a:buNone/>
            </a:pPr>
            <a:r>
              <a:rPr lang="en-US" sz="1700">
                <a:solidFill>
                  <a:schemeClr val="dk1"/>
                </a:solidFill>
                <a:latin typeface="Exo Medium"/>
                <a:ea typeface="Exo Medium"/>
                <a:cs typeface="Exo Medium"/>
                <a:sym typeface="Exo Medium"/>
              </a:rPr>
              <a:t>Một doanh nghiệp M</a:t>
            </a:r>
            <a:r>
              <a:rPr b="0" i="0" lang="en-US" sz="1700" u="none" cap="none" strike="noStrike">
                <a:solidFill>
                  <a:schemeClr val="dk1"/>
                </a:solidFill>
                <a:latin typeface="Exo Medium"/>
                <a:ea typeface="Exo Medium"/>
                <a:cs typeface="Exo Medium"/>
                <a:sym typeface="Exo Medium"/>
              </a:rPr>
              <a:t> </a:t>
            </a:r>
            <a:r>
              <a:rPr lang="en-US" sz="1700">
                <a:solidFill>
                  <a:schemeClr val="dk1"/>
                </a:solidFill>
                <a:latin typeface="Exo Medium"/>
                <a:ea typeface="Exo Medium"/>
                <a:cs typeface="Exo Medium"/>
                <a:sym typeface="Exo Medium"/>
              </a:rPr>
              <a:t>có kế hoạch nghiên cứu và phát triển một sản phẩm mới. Họ muốn phân tích và xác định các dạng khách hàng dựa trên </a:t>
            </a:r>
            <a:r>
              <a:rPr b="0" i="0" lang="en-US" sz="1700" u="none" cap="none" strike="noStrike">
                <a:solidFill>
                  <a:schemeClr val="dk1"/>
                </a:solidFill>
                <a:latin typeface="Exo Medium"/>
                <a:ea typeface="Exo Medium"/>
                <a:cs typeface="Exo Medium"/>
                <a:sym typeface="Exo Medium"/>
              </a:rPr>
              <a:t>bộ dữ liệu c</a:t>
            </a:r>
            <a:r>
              <a:rPr lang="en-US" sz="1700">
                <a:solidFill>
                  <a:schemeClr val="dk1"/>
                </a:solidFill>
                <a:latin typeface="Exo Medium"/>
                <a:ea typeface="Exo Medium"/>
                <a:cs typeface="Exo Medium"/>
                <a:sym typeface="Exo Medium"/>
              </a:rPr>
              <a:t>ủa các KH đã</a:t>
            </a:r>
            <a:r>
              <a:rPr b="0" i="0" lang="en-US" sz="1700" u="none" cap="none" strike="noStrike">
                <a:solidFill>
                  <a:schemeClr val="dk1"/>
                </a:solidFill>
                <a:latin typeface="Exo Medium"/>
                <a:ea typeface="Exo Medium"/>
                <a:cs typeface="Exo Medium"/>
                <a:sym typeface="Exo Medium"/>
              </a:rPr>
              <a:t> giao dịch t</a:t>
            </a:r>
            <a:r>
              <a:rPr lang="en-US" sz="1700">
                <a:solidFill>
                  <a:schemeClr val="dk1"/>
                </a:solidFill>
                <a:latin typeface="Exo Medium"/>
                <a:ea typeface="Exo Medium"/>
                <a:cs typeface="Exo Medium"/>
                <a:sym typeface="Exo Medium"/>
              </a:rPr>
              <a:t>hực hiện việc mua các </a:t>
            </a:r>
            <a:r>
              <a:rPr b="0" i="0" lang="en-US" sz="1700" u="none" cap="none" strike="noStrike">
                <a:solidFill>
                  <a:schemeClr val="dk1"/>
                </a:solidFill>
                <a:latin typeface="Exo Medium"/>
                <a:ea typeface="Exo Medium"/>
                <a:cs typeface="Exo Medium"/>
                <a:sym typeface="Exo Medium"/>
              </a:rPr>
              <a:t>đơn hàng.</a:t>
            </a:r>
            <a:endParaRPr b="0" i="0" sz="17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700"/>
              <a:buFont typeface="Arial"/>
              <a:buNone/>
            </a:pPr>
            <a:r>
              <a:rPr b="0" i="0" lang="en-US" sz="1700" u="none" cap="none" strike="noStrike">
                <a:solidFill>
                  <a:schemeClr val="dk1"/>
                </a:solidFill>
                <a:latin typeface="Exo Medium"/>
                <a:ea typeface="Exo Medium"/>
                <a:cs typeface="Exo Medium"/>
                <a:sym typeface="Exo Medium"/>
              </a:rPr>
              <a:t>Hãy download file Power BI đã được import chứa các giao dịch bán hàng và cùng thực hành: </a:t>
            </a:r>
            <a:r>
              <a:rPr b="0" i="0" lang="en-US" sz="1700" u="sng" cap="none" strike="noStrike">
                <a:solidFill>
                  <a:schemeClr val="hlink"/>
                </a:solidFill>
                <a:latin typeface="Exo Medium"/>
                <a:ea typeface="Exo Medium"/>
                <a:cs typeface="Exo Medium"/>
                <a:sym typeface="Exo Medium"/>
                <a:hlinkClick r:id="rId4"/>
              </a:rPr>
              <a:t>Link</a:t>
            </a:r>
            <a:r>
              <a:rPr b="0" i="0" lang="en-US" sz="1700" u="none" cap="none" strike="noStrike">
                <a:solidFill>
                  <a:schemeClr val="dk1"/>
                </a:solidFill>
                <a:latin typeface="Exo Medium"/>
                <a:ea typeface="Exo Medium"/>
                <a:cs typeface="Exo Medium"/>
                <a:sym typeface="Exo Medium"/>
              </a:rPr>
              <a:t> </a:t>
            </a:r>
            <a:endParaRPr b="0" i="0" sz="1700" u="none" cap="none" strike="noStrike">
              <a:solidFill>
                <a:schemeClr val="dk1"/>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700"/>
              <a:buFont typeface="Arial"/>
              <a:buNone/>
            </a:pPr>
            <a:r>
              <a:rPr b="0" i="0" lang="en-US" sz="1700" u="none" cap="none" strike="noStrike">
                <a:solidFill>
                  <a:schemeClr val="dk1"/>
                </a:solidFill>
                <a:latin typeface="Exo Medium"/>
                <a:ea typeface="Exo Medium"/>
                <a:cs typeface="Exo Medium"/>
                <a:sym typeface="Exo Medium"/>
              </a:rPr>
              <a:t>Giúp công ty trả lời các câu hỏi:</a:t>
            </a:r>
            <a:endParaRPr b="0" i="0" sz="1700" u="none" cap="none" strike="noStrike">
              <a:solidFill>
                <a:schemeClr val="dk1"/>
              </a:solidFill>
              <a:latin typeface="Exo Medium"/>
              <a:ea typeface="Exo Medium"/>
              <a:cs typeface="Exo Medium"/>
              <a:sym typeface="Exo Medium"/>
            </a:endParaRPr>
          </a:p>
          <a:p>
            <a:pPr indent="0" lvl="0" marL="457200" marR="0" rtl="0" algn="l">
              <a:lnSpc>
                <a:spcPct val="100000"/>
              </a:lnSpc>
              <a:spcBef>
                <a:spcPts val="0"/>
              </a:spcBef>
              <a:spcAft>
                <a:spcPts val="0"/>
              </a:spcAft>
              <a:buNone/>
            </a:pPr>
            <a:r>
              <a:rPr b="0" i="0" lang="en-US" sz="1700" u="none" cap="none" strike="noStrike">
                <a:solidFill>
                  <a:schemeClr val="dk1"/>
                </a:solidFill>
                <a:latin typeface="Exo Medium"/>
                <a:ea typeface="Exo Medium"/>
                <a:cs typeface="Exo Medium"/>
                <a:sym typeface="Exo Medium"/>
              </a:rPr>
              <a:t>Khách hàng tốt nhất và tiềm năng nhất của công ty là ai ?</a:t>
            </a:r>
            <a:endParaRPr b="0" i="0" sz="1700" u="none" cap="none" strike="noStrike">
              <a:solidFill>
                <a:schemeClr val="dk1"/>
              </a:solidFill>
              <a:latin typeface="Exo Medium"/>
              <a:ea typeface="Exo Medium"/>
              <a:cs typeface="Exo Medium"/>
              <a:sym typeface="Exo Medium"/>
            </a:endParaRPr>
          </a:p>
          <a:p>
            <a:pPr indent="0" lvl="0" marL="457200" marR="0" rtl="0" algn="l">
              <a:lnSpc>
                <a:spcPct val="100000"/>
              </a:lnSpc>
              <a:spcBef>
                <a:spcPts val="0"/>
              </a:spcBef>
              <a:spcAft>
                <a:spcPts val="0"/>
              </a:spcAft>
              <a:buNone/>
            </a:pPr>
            <a:r>
              <a:rPr b="0" i="0" lang="en-US" sz="1700" u="none" cap="none" strike="noStrike">
                <a:solidFill>
                  <a:schemeClr val="dk1"/>
                </a:solidFill>
                <a:latin typeface="Exo Medium"/>
                <a:ea typeface="Exo Medium"/>
                <a:cs typeface="Exo Medium"/>
                <a:sym typeface="Exo Medium"/>
              </a:rPr>
              <a:t>Những khách hàng nào có khả năng rời bỏ dịch vụ ?</a:t>
            </a:r>
            <a:endParaRPr b="0" i="0" sz="1700" u="none" cap="none" strike="noStrike">
              <a:solidFill>
                <a:schemeClr val="dk1"/>
              </a:solidFill>
              <a:latin typeface="Exo Medium"/>
              <a:ea typeface="Exo Medium"/>
              <a:cs typeface="Exo Medium"/>
              <a:sym typeface="Exo Medium"/>
            </a:endParaRPr>
          </a:p>
          <a:p>
            <a:pPr indent="0" lvl="0" marL="457200" marR="0" rtl="0" algn="l">
              <a:lnSpc>
                <a:spcPct val="100000"/>
              </a:lnSpc>
              <a:spcBef>
                <a:spcPts val="0"/>
              </a:spcBef>
              <a:spcAft>
                <a:spcPts val="0"/>
              </a:spcAft>
              <a:buNone/>
            </a:pPr>
            <a:r>
              <a:rPr b="0" i="0" lang="en-US" sz="1700" u="none" cap="none" strike="noStrike">
                <a:solidFill>
                  <a:schemeClr val="dk1"/>
                </a:solidFill>
                <a:latin typeface="Exo Medium"/>
                <a:ea typeface="Exo Medium"/>
                <a:cs typeface="Exo Medium"/>
                <a:sym typeface="Exo Medium"/>
              </a:rPr>
              <a:t>Những khách hàng nào mang lại giá trị cao nhất ?</a:t>
            </a:r>
            <a:endParaRPr b="0" i="0" sz="1700" u="none" cap="none" strike="noStrike">
              <a:solidFill>
                <a:schemeClr val="dk1"/>
              </a:solidFill>
              <a:latin typeface="Exo Medium"/>
              <a:ea typeface="Exo Medium"/>
              <a:cs typeface="Exo Medium"/>
              <a:sym typeface="Exo Medium"/>
            </a:endParaRPr>
          </a:p>
          <a:p>
            <a:pPr indent="0" lvl="0" marL="457200" marR="0" rtl="0" algn="l">
              <a:lnSpc>
                <a:spcPct val="100000"/>
              </a:lnSpc>
              <a:spcBef>
                <a:spcPts val="0"/>
              </a:spcBef>
              <a:spcAft>
                <a:spcPts val="0"/>
              </a:spcAft>
              <a:buNone/>
            </a:pPr>
            <a:r>
              <a:rPr b="0" i="0" lang="en-US" sz="1700" u="none" cap="none" strike="noStrike">
                <a:solidFill>
                  <a:schemeClr val="dk1"/>
                </a:solidFill>
                <a:latin typeface="Exo Medium"/>
                <a:ea typeface="Exo Medium"/>
                <a:cs typeface="Exo Medium"/>
                <a:sym typeface="Exo Medium"/>
              </a:rPr>
              <a:t>Khách hàng nào sẽ trung thành với công ty ?</a:t>
            </a:r>
            <a:endParaRPr b="0" i="0" sz="1700" u="none" cap="none" strike="noStrike">
              <a:solidFill>
                <a:schemeClr val="dk1"/>
              </a:solidFill>
              <a:latin typeface="Exo Medium"/>
              <a:ea typeface="Exo Medium"/>
              <a:cs typeface="Exo Medium"/>
              <a:sym typeface="Exo Medium"/>
            </a:endParaRPr>
          </a:p>
          <a:p>
            <a:pPr indent="0" lvl="0" marL="457200" marR="0" rtl="0" algn="l">
              <a:lnSpc>
                <a:spcPct val="100000"/>
              </a:lnSpc>
              <a:spcBef>
                <a:spcPts val="0"/>
              </a:spcBef>
              <a:spcAft>
                <a:spcPts val="0"/>
              </a:spcAft>
              <a:buNone/>
            </a:pPr>
            <a:r>
              <a:rPr b="0" i="0" lang="en-US" sz="1700" u="none" cap="none" strike="noStrike">
                <a:solidFill>
                  <a:schemeClr val="dk1"/>
                </a:solidFill>
                <a:latin typeface="Exo Medium"/>
                <a:ea typeface="Exo Medium"/>
                <a:cs typeface="Exo Medium"/>
                <a:sym typeface="Exo Medium"/>
              </a:rPr>
              <a:t>Các sản phẩm mới nên bán cho </a:t>
            </a:r>
            <a:r>
              <a:rPr lang="en-US" sz="1700">
                <a:solidFill>
                  <a:schemeClr val="dk1"/>
                </a:solidFill>
                <a:latin typeface="Exo Medium"/>
                <a:ea typeface="Exo Medium"/>
                <a:cs typeface="Exo Medium"/>
                <a:sym typeface="Exo Medium"/>
              </a:rPr>
              <a:t>tệp</a:t>
            </a:r>
            <a:r>
              <a:rPr b="0" i="0" lang="en-US" sz="1700" u="none" cap="none" strike="noStrike">
                <a:solidFill>
                  <a:schemeClr val="dk1"/>
                </a:solidFill>
                <a:latin typeface="Exo Medium"/>
                <a:ea typeface="Exo Medium"/>
                <a:cs typeface="Exo Medium"/>
                <a:sym typeface="Exo Medium"/>
              </a:rPr>
              <a:t> khách hàng nào trước ?</a:t>
            </a:r>
            <a:endParaRPr b="0" i="0" sz="1700" u="none" cap="none" strike="noStrike">
              <a:solidFill>
                <a:schemeClr val="dk1"/>
              </a:solidFill>
              <a:latin typeface="Exo Medium"/>
              <a:ea typeface="Exo Medium"/>
              <a:cs typeface="Exo Medium"/>
              <a:sym typeface="Exo Medium"/>
            </a:endParaRPr>
          </a:p>
        </p:txBody>
      </p:sp>
      <p:pic>
        <p:nvPicPr>
          <p:cNvPr id="375" name="Google Shape;375;g23d84f99588_4_0"/>
          <p:cNvPicPr preferRelativeResize="0"/>
          <p:nvPr/>
        </p:nvPicPr>
        <p:blipFill rotWithShape="1">
          <a:blip r:embed="rId5">
            <a:alphaModFix/>
          </a:blip>
          <a:srcRect b="0" l="0" r="0" t="0"/>
          <a:stretch/>
        </p:blipFill>
        <p:spPr>
          <a:xfrm>
            <a:off x="3638350" y="3862200"/>
            <a:ext cx="5626425" cy="2516325"/>
          </a:xfrm>
          <a:prstGeom prst="rect">
            <a:avLst/>
          </a:prstGeom>
          <a:noFill/>
          <a:ln>
            <a:noFill/>
          </a:ln>
        </p:spPr>
      </p:pic>
      <p:pic>
        <p:nvPicPr>
          <p:cNvPr id="376" name="Google Shape;376;g23d84f99588_4_0"/>
          <p:cNvPicPr preferRelativeResize="0"/>
          <p:nvPr/>
        </p:nvPicPr>
        <p:blipFill rotWithShape="1">
          <a:blip r:embed="rId6">
            <a:alphaModFix/>
          </a:blip>
          <a:srcRect b="0" l="0" r="0" t="0"/>
          <a:stretch/>
        </p:blipFill>
        <p:spPr>
          <a:xfrm>
            <a:off x="1066300" y="2368859"/>
            <a:ext cx="63287" cy="190315"/>
          </a:xfrm>
          <a:prstGeom prst="rect">
            <a:avLst/>
          </a:prstGeom>
          <a:noFill/>
          <a:ln>
            <a:noFill/>
          </a:ln>
        </p:spPr>
      </p:pic>
      <p:pic>
        <p:nvPicPr>
          <p:cNvPr id="377" name="Google Shape;377;g23d84f99588_4_0"/>
          <p:cNvPicPr preferRelativeResize="0"/>
          <p:nvPr/>
        </p:nvPicPr>
        <p:blipFill rotWithShape="1">
          <a:blip r:embed="rId6">
            <a:alphaModFix/>
          </a:blip>
          <a:srcRect b="0" l="0" r="0" t="0"/>
          <a:stretch/>
        </p:blipFill>
        <p:spPr>
          <a:xfrm>
            <a:off x="1066300" y="2658084"/>
            <a:ext cx="63287" cy="190315"/>
          </a:xfrm>
          <a:prstGeom prst="rect">
            <a:avLst/>
          </a:prstGeom>
          <a:noFill/>
          <a:ln>
            <a:noFill/>
          </a:ln>
        </p:spPr>
      </p:pic>
      <p:pic>
        <p:nvPicPr>
          <p:cNvPr id="378" name="Google Shape;378;g23d84f99588_4_0"/>
          <p:cNvPicPr preferRelativeResize="0"/>
          <p:nvPr/>
        </p:nvPicPr>
        <p:blipFill rotWithShape="1">
          <a:blip r:embed="rId6">
            <a:alphaModFix/>
          </a:blip>
          <a:srcRect b="0" l="0" r="0" t="0"/>
          <a:stretch/>
        </p:blipFill>
        <p:spPr>
          <a:xfrm>
            <a:off x="1066300" y="2927409"/>
            <a:ext cx="63287" cy="190315"/>
          </a:xfrm>
          <a:prstGeom prst="rect">
            <a:avLst/>
          </a:prstGeom>
          <a:noFill/>
          <a:ln>
            <a:noFill/>
          </a:ln>
        </p:spPr>
      </p:pic>
      <p:pic>
        <p:nvPicPr>
          <p:cNvPr id="379" name="Google Shape;379;g23d84f99588_4_0"/>
          <p:cNvPicPr preferRelativeResize="0"/>
          <p:nvPr/>
        </p:nvPicPr>
        <p:blipFill rotWithShape="1">
          <a:blip r:embed="rId6">
            <a:alphaModFix/>
          </a:blip>
          <a:srcRect b="0" l="0" r="0" t="0"/>
          <a:stretch/>
        </p:blipFill>
        <p:spPr>
          <a:xfrm>
            <a:off x="1066300" y="3216634"/>
            <a:ext cx="63287" cy="190315"/>
          </a:xfrm>
          <a:prstGeom prst="rect">
            <a:avLst/>
          </a:prstGeom>
          <a:noFill/>
          <a:ln>
            <a:noFill/>
          </a:ln>
        </p:spPr>
      </p:pic>
      <p:pic>
        <p:nvPicPr>
          <p:cNvPr id="380" name="Google Shape;380;g23d84f99588_4_0"/>
          <p:cNvPicPr preferRelativeResize="0"/>
          <p:nvPr/>
        </p:nvPicPr>
        <p:blipFill rotWithShape="1">
          <a:blip r:embed="rId6">
            <a:alphaModFix/>
          </a:blip>
          <a:srcRect b="0" l="0" r="0" t="0"/>
          <a:stretch/>
        </p:blipFill>
        <p:spPr>
          <a:xfrm>
            <a:off x="1066300" y="3436059"/>
            <a:ext cx="63287" cy="1903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g1d08389d5d9_0_604"/>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386" name="Google Shape;386;g1d08389d5d9_0_604"/>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387" name="Google Shape;387;g1d08389d5d9_0_604"/>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88" name="Google Shape;388;g1d08389d5d9_0_604"/>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389" name="Google Shape;389;g1d08389d5d9_0_604"/>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RFM Analysis</a:t>
            </a:r>
            <a:endParaRPr b="0" i="0" sz="5100" u="none" cap="none" strike="noStrike">
              <a:solidFill>
                <a:schemeClr val="lt1"/>
              </a:solidFill>
              <a:latin typeface="Exo Black"/>
              <a:ea typeface="Exo Black"/>
              <a:cs typeface="Exo Black"/>
              <a:sym typeface="Exo Black"/>
            </a:endParaRPr>
          </a:p>
        </p:txBody>
      </p:sp>
      <p:sp>
        <p:nvSpPr>
          <p:cNvPr id="390" name="Google Shape;390;g1d08389d5d9_0_604"/>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391" name="Google Shape;391;g1d08389d5d9_0_604"/>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27666c7e71f_0_157"/>
          <p:cNvSpPr txBox="1"/>
          <p:nvPr/>
        </p:nvSpPr>
        <p:spPr>
          <a:xfrm>
            <a:off x="1557450" y="1674300"/>
            <a:ext cx="9077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Exo"/>
              <a:ea typeface="Exo"/>
              <a:cs typeface="Exo"/>
              <a:sym typeface="Exo"/>
            </a:endParaRPr>
          </a:p>
        </p:txBody>
      </p:sp>
      <p:pic>
        <p:nvPicPr>
          <p:cNvPr id="397" name="Google Shape;397;g27666c7e71f_0_157"/>
          <p:cNvPicPr preferRelativeResize="0"/>
          <p:nvPr/>
        </p:nvPicPr>
        <p:blipFill rotWithShape="1">
          <a:blip r:embed="rId3">
            <a:alphaModFix/>
          </a:blip>
          <a:srcRect b="64829" l="-168" r="65617" t="0"/>
          <a:stretch/>
        </p:blipFill>
        <p:spPr>
          <a:xfrm>
            <a:off x="8046324" y="5104800"/>
            <a:ext cx="4145677" cy="1822826"/>
          </a:xfrm>
          <a:prstGeom prst="rect">
            <a:avLst/>
          </a:prstGeom>
          <a:noFill/>
          <a:ln>
            <a:noFill/>
          </a:ln>
        </p:spPr>
      </p:pic>
      <p:sp>
        <p:nvSpPr>
          <p:cNvPr id="398" name="Google Shape;398;g27666c7e71f_0_157"/>
          <p:cNvSpPr txBox="1"/>
          <p:nvPr/>
        </p:nvSpPr>
        <p:spPr>
          <a:xfrm>
            <a:off x="10363200" y="2438400"/>
            <a:ext cx="15240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5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g27666c7e71f_0_157"/>
          <p:cNvSpPr txBox="1"/>
          <p:nvPr/>
        </p:nvSpPr>
        <p:spPr>
          <a:xfrm>
            <a:off x="1557450" y="1295400"/>
            <a:ext cx="9077100" cy="240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Exo"/>
                <a:ea typeface="Exo"/>
                <a:cs typeface="Exo"/>
                <a:sym typeface="Exo"/>
              </a:rPr>
              <a:t>Mỗi khách hàng sẽ có phản ứng với những thông điệp khác nhau.</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Exo"/>
                <a:ea typeface="Exo"/>
                <a:cs typeface="Exo"/>
                <a:sym typeface="Exo"/>
              </a:rPr>
              <a:t>Giả sử, một khách hàng </a:t>
            </a:r>
            <a:r>
              <a:rPr b="1" i="0" lang="en-US" sz="1800" u="none" cap="none" strike="noStrike">
                <a:solidFill>
                  <a:srgbClr val="000000"/>
                </a:solidFill>
                <a:latin typeface="Exo"/>
                <a:ea typeface="Exo"/>
                <a:cs typeface="Exo"/>
                <a:sym typeface="Exo"/>
              </a:rPr>
              <a:t>nhạy cảm</a:t>
            </a:r>
            <a:r>
              <a:rPr b="0" i="0" lang="en-US" sz="1800" u="none" cap="none" strike="noStrike">
                <a:solidFill>
                  <a:srgbClr val="000000"/>
                </a:solidFill>
                <a:latin typeface="Exo"/>
                <a:ea typeface="Exo"/>
                <a:cs typeface="Exo"/>
                <a:sym typeface="Exo"/>
              </a:rPr>
              <a:t> về giá sẽ có khả năng </a:t>
            </a:r>
            <a:r>
              <a:rPr b="1" i="0" lang="en-US" sz="1800" u="none" cap="none" strike="noStrike">
                <a:solidFill>
                  <a:srgbClr val="000000"/>
                </a:solidFill>
                <a:latin typeface="Exo"/>
                <a:ea typeface="Exo"/>
                <a:cs typeface="Exo"/>
                <a:sym typeface="Exo"/>
              </a:rPr>
              <a:t>phản hồi cao</a:t>
            </a:r>
            <a:r>
              <a:rPr b="0" i="0" lang="en-US" sz="1800" u="none" cap="none" strike="noStrike">
                <a:solidFill>
                  <a:srgbClr val="000000"/>
                </a:solidFill>
                <a:latin typeface="Exo"/>
                <a:ea typeface="Exo"/>
                <a:cs typeface="Exo"/>
                <a:sym typeface="Exo"/>
              </a:rPr>
              <a:t> với các chương trình </a:t>
            </a:r>
            <a:r>
              <a:rPr b="1" i="0" lang="en-US" sz="1800" u="none" cap="none" strike="noStrike">
                <a:solidFill>
                  <a:srgbClr val="000000"/>
                </a:solidFill>
                <a:latin typeface="Exo"/>
                <a:ea typeface="Exo"/>
                <a:cs typeface="Exo"/>
                <a:sym typeface="Exo"/>
              </a:rPr>
              <a:t>ưu đãi khuyến mại</a:t>
            </a:r>
            <a:r>
              <a:rPr b="0" i="0" lang="en-US" sz="1800" u="none" cap="none" strike="noStrike">
                <a:solidFill>
                  <a:srgbClr val="000000"/>
                </a:solidFill>
                <a:latin typeface="Exo"/>
                <a:ea typeface="Exo"/>
                <a:cs typeface="Exo"/>
                <a:sym typeface="Exo"/>
              </a:rPr>
              <a:t>, trong khi những khách hàng mua vì thói quen thì không quá hào hứng và quan tâm tới những hoạt động đó</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t/>
            </a:r>
            <a:endParaRPr b="0" i="0" sz="1800" u="none" cap="none" strike="noStrike">
              <a:solidFill>
                <a:srgbClr val="000000"/>
              </a:solidFill>
              <a:latin typeface="Exo"/>
              <a:ea typeface="Exo"/>
              <a:cs typeface="Exo"/>
              <a:sym typeface="Exo"/>
            </a:endParaRPr>
          </a:p>
          <a:p>
            <a:pPr indent="0" lvl="0" marL="0" marR="0" rtl="0" algn="l">
              <a:lnSpc>
                <a:spcPct val="100000"/>
              </a:lnSpc>
              <a:spcBef>
                <a:spcPts val="0"/>
              </a:spcBef>
              <a:spcAft>
                <a:spcPts val="0"/>
              </a:spcAft>
              <a:buClr>
                <a:srgbClr val="000000"/>
              </a:buClr>
              <a:buSzPts val="1100"/>
              <a:buFont typeface="Arial"/>
              <a:buNone/>
            </a:pPr>
            <a:r>
              <a:rPr b="0" i="0" lang="en-US" sz="1800" u="none" cap="none" strike="noStrike">
                <a:solidFill>
                  <a:srgbClr val="000000"/>
                </a:solidFill>
                <a:latin typeface="Exo"/>
                <a:ea typeface="Exo"/>
                <a:cs typeface="Exo"/>
                <a:sym typeface="Exo"/>
              </a:rPr>
              <a:t>=&gt; Vì vậy, thay vì tiếp cận tất cả đối tượng với cùng một thông điệp, chúng ta cần xác định rõ phân khúc khách hàng trong tập khách hàng hiện có và có những tương tác với mỗi tệp theo những cách khác nhau.</a:t>
            </a:r>
            <a:endParaRPr b="0" i="0" sz="1800" u="none" cap="none" strike="noStrike">
              <a:solidFill>
                <a:srgbClr val="000000"/>
              </a:solidFill>
              <a:latin typeface="Exo"/>
              <a:ea typeface="Exo"/>
              <a:cs typeface="Exo"/>
              <a:sym typeface="Exo"/>
            </a:endParaRPr>
          </a:p>
        </p:txBody>
      </p:sp>
      <p:pic>
        <p:nvPicPr>
          <p:cNvPr id="400" name="Google Shape;400;g27666c7e71f_0_157"/>
          <p:cNvPicPr preferRelativeResize="0"/>
          <p:nvPr/>
        </p:nvPicPr>
        <p:blipFill rotWithShape="1">
          <a:blip r:embed="rId4">
            <a:alphaModFix/>
          </a:blip>
          <a:srcRect b="0" l="0" r="0" t="0"/>
          <a:stretch/>
        </p:blipFill>
        <p:spPr>
          <a:xfrm>
            <a:off x="3392750" y="3696600"/>
            <a:ext cx="5626425" cy="2516325"/>
          </a:xfrm>
          <a:prstGeom prst="rect">
            <a:avLst/>
          </a:prstGeom>
          <a:noFill/>
          <a:ln>
            <a:noFill/>
          </a:ln>
        </p:spPr>
      </p:pic>
      <p:sp>
        <p:nvSpPr>
          <p:cNvPr id="401" name="Google Shape;401;g27666c7e71f_0_157"/>
          <p:cNvSpPr txBox="1"/>
          <p:nvPr/>
        </p:nvSpPr>
        <p:spPr>
          <a:xfrm>
            <a:off x="4193675" y="652525"/>
            <a:ext cx="44538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Giới thiệu về RFM</a:t>
            </a:r>
            <a:endParaRPr b="1" i="0" sz="3400" u="none" cap="none" strike="noStrike">
              <a:solidFill>
                <a:srgbClr val="000000"/>
              </a:solidFill>
              <a:latin typeface="Exo"/>
              <a:ea typeface="Exo"/>
              <a:cs typeface="Exo"/>
              <a:sym typeface="Ex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27666c7ea13_1_15"/>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07" name="Google Shape;407;g27666c7ea13_1_15"/>
          <p:cNvPicPr preferRelativeResize="0"/>
          <p:nvPr/>
        </p:nvPicPr>
        <p:blipFill rotWithShape="1">
          <a:blip r:embed="rId3">
            <a:alphaModFix/>
          </a:blip>
          <a:srcRect b="63550" l="0" r="65720" t="0"/>
          <a:stretch/>
        </p:blipFill>
        <p:spPr>
          <a:xfrm flipH="1">
            <a:off x="0" y="0"/>
            <a:ext cx="3505434" cy="1610175"/>
          </a:xfrm>
          <a:prstGeom prst="rect">
            <a:avLst/>
          </a:prstGeom>
          <a:noFill/>
          <a:ln>
            <a:noFill/>
          </a:ln>
        </p:spPr>
      </p:pic>
      <p:pic>
        <p:nvPicPr>
          <p:cNvPr id="408" name="Google Shape;408;g27666c7ea13_1_15"/>
          <p:cNvPicPr preferRelativeResize="0"/>
          <p:nvPr/>
        </p:nvPicPr>
        <p:blipFill rotWithShape="1">
          <a:blip r:embed="rId4">
            <a:alphaModFix/>
          </a:blip>
          <a:srcRect b="0" l="0" r="0" t="0"/>
          <a:stretch/>
        </p:blipFill>
        <p:spPr>
          <a:xfrm>
            <a:off x="838200" y="2044759"/>
            <a:ext cx="63287" cy="190315"/>
          </a:xfrm>
          <a:prstGeom prst="rect">
            <a:avLst/>
          </a:prstGeom>
          <a:noFill/>
          <a:ln>
            <a:noFill/>
          </a:ln>
        </p:spPr>
      </p:pic>
      <p:pic>
        <p:nvPicPr>
          <p:cNvPr id="409" name="Google Shape;409;g27666c7ea13_1_15"/>
          <p:cNvPicPr preferRelativeResize="0"/>
          <p:nvPr/>
        </p:nvPicPr>
        <p:blipFill rotWithShape="1">
          <a:blip r:embed="rId4">
            <a:alphaModFix/>
          </a:blip>
          <a:srcRect b="0" l="0" r="0" t="0"/>
          <a:stretch/>
        </p:blipFill>
        <p:spPr>
          <a:xfrm>
            <a:off x="838200" y="3885921"/>
            <a:ext cx="63287" cy="190315"/>
          </a:xfrm>
          <a:prstGeom prst="rect">
            <a:avLst/>
          </a:prstGeom>
          <a:noFill/>
          <a:ln>
            <a:noFill/>
          </a:ln>
        </p:spPr>
      </p:pic>
      <p:sp>
        <p:nvSpPr>
          <p:cNvPr id="410" name="Google Shape;410;g27666c7ea13_1_15"/>
          <p:cNvSpPr txBox="1"/>
          <p:nvPr/>
        </p:nvSpPr>
        <p:spPr>
          <a:xfrm>
            <a:off x="-104675" y="521875"/>
            <a:ext cx="11757000" cy="1327500"/>
          </a:xfrm>
          <a:prstGeom prst="rect">
            <a:avLst/>
          </a:prstGeom>
          <a:no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400" u="none" cap="none" strike="noStrike">
                <a:solidFill>
                  <a:schemeClr val="dk1"/>
                </a:solidFill>
                <a:latin typeface="Exo"/>
                <a:ea typeface="Exo"/>
                <a:cs typeface="Exo"/>
                <a:sym typeface="Exo"/>
              </a:rPr>
              <a:t>RFM Analysis có tác dụng gì trong</a:t>
            </a:r>
            <a:endParaRPr b="1" i="0" sz="3400" u="none" cap="none" strike="noStrike">
              <a:solidFill>
                <a:schemeClr val="dk1"/>
              </a:solidFill>
              <a:latin typeface="Exo"/>
              <a:ea typeface="Exo"/>
              <a:cs typeface="Exo"/>
              <a:sym typeface="Exo"/>
            </a:endParaRPr>
          </a:p>
          <a:p>
            <a:pPr indent="0" lvl="0" marL="0" marR="0" rtl="0" algn="ctr">
              <a:lnSpc>
                <a:spcPct val="100000"/>
              </a:lnSpc>
              <a:spcBef>
                <a:spcPts val="0"/>
              </a:spcBef>
              <a:spcAft>
                <a:spcPts val="0"/>
              </a:spcAft>
              <a:buClr>
                <a:schemeClr val="dk1"/>
              </a:buClr>
              <a:buSzPts val="4000"/>
              <a:buFont typeface="Arial"/>
              <a:buNone/>
            </a:pPr>
            <a:r>
              <a:rPr b="1" i="0" lang="en-US" sz="3400" u="none" cap="none" strike="noStrike">
                <a:solidFill>
                  <a:schemeClr val="dk1"/>
                </a:solidFill>
                <a:latin typeface="Exo"/>
                <a:ea typeface="Exo"/>
                <a:cs typeface="Exo"/>
                <a:sym typeface="Exo"/>
              </a:rPr>
              <a:t>Business?</a:t>
            </a:r>
            <a:endParaRPr b="1" i="0" sz="3400" u="none" cap="none" strike="noStrike">
              <a:solidFill>
                <a:schemeClr val="dk1"/>
              </a:solidFill>
              <a:latin typeface="Exo"/>
              <a:ea typeface="Exo"/>
              <a:cs typeface="Exo"/>
              <a:sym typeface="Exo"/>
            </a:endParaRPr>
          </a:p>
        </p:txBody>
      </p:sp>
      <p:pic>
        <p:nvPicPr>
          <p:cNvPr id="411" name="Google Shape;411;g27666c7ea13_1_15"/>
          <p:cNvPicPr preferRelativeResize="0"/>
          <p:nvPr/>
        </p:nvPicPr>
        <p:blipFill rotWithShape="1">
          <a:blip r:embed="rId5">
            <a:alphaModFix/>
          </a:blip>
          <a:srcRect b="0" l="0" r="0" t="0"/>
          <a:stretch/>
        </p:blipFill>
        <p:spPr>
          <a:xfrm>
            <a:off x="7368077" y="1714201"/>
            <a:ext cx="4434200" cy="4434200"/>
          </a:xfrm>
          <a:prstGeom prst="rect">
            <a:avLst/>
          </a:prstGeom>
          <a:noFill/>
          <a:ln>
            <a:noFill/>
          </a:ln>
        </p:spPr>
      </p:pic>
      <p:sp>
        <p:nvSpPr>
          <p:cNvPr id="412" name="Google Shape;412;g27666c7ea13_1_15"/>
          <p:cNvSpPr txBox="1"/>
          <p:nvPr/>
        </p:nvSpPr>
        <p:spPr>
          <a:xfrm>
            <a:off x="901484" y="1921950"/>
            <a:ext cx="7540800" cy="358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rgbClr val="E2262D"/>
                </a:solidFill>
                <a:latin typeface="Exo"/>
                <a:ea typeface="Exo"/>
                <a:cs typeface="Exo"/>
                <a:sym typeface="Exo"/>
              </a:rPr>
              <a:t>Giúp công ty trả lời các câu hỏi:</a:t>
            </a:r>
            <a:endParaRPr b="0" i="0" sz="1700" u="none" cap="none" strike="noStrike">
              <a:solidFill>
                <a:srgbClr val="000000"/>
              </a:solidFill>
              <a:latin typeface="Exo Medium"/>
              <a:ea typeface="Exo Medium"/>
              <a:cs typeface="Exo Medium"/>
              <a:sym typeface="Exo Medium"/>
            </a:endParaRPr>
          </a:p>
          <a:p>
            <a:pPr indent="-336550" lvl="0" marL="457200" marR="0" rtl="0" algn="l">
              <a:lnSpc>
                <a:spcPct val="100000"/>
              </a:lnSpc>
              <a:spcBef>
                <a:spcPts val="0"/>
              </a:spcBef>
              <a:spcAft>
                <a:spcPts val="0"/>
              </a:spcAft>
              <a:buClr>
                <a:srgbClr val="000000"/>
              </a:buClr>
              <a:buSzPts val="1700"/>
              <a:buFont typeface="Exo Medium"/>
              <a:buChar char="●"/>
            </a:pPr>
            <a:r>
              <a:rPr b="0" i="0" lang="en-US" sz="1700" u="none" cap="none" strike="noStrike">
                <a:solidFill>
                  <a:srgbClr val="000000"/>
                </a:solidFill>
                <a:latin typeface="Exo Medium"/>
                <a:ea typeface="Exo Medium"/>
                <a:cs typeface="Exo Medium"/>
                <a:sym typeface="Exo Medium"/>
              </a:rPr>
              <a:t>Khách hàng tốt nhất và tiềm năng nhất của công ty là ai ?</a:t>
            </a:r>
            <a:endParaRPr b="0" i="0" sz="1700" u="none" cap="none" strike="noStrike">
              <a:solidFill>
                <a:srgbClr val="000000"/>
              </a:solidFill>
              <a:latin typeface="Exo Medium"/>
              <a:ea typeface="Exo Medium"/>
              <a:cs typeface="Exo Medium"/>
              <a:sym typeface="Exo Medium"/>
            </a:endParaRPr>
          </a:p>
          <a:p>
            <a:pPr indent="-336550" lvl="0" marL="457200" marR="0" rtl="0" algn="l">
              <a:lnSpc>
                <a:spcPct val="100000"/>
              </a:lnSpc>
              <a:spcBef>
                <a:spcPts val="0"/>
              </a:spcBef>
              <a:spcAft>
                <a:spcPts val="0"/>
              </a:spcAft>
              <a:buClr>
                <a:srgbClr val="000000"/>
              </a:buClr>
              <a:buSzPts val="1700"/>
              <a:buFont typeface="Exo Medium"/>
              <a:buChar char="●"/>
            </a:pPr>
            <a:r>
              <a:rPr b="0" i="0" lang="en-US" sz="1700" u="none" cap="none" strike="noStrike">
                <a:solidFill>
                  <a:srgbClr val="000000"/>
                </a:solidFill>
                <a:latin typeface="Exo Medium"/>
                <a:ea typeface="Exo Medium"/>
                <a:cs typeface="Exo Medium"/>
                <a:sym typeface="Exo Medium"/>
              </a:rPr>
              <a:t>Những khách hàng nào có khả năng rời dịch vụ ?</a:t>
            </a:r>
            <a:endParaRPr b="0" i="0" sz="1700" u="none" cap="none" strike="noStrike">
              <a:solidFill>
                <a:srgbClr val="000000"/>
              </a:solidFill>
              <a:latin typeface="Exo Medium"/>
              <a:ea typeface="Exo Medium"/>
              <a:cs typeface="Exo Medium"/>
              <a:sym typeface="Exo Medium"/>
            </a:endParaRPr>
          </a:p>
          <a:p>
            <a:pPr indent="-336550" lvl="0" marL="457200" marR="0" rtl="0" algn="l">
              <a:lnSpc>
                <a:spcPct val="100000"/>
              </a:lnSpc>
              <a:spcBef>
                <a:spcPts val="0"/>
              </a:spcBef>
              <a:spcAft>
                <a:spcPts val="0"/>
              </a:spcAft>
              <a:buClr>
                <a:srgbClr val="000000"/>
              </a:buClr>
              <a:buSzPts val="1700"/>
              <a:buFont typeface="Exo Medium"/>
              <a:buChar char="●"/>
            </a:pPr>
            <a:r>
              <a:rPr b="0" i="0" lang="en-US" sz="1700" u="none" cap="none" strike="noStrike">
                <a:solidFill>
                  <a:srgbClr val="000000"/>
                </a:solidFill>
                <a:latin typeface="Exo Medium"/>
                <a:ea typeface="Exo Medium"/>
                <a:cs typeface="Exo Medium"/>
                <a:sym typeface="Exo Medium"/>
              </a:rPr>
              <a:t>Những khách hàng nào mang lại giá trị cao nhất ?</a:t>
            </a:r>
            <a:endParaRPr b="0" i="0" sz="1700" u="none" cap="none" strike="noStrike">
              <a:solidFill>
                <a:srgbClr val="000000"/>
              </a:solidFill>
              <a:latin typeface="Exo Medium"/>
              <a:ea typeface="Exo Medium"/>
              <a:cs typeface="Exo Medium"/>
              <a:sym typeface="Exo Medium"/>
            </a:endParaRPr>
          </a:p>
          <a:p>
            <a:pPr indent="-336550" lvl="0" marL="457200" marR="0" rtl="0" algn="l">
              <a:lnSpc>
                <a:spcPct val="100000"/>
              </a:lnSpc>
              <a:spcBef>
                <a:spcPts val="0"/>
              </a:spcBef>
              <a:spcAft>
                <a:spcPts val="0"/>
              </a:spcAft>
              <a:buClr>
                <a:srgbClr val="000000"/>
              </a:buClr>
              <a:buSzPts val="1700"/>
              <a:buFont typeface="Exo Medium"/>
              <a:buChar char="●"/>
            </a:pPr>
            <a:r>
              <a:rPr b="0" i="0" lang="en-US" sz="1700" u="none" cap="none" strike="noStrike">
                <a:solidFill>
                  <a:srgbClr val="000000"/>
                </a:solidFill>
                <a:latin typeface="Exo Medium"/>
                <a:ea typeface="Exo Medium"/>
                <a:cs typeface="Exo Medium"/>
                <a:sym typeface="Exo Medium"/>
              </a:rPr>
              <a:t>Khách hàng nào sẽ trung thành với công ty ?</a:t>
            </a:r>
            <a:endParaRPr b="0" i="0" sz="1700" u="none" cap="none" strike="noStrike">
              <a:solidFill>
                <a:srgbClr val="000000"/>
              </a:solidFill>
              <a:latin typeface="Exo Medium"/>
              <a:ea typeface="Exo Medium"/>
              <a:cs typeface="Exo Medium"/>
              <a:sym typeface="Exo Medium"/>
            </a:endParaRPr>
          </a:p>
          <a:p>
            <a:pPr indent="-336550" lvl="0" marL="457200" marR="0" rtl="0" algn="l">
              <a:lnSpc>
                <a:spcPct val="100000"/>
              </a:lnSpc>
              <a:spcBef>
                <a:spcPts val="0"/>
              </a:spcBef>
              <a:spcAft>
                <a:spcPts val="0"/>
              </a:spcAft>
              <a:buClr>
                <a:srgbClr val="000000"/>
              </a:buClr>
              <a:buSzPts val="1700"/>
              <a:buFont typeface="Exo Medium"/>
              <a:buChar char="●"/>
            </a:pPr>
            <a:r>
              <a:rPr b="0" i="0" lang="en-US" sz="1700" u="none" cap="none" strike="noStrike">
                <a:solidFill>
                  <a:srgbClr val="000000"/>
                </a:solidFill>
                <a:latin typeface="Exo Medium"/>
                <a:ea typeface="Exo Medium"/>
                <a:cs typeface="Exo Medium"/>
                <a:sym typeface="Exo Medium"/>
              </a:rPr>
              <a:t>Các sản phẩm mới nên bán cho khách hàng nào trước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rgbClr val="000000"/>
              </a:solidFill>
              <a:latin typeface="Exo Medium"/>
              <a:ea typeface="Exo Medium"/>
              <a:cs typeface="Exo Medium"/>
              <a:sym typeface="Exo Medium"/>
            </a:endParaRPr>
          </a:p>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rgbClr val="E2262D"/>
                </a:solidFill>
                <a:latin typeface="Exo"/>
                <a:ea typeface="Exo"/>
                <a:cs typeface="Exo"/>
                <a:sym typeface="Exo"/>
              </a:rPr>
              <a:t>Mục tiêu:</a:t>
            </a:r>
            <a:endParaRPr b="1" i="0" sz="1700" u="none" cap="none" strike="noStrike">
              <a:solidFill>
                <a:srgbClr val="E2262D"/>
              </a:solidFill>
              <a:latin typeface="Exo"/>
              <a:ea typeface="Exo"/>
              <a:cs typeface="Exo"/>
              <a:sym typeface="Exo"/>
            </a:endParaRPr>
          </a:p>
          <a:p>
            <a:pPr indent="-336550" lvl="0" marL="457200" marR="0" rtl="0" algn="l">
              <a:lnSpc>
                <a:spcPct val="100000"/>
              </a:lnSpc>
              <a:spcBef>
                <a:spcPts val="0"/>
              </a:spcBef>
              <a:spcAft>
                <a:spcPts val="0"/>
              </a:spcAft>
              <a:buClr>
                <a:srgbClr val="000000"/>
              </a:buClr>
              <a:buSzPts val="1700"/>
              <a:buFont typeface="Exo Medium"/>
              <a:buChar char="●"/>
            </a:pPr>
            <a:r>
              <a:rPr b="0" i="0" lang="en-US" sz="1700" u="none" cap="none" strike="noStrike">
                <a:solidFill>
                  <a:srgbClr val="000000"/>
                </a:solidFill>
                <a:latin typeface="Exo Medium"/>
                <a:ea typeface="Exo Medium"/>
                <a:cs typeface="Exo Medium"/>
                <a:sym typeface="Exo Medium"/>
              </a:rPr>
              <a:t>Xác định được các tệp khách hàng để đưa ra các </a:t>
            </a:r>
            <a:endParaRPr b="0" i="0" sz="1700" u="none" cap="none" strike="noStrike">
              <a:solidFill>
                <a:srgbClr val="000000"/>
              </a:solidFill>
              <a:latin typeface="Exo Medium"/>
              <a:ea typeface="Exo Medium"/>
              <a:cs typeface="Exo Medium"/>
              <a:sym typeface="Exo Medium"/>
            </a:endParaRPr>
          </a:p>
          <a:p>
            <a:pPr indent="0" lvl="0" marL="457200" marR="0" rtl="0" algn="l">
              <a:lnSpc>
                <a:spcPct val="100000"/>
              </a:lnSpc>
              <a:spcBef>
                <a:spcPts val="0"/>
              </a:spcBef>
              <a:spcAft>
                <a:spcPts val="0"/>
              </a:spcAft>
              <a:buNone/>
            </a:pPr>
            <a:r>
              <a:rPr b="0" i="0" lang="en-US" sz="1700" u="none" cap="none" strike="noStrike">
                <a:solidFill>
                  <a:srgbClr val="000000"/>
                </a:solidFill>
                <a:latin typeface="Exo Medium"/>
                <a:ea typeface="Exo Medium"/>
                <a:cs typeface="Exo Medium"/>
                <a:sym typeface="Exo Medium"/>
              </a:rPr>
              <a:t>chiến dịch m</a:t>
            </a:r>
            <a:r>
              <a:rPr lang="en-US" sz="1700">
                <a:latin typeface="Exo Medium"/>
                <a:ea typeface="Exo Medium"/>
                <a:cs typeface="Exo Medium"/>
                <a:sym typeface="Exo Medium"/>
              </a:rPr>
              <a:t>arketing</a:t>
            </a:r>
            <a:r>
              <a:rPr b="0" i="0" lang="en-US" sz="1700" u="none" cap="none" strike="noStrike">
                <a:solidFill>
                  <a:srgbClr val="000000"/>
                </a:solidFill>
                <a:latin typeface="Exo Medium"/>
                <a:ea typeface="Exo Medium"/>
                <a:cs typeface="Exo Medium"/>
                <a:sym typeface="Exo Medium"/>
              </a:rPr>
              <a:t> phù hợp.</a:t>
            </a:r>
            <a:endParaRPr b="0" i="0" sz="1700" u="none" cap="none" strike="noStrike">
              <a:solidFill>
                <a:srgbClr val="000000"/>
              </a:solidFill>
              <a:latin typeface="Exo Medium"/>
              <a:ea typeface="Exo Medium"/>
              <a:cs typeface="Exo Medium"/>
              <a:sym typeface="Exo Medium"/>
            </a:endParaRPr>
          </a:p>
          <a:p>
            <a:pPr indent="-336550" lvl="0" marL="457200" marR="0" rtl="0" algn="l">
              <a:lnSpc>
                <a:spcPct val="100000"/>
              </a:lnSpc>
              <a:spcBef>
                <a:spcPts val="0"/>
              </a:spcBef>
              <a:spcAft>
                <a:spcPts val="0"/>
              </a:spcAft>
              <a:buClr>
                <a:srgbClr val="000000"/>
              </a:buClr>
              <a:buSzPts val="1700"/>
              <a:buFont typeface="Exo Medium"/>
              <a:buChar char="●"/>
            </a:pPr>
            <a:r>
              <a:rPr b="0" i="0" lang="en-US" sz="1700" u="none" cap="none" strike="noStrike">
                <a:solidFill>
                  <a:srgbClr val="000000"/>
                </a:solidFill>
                <a:latin typeface="Exo Medium"/>
                <a:ea typeface="Exo Medium"/>
                <a:cs typeface="Exo Medium"/>
                <a:sym typeface="Exo Medium"/>
              </a:rPr>
              <a:t>Nắm bắt hành vi khách hàng  </a:t>
            </a:r>
            <a:endParaRPr b="0" i="0" sz="1700" u="none" cap="none" strike="noStrike">
              <a:solidFill>
                <a:srgbClr val="000000"/>
              </a:solidFill>
              <a:latin typeface="Exo Medium"/>
              <a:ea typeface="Exo Medium"/>
              <a:cs typeface="Exo Medium"/>
              <a:sym typeface="Exo Medium"/>
            </a:endParaRPr>
          </a:p>
          <a:p>
            <a:pPr indent="-336550" lvl="0" marL="457200" marR="0" rtl="0" algn="l">
              <a:lnSpc>
                <a:spcPct val="100000"/>
              </a:lnSpc>
              <a:spcBef>
                <a:spcPts val="0"/>
              </a:spcBef>
              <a:spcAft>
                <a:spcPts val="0"/>
              </a:spcAft>
              <a:buClr>
                <a:srgbClr val="000000"/>
              </a:buClr>
              <a:buSzPts val="1700"/>
              <a:buFont typeface="Exo Medium"/>
              <a:buChar char="●"/>
            </a:pPr>
            <a:r>
              <a:rPr b="0" i="0" lang="en-US" sz="1700" u="none" cap="none" strike="noStrike">
                <a:solidFill>
                  <a:srgbClr val="000000"/>
                </a:solidFill>
                <a:latin typeface="Exo Medium"/>
                <a:ea typeface="Exo Medium"/>
                <a:cs typeface="Exo Medium"/>
                <a:sym typeface="Exo Medium"/>
              </a:rPr>
              <a:t>Tăng tỷ lệ chuyển đổi, tăng lòng trung thành</a:t>
            </a:r>
            <a:endParaRPr b="0" i="0" sz="1700" u="none" cap="none" strike="noStrike">
              <a:solidFill>
                <a:srgbClr val="000000"/>
              </a:solidFill>
              <a:latin typeface="Exo Medium"/>
              <a:ea typeface="Exo Medium"/>
              <a:cs typeface="Exo Medium"/>
              <a:sym typeface="Exo Medium"/>
            </a:endParaRPr>
          </a:p>
          <a:p>
            <a:pPr indent="-336550" lvl="0" marL="457200" marR="0" rtl="0" algn="l">
              <a:lnSpc>
                <a:spcPct val="100000"/>
              </a:lnSpc>
              <a:spcBef>
                <a:spcPts val="0"/>
              </a:spcBef>
              <a:spcAft>
                <a:spcPts val="0"/>
              </a:spcAft>
              <a:buClr>
                <a:srgbClr val="000000"/>
              </a:buClr>
              <a:buSzPts val="1700"/>
              <a:buFont typeface="Exo Medium"/>
              <a:buChar char="●"/>
            </a:pPr>
            <a:r>
              <a:rPr b="0" i="0" lang="en-US" sz="1700" u="none" cap="none" strike="noStrike">
                <a:solidFill>
                  <a:srgbClr val="000000"/>
                </a:solidFill>
                <a:latin typeface="Exo Medium"/>
                <a:ea typeface="Exo Medium"/>
                <a:cs typeface="Exo Medium"/>
                <a:sym typeface="Exo Medium"/>
              </a:rPr>
              <a:t>Tăng giá trị kinh doanh lâu dài </a:t>
            </a:r>
            <a:endParaRPr b="0" i="0" sz="1700" u="none" cap="none" strike="noStrike">
              <a:solidFill>
                <a:srgbClr val="000000"/>
              </a:solidFill>
              <a:latin typeface="Exo Medium"/>
              <a:ea typeface="Exo Medium"/>
              <a:cs typeface="Exo Medium"/>
              <a:sym typeface="Ex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A9999"/>
        </a:solidFill>
      </p:bgPr>
    </p:bg>
    <p:spTree>
      <p:nvGrpSpPr>
        <p:cNvPr id="416" name="Shape 416"/>
        <p:cNvGrpSpPr/>
        <p:nvPr/>
      </p:nvGrpSpPr>
      <p:grpSpPr>
        <a:xfrm>
          <a:off x="0" y="0"/>
          <a:ext cx="0" cy="0"/>
          <a:chOff x="0" y="0"/>
          <a:chExt cx="0" cy="0"/>
        </a:xfrm>
      </p:grpSpPr>
      <p:sp>
        <p:nvSpPr>
          <p:cNvPr id="417" name="Google Shape;417;g27666c7ea13_1_174"/>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pSp>
        <p:nvGrpSpPr>
          <p:cNvPr id="418" name="Google Shape;418;g27666c7ea13_1_174"/>
          <p:cNvGrpSpPr/>
          <p:nvPr/>
        </p:nvGrpSpPr>
        <p:grpSpPr>
          <a:xfrm>
            <a:off x="1498780" y="1804348"/>
            <a:ext cx="9499237" cy="3999815"/>
            <a:chOff x="994319" y="1844298"/>
            <a:chExt cx="9499237" cy="3999815"/>
          </a:xfrm>
        </p:grpSpPr>
        <p:sp>
          <p:nvSpPr>
            <p:cNvPr id="419" name="Google Shape;419;g27666c7ea13_1_174"/>
            <p:cNvSpPr/>
            <p:nvPr/>
          </p:nvSpPr>
          <p:spPr>
            <a:xfrm>
              <a:off x="1193368" y="1844298"/>
              <a:ext cx="2045700" cy="480300"/>
            </a:xfrm>
            <a:prstGeom prst="rect">
              <a:avLst/>
            </a:prstGeom>
            <a:solidFill>
              <a:srgbClr val="3A81BA"/>
            </a:solidFill>
            <a:ln cap="flat" cmpd="sng" w="25400">
              <a:solidFill>
                <a:srgbClr val="2A5E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Arial"/>
                  <a:ea typeface="Arial"/>
                  <a:cs typeface="Arial"/>
                  <a:sym typeface="Arial"/>
                </a:rPr>
                <a:t>Recency</a:t>
              </a:r>
              <a:endParaRPr b="0" i="0" sz="1400" u="none" cap="none" strike="noStrike">
                <a:solidFill>
                  <a:srgbClr val="000000"/>
                </a:solidFill>
                <a:latin typeface="Arial"/>
                <a:ea typeface="Arial"/>
                <a:cs typeface="Arial"/>
                <a:sym typeface="Arial"/>
              </a:endParaRPr>
            </a:p>
          </p:txBody>
        </p:sp>
        <p:pic>
          <p:nvPicPr>
            <p:cNvPr id="420" name="Google Shape;420;g27666c7ea13_1_174"/>
            <p:cNvPicPr preferRelativeResize="0"/>
            <p:nvPr/>
          </p:nvPicPr>
          <p:blipFill rotWithShape="1">
            <a:blip r:embed="rId3">
              <a:alphaModFix/>
            </a:blip>
            <a:srcRect b="0" l="0" r="0" t="0"/>
            <a:stretch/>
          </p:blipFill>
          <p:spPr>
            <a:xfrm>
              <a:off x="1317082" y="2688956"/>
              <a:ext cx="1867547" cy="1867547"/>
            </a:xfrm>
            <a:prstGeom prst="rect">
              <a:avLst/>
            </a:prstGeom>
            <a:noFill/>
            <a:ln>
              <a:noFill/>
            </a:ln>
          </p:spPr>
        </p:pic>
        <p:pic>
          <p:nvPicPr>
            <p:cNvPr id="421" name="Google Shape;421;g27666c7ea13_1_174"/>
            <p:cNvPicPr preferRelativeResize="0"/>
            <p:nvPr/>
          </p:nvPicPr>
          <p:blipFill rotWithShape="1">
            <a:blip r:embed="rId4">
              <a:alphaModFix/>
            </a:blip>
            <a:srcRect b="0" l="0" r="0" t="0"/>
            <a:stretch/>
          </p:blipFill>
          <p:spPr>
            <a:xfrm>
              <a:off x="4773987" y="2688955"/>
              <a:ext cx="1867547" cy="1867547"/>
            </a:xfrm>
            <a:prstGeom prst="rect">
              <a:avLst/>
            </a:prstGeom>
            <a:noFill/>
            <a:ln>
              <a:noFill/>
            </a:ln>
          </p:spPr>
        </p:pic>
        <p:sp>
          <p:nvSpPr>
            <p:cNvPr id="422" name="Google Shape;422;g27666c7ea13_1_174"/>
            <p:cNvSpPr/>
            <p:nvPr/>
          </p:nvSpPr>
          <p:spPr>
            <a:xfrm>
              <a:off x="4773987" y="1844298"/>
              <a:ext cx="2045700" cy="480300"/>
            </a:xfrm>
            <a:prstGeom prst="rect">
              <a:avLst/>
            </a:prstGeom>
            <a:solidFill>
              <a:srgbClr val="3A81BA"/>
            </a:solidFill>
            <a:ln cap="flat" cmpd="sng" w="25400">
              <a:solidFill>
                <a:srgbClr val="2A5E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Arial"/>
                  <a:ea typeface="Arial"/>
                  <a:cs typeface="Arial"/>
                  <a:sym typeface="Arial"/>
                </a:rPr>
                <a:t>Frequency</a:t>
              </a:r>
              <a:endParaRPr b="0" i="0" sz="1400" u="none" cap="none" strike="noStrike">
                <a:solidFill>
                  <a:srgbClr val="000000"/>
                </a:solidFill>
                <a:latin typeface="Arial"/>
                <a:ea typeface="Arial"/>
                <a:cs typeface="Arial"/>
                <a:sym typeface="Arial"/>
              </a:endParaRPr>
            </a:p>
          </p:txBody>
        </p:sp>
        <p:pic>
          <p:nvPicPr>
            <p:cNvPr id="423" name="Google Shape;423;g27666c7ea13_1_174"/>
            <p:cNvPicPr preferRelativeResize="0"/>
            <p:nvPr/>
          </p:nvPicPr>
          <p:blipFill rotWithShape="1">
            <a:blip r:embed="rId5">
              <a:alphaModFix/>
            </a:blip>
            <a:srcRect b="0" l="0" r="0" t="0"/>
            <a:stretch/>
          </p:blipFill>
          <p:spPr>
            <a:xfrm>
              <a:off x="8533108" y="2688955"/>
              <a:ext cx="1649280" cy="1673818"/>
            </a:xfrm>
            <a:prstGeom prst="rect">
              <a:avLst/>
            </a:prstGeom>
            <a:noFill/>
            <a:ln>
              <a:noFill/>
            </a:ln>
          </p:spPr>
        </p:pic>
        <p:sp>
          <p:nvSpPr>
            <p:cNvPr id="424" name="Google Shape;424;g27666c7ea13_1_174"/>
            <p:cNvSpPr/>
            <p:nvPr/>
          </p:nvSpPr>
          <p:spPr>
            <a:xfrm>
              <a:off x="8354606" y="1844298"/>
              <a:ext cx="2045700" cy="480300"/>
            </a:xfrm>
            <a:prstGeom prst="rect">
              <a:avLst/>
            </a:prstGeom>
            <a:solidFill>
              <a:srgbClr val="3A81BA"/>
            </a:solidFill>
            <a:ln cap="flat" cmpd="sng" w="25400">
              <a:solidFill>
                <a:srgbClr val="2A5E8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FFFFFF"/>
                  </a:solidFill>
                  <a:latin typeface="Arial"/>
                  <a:ea typeface="Arial"/>
                  <a:cs typeface="Arial"/>
                  <a:sym typeface="Arial"/>
                </a:rPr>
                <a:t>Monetary</a:t>
              </a:r>
              <a:endParaRPr b="0" i="0" sz="1400" u="none" cap="none" strike="noStrike">
                <a:solidFill>
                  <a:srgbClr val="000000"/>
                </a:solidFill>
                <a:latin typeface="Arial"/>
                <a:ea typeface="Arial"/>
                <a:cs typeface="Arial"/>
                <a:sym typeface="Arial"/>
              </a:endParaRPr>
            </a:p>
          </p:txBody>
        </p:sp>
        <p:sp>
          <p:nvSpPr>
            <p:cNvPr id="425" name="Google Shape;425;g27666c7ea13_1_174"/>
            <p:cNvSpPr txBox="1"/>
            <p:nvPr/>
          </p:nvSpPr>
          <p:spPr>
            <a:xfrm>
              <a:off x="994319" y="4920713"/>
              <a:ext cx="25131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Exo Medium"/>
                  <a:ea typeface="Exo Medium"/>
                  <a:cs typeface="Exo Medium"/>
                  <a:sym typeface="Exo Medium"/>
                </a:rPr>
                <a:t>Lần cuối cùng khách hàng mua hàng cách nay bao lâu ?</a:t>
              </a:r>
              <a:endParaRPr b="0" i="0" sz="1400" u="none" cap="none" strike="noStrike">
                <a:solidFill>
                  <a:schemeClr val="lt1"/>
                </a:solidFill>
                <a:latin typeface="Exo Medium"/>
                <a:ea typeface="Exo Medium"/>
                <a:cs typeface="Exo Medium"/>
                <a:sym typeface="Exo Medium"/>
              </a:endParaRPr>
            </a:p>
          </p:txBody>
        </p:sp>
        <p:sp>
          <p:nvSpPr>
            <p:cNvPr id="426" name="Google Shape;426;g27666c7ea13_1_174"/>
            <p:cNvSpPr txBox="1"/>
            <p:nvPr/>
          </p:nvSpPr>
          <p:spPr>
            <a:xfrm>
              <a:off x="4607635" y="4920713"/>
              <a:ext cx="23784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Exo Medium"/>
                  <a:ea typeface="Exo Medium"/>
                  <a:cs typeface="Exo Medium"/>
                  <a:sym typeface="Exo Medium"/>
                </a:rPr>
                <a:t>Khách hàng đã mua tổng cộng bao nhiêu lần ?</a:t>
              </a:r>
              <a:endParaRPr b="0" i="0" sz="1400" u="none" cap="none" strike="noStrike">
                <a:solidFill>
                  <a:schemeClr val="lt1"/>
                </a:solidFill>
                <a:latin typeface="Exo Medium"/>
                <a:ea typeface="Exo Medium"/>
                <a:cs typeface="Exo Medium"/>
                <a:sym typeface="Exo Medium"/>
              </a:endParaRPr>
            </a:p>
          </p:txBody>
        </p:sp>
        <p:sp>
          <p:nvSpPr>
            <p:cNvPr id="427" name="Google Shape;427;g27666c7ea13_1_174"/>
            <p:cNvSpPr txBox="1"/>
            <p:nvPr/>
          </p:nvSpPr>
          <p:spPr>
            <a:xfrm>
              <a:off x="8261556" y="4920713"/>
              <a:ext cx="2232000" cy="923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Exo Medium"/>
                  <a:ea typeface="Exo Medium"/>
                  <a:cs typeface="Exo Medium"/>
                  <a:sym typeface="Exo Medium"/>
                </a:rPr>
                <a:t>Tổng số tiền khách hàng đã tiêu là bao nhiêu?</a:t>
              </a:r>
              <a:endParaRPr b="0" i="0" sz="1400" u="none" cap="none" strike="noStrike">
                <a:solidFill>
                  <a:schemeClr val="lt1"/>
                </a:solidFill>
                <a:latin typeface="Exo Medium"/>
                <a:ea typeface="Exo Medium"/>
                <a:cs typeface="Exo Medium"/>
                <a:sym typeface="Exo Medium"/>
              </a:endParaRPr>
            </a:p>
          </p:txBody>
        </p:sp>
      </p:grpSp>
      <p:sp>
        <p:nvSpPr>
          <p:cNvPr id="428" name="Google Shape;428;g27666c7ea13_1_174"/>
          <p:cNvSpPr txBox="1"/>
          <p:nvPr/>
        </p:nvSpPr>
        <p:spPr>
          <a:xfrm>
            <a:off x="1858350" y="812000"/>
            <a:ext cx="8633400" cy="763500"/>
          </a:xfrm>
          <a:prstGeom prst="rect">
            <a:avLst/>
          </a:prstGeom>
          <a:solidFill>
            <a:srgbClr val="351C75"/>
          </a:solidFill>
          <a:ln>
            <a:noFill/>
          </a:ln>
        </p:spPr>
        <p:txBody>
          <a:bodyPr anchorCtr="0" anchor="t" bIns="121900" lIns="121900" spcFirstLastPara="1" rIns="121900" wrap="square" tIns="121900">
            <a:noAutofit/>
          </a:bodyPr>
          <a:lstStyle/>
          <a:p>
            <a:pPr indent="0" lvl="0" marL="0" marR="0" rtl="0" algn="ctr">
              <a:lnSpc>
                <a:spcPct val="100000"/>
              </a:lnSpc>
              <a:spcBef>
                <a:spcPts val="0"/>
              </a:spcBef>
              <a:spcAft>
                <a:spcPts val="0"/>
              </a:spcAft>
              <a:buClr>
                <a:schemeClr val="dk1"/>
              </a:buClr>
              <a:buSzPts val="4000"/>
              <a:buFont typeface="Arial"/>
              <a:buNone/>
            </a:pPr>
            <a:r>
              <a:rPr b="1" i="0" lang="en-US" sz="3400" u="none" cap="none" strike="noStrike">
                <a:solidFill>
                  <a:schemeClr val="lt1"/>
                </a:solidFill>
                <a:latin typeface="Exo"/>
                <a:ea typeface="Exo"/>
                <a:cs typeface="Exo"/>
                <a:sym typeface="Exo"/>
              </a:rPr>
              <a:t>RFM được phân tích dựa trên gì?</a:t>
            </a:r>
            <a:endParaRPr b="1" i="0" sz="3400" u="none" cap="none" strike="noStrike">
              <a:solidFill>
                <a:schemeClr val="lt1"/>
              </a:solidFill>
              <a:latin typeface="Exo"/>
              <a:ea typeface="Exo"/>
              <a:cs typeface="Exo"/>
              <a:sym typeface="Ex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2" name="Shape 432"/>
        <p:cNvGrpSpPr/>
        <p:nvPr/>
      </p:nvGrpSpPr>
      <p:grpSpPr>
        <a:xfrm>
          <a:off x="0" y="0"/>
          <a:ext cx="0" cy="0"/>
          <a:chOff x="0" y="0"/>
          <a:chExt cx="0" cy="0"/>
        </a:xfrm>
      </p:grpSpPr>
      <p:sp>
        <p:nvSpPr>
          <p:cNvPr id="433" name="Google Shape;433;g27666c7ea13_1_205"/>
          <p:cNvSpPr txBox="1"/>
          <p:nvPr/>
        </p:nvSpPr>
        <p:spPr>
          <a:xfrm>
            <a:off x="1469575" y="531900"/>
            <a:ext cx="9127200" cy="763500"/>
          </a:xfrm>
          <a:prstGeom prst="rect">
            <a:avLst/>
          </a:prstGeom>
          <a:noFill/>
          <a:ln>
            <a:noFill/>
          </a:ln>
        </p:spPr>
        <p:txBody>
          <a:bodyPr anchorCtr="0" anchor="t"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4000"/>
              <a:buFont typeface="Arial"/>
              <a:buNone/>
            </a:pPr>
            <a:r>
              <a:rPr b="1" i="0" lang="en-US" sz="3400" u="none" cap="none" strike="noStrike">
                <a:solidFill>
                  <a:schemeClr val="dk1"/>
                </a:solidFill>
                <a:latin typeface="Exo"/>
                <a:ea typeface="Exo"/>
                <a:cs typeface="Exo"/>
                <a:sym typeface="Exo"/>
              </a:rPr>
              <a:t>CÁC PHÂN KHÚC KHÁCH HÀNG TRONG RFM</a:t>
            </a:r>
            <a:endParaRPr b="1" i="0" sz="3400" u="none" cap="none" strike="noStrike">
              <a:solidFill>
                <a:schemeClr val="dk1"/>
              </a:solidFill>
              <a:latin typeface="Exo"/>
              <a:ea typeface="Exo"/>
              <a:cs typeface="Exo"/>
              <a:sym typeface="Exo"/>
            </a:endParaRPr>
          </a:p>
        </p:txBody>
      </p:sp>
      <p:sp>
        <p:nvSpPr>
          <p:cNvPr id="434" name="Google Shape;434;g27666c7ea13_1_205"/>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graphicFrame>
        <p:nvGraphicFramePr>
          <p:cNvPr id="435" name="Google Shape;435;g27666c7ea13_1_205"/>
          <p:cNvGraphicFramePr/>
          <p:nvPr/>
        </p:nvGraphicFramePr>
        <p:xfrm>
          <a:off x="1716471" y="1431402"/>
          <a:ext cx="3000000" cy="3000000"/>
        </p:xfrm>
        <a:graphic>
          <a:graphicData uri="http://schemas.openxmlformats.org/drawingml/2006/table">
            <a:tbl>
              <a:tblPr bandRow="1" firstRow="1">
                <a:noFill/>
                <a:tableStyleId>{20FACAB9-30C9-46BA-8CBD-4824B3A13BB9}</a:tableStyleId>
              </a:tblPr>
              <a:tblGrid>
                <a:gridCol w="2427875"/>
                <a:gridCol w="6205525"/>
              </a:tblGrid>
              <a:tr h="252050">
                <a:tc>
                  <a:txBody>
                    <a:bodyPr/>
                    <a:lstStyle/>
                    <a:p>
                      <a:pPr indent="0" lvl="0" marL="0" marR="0" rtl="0" algn="ctr">
                        <a:lnSpc>
                          <a:spcPct val="100000"/>
                        </a:lnSpc>
                        <a:spcBef>
                          <a:spcPts val="0"/>
                        </a:spcBef>
                        <a:spcAft>
                          <a:spcPts val="0"/>
                        </a:spcAft>
                        <a:buClr>
                          <a:srgbClr val="000000"/>
                        </a:buClr>
                        <a:buSzPts val="1400"/>
                        <a:buFont typeface="Arial"/>
                        <a:buNone/>
                      </a:pPr>
                      <a:r>
                        <a:rPr b="1" lang="en-US" sz="1500" u="none" cap="none" strike="noStrike">
                          <a:solidFill>
                            <a:schemeClr val="lt1"/>
                          </a:solidFill>
                          <a:latin typeface="Exo"/>
                          <a:ea typeface="Exo"/>
                          <a:cs typeface="Exo"/>
                          <a:sym typeface="Exo"/>
                        </a:rPr>
                        <a:t>Segmentation</a:t>
                      </a:r>
                      <a:endParaRPr b="1" sz="1500" u="none" cap="none" strike="noStrike">
                        <a:solidFill>
                          <a:schemeClr val="lt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0000"/>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US" sz="1500" u="none" cap="none" strike="noStrike">
                          <a:solidFill>
                            <a:schemeClr val="lt1"/>
                          </a:solidFill>
                          <a:latin typeface="Exo"/>
                          <a:ea typeface="Exo"/>
                          <a:cs typeface="Exo"/>
                          <a:sym typeface="Exo"/>
                        </a:rPr>
                        <a:t>Activity/Description</a:t>
                      </a:r>
                      <a:endParaRPr b="1" sz="1500" u="none" cap="none" strike="noStrike">
                        <a:solidFill>
                          <a:schemeClr val="lt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CC0000"/>
                    </a:solidFill>
                  </a:tcPr>
                </a:tc>
              </a:tr>
              <a:tr h="3776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Champion</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Đã mua gần đây, đặt hàng thường xuyên và chi tiêu nhiều nhất.</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17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Loyal</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Đặt hàng thường xuyên. Có tương tác các chương trình khuyến mãi.</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020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Potential Loyalist</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Đã mua gần đây, chi tiêu tốt.</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146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Promising</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Từng là khách trung thành. Chi tiêu thường xuyên và khá nhiều tiền. </a:t>
                      </a:r>
                      <a:endParaRPr sz="1400" u="none" cap="none" strike="noStrike">
                        <a:solidFill>
                          <a:schemeClr val="dk1"/>
                        </a:solidFill>
                        <a:latin typeface="Exo"/>
                        <a:ea typeface="Exo"/>
                        <a:cs typeface="Exo"/>
                        <a:sym typeface="Exo"/>
                      </a:endParaRPr>
                    </a:p>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Những lần mua cuối cùng cách đây đã lâu.</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685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New Customers</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Khách hàng mới</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17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Needs attention</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Khách hàng có lần mua gần đây nhất đã xảy ra hơn một tháng trước.</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2520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About to sleep</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Khách phổ biến, mua hàng cách đây không lâu.</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17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At Risk</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Giống như “Can’t lose them” nhưng lượng tiền và tần suất thấp hơn </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22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Can’t lose them </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Thực hiện các đơn đặt hàng lớn nhất và thường xuyên. Nhưng đã lâu không trở lại.</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73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Hibernating customers</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Đã thực hiện lần mua hàng cuối cùng của họ cách đây khá lâu</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417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Lost</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Exo"/>
                          <a:ea typeface="Exo"/>
                          <a:cs typeface="Exo"/>
                          <a:sym typeface="Exo"/>
                        </a:rPr>
                        <a:t>Đã thực hiện mua hàng gần đây nhất cách đây khá lâu , mua ít và tiêu ít</a:t>
                      </a:r>
                      <a:endParaRPr sz="1400" u="none" cap="none" strike="noStrike">
                        <a:solidFill>
                          <a:schemeClr val="dk1"/>
                        </a:solidFill>
                        <a:latin typeface="Exo"/>
                        <a:ea typeface="Exo"/>
                        <a:cs typeface="Exo"/>
                        <a:sym typeface="Exo"/>
                      </a:endParaRPr>
                    </a:p>
                  </a:txBody>
                  <a:tcPr marT="9525" marB="45725"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