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57" r:id="rId1"/>
  </p:sldMasterIdLst>
  <p:notesMasterIdLst>
    <p:notesMasterId r:id="rId8"/>
  </p:notesMasterIdLst>
  <p:handoutMasterIdLst>
    <p:handoutMasterId r:id="rId9"/>
  </p:handoutMasterIdLst>
  <p:sldIdLst>
    <p:sldId id="3900" r:id="rId2"/>
    <p:sldId id="3906" r:id="rId3"/>
    <p:sldId id="3901" r:id="rId4"/>
    <p:sldId id="3907" r:id="rId5"/>
    <p:sldId id="3908" r:id="rId6"/>
    <p:sldId id="3909" r:id="rId7"/>
  </p:sldIdLst>
  <p:sldSz cx="9144000" cy="6858000" type="screen4x3"/>
  <p:notesSz cx="9296400" cy="7010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ongliang Xie" initials="DX" lastIdx="4" clrIdx="0">
    <p:extLst>
      <p:ext uri="{19B8F6BF-5375-455C-9EA6-DF929625EA0E}">
        <p15:presenceInfo xmlns:p15="http://schemas.microsoft.com/office/powerpoint/2012/main" userId="e73840e2c320290a" providerId="Windows Live"/>
      </p:ext>
    </p:extLst>
  </p:cmAuthor>
  <p:cmAuthor id="2" name="梦韬 李" initials="梦李" lastIdx="1" clrIdx="1">
    <p:extLst>
      <p:ext uri="{19B8F6BF-5375-455C-9EA6-DF929625EA0E}">
        <p15:presenceInfo xmlns:p15="http://schemas.microsoft.com/office/powerpoint/2012/main" userId="142535a2fabb148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4F9B"/>
    <a:srgbClr val="CCFFCC"/>
    <a:srgbClr val="C5E7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2DE63D5-997A-4646-A377-4702673A728D}" styleName="浅色样式 2 - 强调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3" autoAdjust="0"/>
    <p:restoredTop sz="96854" autoAdjust="0"/>
  </p:normalViewPr>
  <p:slideViewPr>
    <p:cSldViewPr>
      <p:cViewPr varScale="1">
        <p:scale>
          <a:sx n="124" d="100"/>
          <a:sy n="124" d="100"/>
        </p:scale>
        <p:origin x="658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275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0" d="100"/>
        <a:sy n="60" d="100"/>
      </p:scale>
      <p:origin x="0" y="-149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028440" cy="35173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265811" y="0"/>
            <a:ext cx="4028440" cy="35173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9AB423-8523-4F4E-8C80-9B0E7D3926ED}" type="datetimeFigureOut">
              <a:rPr lang="zh-CN" altLang="en-US" smtClean="0"/>
              <a:t>2024/4/29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1" y="6658664"/>
            <a:ext cx="4028440" cy="35173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265811" y="6658664"/>
            <a:ext cx="4028440" cy="35173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E36E26-25AD-4257-A37E-2732B0D4DC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62142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028440" cy="3505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0" hangingPunct="0">
              <a:defRPr sz="1200">
                <a:latin typeface="Arial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265811" y="0"/>
            <a:ext cx="4028440" cy="3505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0" hangingPunct="0">
              <a:defRPr sz="1200">
                <a:latin typeface="Arial" pitchFamily="34" charset="0"/>
                <a:ea typeface="+mn-ea"/>
              </a:defRPr>
            </a:lvl1pPr>
          </a:lstStyle>
          <a:p>
            <a:pPr>
              <a:defRPr/>
            </a:pPr>
            <a:fld id="{29F18621-9A54-4CD7-ACF6-C955E7E90D21}" type="datetimeFigureOut">
              <a:rPr lang="zh-CN" altLang="en-US"/>
              <a:pPr>
                <a:defRPr/>
              </a:pPr>
              <a:t>2024/4/29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895600" y="525463"/>
            <a:ext cx="3505200" cy="2628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29640" y="3329941"/>
            <a:ext cx="7437120" cy="31546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1" y="6658664"/>
            <a:ext cx="4028440" cy="3505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0" hangingPunct="0">
              <a:defRPr sz="1200">
                <a:latin typeface="Arial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265811" y="6658664"/>
            <a:ext cx="4028440" cy="3505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0" hangingPunct="0">
              <a:defRPr sz="1200">
                <a:latin typeface="Arial" pitchFamily="34" charset="0"/>
                <a:ea typeface="+mn-ea"/>
              </a:defRPr>
            </a:lvl1pPr>
          </a:lstStyle>
          <a:p>
            <a:pPr>
              <a:defRPr/>
            </a:pPr>
            <a:fld id="{9F9CCF1D-9111-49D6-8F74-B6F649FCA90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37123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895600" y="525463"/>
            <a:ext cx="3505200" cy="26289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F9CCF1D-9111-49D6-8F74-B6F649FCA906}" type="slidenum">
              <a:rPr lang="zh-CN" altLang="en-US" smtClean="0"/>
              <a:pPr>
                <a:defRPr/>
              </a:pPr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08599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895600" y="525463"/>
            <a:ext cx="3505200" cy="26289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数据作为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F9CCF1D-9111-49D6-8F74-B6F649FCA906}" type="slidenum">
              <a:rPr lang="zh-CN" altLang="en-US" smtClean="0"/>
              <a:pPr>
                <a:defRPr/>
              </a:pPr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35644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895600" y="525463"/>
            <a:ext cx="3505200" cy="26289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数据作为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F9CCF1D-9111-49D6-8F74-B6F649FCA906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46169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74"/>
          <p:cNvGrpSpPr>
            <a:grpSpLocks/>
          </p:cNvGrpSpPr>
          <p:nvPr userDrawn="1"/>
        </p:nvGrpSpPr>
        <p:grpSpPr bwMode="auto">
          <a:xfrm>
            <a:off x="-142876" y="-142900"/>
            <a:ext cx="9358346" cy="1274788"/>
            <a:chOff x="54" y="538"/>
            <a:chExt cx="5658" cy="713"/>
          </a:xfrm>
          <a:solidFill>
            <a:schemeClr val="accent1">
              <a:lumMod val="75000"/>
            </a:schemeClr>
          </a:solidFill>
        </p:grpSpPr>
        <p:sp>
          <p:nvSpPr>
            <p:cNvPr id="5" name="Freeform 30"/>
            <p:cNvSpPr>
              <a:spLocks/>
            </p:cNvSpPr>
            <p:nvPr/>
          </p:nvSpPr>
          <p:spPr bwMode="gray">
            <a:xfrm>
              <a:off x="54" y="736"/>
              <a:ext cx="5658" cy="51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446" y="0"/>
                </a:cxn>
                <a:cxn ang="0">
                  <a:pos x="5446" y="312"/>
                </a:cxn>
                <a:cxn ang="0">
                  <a:pos x="5446" y="451"/>
                </a:cxn>
                <a:cxn ang="0">
                  <a:pos x="1512" y="443"/>
                </a:cxn>
                <a:cxn ang="0">
                  <a:pos x="1288" y="584"/>
                </a:cxn>
                <a:cxn ang="0">
                  <a:pos x="0" y="590"/>
                </a:cxn>
                <a:cxn ang="0">
                  <a:pos x="0" y="0"/>
                </a:cxn>
              </a:cxnLst>
              <a:rect l="0" t="0" r="r" b="b"/>
              <a:pathLst>
                <a:path w="5446" h="590">
                  <a:moveTo>
                    <a:pt x="0" y="0"/>
                  </a:moveTo>
                  <a:lnTo>
                    <a:pt x="5446" y="0"/>
                  </a:lnTo>
                  <a:lnTo>
                    <a:pt x="5446" y="312"/>
                  </a:lnTo>
                  <a:lnTo>
                    <a:pt x="5446" y="451"/>
                  </a:lnTo>
                  <a:cubicBezTo>
                    <a:pt x="4790" y="473"/>
                    <a:pt x="2205" y="421"/>
                    <a:pt x="1512" y="443"/>
                  </a:cubicBezTo>
                  <a:lnTo>
                    <a:pt x="1288" y="584"/>
                  </a:lnTo>
                  <a:lnTo>
                    <a:pt x="0" y="5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9050">
              <a:solidFill>
                <a:schemeClr val="accent3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6" name="Freeform 31"/>
            <p:cNvSpPr>
              <a:spLocks/>
            </p:cNvSpPr>
            <p:nvPr/>
          </p:nvSpPr>
          <p:spPr bwMode="gray">
            <a:xfrm>
              <a:off x="54" y="538"/>
              <a:ext cx="5658" cy="655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5657" y="0"/>
                </a:cxn>
                <a:cxn ang="0">
                  <a:pos x="5658" y="534"/>
                </a:cxn>
                <a:cxn ang="0">
                  <a:pos x="1553" y="528"/>
                </a:cxn>
                <a:cxn ang="0">
                  <a:pos x="1317" y="651"/>
                </a:cxn>
                <a:cxn ang="0">
                  <a:pos x="0" y="655"/>
                </a:cxn>
                <a:cxn ang="0">
                  <a:pos x="1" y="0"/>
                </a:cxn>
              </a:cxnLst>
              <a:rect l="0" t="0" r="r" b="b"/>
              <a:pathLst>
                <a:path w="5658" h="655">
                  <a:moveTo>
                    <a:pt x="1" y="0"/>
                  </a:moveTo>
                  <a:lnTo>
                    <a:pt x="5657" y="0"/>
                  </a:lnTo>
                  <a:lnTo>
                    <a:pt x="5658" y="534"/>
                  </a:lnTo>
                  <a:lnTo>
                    <a:pt x="1553" y="528"/>
                  </a:lnTo>
                  <a:lnTo>
                    <a:pt x="1317" y="651"/>
                  </a:lnTo>
                  <a:lnTo>
                    <a:pt x="0" y="655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19050">
              <a:solidFill>
                <a:schemeClr val="accent3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7" name="Freeform 32"/>
            <p:cNvSpPr>
              <a:spLocks/>
            </p:cNvSpPr>
            <p:nvPr/>
          </p:nvSpPr>
          <p:spPr bwMode="gray">
            <a:xfrm>
              <a:off x="54" y="1062"/>
              <a:ext cx="1496" cy="98"/>
            </a:xfrm>
            <a:custGeom>
              <a:avLst/>
              <a:gdLst/>
              <a:ahLst/>
              <a:cxnLst>
                <a:cxn ang="0">
                  <a:pos x="1440" y="1"/>
                </a:cxn>
                <a:cxn ang="0">
                  <a:pos x="1261" y="112"/>
                </a:cxn>
                <a:cxn ang="0">
                  <a:pos x="0" y="110"/>
                </a:cxn>
                <a:cxn ang="0">
                  <a:pos x="0" y="49"/>
                </a:cxn>
                <a:cxn ang="0">
                  <a:pos x="1069" y="50"/>
                </a:cxn>
                <a:cxn ang="0">
                  <a:pos x="1142" y="0"/>
                </a:cxn>
                <a:cxn ang="0">
                  <a:pos x="1440" y="1"/>
                </a:cxn>
              </a:cxnLst>
              <a:rect l="0" t="0" r="r" b="b"/>
              <a:pathLst>
                <a:path w="1440" h="112">
                  <a:moveTo>
                    <a:pt x="1440" y="1"/>
                  </a:moveTo>
                  <a:lnTo>
                    <a:pt x="1261" y="112"/>
                  </a:lnTo>
                  <a:lnTo>
                    <a:pt x="0" y="110"/>
                  </a:lnTo>
                  <a:lnTo>
                    <a:pt x="0" y="49"/>
                  </a:lnTo>
                  <a:lnTo>
                    <a:pt x="1069" y="50"/>
                  </a:lnTo>
                  <a:lnTo>
                    <a:pt x="1142" y="0"/>
                  </a:lnTo>
                  <a:lnTo>
                    <a:pt x="1440" y="1"/>
                  </a:lnTo>
                  <a:close/>
                </a:path>
              </a:pathLst>
            </a:custGeom>
            <a:grpFill/>
            <a:ln w="19050">
              <a:solidFill>
                <a:schemeClr val="accent3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rgbClr val="000000"/>
                </a:solidFill>
                <a:latin typeface="Arial" charset="0"/>
              </a:endParaRPr>
            </a:p>
          </p:txBody>
        </p:sp>
      </p:grpSp>
      <p:pic>
        <p:nvPicPr>
          <p:cNvPr id="8" name="图片 7" descr="face.png"/>
          <p:cNvPicPr>
            <a:picLocks noChangeAspect="1"/>
          </p:cNvPicPr>
          <p:nvPr userDrawn="1"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 t="28111" r="10937"/>
          <a:stretch>
            <a:fillRect/>
          </a:stretch>
        </p:blipFill>
        <p:spPr>
          <a:xfrm>
            <a:off x="0" y="1785926"/>
            <a:ext cx="8143900" cy="4714908"/>
          </a:xfrm>
          <a:prstGeom prst="rect">
            <a:avLst/>
          </a:prstGeom>
        </p:spPr>
      </p:pic>
      <p:sp>
        <p:nvSpPr>
          <p:cNvPr id="9" name="Oval 105"/>
          <p:cNvSpPr>
            <a:spLocks noChangeArrowheads="1"/>
          </p:cNvSpPr>
          <p:nvPr/>
        </p:nvSpPr>
        <p:spPr bwMode="gray">
          <a:xfrm>
            <a:off x="3810001" y="2971800"/>
            <a:ext cx="700088" cy="700088"/>
          </a:xfrm>
          <a:prstGeom prst="ellipse">
            <a:avLst/>
          </a:prstGeom>
          <a:solidFill>
            <a:srgbClr val="FFFFFF">
              <a:alpha val="14902"/>
            </a:srgbClr>
          </a:solidFill>
          <a:ln w="9525">
            <a:solidFill>
              <a:srgbClr val="FFFFFF">
                <a:alpha val="30196"/>
              </a:srgbClr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0" name="Oval 106"/>
          <p:cNvSpPr>
            <a:spLocks noChangeArrowheads="1"/>
          </p:cNvSpPr>
          <p:nvPr/>
        </p:nvSpPr>
        <p:spPr bwMode="gray">
          <a:xfrm>
            <a:off x="2214566" y="5857881"/>
            <a:ext cx="300037" cy="303213"/>
          </a:xfrm>
          <a:prstGeom prst="ellipse">
            <a:avLst/>
          </a:prstGeom>
          <a:solidFill>
            <a:srgbClr val="FFFFFF">
              <a:alpha val="20000"/>
            </a:srgbClr>
          </a:solidFill>
          <a:ln w="9525">
            <a:solidFill>
              <a:srgbClr val="FFFFFF">
                <a:alpha val="50195"/>
              </a:srgbClr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1" name="Oval 107"/>
          <p:cNvSpPr>
            <a:spLocks noChangeArrowheads="1"/>
          </p:cNvSpPr>
          <p:nvPr/>
        </p:nvSpPr>
        <p:spPr bwMode="gray">
          <a:xfrm>
            <a:off x="2857500" y="5643569"/>
            <a:ext cx="247650" cy="250825"/>
          </a:xfrm>
          <a:prstGeom prst="ellipse">
            <a:avLst/>
          </a:prstGeom>
          <a:solidFill>
            <a:srgbClr val="FFFFFF">
              <a:alpha val="20000"/>
            </a:srgbClr>
          </a:solidFill>
          <a:ln w="9525">
            <a:solidFill>
              <a:srgbClr val="FFFFFF">
                <a:alpha val="50195"/>
              </a:srgbClr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pic>
        <p:nvPicPr>
          <p:cNvPr id="12" name="Picture 109" descr="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6125" y="4714875"/>
            <a:ext cx="16764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Rectangle 54"/>
          <p:cNvSpPr>
            <a:spLocks noChangeArrowheads="1"/>
          </p:cNvSpPr>
          <p:nvPr userDrawn="1"/>
        </p:nvSpPr>
        <p:spPr bwMode="gray">
          <a:xfrm>
            <a:off x="5786438" y="3686175"/>
            <a:ext cx="742950" cy="742950"/>
          </a:xfrm>
          <a:prstGeom prst="rect">
            <a:avLst/>
          </a:prstGeom>
          <a:solidFill>
            <a:schemeClr val="accent3">
              <a:lumMod val="85000"/>
              <a:alpha val="61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7" name="Rectangle 56"/>
          <p:cNvSpPr>
            <a:spLocks noChangeArrowheads="1"/>
          </p:cNvSpPr>
          <p:nvPr userDrawn="1"/>
        </p:nvSpPr>
        <p:spPr bwMode="gray">
          <a:xfrm>
            <a:off x="7464425" y="5329238"/>
            <a:ext cx="742950" cy="742950"/>
          </a:xfrm>
          <a:prstGeom prst="rect">
            <a:avLst/>
          </a:prstGeom>
          <a:solidFill>
            <a:schemeClr val="accent3">
              <a:lumMod val="85000"/>
              <a:alpha val="61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grpSp>
        <p:nvGrpSpPr>
          <p:cNvPr id="18" name="Group 75"/>
          <p:cNvGrpSpPr>
            <a:grpSpLocks/>
          </p:cNvGrpSpPr>
          <p:nvPr userDrawn="1"/>
        </p:nvGrpSpPr>
        <p:grpSpPr bwMode="auto">
          <a:xfrm>
            <a:off x="-71470" y="6226181"/>
            <a:ext cx="9286908" cy="631825"/>
            <a:chOff x="71" y="3751"/>
            <a:chExt cx="5629" cy="398"/>
          </a:xfrm>
          <a:solidFill>
            <a:schemeClr val="accent1">
              <a:lumMod val="75000"/>
            </a:schemeClr>
          </a:solidFill>
        </p:grpSpPr>
        <p:sp>
          <p:nvSpPr>
            <p:cNvPr id="19" name="Freeform 24"/>
            <p:cNvSpPr>
              <a:spLocks/>
            </p:cNvSpPr>
            <p:nvPr/>
          </p:nvSpPr>
          <p:spPr bwMode="gray">
            <a:xfrm>
              <a:off x="71" y="3751"/>
              <a:ext cx="5626" cy="349"/>
            </a:xfrm>
            <a:custGeom>
              <a:avLst/>
              <a:gdLst/>
              <a:ahLst/>
              <a:cxnLst>
                <a:cxn ang="0">
                  <a:pos x="5626" y="349"/>
                </a:cxn>
                <a:cxn ang="0">
                  <a:pos x="0" y="349"/>
                </a:cxn>
                <a:cxn ang="0">
                  <a:pos x="0" y="187"/>
                </a:cxn>
                <a:cxn ang="0">
                  <a:pos x="0" y="114"/>
                </a:cxn>
                <a:cxn ang="0">
                  <a:pos x="4064" y="118"/>
                </a:cxn>
                <a:cxn ang="0">
                  <a:pos x="4329" y="0"/>
                </a:cxn>
                <a:cxn ang="0">
                  <a:pos x="5623" y="0"/>
                </a:cxn>
                <a:cxn ang="0">
                  <a:pos x="5626" y="349"/>
                </a:cxn>
              </a:cxnLst>
              <a:rect l="0" t="0" r="r" b="b"/>
              <a:pathLst>
                <a:path w="5626" h="349">
                  <a:moveTo>
                    <a:pt x="5626" y="349"/>
                  </a:moveTo>
                  <a:lnTo>
                    <a:pt x="0" y="349"/>
                  </a:lnTo>
                  <a:lnTo>
                    <a:pt x="0" y="187"/>
                  </a:lnTo>
                  <a:lnTo>
                    <a:pt x="0" y="114"/>
                  </a:lnTo>
                  <a:cubicBezTo>
                    <a:pt x="678" y="103"/>
                    <a:pt x="3343" y="137"/>
                    <a:pt x="4064" y="118"/>
                  </a:cubicBezTo>
                  <a:lnTo>
                    <a:pt x="4329" y="0"/>
                  </a:lnTo>
                  <a:lnTo>
                    <a:pt x="5623" y="0"/>
                  </a:lnTo>
                  <a:lnTo>
                    <a:pt x="5626" y="349"/>
                  </a:lnTo>
                  <a:close/>
                </a:path>
              </a:pathLst>
            </a:custGeom>
            <a:grpFill/>
            <a:ln w="9525">
              <a:solidFill>
                <a:schemeClr val="accent3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0" name="Freeform 25"/>
            <p:cNvSpPr>
              <a:spLocks/>
            </p:cNvSpPr>
            <p:nvPr/>
          </p:nvSpPr>
          <p:spPr bwMode="gray">
            <a:xfrm>
              <a:off x="71" y="3800"/>
              <a:ext cx="5626" cy="349"/>
            </a:xfrm>
            <a:custGeom>
              <a:avLst/>
              <a:gdLst/>
              <a:ahLst/>
              <a:cxnLst>
                <a:cxn ang="0">
                  <a:pos x="5626" y="349"/>
                </a:cxn>
                <a:cxn ang="0">
                  <a:pos x="0" y="349"/>
                </a:cxn>
                <a:cxn ang="0">
                  <a:pos x="0" y="187"/>
                </a:cxn>
                <a:cxn ang="0">
                  <a:pos x="0" y="114"/>
                </a:cxn>
                <a:cxn ang="0">
                  <a:pos x="4082" y="118"/>
                </a:cxn>
                <a:cxn ang="0">
                  <a:pos x="4345" y="0"/>
                </a:cxn>
                <a:cxn ang="0">
                  <a:pos x="5623" y="6"/>
                </a:cxn>
                <a:cxn ang="0">
                  <a:pos x="5626" y="349"/>
                </a:cxn>
              </a:cxnLst>
              <a:rect l="0" t="0" r="r" b="b"/>
              <a:pathLst>
                <a:path w="5626" h="349">
                  <a:moveTo>
                    <a:pt x="5626" y="349"/>
                  </a:moveTo>
                  <a:lnTo>
                    <a:pt x="0" y="349"/>
                  </a:lnTo>
                  <a:lnTo>
                    <a:pt x="0" y="187"/>
                  </a:lnTo>
                  <a:lnTo>
                    <a:pt x="0" y="114"/>
                  </a:lnTo>
                  <a:cubicBezTo>
                    <a:pt x="680" y="103"/>
                    <a:pt x="3358" y="137"/>
                    <a:pt x="4082" y="118"/>
                  </a:cubicBezTo>
                  <a:lnTo>
                    <a:pt x="4345" y="0"/>
                  </a:lnTo>
                  <a:lnTo>
                    <a:pt x="5623" y="6"/>
                  </a:lnTo>
                  <a:lnTo>
                    <a:pt x="5626" y="349"/>
                  </a:lnTo>
                  <a:close/>
                </a:path>
              </a:pathLst>
            </a:custGeom>
            <a:grpFill/>
            <a:ln w="9525">
              <a:solidFill>
                <a:schemeClr val="accent3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1" name="Freeform 26"/>
            <p:cNvSpPr>
              <a:spLocks/>
            </p:cNvSpPr>
            <p:nvPr/>
          </p:nvSpPr>
          <p:spPr bwMode="gray">
            <a:xfrm>
              <a:off x="4209" y="3833"/>
              <a:ext cx="1491" cy="88"/>
            </a:xfrm>
            <a:custGeom>
              <a:avLst/>
              <a:gdLst/>
              <a:ahLst/>
              <a:cxnLst>
                <a:cxn ang="0">
                  <a:pos x="0" y="84"/>
                </a:cxn>
                <a:cxn ang="0">
                  <a:pos x="223" y="0"/>
                </a:cxn>
                <a:cxn ang="0">
                  <a:pos x="1491" y="0"/>
                </a:cxn>
                <a:cxn ang="0">
                  <a:pos x="1488" y="60"/>
                </a:cxn>
                <a:cxn ang="0">
                  <a:pos x="383" y="59"/>
                </a:cxn>
                <a:cxn ang="0">
                  <a:pos x="273" y="88"/>
                </a:cxn>
                <a:cxn ang="0">
                  <a:pos x="0" y="84"/>
                </a:cxn>
              </a:cxnLst>
              <a:rect l="0" t="0" r="r" b="b"/>
              <a:pathLst>
                <a:path w="1491" h="88">
                  <a:moveTo>
                    <a:pt x="0" y="84"/>
                  </a:moveTo>
                  <a:lnTo>
                    <a:pt x="223" y="0"/>
                  </a:lnTo>
                  <a:lnTo>
                    <a:pt x="1491" y="0"/>
                  </a:lnTo>
                  <a:lnTo>
                    <a:pt x="1488" y="60"/>
                  </a:lnTo>
                  <a:lnTo>
                    <a:pt x="383" y="59"/>
                  </a:lnTo>
                  <a:lnTo>
                    <a:pt x="273" y="88"/>
                  </a:lnTo>
                  <a:lnTo>
                    <a:pt x="0" y="84"/>
                  </a:lnTo>
                  <a:close/>
                </a:path>
              </a:pathLst>
            </a:custGeom>
            <a:grpFill/>
            <a:ln w="9525">
              <a:solidFill>
                <a:schemeClr val="accent3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rgbClr val="000000"/>
                </a:solidFill>
                <a:latin typeface="Arial" charset="0"/>
              </a:endParaRPr>
            </a:p>
          </p:txBody>
        </p:sp>
      </p:grpSp>
      <p:sp>
        <p:nvSpPr>
          <p:cNvPr id="22" name="Rectangle 42"/>
          <p:cNvSpPr>
            <a:spLocks noChangeArrowheads="1"/>
          </p:cNvSpPr>
          <p:nvPr userDrawn="1"/>
        </p:nvSpPr>
        <p:spPr bwMode="gray">
          <a:xfrm>
            <a:off x="7466014" y="4471994"/>
            <a:ext cx="741362" cy="744537"/>
          </a:xfrm>
          <a:prstGeom prst="rect">
            <a:avLst/>
          </a:prstGeom>
          <a:solidFill>
            <a:srgbClr val="A9C3E7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3" name="Rectangle 50"/>
          <p:cNvSpPr>
            <a:spLocks noChangeArrowheads="1"/>
          </p:cNvSpPr>
          <p:nvPr userDrawn="1"/>
        </p:nvSpPr>
        <p:spPr bwMode="gray">
          <a:xfrm>
            <a:off x="8321675" y="3686175"/>
            <a:ext cx="741363" cy="742950"/>
          </a:xfrm>
          <a:prstGeom prst="rect">
            <a:avLst/>
          </a:prstGeom>
          <a:solidFill>
            <a:srgbClr val="A9C3E7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pic>
        <p:nvPicPr>
          <p:cNvPr id="24" name="Picture 108" descr="3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1990725"/>
            <a:ext cx="47244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Rectangle 54"/>
          <p:cNvSpPr>
            <a:spLocks noChangeArrowheads="1"/>
          </p:cNvSpPr>
          <p:nvPr userDrawn="1"/>
        </p:nvSpPr>
        <p:spPr bwMode="gray">
          <a:xfrm>
            <a:off x="6624638" y="4471988"/>
            <a:ext cx="742950" cy="742950"/>
          </a:xfrm>
          <a:prstGeom prst="rect">
            <a:avLst/>
          </a:prstGeom>
          <a:solidFill>
            <a:schemeClr val="accent3">
              <a:lumMod val="85000"/>
              <a:alpha val="61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6" name="Rectangle 56"/>
          <p:cNvSpPr>
            <a:spLocks noChangeArrowheads="1"/>
          </p:cNvSpPr>
          <p:nvPr userDrawn="1"/>
        </p:nvSpPr>
        <p:spPr bwMode="gray">
          <a:xfrm>
            <a:off x="7464425" y="3686175"/>
            <a:ext cx="742950" cy="742950"/>
          </a:xfrm>
          <a:prstGeom prst="rect">
            <a:avLst/>
          </a:prstGeom>
          <a:solidFill>
            <a:schemeClr val="accent3">
              <a:lumMod val="85000"/>
              <a:alpha val="61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7" name="Rectangle 42"/>
          <p:cNvSpPr>
            <a:spLocks noChangeArrowheads="1"/>
          </p:cNvSpPr>
          <p:nvPr userDrawn="1"/>
        </p:nvSpPr>
        <p:spPr bwMode="gray">
          <a:xfrm>
            <a:off x="5786440" y="4471994"/>
            <a:ext cx="741362" cy="744537"/>
          </a:xfrm>
          <a:prstGeom prst="rect">
            <a:avLst/>
          </a:prstGeom>
          <a:solidFill>
            <a:srgbClr val="A9C3E7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990600"/>
            <a:ext cx="8229600" cy="1143000"/>
          </a:xfrm>
        </p:spPr>
        <p:txBody>
          <a:bodyPr/>
          <a:lstStyle>
            <a:lvl1pPr algn="r">
              <a:defRPr sz="6000">
                <a:latin typeface="Arial" charset="0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altLang="zh-CN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black">
          <a:xfrm>
            <a:off x="1219200" y="2438406"/>
            <a:ext cx="7543800" cy="365125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1800" b="0"/>
            </a:lvl1pPr>
          </a:lstStyle>
          <a:p>
            <a:r>
              <a:rPr lang="zh-CN" altLang="en-US"/>
              <a:t>单击此处编辑母版副标题样式</a:t>
            </a:r>
            <a:endParaRPr lang="en-US" altLang="zh-CN"/>
          </a:p>
        </p:txBody>
      </p:sp>
      <p:grpSp>
        <p:nvGrpSpPr>
          <p:cNvPr id="13" name="组合 22">
            <a:extLst>
              <a:ext uri="{FF2B5EF4-FFF2-40B4-BE49-F238E27FC236}">
                <a16:creationId xmlns:a16="http://schemas.microsoft.com/office/drawing/2014/main" id="{5EC87B4B-627B-8D56-8CF7-A9B94B50E159}"/>
              </a:ext>
            </a:extLst>
          </p:cNvPr>
          <p:cNvGrpSpPr/>
          <p:nvPr userDrawn="1"/>
        </p:nvGrpSpPr>
        <p:grpSpPr bwMode="auto">
          <a:xfrm>
            <a:off x="5500688" y="142875"/>
            <a:ext cx="3573462" cy="571500"/>
            <a:chOff x="6392875" y="0"/>
            <a:chExt cx="2679687" cy="428604"/>
          </a:xfrm>
        </p:grpSpPr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BCCDD8E6-AA1C-E61F-FD50-9C764DA6FA1A}"/>
                </a:ext>
              </a:extLst>
            </p:cNvPr>
            <p:cNvSpPr/>
            <p:nvPr userDrawn="1"/>
          </p:nvSpPr>
          <p:spPr>
            <a:xfrm>
              <a:off x="6683343" y="25002"/>
              <a:ext cx="360704" cy="36074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/>
                <a:ea typeface="宋体" panose="02010600030101010101" pitchFamily="2" charset="-122"/>
                <a:cs typeface="+mn-cs"/>
              </a:endParaRPr>
            </a:p>
          </p:txBody>
        </p:sp>
        <p:pic>
          <p:nvPicPr>
            <p:cNvPr id="15" name="Picture 12" descr="index_01">
              <a:extLst>
                <a:ext uri="{FF2B5EF4-FFF2-40B4-BE49-F238E27FC236}">
                  <a16:creationId xmlns:a16="http://schemas.microsoft.com/office/drawing/2014/main" id="{0A74AFB3-F147-C8C1-B984-0DF243543A39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t="28346"/>
            <a:stretch>
              <a:fillRect/>
            </a:stretch>
          </p:blipFill>
          <p:spPr bwMode="auto">
            <a:xfrm>
              <a:off x="6392875" y="0"/>
              <a:ext cx="2679687" cy="4286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glow rad="63500">
                <a:schemeClr val="bg1">
                  <a:alpha val="40000"/>
                </a:schemeClr>
              </a:glow>
            </a:effectLst>
          </p:spPr>
        </p:pic>
      </p:grpSp>
    </p:spTree>
    <p:extLst>
      <p:ext uri="{BB962C8B-B14F-4D97-AF65-F5344CB8AC3E}">
        <p14:creationId xmlns:p14="http://schemas.microsoft.com/office/powerpoint/2010/main" val="3984243518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28600" y="1143000"/>
            <a:ext cx="41148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495800" y="1143000"/>
            <a:ext cx="41148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51E814-6C18-4E05-BD1E-0D63E7053E10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00314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8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8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635478-A279-485B-A1E0-AD14CB4D77CF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31204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65EE3C-DCB9-4064-B0AC-C8B2C42EE747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506514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54006"/>
            <a:ext cx="8382000" cy="715963"/>
          </a:xfrm>
        </p:spPr>
        <p:txBody>
          <a:bodyPr/>
          <a:lstStyle>
            <a:lvl1pPr marL="0" marR="0" indent="0" algn="l" defTabSz="91437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altLang="zh-CN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22E3C0-4145-45A8-8C85-E86E3FF34637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710342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6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F8C6B6-B071-4A7A-B26E-F4F9D567D825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289771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A2B4BD-84CC-47CE-BE7E-2AC9D3042FF7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07915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1F93DA-F0B7-4F9F-B064-ABE00E214AD3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731195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254000"/>
            <a:ext cx="2095500" cy="60706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28600" y="254000"/>
            <a:ext cx="6134100" cy="60706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BFD79E-680F-47EE-B567-7937AE66FEC7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4602315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254006"/>
            <a:ext cx="8382000" cy="7159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表占位符 2"/>
          <p:cNvSpPr>
            <a:spLocks noGrp="1"/>
          </p:cNvSpPr>
          <p:nvPr>
            <p:ph type="chart" idx="1"/>
          </p:nvPr>
        </p:nvSpPr>
        <p:spPr>
          <a:xfrm>
            <a:off x="228600" y="1143000"/>
            <a:ext cx="8382000" cy="5181600"/>
          </a:xfrm>
        </p:spPr>
        <p:txBody>
          <a:bodyPr/>
          <a:lstStyle/>
          <a:p>
            <a:pPr lvl="0"/>
            <a:r>
              <a:rPr lang="zh-CN" altLang="en-US" noProof="0"/>
              <a:t>单击图标添加图表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FEB039-AE8A-42D6-BB61-4227417F1884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6857278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214314" y="415930"/>
            <a:ext cx="2133918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1" spc="600" dirty="0">
                <a:solidFill>
                  <a:srgbClr val="114F9B"/>
                </a:solidFill>
                <a:latin typeface="微软雅黑" pitchFamily="34" charset="-122"/>
                <a:ea typeface="微软雅黑" pitchFamily="34" charset="-122"/>
              </a:rPr>
              <a:t>汇报内容</a:t>
            </a:r>
          </a:p>
        </p:txBody>
      </p:sp>
      <p:sp>
        <p:nvSpPr>
          <p:cNvPr id="3" name="Rectangle 54"/>
          <p:cNvSpPr>
            <a:spLocks noChangeArrowheads="1"/>
          </p:cNvSpPr>
          <p:nvPr userDrawn="1"/>
        </p:nvSpPr>
        <p:spPr bwMode="gray">
          <a:xfrm>
            <a:off x="8401050" y="6115050"/>
            <a:ext cx="742950" cy="742950"/>
          </a:xfrm>
          <a:prstGeom prst="rect">
            <a:avLst/>
          </a:prstGeom>
          <a:solidFill>
            <a:schemeClr val="accent3">
              <a:lumMod val="85000"/>
              <a:alpha val="61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" name="Rectangle 56"/>
          <p:cNvSpPr>
            <a:spLocks noChangeArrowheads="1"/>
          </p:cNvSpPr>
          <p:nvPr userDrawn="1"/>
        </p:nvSpPr>
        <p:spPr bwMode="gray">
          <a:xfrm>
            <a:off x="7510463" y="6115050"/>
            <a:ext cx="742950" cy="742950"/>
          </a:xfrm>
          <a:prstGeom prst="rect">
            <a:avLst/>
          </a:prstGeom>
          <a:solidFill>
            <a:schemeClr val="accent3">
              <a:lumMod val="85000"/>
              <a:alpha val="61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Rectangle 42"/>
          <p:cNvSpPr>
            <a:spLocks noChangeArrowheads="1"/>
          </p:cNvSpPr>
          <p:nvPr userDrawn="1"/>
        </p:nvSpPr>
        <p:spPr bwMode="gray">
          <a:xfrm>
            <a:off x="7510465" y="5292725"/>
            <a:ext cx="741362" cy="744538"/>
          </a:xfrm>
          <a:prstGeom prst="rect">
            <a:avLst/>
          </a:prstGeom>
          <a:solidFill>
            <a:srgbClr val="A9C3E7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Rectangle 50"/>
          <p:cNvSpPr>
            <a:spLocks noChangeArrowheads="1"/>
          </p:cNvSpPr>
          <p:nvPr userDrawn="1"/>
        </p:nvSpPr>
        <p:spPr bwMode="gray">
          <a:xfrm>
            <a:off x="8402638" y="4471988"/>
            <a:ext cx="741362" cy="742950"/>
          </a:xfrm>
          <a:prstGeom prst="rect">
            <a:avLst/>
          </a:prstGeom>
          <a:solidFill>
            <a:srgbClr val="A9C3E7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" name="Rectangle 54"/>
          <p:cNvSpPr>
            <a:spLocks noChangeArrowheads="1"/>
          </p:cNvSpPr>
          <p:nvPr userDrawn="1"/>
        </p:nvSpPr>
        <p:spPr bwMode="gray">
          <a:xfrm>
            <a:off x="7510463" y="4471988"/>
            <a:ext cx="742950" cy="742950"/>
          </a:xfrm>
          <a:prstGeom prst="rect">
            <a:avLst/>
          </a:prstGeom>
          <a:solidFill>
            <a:schemeClr val="accent3">
              <a:lumMod val="85000"/>
              <a:alpha val="61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8" name="Rectangle 56"/>
          <p:cNvSpPr>
            <a:spLocks noChangeArrowheads="1"/>
          </p:cNvSpPr>
          <p:nvPr userDrawn="1"/>
        </p:nvSpPr>
        <p:spPr bwMode="gray">
          <a:xfrm>
            <a:off x="5857875" y="6115050"/>
            <a:ext cx="742950" cy="742950"/>
          </a:xfrm>
          <a:prstGeom prst="rect">
            <a:avLst/>
          </a:prstGeom>
          <a:solidFill>
            <a:schemeClr val="accent3">
              <a:lumMod val="85000"/>
              <a:alpha val="61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9" name="Rectangle 42"/>
          <p:cNvSpPr>
            <a:spLocks noChangeArrowheads="1"/>
          </p:cNvSpPr>
          <p:nvPr userDrawn="1"/>
        </p:nvSpPr>
        <p:spPr bwMode="gray">
          <a:xfrm>
            <a:off x="8402638" y="3643313"/>
            <a:ext cx="741362" cy="744537"/>
          </a:xfrm>
          <a:prstGeom prst="rect">
            <a:avLst/>
          </a:prstGeom>
          <a:solidFill>
            <a:srgbClr val="A9C3E7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grpSp>
        <p:nvGrpSpPr>
          <p:cNvPr id="10" name="组合 46"/>
          <p:cNvGrpSpPr>
            <a:grpSpLocks/>
          </p:cNvGrpSpPr>
          <p:nvPr userDrawn="1"/>
        </p:nvGrpSpPr>
        <p:grpSpPr bwMode="auto">
          <a:xfrm>
            <a:off x="2214564" y="2071688"/>
            <a:ext cx="4214812" cy="510778"/>
            <a:chOff x="2143108" y="1571612"/>
            <a:chExt cx="4214842" cy="510782"/>
          </a:xfrm>
        </p:grpSpPr>
        <p:sp>
          <p:nvSpPr>
            <p:cNvPr id="11" name="Text Box 57"/>
            <p:cNvSpPr txBox="1">
              <a:spLocks noChangeArrowheads="1"/>
            </p:cNvSpPr>
            <p:nvPr userDrawn="1"/>
          </p:nvSpPr>
          <p:spPr bwMode="white">
            <a:xfrm>
              <a:off x="2798750" y="1598599"/>
              <a:ext cx="3214711" cy="461669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marL="457200" indent="-4572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>
                  <a:srgbClr val="000000"/>
                </a:buClr>
                <a:defRPr/>
              </a:pPr>
              <a:r>
                <a:rPr lang="zh-CN" altLang="en-US" sz="2400" b="1" dirty="0">
                  <a:solidFill>
                    <a:srgbClr val="0D3B74"/>
                  </a:solidFill>
                  <a:latin typeface="微软雅黑" pitchFamily="34" charset="-122"/>
                  <a:ea typeface="微软雅黑" pitchFamily="34" charset="-122"/>
                  <a:cs typeface="Arial" charset="0"/>
                </a:rPr>
                <a:t>研究内容</a:t>
              </a:r>
            </a:p>
          </p:txBody>
        </p:sp>
        <p:sp>
          <p:nvSpPr>
            <p:cNvPr id="12" name="Text Box 66"/>
            <p:cNvSpPr txBox="1">
              <a:spLocks noChangeArrowheads="1"/>
            </p:cNvSpPr>
            <p:nvPr userDrawn="1"/>
          </p:nvSpPr>
          <p:spPr bwMode="white">
            <a:xfrm>
              <a:off x="2163745" y="1571612"/>
              <a:ext cx="379416" cy="510782"/>
            </a:xfrm>
            <a:prstGeom prst="round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altLang="zh-CN" sz="2400" b="1">
                  <a:solidFill>
                    <a:srgbClr val="000000"/>
                  </a:solidFill>
                  <a:ea typeface="宋体" pitchFamily="2" charset="-122"/>
                  <a:cs typeface="Arial" pitchFamily="34" charset="0"/>
                </a:rPr>
                <a:t>1</a:t>
              </a:r>
            </a:p>
          </p:txBody>
        </p:sp>
        <p:sp>
          <p:nvSpPr>
            <p:cNvPr id="13" name="圆角矩形 12"/>
            <p:cNvSpPr/>
            <p:nvPr userDrawn="1"/>
          </p:nvSpPr>
          <p:spPr>
            <a:xfrm>
              <a:off x="2143108" y="1571612"/>
              <a:ext cx="4214842" cy="500066"/>
            </a:xfrm>
            <a:prstGeom prst="roundRect">
              <a:avLst/>
            </a:prstGeom>
            <a:noFill/>
            <a:ln w="28575"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14" name="组合 50"/>
          <p:cNvGrpSpPr>
            <a:grpSpLocks/>
          </p:cNvGrpSpPr>
          <p:nvPr userDrawn="1"/>
        </p:nvGrpSpPr>
        <p:grpSpPr bwMode="auto">
          <a:xfrm>
            <a:off x="2214564" y="2928939"/>
            <a:ext cx="4214812" cy="510778"/>
            <a:chOff x="2143108" y="1571612"/>
            <a:chExt cx="4214842" cy="509165"/>
          </a:xfrm>
        </p:grpSpPr>
        <p:sp>
          <p:nvSpPr>
            <p:cNvPr id="15" name="Text Box 57"/>
            <p:cNvSpPr txBox="1">
              <a:spLocks noChangeArrowheads="1"/>
            </p:cNvSpPr>
            <p:nvPr userDrawn="1"/>
          </p:nvSpPr>
          <p:spPr bwMode="white">
            <a:xfrm>
              <a:off x="2798750" y="1598514"/>
              <a:ext cx="3214711" cy="460207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marL="457200" indent="-4572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>
                  <a:srgbClr val="000000"/>
                </a:buClr>
                <a:defRPr/>
              </a:pPr>
              <a:r>
                <a:rPr lang="zh-CN" altLang="en-US" sz="2400" b="1" dirty="0">
                  <a:solidFill>
                    <a:srgbClr val="0D3B74"/>
                  </a:solidFill>
                  <a:latin typeface="微软雅黑" pitchFamily="34" charset="-122"/>
                  <a:ea typeface="微软雅黑" pitchFamily="34" charset="-122"/>
                  <a:cs typeface="Arial" charset="0"/>
                </a:rPr>
                <a:t>主要创新</a:t>
              </a:r>
            </a:p>
          </p:txBody>
        </p:sp>
        <p:sp>
          <p:nvSpPr>
            <p:cNvPr id="16" name="Text Box 66"/>
            <p:cNvSpPr txBox="1">
              <a:spLocks noChangeArrowheads="1"/>
            </p:cNvSpPr>
            <p:nvPr userDrawn="1"/>
          </p:nvSpPr>
          <p:spPr bwMode="white">
            <a:xfrm>
              <a:off x="2163745" y="1571612"/>
              <a:ext cx="379416" cy="509165"/>
            </a:xfrm>
            <a:prstGeom prst="round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altLang="zh-CN" sz="2400" b="1">
                  <a:solidFill>
                    <a:srgbClr val="000000"/>
                  </a:solidFill>
                  <a:ea typeface="宋体" pitchFamily="2" charset="-122"/>
                  <a:cs typeface="Arial" pitchFamily="34" charset="0"/>
                </a:rPr>
                <a:t>2</a:t>
              </a:r>
            </a:p>
          </p:txBody>
        </p:sp>
        <p:sp>
          <p:nvSpPr>
            <p:cNvPr id="17" name="圆角矩形 16"/>
            <p:cNvSpPr/>
            <p:nvPr userDrawn="1"/>
          </p:nvSpPr>
          <p:spPr>
            <a:xfrm>
              <a:off x="2143108" y="1571612"/>
              <a:ext cx="4214842" cy="500066"/>
            </a:xfrm>
            <a:prstGeom prst="roundRect">
              <a:avLst/>
            </a:prstGeom>
            <a:noFill/>
            <a:ln w="28575"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18" name="组合 54"/>
          <p:cNvGrpSpPr>
            <a:grpSpLocks/>
          </p:cNvGrpSpPr>
          <p:nvPr userDrawn="1"/>
        </p:nvGrpSpPr>
        <p:grpSpPr bwMode="auto">
          <a:xfrm>
            <a:off x="2214564" y="3786188"/>
            <a:ext cx="4214812" cy="510778"/>
            <a:chOff x="2143108" y="1571612"/>
            <a:chExt cx="4214842" cy="510782"/>
          </a:xfrm>
        </p:grpSpPr>
        <p:sp>
          <p:nvSpPr>
            <p:cNvPr id="19" name="Text Box 57"/>
            <p:cNvSpPr txBox="1">
              <a:spLocks noChangeArrowheads="1"/>
            </p:cNvSpPr>
            <p:nvPr userDrawn="1"/>
          </p:nvSpPr>
          <p:spPr bwMode="white">
            <a:xfrm>
              <a:off x="2628886" y="1598599"/>
              <a:ext cx="3600476" cy="461669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marL="457200" indent="-4572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>
                  <a:srgbClr val="000000"/>
                </a:buClr>
                <a:defRPr/>
              </a:pPr>
              <a:r>
                <a:rPr lang="zh-CN" altLang="en-US" sz="2400" b="1" dirty="0">
                  <a:solidFill>
                    <a:srgbClr val="0D3B74"/>
                  </a:solidFill>
                  <a:latin typeface="微软雅黑" pitchFamily="34" charset="-122"/>
                  <a:ea typeface="微软雅黑" pitchFamily="34" charset="-122"/>
                  <a:cs typeface="Arial" charset="0"/>
                </a:rPr>
                <a:t>研究成果在国内外的影响</a:t>
              </a:r>
            </a:p>
          </p:txBody>
        </p:sp>
        <p:sp>
          <p:nvSpPr>
            <p:cNvPr id="20" name="Text Box 66"/>
            <p:cNvSpPr txBox="1">
              <a:spLocks noChangeArrowheads="1"/>
            </p:cNvSpPr>
            <p:nvPr userDrawn="1"/>
          </p:nvSpPr>
          <p:spPr bwMode="white">
            <a:xfrm>
              <a:off x="2163745" y="1571612"/>
              <a:ext cx="379416" cy="510782"/>
            </a:xfrm>
            <a:prstGeom prst="round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altLang="zh-CN" sz="2400" b="1">
                  <a:solidFill>
                    <a:srgbClr val="000000"/>
                  </a:solidFill>
                  <a:ea typeface="宋体" pitchFamily="2" charset="-122"/>
                  <a:cs typeface="Arial" pitchFamily="34" charset="0"/>
                </a:rPr>
                <a:t>3</a:t>
              </a:r>
            </a:p>
          </p:txBody>
        </p:sp>
        <p:sp>
          <p:nvSpPr>
            <p:cNvPr id="21" name="圆角矩形 20"/>
            <p:cNvSpPr/>
            <p:nvPr userDrawn="1"/>
          </p:nvSpPr>
          <p:spPr>
            <a:xfrm>
              <a:off x="2143108" y="1571612"/>
              <a:ext cx="4214842" cy="500066"/>
            </a:xfrm>
            <a:prstGeom prst="roundRect">
              <a:avLst/>
            </a:prstGeom>
            <a:noFill/>
            <a:ln w="28575"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22" name="组合 58"/>
          <p:cNvGrpSpPr>
            <a:grpSpLocks/>
          </p:cNvGrpSpPr>
          <p:nvPr userDrawn="1"/>
        </p:nvGrpSpPr>
        <p:grpSpPr bwMode="auto">
          <a:xfrm>
            <a:off x="2214564" y="4643438"/>
            <a:ext cx="4214812" cy="510778"/>
            <a:chOff x="2143108" y="1571612"/>
            <a:chExt cx="4214842" cy="510782"/>
          </a:xfrm>
        </p:grpSpPr>
        <p:sp>
          <p:nvSpPr>
            <p:cNvPr id="23" name="Text Box 57"/>
            <p:cNvSpPr txBox="1">
              <a:spLocks noChangeArrowheads="1"/>
            </p:cNvSpPr>
            <p:nvPr userDrawn="1"/>
          </p:nvSpPr>
          <p:spPr bwMode="white">
            <a:xfrm>
              <a:off x="2628886" y="1598599"/>
              <a:ext cx="3600476" cy="461669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marL="457200" indent="-4572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>
                  <a:srgbClr val="000000"/>
                </a:buClr>
                <a:defRPr/>
              </a:pPr>
              <a:r>
                <a:rPr lang="zh-CN" altLang="en-US" sz="2400" b="1" dirty="0">
                  <a:solidFill>
                    <a:srgbClr val="0D3B74"/>
                  </a:solidFill>
                  <a:latin typeface="微软雅黑" pitchFamily="34" charset="-122"/>
                  <a:ea typeface="微软雅黑" pitchFamily="34" charset="-122"/>
                  <a:cs typeface="Arial" charset="0"/>
                </a:rPr>
                <a:t>研究成果的佐证清单</a:t>
              </a:r>
            </a:p>
          </p:txBody>
        </p:sp>
        <p:sp>
          <p:nvSpPr>
            <p:cNvPr id="24" name="Text Box 66"/>
            <p:cNvSpPr txBox="1">
              <a:spLocks noChangeArrowheads="1"/>
            </p:cNvSpPr>
            <p:nvPr userDrawn="1"/>
          </p:nvSpPr>
          <p:spPr bwMode="white">
            <a:xfrm>
              <a:off x="2163745" y="1571612"/>
              <a:ext cx="379416" cy="510782"/>
            </a:xfrm>
            <a:prstGeom prst="round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altLang="zh-CN" sz="2400" b="1">
                  <a:solidFill>
                    <a:srgbClr val="000000"/>
                  </a:solidFill>
                  <a:ea typeface="宋体" pitchFamily="2" charset="-122"/>
                  <a:cs typeface="Arial" pitchFamily="34" charset="0"/>
                </a:rPr>
                <a:t>4</a:t>
              </a:r>
            </a:p>
          </p:txBody>
        </p:sp>
        <p:sp>
          <p:nvSpPr>
            <p:cNvPr id="25" name="圆角矩形 24"/>
            <p:cNvSpPr/>
            <p:nvPr userDrawn="1"/>
          </p:nvSpPr>
          <p:spPr>
            <a:xfrm>
              <a:off x="2143108" y="1571612"/>
              <a:ext cx="4214842" cy="500066"/>
            </a:xfrm>
            <a:prstGeom prst="roundRect">
              <a:avLst/>
            </a:prstGeom>
            <a:noFill/>
            <a:ln w="28575"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26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algn="ctr">
              <a:defRPr sz="1200">
                <a:solidFill>
                  <a:srgbClr val="003300"/>
                </a:solidFill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3A1F3ECB-1B5F-4812-8EE0-D9CDE827C819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20942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  <a:lvl2pPr>
              <a:defRPr>
                <a:latin typeface="微软雅黑" pitchFamily="34" charset="-122"/>
                <a:ea typeface="微软雅黑" pitchFamily="34" charset="-122"/>
              </a:defRPr>
            </a:lvl2pPr>
            <a:lvl3pPr>
              <a:defRPr>
                <a:latin typeface="微软雅黑" pitchFamily="34" charset="-122"/>
                <a:ea typeface="微软雅黑" pitchFamily="34" charset="-122"/>
              </a:defRPr>
            </a:lvl3pPr>
            <a:lvl4pPr>
              <a:defRPr>
                <a:latin typeface="微软雅黑" pitchFamily="34" charset="-122"/>
                <a:ea typeface="微软雅黑" pitchFamily="34" charset="-122"/>
              </a:defRPr>
            </a:lvl4pPr>
            <a:lvl5pPr>
              <a:defRPr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9C1465-31A1-4AB7-BAA3-5C52B35D3627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0372878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algn="ctr">
              <a:defRPr sz="1200">
                <a:solidFill>
                  <a:srgbClr val="003300"/>
                </a:solidFill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53172D98-0646-4EE1-AD5E-021AFCD9882D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8640035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algn="ctr">
              <a:defRPr sz="1200">
                <a:solidFill>
                  <a:srgbClr val="003300"/>
                </a:solidFill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99383985-2E93-4323-90A1-BFCE75384E6A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409420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algn="ctr">
              <a:defRPr sz="1200">
                <a:solidFill>
                  <a:srgbClr val="003300"/>
                </a:solidFill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6448529D-F359-4968-AACB-8C837AE34E1B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1570916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algn="ctr">
              <a:defRPr sz="1200">
                <a:solidFill>
                  <a:srgbClr val="003300"/>
                </a:solidFill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15140F89-3B66-4D99-A2BE-DF143E2E2DB3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7404059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algn="ctr">
              <a:defRPr sz="1200">
                <a:solidFill>
                  <a:srgbClr val="003300"/>
                </a:solidFill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7360A274-22B2-475C-9D32-8301798ECB28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2680776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54006"/>
            <a:ext cx="8382000" cy="715963"/>
          </a:xfrm>
        </p:spPr>
        <p:txBody>
          <a:bodyPr/>
          <a:lstStyle>
            <a:lvl1pPr marL="0" marR="0" indent="0" algn="l" defTabSz="91437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altLang="zh-CN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EDD6D7-26AF-4682-A64D-E21D52CD6F8C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1041990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C4B7EBCD-D7EE-4D6C-BCC6-CCE2F9914302}" type="slidenum">
              <a:rPr lang="zh-CN" altLang="en-US"/>
              <a:pPr/>
              <a:t>‹#›</a:t>
            </a:fld>
            <a:endParaRPr lang="en-US" altLang="zh-CN" sz="1800"/>
          </a:p>
        </p:txBody>
      </p:sp>
    </p:spTree>
    <p:extLst>
      <p:ext uri="{BB962C8B-B14F-4D97-AF65-F5344CB8AC3E}">
        <p14:creationId xmlns:p14="http://schemas.microsoft.com/office/powerpoint/2010/main" val="2499171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214314" y="415930"/>
            <a:ext cx="2133918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1" spc="600" dirty="0">
                <a:solidFill>
                  <a:srgbClr val="114F9B"/>
                </a:solidFill>
                <a:latin typeface="微软雅黑" pitchFamily="34" charset="-122"/>
                <a:ea typeface="微软雅黑" pitchFamily="34" charset="-122"/>
              </a:rPr>
              <a:t>汇报内容</a:t>
            </a:r>
          </a:p>
        </p:txBody>
      </p:sp>
      <p:sp>
        <p:nvSpPr>
          <p:cNvPr id="3" name="Rectangle 54"/>
          <p:cNvSpPr>
            <a:spLocks noChangeArrowheads="1"/>
          </p:cNvSpPr>
          <p:nvPr userDrawn="1"/>
        </p:nvSpPr>
        <p:spPr bwMode="gray">
          <a:xfrm>
            <a:off x="8401050" y="6115050"/>
            <a:ext cx="742950" cy="742950"/>
          </a:xfrm>
          <a:prstGeom prst="rect">
            <a:avLst/>
          </a:prstGeom>
          <a:solidFill>
            <a:schemeClr val="accent3">
              <a:lumMod val="85000"/>
              <a:alpha val="61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" name="Rectangle 56"/>
          <p:cNvSpPr>
            <a:spLocks noChangeArrowheads="1"/>
          </p:cNvSpPr>
          <p:nvPr userDrawn="1"/>
        </p:nvSpPr>
        <p:spPr bwMode="gray">
          <a:xfrm>
            <a:off x="7510463" y="6115050"/>
            <a:ext cx="742950" cy="742950"/>
          </a:xfrm>
          <a:prstGeom prst="rect">
            <a:avLst/>
          </a:prstGeom>
          <a:solidFill>
            <a:schemeClr val="accent3">
              <a:lumMod val="85000"/>
              <a:alpha val="61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Rectangle 42"/>
          <p:cNvSpPr>
            <a:spLocks noChangeArrowheads="1"/>
          </p:cNvSpPr>
          <p:nvPr userDrawn="1"/>
        </p:nvSpPr>
        <p:spPr bwMode="gray">
          <a:xfrm>
            <a:off x="7510465" y="5292725"/>
            <a:ext cx="741362" cy="744538"/>
          </a:xfrm>
          <a:prstGeom prst="rect">
            <a:avLst/>
          </a:prstGeom>
          <a:solidFill>
            <a:srgbClr val="A9C3E7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Rectangle 50"/>
          <p:cNvSpPr>
            <a:spLocks noChangeArrowheads="1"/>
          </p:cNvSpPr>
          <p:nvPr userDrawn="1"/>
        </p:nvSpPr>
        <p:spPr bwMode="gray">
          <a:xfrm>
            <a:off x="8402638" y="4471988"/>
            <a:ext cx="741362" cy="742950"/>
          </a:xfrm>
          <a:prstGeom prst="rect">
            <a:avLst/>
          </a:prstGeom>
          <a:solidFill>
            <a:srgbClr val="A9C3E7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" name="Rectangle 54"/>
          <p:cNvSpPr>
            <a:spLocks noChangeArrowheads="1"/>
          </p:cNvSpPr>
          <p:nvPr userDrawn="1"/>
        </p:nvSpPr>
        <p:spPr bwMode="gray">
          <a:xfrm>
            <a:off x="7510463" y="4471988"/>
            <a:ext cx="742950" cy="742950"/>
          </a:xfrm>
          <a:prstGeom prst="rect">
            <a:avLst/>
          </a:prstGeom>
          <a:solidFill>
            <a:schemeClr val="accent3">
              <a:lumMod val="85000"/>
              <a:alpha val="61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8" name="Rectangle 56"/>
          <p:cNvSpPr>
            <a:spLocks noChangeArrowheads="1"/>
          </p:cNvSpPr>
          <p:nvPr userDrawn="1"/>
        </p:nvSpPr>
        <p:spPr bwMode="gray">
          <a:xfrm>
            <a:off x="5857875" y="6115050"/>
            <a:ext cx="742950" cy="742950"/>
          </a:xfrm>
          <a:prstGeom prst="rect">
            <a:avLst/>
          </a:prstGeom>
          <a:solidFill>
            <a:schemeClr val="accent3">
              <a:lumMod val="85000"/>
              <a:alpha val="61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9" name="Rectangle 42"/>
          <p:cNvSpPr>
            <a:spLocks noChangeArrowheads="1"/>
          </p:cNvSpPr>
          <p:nvPr userDrawn="1"/>
        </p:nvSpPr>
        <p:spPr bwMode="gray">
          <a:xfrm>
            <a:off x="8402638" y="3643313"/>
            <a:ext cx="741362" cy="744537"/>
          </a:xfrm>
          <a:prstGeom prst="rect">
            <a:avLst/>
          </a:prstGeom>
          <a:solidFill>
            <a:srgbClr val="A9C3E7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grpSp>
        <p:nvGrpSpPr>
          <p:cNvPr id="10" name="组合 46"/>
          <p:cNvGrpSpPr>
            <a:grpSpLocks/>
          </p:cNvGrpSpPr>
          <p:nvPr userDrawn="1"/>
        </p:nvGrpSpPr>
        <p:grpSpPr bwMode="auto">
          <a:xfrm>
            <a:off x="2214564" y="2071688"/>
            <a:ext cx="4214812" cy="510778"/>
            <a:chOff x="2143108" y="1571612"/>
            <a:chExt cx="4214842" cy="510782"/>
          </a:xfrm>
        </p:grpSpPr>
        <p:sp>
          <p:nvSpPr>
            <p:cNvPr id="11" name="Text Box 57"/>
            <p:cNvSpPr txBox="1">
              <a:spLocks noChangeArrowheads="1"/>
            </p:cNvSpPr>
            <p:nvPr userDrawn="1"/>
          </p:nvSpPr>
          <p:spPr bwMode="white">
            <a:xfrm>
              <a:off x="2798750" y="1598599"/>
              <a:ext cx="3214711" cy="461669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marL="457200" indent="-4572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>
                  <a:srgbClr val="000000"/>
                </a:buClr>
                <a:defRPr/>
              </a:pPr>
              <a:r>
                <a:rPr lang="zh-CN" altLang="en-US" sz="2400" b="1" dirty="0">
                  <a:solidFill>
                    <a:srgbClr val="0D3B74"/>
                  </a:solidFill>
                  <a:latin typeface="微软雅黑" pitchFamily="34" charset="-122"/>
                  <a:ea typeface="微软雅黑" pitchFamily="34" charset="-122"/>
                  <a:cs typeface="Arial" charset="0"/>
                </a:rPr>
                <a:t>研究内容</a:t>
              </a:r>
            </a:p>
          </p:txBody>
        </p:sp>
        <p:sp>
          <p:nvSpPr>
            <p:cNvPr id="12" name="Text Box 66"/>
            <p:cNvSpPr txBox="1">
              <a:spLocks noChangeArrowheads="1"/>
            </p:cNvSpPr>
            <p:nvPr userDrawn="1"/>
          </p:nvSpPr>
          <p:spPr bwMode="white">
            <a:xfrm>
              <a:off x="2163745" y="1571612"/>
              <a:ext cx="379416" cy="510782"/>
            </a:xfrm>
            <a:prstGeom prst="round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altLang="zh-CN" sz="2400" b="1">
                  <a:solidFill>
                    <a:srgbClr val="000000"/>
                  </a:solidFill>
                  <a:ea typeface="宋体" pitchFamily="2" charset="-122"/>
                  <a:cs typeface="Arial" pitchFamily="34" charset="0"/>
                </a:rPr>
                <a:t>1</a:t>
              </a:r>
            </a:p>
          </p:txBody>
        </p:sp>
        <p:sp>
          <p:nvSpPr>
            <p:cNvPr id="13" name="圆角矩形 12"/>
            <p:cNvSpPr/>
            <p:nvPr userDrawn="1"/>
          </p:nvSpPr>
          <p:spPr>
            <a:xfrm>
              <a:off x="2143108" y="1571612"/>
              <a:ext cx="4214842" cy="500066"/>
            </a:xfrm>
            <a:prstGeom prst="roundRect">
              <a:avLst/>
            </a:prstGeom>
            <a:noFill/>
            <a:ln w="28575"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14" name="组合 50"/>
          <p:cNvGrpSpPr>
            <a:grpSpLocks/>
          </p:cNvGrpSpPr>
          <p:nvPr userDrawn="1"/>
        </p:nvGrpSpPr>
        <p:grpSpPr bwMode="auto">
          <a:xfrm>
            <a:off x="2214564" y="2928939"/>
            <a:ext cx="4214812" cy="510778"/>
            <a:chOff x="2143108" y="1571612"/>
            <a:chExt cx="4214842" cy="509165"/>
          </a:xfrm>
        </p:grpSpPr>
        <p:sp>
          <p:nvSpPr>
            <p:cNvPr id="15" name="Text Box 57"/>
            <p:cNvSpPr txBox="1">
              <a:spLocks noChangeArrowheads="1"/>
            </p:cNvSpPr>
            <p:nvPr userDrawn="1"/>
          </p:nvSpPr>
          <p:spPr bwMode="white">
            <a:xfrm>
              <a:off x="2798750" y="1598514"/>
              <a:ext cx="3214711" cy="460207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marL="457200" indent="-4572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>
                  <a:srgbClr val="000000"/>
                </a:buClr>
                <a:defRPr/>
              </a:pPr>
              <a:r>
                <a:rPr lang="zh-CN" altLang="en-US" sz="2400" b="1" dirty="0">
                  <a:solidFill>
                    <a:srgbClr val="0D3B74"/>
                  </a:solidFill>
                  <a:latin typeface="微软雅黑" pitchFamily="34" charset="-122"/>
                  <a:ea typeface="微软雅黑" pitchFamily="34" charset="-122"/>
                  <a:cs typeface="Arial" charset="0"/>
                </a:rPr>
                <a:t>主要创新</a:t>
              </a:r>
            </a:p>
          </p:txBody>
        </p:sp>
        <p:sp>
          <p:nvSpPr>
            <p:cNvPr id="16" name="Text Box 66"/>
            <p:cNvSpPr txBox="1">
              <a:spLocks noChangeArrowheads="1"/>
            </p:cNvSpPr>
            <p:nvPr userDrawn="1"/>
          </p:nvSpPr>
          <p:spPr bwMode="white">
            <a:xfrm>
              <a:off x="2163745" y="1571612"/>
              <a:ext cx="379416" cy="509165"/>
            </a:xfrm>
            <a:prstGeom prst="round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altLang="zh-CN" sz="2400" b="1">
                  <a:solidFill>
                    <a:srgbClr val="000000"/>
                  </a:solidFill>
                  <a:ea typeface="宋体" pitchFamily="2" charset="-122"/>
                  <a:cs typeface="Arial" pitchFamily="34" charset="0"/>
                </a:rPr>
                <a:t>2</a:t>
              </a:r>
            </a:p>
          </p:txBody>
        </p:sp>
        <p:sp>
          <p:nvSpPr>
            <p:cNvPr id="17" name="圆角矩形 16"/>
            <p:cNvSpPr/>
            <p:nvPr userDrawn="1"/>
          </p:nvSpPr>
          <p:spPr>
            <a:xfrm>
              <a:off x="2143108" y="1571612"/>
              <a:ext cx="4214842" cy="500066"/>
            </a:xfrm>
            <a:prstGeom prst="roundRect">
              <a:avLst/>
            </a:prstGeom>
            <a:noFill/>
            <a:ln w="28575"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18" name="组合 54"/>
          <p:cNvGrpSpPr>
            <a:grpSpLocks/>
          </p:cNvGrpSpPr>
          <p:nvPr userDrawn="1"/>
        </p:nvGrpSpPr>
        <p:grpSpPr bwMode="auto">
          <a:xfrm>
            <a:off x="2214564" y="3786188"/>
            <a:ext cx="4214812" cy="510778"/>
            <a:chOff x="2143108" y="1571612"/>
            <a:chExt cx="4214842" cy="510782"/>
          </a:xfrm>
        </p:grpSpPr>
        <p:sp>
          <p:nvSpPr>
            <p:cNvPr id="19" name="Text Box 57"/>
            <p:cNvSpPr txBox="1">
              <a:spLocks noChangeArrowheads="1"/>
            </p:cNvSpPr>
            <p:nvPr userDrawn="1"/>
          </p:nvSpPr>
          <p:spPr bwMode="white">
            <a:xfrm>
              <a:off x="2628886" y="1598599"/>
              <a:ext cx="3600476" cy="461669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marL="457200" indent="-4572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>
                  <a:srgbClr val="000000"/>
                </a:buClr>
                <a:defRPr/>
              </a:pPr>
              <a:r>
                <a:rPr lang="zh-CN" altLang="en-US" sz="2400" b="1" dirty="0">
                  <a:solidFill>
                    <a:srgbClr val="0D3B74"/>
                  </a:solidFill>
                  <a:latin typeface="微软雅黑" pitchFamily="34" charset="-122"/>
                  <a:ea typeface="微软雅黑" pitchFamily="34" charset="-122"/>
                  <a:cs typeface="Arial" charset="0"/>
                </a:rPr>
                <a:t>研究成果在国内外的影响</a:t>
              </a:r>
            </a:p>
          </p:txBody>
        </p:sp>
        <p:sp>
          <p:nvSpPr>
            <p:cNvPr id="20" name="Text Box 66"/>
            <p:cNvSpPr txBox="1">
              <a:spLocks noChangeArrowheads="1"/>
            </p:cNvSpPr>
            <p:nvPr userDrawn="1"/>
          </p:nvSpPr>
          <p:spPr bwMode="white">
            <a:xfrm>
              <a:off x="2163745" y="1571612"/>
              <a:ext cx="379416" cy="510782"/>
            </a:xfrm>
            <a:prstGeom prst="round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altLang="zh-CN" sz="2400" b="1">
                  <a:solidFill>
                    <a:srgbClr val="000000"/>
                  </a:solidFill>
                  <a:ea typeface="宋体" pitchFamily="2" charset="-122"/>
                  <a:cs typeface="Arial" pitchFamily="34" charset="0"/>
                </a:rPr>
                <a:t>3</a:t>
              </a:r>
            </a:p>
          </p:txBody>
        </p:sp>
        <p:sp>
          <p:nvSpPr>
            <p:cNvPr id="21" name="圆角矩形 20"/>
            <p:cNvSpPr/>
            <p:nvPr userDrawn="1"/>
          </p:nvSpPr>
          <p:spPr>
            <a:xfrm>
              <a:off x="2143108" y="1571612"/>
              <a:ext cx="4214842" cy="500066"/>
            </a:xfrm>
            <a:prstGeom prst="roundRect">
              <a:avLst/>
            </a:prstGeom>
            <a:noFill/>
            <a:ln w="28575"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22" name="组合 58"/>
          <p:cNvGrpSpPr>
            <a:grpSpLocks/>
          </p:cNvGrpSpPr>
          <p:nvPr userDrawn="1"/>
        </p:nvGrpSpPr>
        <p:grpSpPr bwMode="auto">
          <a:xfrm>
            <a:off x="2214564" y="4643438"/>
            <a:ext cx="4214812" cy="510778"/>
            <a:chOff x="2143108" y="1571612"/>
            <a:chExt cx="4214842" cy="510782"/>
          </a:xfrm>
        </p:grpSpPr>
        <p:sp>
          <p:nvSpPr>
            <p:cNvPr id="23" name="Text Box 57"/>
            <p:cNvSpPr txBox="1">
              <a:spLocks noChangeArrowheads="1"/>
            </p:cNvSpPr>
            <p:nvPr userDrawn="1"/>
          </p:nvSpPr>
          <p:spPr bwMode="white">
            <a:xfrm>
              <a:off x="2628886" y="1598599"/>
              <a:ext cx="3600476" cy="461669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marL="457200" indent="-4572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>
                  <a:srgbClr val="000000"/>
                </a:buClr>
                <a:defRPr/>
              </a:pPr>
              <a:r>
                <a:rPr lang="zh-CN" altLang="en-US" sz="2400" b="1" dirty="0">
                  <a:solidFill>
                    <a:srgbClr val="0D3B74"/>
                  </a:solidFill>
                  <a:latin typeface="微软雅黑" pitchFamily="34" charset="-122"/>
                  <a:ea typeface="微软雅黑" pitchFamily="34" charset="-122"/>
                  <a:cs typeface="Arial" charset="0"/>
                </a:rPr>
                <a:t>研究成果的佐证清单</a:t>
              </a:r>
            </a:p>
          </p:txBody>
        </p:sp>
        <p:sp>
          <p:nvSpPr>
            <p:cNvPr id="24" name="Text Box 66"/>
            <p:cNvSpPr txBox="1">
              <a:spLocks noChangeArrowheads="1"/>
            </p:cNvSpPr>
            <p:nvPr userDrawn="1"/>
          </p:nvSpPr>
          <p:spPr bwMode="white">
            <a:xfrm>
              <a:off x="2163745" y="1571612"/>
              <a:ext cx="379416" cy="510782"/>
            </a:xfrm>
            <a:prstGeom prst="round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altLang="zh-CN" sz="2400" b="1">
                  <a:solidFill>
                    <a:srgbClr val="000000"/>
                  </a:solidFill>
                  <a:ea typeface="宋体" pitchFamily="2" charset="-122"/>
                  <a:cs typeface="Arial" pitchFamily="34" charset="0"/>
                </a:rPr>
                <a:t>4</a:t>
              </a:r>
            </a:p>
          </p:txBody>
        </p:sp>
        <p:sp>
          <p:nvSpPr>
            <p:cNvPr id="25" name="圆角矩形 24"/>
            <p:cNvSpPr/>
            <p:nvPr userDrawn="1"/>
          </p:nvSpPr>
          <p:spPr>
            <a:xfrm>
              <a:off x="2143108" y="1571612"/>
              <a:ext cx="4214842" cy="500066"/>
            </a:xfrm>
            <a:prstGeom prst="roundRect">
              <a:avLst/>
            </a:prstGeom>
            <a:noFill/>
            <a:ln w="28575"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26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algn="ctr">
              <a:defRPr sz="1200">
                <a:solidFill>
                  <a:srgbClr val="003300"/>
                </a:solidFill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A896B503-1F0A-4BA9-A5D8-57DC0A632C5D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09890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algn="ctr">
              <a:defRPr sz="1200">
                <a:solidFill>
                  <a:srgbClr val="003300"/>
                </a:solidFill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ABF974DC-8C58-4ED1-AC82-45185C770850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82410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algn="ctr">
              <a:defRPr sz="1200">
                <a:solidFill>
                  <a:srgbClr val="003300"/>
                </a:solidFill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AA46D056-9CF4-4F12-8A44-B3EDBFD6CE2F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28436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algn="ctr">
              <a:defRPr sz="1200">
                <a:solidFill>
                  <a:srgbClr val="003300"/>
                </a:solidFill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A060A4C5-91B3-499F-BDDC-E2C1232BE6F7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824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algn="ctr">
              <a:defRPr sz="1200">
                <a:solidFill>
                  <a:srgbClr val="003300"/>
                </a:solidFill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416BF7DB-7E6F-48C3-B3FF-D030D32DAF5D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86475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algn="ctr">
              <a:defRPr sz="1200">
                <a:solidFill>
                  <a:srgbClr val="003300"/>
                </a:solidFill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66EA10D6-3A6B-4AA5-823E-7A307F8998FB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87373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6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89" indent="0">
              <a:buNone/>
              <a:defRPr sz="1800"/>
            </a:lvl2pPr>
            <a:lvl3pPr marL="914377" indent="0">
              <a:buNone/>
              <a:defRPr sz="1600"/>
            </a:lvl3pPr>
            <a:lvl4pPr marL="1371566" indent="0">
              <a:buNone/>
              <a:defRPr sz="1400"/>
            </a:lvl4pPr>
            <a:lvl5pPr marL="1828754" indent="0">
              <a:buNone/>
              <a:defRPr sz="1400"/>
            </a:lvl5pPr>
            <a:lvl6pPr marL="2285943" indent="0">
              <a:buNone/>
              <a:defRPr sz="1400"/>
            </a:lvl6pPr>
            <a:lvl7pPr marL="2743131" indent="0">
              <a:buNone/>
              <a:defRPr sz="1400"/>
            </a:lvl7pPr>
            <a:lvl8pPr marL="3200320" indent="0">
              <a:buNone/>
              <a:defRPr sz="1400"/>
            </a:lvl8pPr>
            <a:lvl9pPr marL="3657509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3B1D94-19D6-4464-9AEB-402AE58DF656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02322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9" name="Rectangle 95"/>
          <p:cNvSpPr>
            <a:spLocks noChangeArrowheads="1"/>
          </p:cNvSpPr>
          <p:nvPr/>
        </p:nvSpPr>
        <p:spPr bwMode="gray">
          <a:xfrm>
            <a:off x="0" y="0"/>
            <a:ext cx="9144000" cy="990600"/>
          </a:xfrm>
          <a:prstGeom prst="rect">
            <a:avLst/>
          </a:prstGeom>
          <a:gradFill rotWithShape="1">
            <a:gsLst>
              <a:gs pos="0">
                <a:schemeClr val="accent1">
                  <a:alpha val="39999"/>
                </a:schemeClr>
              </a:gs>
              <a:gs pos="100000">
                <a:schemeClr val="accent1">
                  <a:gamma/>
                  <a:tint val="0"/>
                  <a:invGamma/>
                  <a:alpha val="0"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276600" y="6470656"/>
            <a:ext cx="2514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003300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943600" y="6477000"/>
            <a:ext cx="1981200" cy="29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77200" y="6494463"/>
            <a:ext cx="685800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003300"/>
                </a:solidFill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AB2EFBA6-7230-4D88-9B68-9024355E575C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143000"/>
            <a:ext cx="83820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altLang="zh-CN" dirty="0"/>
          </a:p>
        </p:txBody>
      </p:sp>
      <p:sp>
        <p:nvSpPr>
          <p:cNvPr id="1031" name="Line 91"/>
          <p:cNvSpPr>
            <a:spLocks noChangeShapeType="1"/>
          </p:cNvSpPr>
          <p:nvPr/>
        </p:nvSpPr>
        <p:spPr bwMode="auto">
          <a:xfrm>
            <a:off x="228600" y="990600"/>
            <a:ext cx="6096000" cy="0"/>
          </a:xfrm>
          <a:prstGeom prst="line">
            <a:avLst/>
          </a:prstGeom>
          <a:noFill/>
          <a:ln w="19050" cap="rnd">
            <a:solidFill>
              <a:schemeClr val="tx2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032" name="Rectangle 2"/>
          <p:cNvSpPr>
            <a:spLocks noGrp="1" noChangeArrowheads="1"/>
          </p:cNvSpPr>
          <p:nvPr>
            <p:ph type="title"/>
          </p:nvPr>
        </p:nvSpPr>
        <p:spPr bwMode="black">
          <a:xfrm>
            <a:off x="228600" y="254006"/>
            <a:ext cx="8382000" cy="71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grpSp>
        <p:nvGrpSpPr>
          <p:cNvPr id="6" name="组合 15">
            <a:extLst>
              <a:ext uri="{FF2B5EF4-FFF2-40B4-BE49-F238E27FC236}">
                <a16:creationId xmlns:a16="http://schemas.microsoft.com/office/drawing/2014/main" id="{EF4D4C69-D060-6A3E-6033-717EBB1C3652}"/>
              </a:ext>
            </a:extLst>
          </p:cNvPr>
          <p:cNvGrpSpPr/>
          <p:nvPr userDrawn="1"/>
        </p:nvGrpSpPr>
        <p:grpSpPr bwMode="auto">
          <a:xfrm>
            <a:off x="5927725" y="525463"/>
            <a:ext cx="3216275" cy="514350"/>
            <a:chOff x="6392875" y="0"/>
            <a:chExt cx="2679687" cy="428604"/>
          </a:xfrm>
        </p:grpSpPr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9E48F64B-6193-881A-8253-46AF66D6046B}"/>
                </a:ext>
              </a:extLst>
            </p:cNvPr>
            <p:cNvSpPr/>
            <p:nvPr userDrawn="1"/>
          </p:nvSpPr>
          <p:spPr>
            <a:xfrm>
              <a:off x="6683858" y="25134"/>
              <a:ext cx="359761" cy="35981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/>
                <a:ea typeface="宋体" panose="02010600030101010101" pitchFamily="2" charset="-122"/>
                <a:cs typeface="+mn-cs"/>
              </a:endParaRPr>
            </a:p>
          </p:txBody>
        </p:sp>
        <p:pic>
          <p:nvPicPr>
            <p:cNvPr id="8" name="Picture 12" descr="index_01">
              <a:extLst>
                <a:ext uri="{FF2B5EF4-FFF2-40B4-BE49-F238E27FC236}">
                  <a16:creationId xmlns:a16="http://schemas.microsoft.com/office/drawing/2014/main" id="{37C48CFD-882B-FA04-F27B-21EAEABA1CEA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2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346"/>
            <a:stretch>
              <a:fillRect/>
            </a:stretch>
          </p:blipFill>
          <p:spPr bwMode="auto">
            <a:xfrm>
              <a:off x="6392875" y="0"/>
              <a:ext cx="2679687" cy="4286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897243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8" r:id="rId1"/>
    <p:sldLayoutId id="2147484059" r:id="rId2"/>
    <p:sldLayoutId id="2147484060" r:id="rId3"/>
    <p:sldLayoutId id="2147484061" r:id="rId4"/>
    <p:sldLayoutId id="2147484062" r:id="rId5"/>
    <p:sldLayoutId id="2147484063" r:id="rId6"/>
    <p:sldLayoutId id="2147484064" r:id="rId7"/>
    <p:sldLayoutId id="2147484065" r:id="rId8"/>
    <p:sldLayoutId id="2147484066" r:id="rId9"/>
    <p:sldLayoutId id="2147484067" r:id="rId10"/>
    <p:sldLayoutId id="2147484068" r:id="rId11"/>
    <p:sldLayoutId id="2147484069" r:id="rId12"/>
    <p:sldLayoutId id="2147484070" r:id="rId13"/>
    <p:sldLayoutId id="2147484071" r:id="rId14"/>
    <p:sldLayoutId id="2147484072" r:id="rId15"/>
    <p:sldLayoutId id="2147484073" r:id="rId16"/>
    <p:sldLayoutId id="2147484074" r:id="rId17"/>
    <p:sldLayoutId id="2147484075" r:id="rId18"/>
    <p:sldLayoutId id="2147484051" r:id="rId19"/>
    <p:sldLayoutId id="2147484052" r:id="rId20"/>
    <p:sldLayoutId id="2147484053" r:id="rId21"/>
    <p:sldLayoutId id="2147484054" r:id="rId22"/>
    <p:sldLayoutId id="2147484055" r:id="rId23"/>
    <p:sldLayoutId id="2147484056" r:id="rId24"/>
    <p:sldLayoutId id="2147484044" r:id="rId25"/>
    <p:sldLayoutId id="2147484076" r:id="rId26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34" charset="0"/>
        </a:defRPr>
      </a:lvl5pPr>
      <a:lvl6pPr marL="457189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34" charset="0"/>
        </a:defRPr>
      </a:lvl6pPr>
      <a:lvl7pPr marL="914377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34" charset="0"/>
        </a:defRPr>
      </a:lvl7pPr>
      <a:lvl8pPr marL="1371566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34" charset="0"/>
        </a:defRPr>
      </a:lvl8pPr>
      <a:lvl9pPr marL="1828754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34" charset="0"/>
        </a:defRPr>
      </a:lvl9pPr>
    </p:titleStyle>
    <p:bodyStyle>
      <a:lvl1pPr marL="342891" indent="-342891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v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400">
          <a:solidFill>
            <a:schemeClr val="tx1"/>
          </a:solidFill>
          <a:latin typeface="Arial" charset="0"/>
        </a:defRPr>
      </a:lvl2pPr>
      <a:lvl3pPr marL="1142971" indent="-228594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200">
          <a:solidFill>
            <a:schemeClr val="tx1"/>
          </a:solidFill>
          <a:latin typeface="Arial" charset="0"/>
        </a:defRPr>
      </a:lvl3pPr>
      <a:lvl4pPr marL="1600160" indent="-228594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charset="0"/>
        </a:defRPr>
      </a:lvl4pPr>
      <a:lvl5pPr marL="2057349" indent="-228594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5pPr>
      <a:lvl6pPr marL="2514537" indent="-228594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726" indent="-228594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8914" indent="-228594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103" indent="-228594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zh-CN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2ED421-5C1D-9CF7-D677-6C95141F4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254006"/>
            <a:ext cx="8763000" cy="715963"/>
          </a:xfrm>
        </p:spPr>
        <p:txBody>
          <a:bodyPr/>
          <a:lstStyle/>
          <a:p>
            <a:r>
              <a:rPr lang="zh-CN" altLang="en-US" dirty="0"/>
              <a:t>第三次实验</a:t>
            </a:r>
            <a:r>
              <a:rPr lang="en-US" altLang="zh-CN" dirty="0"/>
              <a:t>——</a:t>
            </a:r>
            <a:r>
              <a:rPr lang="zh-CN" altLang="en-US" dirty="0"/>
              <a:t>手写数字体识别</a:t>
            </a:r>
          </a:p>
        </p:txBody>
      </p:sp>
      <p:sp>
        <p:nvSpPr>
          <p:cNvPr id="11" name="内容占位符 10">
            <a:extLst>
              <a:ext uri="{FF2B5EF4-FFF2-40B4-BE49-F238E27FC236}">
                <a16:creationId xmlns:a16="http://schemas.microsoft.com/office/drawing/2014/main" id="{AE93B183-E9B8-1C0D-425D-D1D313C906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99" y="969969"/>
            <a:ext cx="8686801" cy="581659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114F9B"/>
                </a:solidFill>
              </a:rPr>
              <a:t>任务介绍：</a:t>
            </a:r>
            <a:endParaRPr lang="en-US" altLang="zh-CN" sz="2000" dirty="0">
              <a:solidFill>
                <a:srgbClr val="114F9B"/>
              </a:solidFill>
            </a:endParaRPr>
          </a:p>
          <a:p>
            <a:pPr marL="742932" marR="0" lvl="1" indent="-285744" algn="l" defTabSz="914377" rtl="0" eaLnBrk="1" fontAlgn="base" latinLnBrk="0" hangingPunct="1">
              <a:lnSpc>
                <a:spcPct val="130000"/>
              </a:lnSpc>
              <a:spcBef>
                <a:spcPts val="600"/>
              </a:spcBef>
              <a:spcAft>
                <a:spcPct val="0"/>
              </a:spcAft>
              <a:buClr>
                <a:srgbClr val="4792D7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1" lang="zh-CN" altLang="en-US" sz="1800" kern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手写数字识别</a:t>
            </a:r>
            <a:r>
              <a:rPr kumimoji="1" lang="zh-CN" altLang="en-US" sz="1800" kern="1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是机器学习领域中一个经典多分类问题，它涉及到对图像中手写数字（</a:t>
            </a:r>
            <a:r>
              <a:rPr kumimoji="1" lang="en-US" altLang="zh-CN" sz="1800" kern="1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kumimoji="1" lang="zh-CN" altLang="en-US" sz="1800" kern="1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到</a:t>
            </a:r>
            <a:r>
              <a:rPr kumimoji="1" lang="en-US" altLang="zh-CN" sz="1800" kern="1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kumimoji="1" lang="zh-CN" altLang="en-US" sz="1800" kern="1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）的识别。该任务也通常被用作</a:t>
            </a:r>
            <a:r>
              <a:rPr kumimoji="1" lang="zh-CN" altLang="en-US" sz="1800" kern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神经网络</a:t>
            </a:r>
            <a:r>
              <a:rPr kumimoji="1" lang="zh-CN" altLang="en-US" sz="1800" kern="1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和机器学习算法初学者的必学项目。在本次实验中，我们将使用</a:t>
            </a:r>
            <a:r>
              <a:rPr kumimoji="1" lang="zh-CN" altLang="en-US" sz="1800" kern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神经网络</a:t>
            </a:r>
            <a:r>
              <a:rPr kumimoji="1" lang="zh-CN" altLang="en-US" sz="1800" kern="1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来识别手写数字。</a:t>
            </a:r>
            <a:endParaRPr kumimoji="1" lang="en-US" altLang="zh-CN" sz="1800" kern="12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114F9B"/>
                </a:solidFill>
              </a:rPr>
              <a:t>实验要求：</a:t>
            </a:r>
            <a:endParaRPr lang="en-US" altLang="zh-CN" sz="2000" dirty="0">
              <a:solidFill>
                <a:srgbClr val="114F9B"/>
              </a:solidFill>
            </a:endParaRPr>
          </a:p>
          <a:p>
            <a:pPr marL="742932" marR="0" lvl="1" indent="-285744" algn="l" defTabSz="914377" rtl="0" eaLnBrk="1" fontAlgn="base" latinLnBrk="0" hangingPunct="1">
              <a:lnSpc>
                <a:spcPct val="130000"/>
              </a:lnSpc>
              <a:spcBef>
                <a:spcPts val="600"/>
              </a:spcBef>
              <a:spcAft>
                <a:spcPct val="0"/>
              </a:spcAft>
              <a:buClr>
                <a:srgbClr val="4792D7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1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神经网络设计</a:t>
            </a:r>
            <a:r>
              <a:rPr kumimoji="1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：使用</a:t>
            </a: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MNIST</a:t>
            </a:r>
            <a:r>
              <a:rPr kumimoji="1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数据集，并设计一个至少包含一个隐藏层的神经网络模型，利用神经网络模型对手写体进行识别。</a:t>
            </a:r>
            <a:endParaRPr kumimoji="1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微软雅黑" pitchFamily="34" charset="-122"/>
              <a:cs typeface="Times New Roman" panose="02020603050405020304" pitchFamily="18" charset="0"/>
            </a:endParaRPr>
          </a:p>
          <a:p>
            <a:pPr marL="742932" marR="0" lvl="1" indent="-285744" algn="l" defTabSz="914377" rtl="0" eaLnBrk="1" fontAlgn="base" latinLnBrk="0" hangingPunct="1">
              <a:lnSpc>
                <a:spcPct val="130000"/>
              </a:lnSpc>
              <a:spcBef>
                <a:spcPts val="600"/>
              </a:spcBef>
              <a:spcAft>
                <a:spcPct val="0"/>
              </a:spcAft>
              <a:buClr>
                <a:srgbClr val="4792D7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1" lang="zh-CN" altLang="en-US" sz="1800" kern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性能</a:t>
            </a:r>
            <a:r>
              <a:rPr kumimoji="1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评估</a:t>
            </a:r>
            <a:r>
              <a:rPr kumimoji="1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：使用交叉验证和测试集评估模型的性能，报告准确率。</a:t>
            </a:r>
            <a:endParaRPr kumimoji="1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微软雅黑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114F9B"/>
                </a:solidFill>
              </a:rPr>
              <a:t>实验目的：</a:t>
            </a:r>
            <a:endParaRPr lang="en-US" altLang="zh-CN" sz="2000" dirty="0">
              <a:solidFill>
                <a:srgbClr val="114F9B"/>
              </a:solidFill>
            </a:endParaRPr>
          </a:p>
          <a:p>
            <a:pPr marL="742932" marR="0" lvl="1" indent="-285744" algn="l" defTabSz="914377" rtl="0" eaLnBrk="1" fontAlgn="base" latinLnBrk="0" hangingPunct="1">
              <a:lnSpc>
                <a:spcPct val="130000"/>
              </a:lnSpc>
              <a:spcBef>
                <a:spcPts val="600"/>
              </a:spcBef>
              <a:spcAft>
                <a:spcPct val="0"/>
              </a:spcAft>
              <a:buClr>
                <a:srgbClr val="4792D7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1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深入理解</a:t>
            </a:r>
            <a:r>
              <a:rPr kumimoji="1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神经网络</a:t>
            </a:r>
            <a:r>
              <a:rPr kumimoji="1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的工作原理及其在图像识别中的应用。</a:t>
            </a:r>
            <a:endParaRPr kumimoji="1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微软雅黑" pitchFamily="34" charset="-122"/>
              <a:cs typeface="Times New Roman" panose="02020603050405020304" pitchFamily="18" charset="0"/>
            </a:endParaRPr>
          </a:p>
          <a:p>
            <a:pPr marL="742932" marR="0" lvl="1" indent="-285744" algn="l" defTabSz="914377" rtl="0" eaLnBrk="1" fontAlgn="base" latinLnBrk="0" hangingPunct="1">
              <a:lnSpc>
                <a:spcPct val="130000"/>
              </a:lnSpc>
              <a:spcBef>
                <a:spcPts val="600"/>
              </a:spcBef>
              <a:spcAft>
                <a:spcPct val="0"/>
              </a:spcAft>
              <a:buClr>
                <a:srgbClr val="4792D7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1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使用至少一种深度学习框架（推荐</a:t>
            </a:r>
            <a:r>
              <a:rPr kumimoji="1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pytorch</a:t>
            </a:r>
            <a:r>
              <a:rPr kumimoji="1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）进行模型的构建和训练。</a:t>
            </a:r>
            <a:endParaRPr kumimoji="1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微软雅黑" pitchFamily="34" charset="-122"/>
              <a:cs typeface="Times New Roman" panose="02020603050405020304" pitchFamily="18" charset="0"/>
            </a:endParaRPr>
          </a:p>
          <a:p>
            <a:pPr marL="742932" marR="0" lvl="1" indent="-285744" algn="l" defTabSz="914377" rtl="0" eaLnBrk="1" fontAlgn="base" latinLnBrk="0" hangingPunct="1">
              <a:lnSpc>
                <a:spcPct val="130000"/>
              </a:lnSpc>
              <a:spcBef>
                <a:spcPts val="600"/>
              </a:spcBef>
              <a:spcAft>
                <a:spcPct val="0"/>
              </a:spcAft>
              <a:buClr>
                <a:srgbClr val="4792D7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1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探索不同的</a:t>
            </a:r>
            <a:r>
              <a:rPr kumimoji="1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网络架构</a:t>
            </a:r>
            <a:r>
              <a:rPr kumimoji="1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和超参数，以提高模型的识别准确率。</a:t>
            </a:r>
            <a:endParaRPr kumimoji="1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微软雅黑" pitchFamily="34" charset="-122"/>
              <a:cs typeface="Times New Roman" panose="02020603050405020304" pitchFamily="18" charset="0"/>
            </a:endParaRPr>
          </a:p>
          <a:p>
            <a:pPr marL="742932" marR="0" lvl="1" indent="-285744" algn="l" defTabSz="914377" rtl="0" eaLnBrk="1" fontAlgn="base" latinLnBrk="0" hangingPunct="1">
              <a:lnSpc>
                <a:spcPct val="130000"/>
              </a:lnSpc>
              <a:spcBef>
                <a:spcPts val="600"/>
              </a:spcBef>
              <a:spcAft>
                <a:spcPct val="0"/>
              </a:spcAft>
              <a:buClr>
                <a:srgbClr val="4792D7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1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培养科学写作和文档编制的能力，能够清晰地表达实验过程和结果。</a:t>
            </a:r>
            <a:endParaRPr kumimoji="1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微软雅黑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F8E844F-B08B-0421-2824-3021BF000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9C1465-31A1-4AB7-BAA3-5C52B35D3627}" type="slidenum">
              <a:rPr lang="en-US" altLang="zh-CN" smtClean="0">
                <a:latin typeface="Times New Roman" panose="02020603050405020304" pitchFamily="18" charset="0"/>
                <a:ea typeface="微软雅黑" panose="020B0503020204020204" pitchFamily="34" charset="-122"/>
              </a:rPr>
              <a:pPr>
                <a:defRPr/>
              </a:pPr>
              <a:t>1</a:t>
            </a:fld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91262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2ED421-5C1D-9CF7-D677-6C95141F4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手写数字体识别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F8E844F-B08B-0421-2824-3021BF000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9C1465-31A1-4AB7-BAA3-5C52B35D3627}" type="slidenum">
              <a:rPr lang="en-US" altLang="zh-CN" smtClean="0">
                <a:latin typeface="Times New Roman" panose="02020603050405020304" pitchFamily="18" charset="0"/>
                <a:ea typeface="微软雅黑" panose="020B0503020204020204" pitchFamily="34" charset="-122"/>
              </a:rPr>
              <a:pPr>
                <a:defRPr/>
              </a:pPr>
              <a:t>2</a:t>
            </a:fld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7EF3EF4-679A-ACF4-6C29-E600AA9A8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184" y="3962400"/>
            <a:ext cx="8548816" cy="2743200"/>
          </a:xfrm>
        </p:spPr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背景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zh-CN" altLang="en-US" b="0" i="0" dirty="0">
                <a:solidFill>
                  <a:srgbClr val="4D4D4D"/>
                </a:solidFill>
                <a:effectLst/>
                <a:highlight>
                  <a:srgbClr val="FFFFFF"/>
                </a:highlight>
                <a:latin typeface="-apple-system"/>
              </a:rPr>
              <a:t>手写体数字识别的实用性很强，在大规模数据统计如例行年检、人口普查、财务、税务、邮件分拣等应用领域都有广阔的应用前景。</a:t>
            </a:r>
            <a:endParaRPr lang="en-US" altLang="zh-CN" b="0" i="0" dirty="0">
              <a:solidFill>
                <a:srgbClr val="4D4D4D"/>
              </a:solidFill>
              <a:effectLst/>
              <a:highlight>
                <a:srgbClr val="FFFFFF"/>
              </a:highlight>
              <a:latin typeface="-apple-system"/>
            </a:endParaRPr>
          </a:p>
          <a:p>
            <a:pPr lvl="1"/>
            <a:r>
              <a:rPr lang="zh-CN" alt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它可以解决大量手写数字信息的识别和处理问题</a:t>
            </a:r>
            <a:r>
              <a:rPr lang="en-US" altLang="zh-CN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</a:t>
            </a:r>
            <a:r>
              <a:rPr lang="zh-CN" alt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方便人们进行信息检索和管理。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4A1F493-9B65-6DB0-9819-6DDA4E5C02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500" y="1305063"/>
            <a:ext cx="7239000" cy="2427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852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2ED421-5C1D-9CF7-D677-6C95141F4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线性回归回顾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F8E844F-B08B-0421-2824-3021BF000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9C1465-31A1-4AB7-BAA3-5C52B35D3627}" type="slidenum">
              <a:rPr lang="en-US" altLang="zh-CN" smtClean="0">
                <a:latin typeface="Times New Roman" panose="02020603050405020304" pitchFamily="18" charset="0"/>
                <a:ea typeface="微软雅黑" panose="020B0503020204020204" pitchFamily="34" charset="-122"/>
              </a:rPr>
              <a:pPr>
                <a:defRPr/>
              </a:pPr>
              <a:t>3</a:t>
            </a:fld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FC07643A-2116-4C17-EF91-63AA3E33009A}"/>
                  </a:ext>
                </a:extLst>
              </p:cNvPr>
              <p:cNvSpPr txBox="1">
                <a:spLocks noGrp="1"/>
              </p:cNvSpPr>
              <p:nvPr>
                <p:ph idx="1"/>
              </p:nvPr>
            </p:nvSpPr>
            <p:spPr>
              <a:xfrm>
                <a:off x="1480718" y="5029200"/>
                <a:ext cx="5877763" cy="19820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endParaRPr lang="en-US" altLang="zh-CN" b="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′=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altLang="zh-CN" dirty="0">
                  <a:solidFill>
                    <a:srgbClr val="000000"/>
                  </a:solidFill>
                  <a:latin typeface="Arial" pitchFamily="34" charset="0"/>
                  <a:ea typeface="宋体" pitchFamily="2" charset="-122"/>
                </a:endParaRPr>
              </a:p>
              <a:p>
                <a:endParaRPr lang="en-US" altLang="zh-CN" dirty="0">
                  <a:solidFill>
                    <a:srgbClr val="000000"/>
                  </a:solidFill>
                  <a:latin typeface="Arial" pitchFamily="34" charset="0"/>
                  <a:ea typeface="宋体" pitchFamily="2" charset="-122"/>
                </a:endParaRPr>
              </a:p>
              <a:p>
                <a:endParaRPr lang="zh-CN" altLang="en-US" dirty="0">
                  <a:solidFill>
                    <a:srgbClr val="000000"/>
                  </a:solidFill>
                  <a:latin typeface="Arial" pitchFamily="34" charset="0"/>
                  <a:ea typeface="宋体" pitchFamily="2" charset="-122"/>
                </a:endParaRPr>
              </a:p>
            </p:txBody>
          </p:sp>
        </mc:Choice>
        <mc:Fallback xmlns="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FC07643A-2116-4C17-EF91-63AA3E33009A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80718" y="5029200"/>
                <a:ext cx="5877763" cy="198208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>
            <a:extLst>
              <a:ext uri="{FF2B5EF4-FFF2-40B4-BE49-F238E27FC236}">
                <a16:creationId xmlns:a16="http://schemas.microsoft.com/office/drawing/2014/main" id="{369539E9-63D7-C5ED-7C18-E56733E1E8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7400" y="1295400"/>
            <a:ext cx="4537934" cy="3893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006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A47C65-81B2-D242-35CE-718F988E5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逻辑回归回顾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5FAE09-243C-6616-4DB3-DE1773DEAE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143000"/>
            <a:ext cx="8382000" cy="1524000"/>
          </a:xfrm>
        </p:spPr>
        <p:txBody>
          <a:bodyPr/>
          <a:lstStyle/>
          <a:p>
            <a:r>
              <a:rPr lang="zh-CN" altLang="en-US" sz="2400" b="0" i="0" dirty="0">
                <a:solidFill>
                  <a:srgbClr val="EA4335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逻辑回归</a:t>
            </a:r>
            <a:r>
              <a:rPr lang="zh-CN" altLang="en-US" sz="2400" b="0" i="0" dirty="0">
                <a:solidFill>
                  <a:srgbClr val="4D5156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是在线性回归的基础上加了一个</a:t>
            </a:r>
            <a:r>
              <a:rPr lang="en-US" altLang="zh-CN" sz="2400" b="0" i="0" dirty="0">
                <a:solidFill>
                  <a:srgbClr val="4D5156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Sigmoid </a:t>
            </a:r>
            <a:r>
              <a:rPr lang="zh-CN" altLang="en-US" sz="2400" b="0" i="0" dirty="0">
                <a:solidFill>
                  <a:srgbClr val="4D5156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函数（非线形）映射，使得</a:t>
            </a:r>
            <a:r>
              <a:rPr lang="zh-CN" altLang="en-US" sz="2400" b="0" i="0" dirty="0">
                <a:solidFill>
                  <a:srgbClr val="EA4335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逻辑回归</a:t>
            </a:r>
            <a:r>
              <a:rPr lang="zh-CN" altLang="en-US" sz="2400" b="0" i="0" dirty="0">
                <a:solidFill>
                  <a:srgbClr val="4D5156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称为了一个优秀的分类算法</a:t>
            </a:r>
            <a:endParaRPr lang="zh-CN" altLang="en-US" sz="24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C75A9A9-6CAC-B4F1-7061-EE2F7EC02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9C1465-31A1-4AB7-BAA3-5C52B35D3627}" type="slidenum">
              <a:rPr lang="en-US" altLang="zh-CN" smtClean="0"/>
              <a:pPr>
                <a:defRPr/>
              </a:pPr>
              <a:t>4</a:t>
            </a:fld>
            <a:endParaRPr lang="en-US" altLang="zh-CN" dirty="0"/>
          </a:p>
        </p:txBody>
      </p:sp>
      <p:pic>
        <p:nvPicPr>
          <p:cNvPr id="1026" name="Picture 2" descr="Sigmoid function - Wikipedia">
            <a:extLst>
              <a:ext uri="{FF2B5EF4-FFF2-40B4-BE49-F238E27FC236}">
                <a16:creationId xmlns:a16="http://schemas.microsoft.com/office/drawing/2014/main" id="{EFF680C9-82AD-6813-4761-390BFB4EA5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69" y="2464602"/>
            <a:ext cx="4308488" cy="2872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A2229CB6-B26E-C9F8-19A3-E2FD5E8DBB7D}"/>
              </a:ext>
            </a:extLst>
          </p:cNvPr>
          <p:cNvSpPr txBox="1"/>
          <p:nvPr/>
        </p:nvSpPr>
        <p:spPr>
          <a:xfrm>
            <a:off x="1143000" y="5638800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Sigmoid</a:t>
            </a:r>
            <a:r>
              <a:rPr lang="zh-CN" altLang="en-US" dirty="0"/>
              <a:t>函数图像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10F86EA-6D39-AE0A-9284-505818C513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8488" y="2632685"/>
            <a:ext cx="4426912" cy="233283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5F3E98EF-6D71-3290-AC06-394DA2BF9F34}"/>
              </a:ext>
            </a:extLst>
          </p:cNvPr>
          <p:cNvSpPr txBox="1"/>
          <p:nvPr/>
        </p:nvSpPr>
        <p:spPr>
          <a:xfrm>
            <a:off x="5562600" y="5336927"/>
            <a:ext cx="2971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Sigma</a:t>
            </a:r>
            <a:r>
              <a:rPr lang="zh-CN" altLang="en-US" dirty="0"/>
              <a:t>代表了</a:t>
            </a:r>
            <a:r>
              <a:rPr lang="en-US" altLang="zh-CN" dirty="0"/>
              <a:t>sigmoid</a:t>
            </a:r>
            <a:r>
              <a:rPr lang="zh-CN" altLang="en-US" dirty="0"/>
              <a:t>函数</a:t>
            </a:r>
            <a:endParaRPr lang="en-US" altLang="zh-CN" dirty="0"/>
          </a:p>
          <a:p>
            <a:r>
              <a:rPr lang="zh-CN" altLang="en-US" dirty="0"/>
              <a:t>概率超过了决策边界</a:t>
            </a:r>
            <a:r>
              <a:rPr lang="en-US" altLang="zh-CN" dirty="0"/>
              <a:t>0.5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93790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8A3279-9ACC-46C1-1BC6-1096DE9A0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神经元及神经网络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0CD9F4-8CA9-0808-DF3B-774540C374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4648200"/>
            <a:ext cx="8382000" cy="1676400"/>
          </a:xfrm>
        </p:spPr>
        <p:txBody>
          <a:bodyPr/>
          <a:lstStyle/>
          <a:p>
            <a:r>
              <a:rPr lang="zh-CN" altLang="en-US" dirty="0"/>
              <a:t>激活函数</a:t>
            </a:r>
            <a:endParaRPr lang="en-US" altLang="zh-CN" dirty="0"/>
          </a:p>
          <a:p>
            <a:pPr lvl="1"/>
            <a:r>
              <a:rPr lang="zh-CN" altLang="en-US" dirty="0"/>
              <a:t>激活函数的主要作用是提供网络的非线性建模能力。只有加入了激活函数之后，深度神经网络才具备了分层的非线性映射学习能力。例如</a:t>
            </a:r>
            <a:r>
              <a:rPr lang="en-US" altLang="zh-CN" dirty="0"/>
              <a:t>Sigmoid</a:t>
            </a:r>
            <a:r>
              <a:rPr lang="zh-CN" altLang="en-US" dirty="0"/>
              <a:t>，</a:t>
            </a:r>
            <a:r>
              <a:rPr lang="en-US" altLang="zh-CN" dirty="0" err="1"/>
              <a:t>ReLu</a:t>
            </a:r>
            <a:r>
              <a:rPr lang="zh-CN" altLang="en-US" dirty="0"/>
              <a:t>函数。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9090539-3C0A-B81C-A5B8-F3EE0974D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9C1465-31A1-4AB7-BAA3-5C52B35D3627}" type="slidenum">
              <a:rPr lang="en-US" altLang="zh-CN" smtClean="0"/>
              <a:pPr>
                <a:defRPr/>
              </a:pPr>
              <a:t>5</a:t>
            </a:fld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C5EAFE4-43D4-C076-11BC-90D5A21613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8" y="1507524"/>
            <a:ext cx="4766121" cy="228600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0FB09A0B-559F-622B-C80C-5D2EE4EA4D90}"/>
              </a:ext>
            </a:extLst>
          </p:cNvPr>
          <p:cNvSpPr txBox="1"/>
          <p:nvPr/>
        </p:nvSpPr>
        <p:spPr>
          <a:xfrm>
            <a:off x="1676400" y="39624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神经元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D7BEFED5-5E25-48AB-053A-D6EDA315B9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7927" y="1548402"/>
            <a:ext cx="3850657" cy="2204244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92D23F51-1E9E-D65C-8E83-72F8C2921BF6}"/>
              </a:ext>
            </a:extLst>
          </p:cNvPr>
          <p:cNvSpPr txBox="1"/>
          <p:nvPr/>
        </p:nvSpPr>
        <p:spPr>
          <a:xfrm>
            <a:off x="4991100" y="3961747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由一个个神经元组成的神经网络</a:t>
            </a:r>
          </a:p>
        </p:txBody>
      </p:sp>
    </p:spTree>
    <p:extLst>
      <p:ext uri="{BB962C8B-B14F-4D97-AF65-F5344CB8AC3E}">
        <p14:creationId xmlns:p14="http://schemas.microsoft.com/office/powerpoint/2010/main" val="24525921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109AAB-4B5E-F7D6-9C39-7796AE363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多分类问题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5BF4B43-1AE6-3560-1AE7-6032EAAB8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9C1465-31A1-4AB7-BAA3-5C52B35D3627}" type="slidenum">
              <a:rPr lang="en-US" altLang="zh-CN" smtClean="0"/>
              <a:pPr>
                <a:defRPr/>
              </a:pPr>
              <a:t>6</a:t>
            </a:fld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C303F19-96A1-4E72-BAC6-FEE7E6D353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371600"/>
            <a:ext cx="2667000" cy="404795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5A212E5B-294E-01CC-015C-7120287B66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3800" y="1344827"/>
            <a:ext cx="3733800" cy="967583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D1A5E6DC-4531-D8C0-44F2-15A28BEE0515}"/>
              </a:ext>
            </a:extLst>
          </p:cNvPr>
          <p:cNvSpPr txBox="1"/>
          <p:nvPr/>
        </p:nvSpPr>
        <p:spPr>
          <a:xfrm>
            <a:off x="685800" y="5808824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多分类问题输出层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584F3C77-F607-96D5-DBD7-3F3F2813C78C}"/>
              </a:ext>
            </a:extLst>
          </p:cNvPr>
          <p:cNvSpPr txBox="1"/>
          <p:nvPr/>
        </p:nvSpPr>
        <p:spPr>
          <a:xfrm>
            <a:off x="4903550" y="2231282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Softmax</a:t>
            </a:r>
            <a:r>
              <a:rPr lang="zh-CN" altLang="en-US" dirty="0"/>
              <a:t>公式</a:t>
            </a: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9BB2564C-5EDC-1525-986C-9D50CE314B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1885" y="2895600"/>
            <a:ext cx="4670899" cy="2373868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85EF98BE-A00E-264B-1F93-FBA5A8CDF9B8}"/>
              </a:ext>
            </a:extLst>
          </p:cNvPr>
          <p:cNvSpPr txBox="1"/>
          <p:nvPr/>
        </p:nvSpPr>
        <p:spPr>
          <a:xfrm>
            <a:off x="5105400" y="5379788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Softmax</a:t>
            </a:r>
            <a:r>
              <a:rPr lang="zh-CN" altLang="en-US" dirty="0"/>
              <a:t>层</a:t>
            </a:r>
          </a:p>
        </p:txBody>
      </p:sp>
    </p:spTree>
    <p:extLst>
      <p:ext uri="{BB962C8B-B14F-4D97-AF65-F5344CB8AC3E}">
        <p14:creationId xmlns:p14="http://schemas.microsoft.com/office/powerpoint/2010/main" val="4216624318"/>
      </p:ext>
    </p:extLst>
  </p:cSld>
  <p:clrMapOvr>
    <a:masterClrMapping/>
  </p:clrMapOvr>
</p:sld>
</file>

<file path=ppt/theme/theme1.xml><?xml version="1.0" encoding="utf-8"?>
<a:theme xmlns:a="http://schemas.openxmlformats.org/drawingml/2006/main" name="1_588TGp_Housesale_light">
  <a:themeElements>
    <a:clrScheme name="3 1">
      <a:dk1>
        <a:srgbClr val="000000"/>
      </a:dk1>
      <a:lt1>
        <a:srgbClr val="FFFFFF"/>
      </a:lt1>
      <a:dk2>
        <a:srgbClr val="114F9B"/>
      </a:dk2>
      <a:lt2>
        <a:srgbClr val="C0C0C0"/>
      </a:lt2>
      <a:accent1>
        <a:srgbClr val="4792D7"/>
      </a:accent1>
      <a:accent2>
        <a:srgbClr val="F6750A"/>
      </a:accent2>
      <a:accent3>
        <a:srgbClr val="FFFFFF"/>
      </a:accent3>
      <a:accent4>
        <a:srgbClr val="000000"/>
      </a:accent4>
      <a:accent5>
        <a:srgbClr val="B1C7E8"/>
      </a:accent5>
      <a:accent6>
        <a:srgbClr val="DF6908"/>
      </a:accent6>
      <a:hlink>
        <a:srgbClr val="8CB929"/>
      </a:hlink>
      <a:folHlink>
        <a:srgbClr val="C072AA"/>
      </a:folHlink>
    </a:clrScheme>
    <a:fontScheme name="3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 1">
        <a:dk1>
          <a:srgbClr val="000000"/>
        </a:dk1>
        <a:lt1>
          <a:srgbClr val="FFFFFF"/>
        </a:lt1>
        <a:dk2>
          <a:srgbClr val="114F9B"/>
        </a:dk2>
        <a:lt2>
          <a:srgbClr val="C0C0C0"/>
        </a:lt2>
        <a:accent1>
          <a:srgbClr val="4792D7"/>
        </a:accent1>
        <a:accent2>
          <a:srgbClr val="F6750A"/>
        </a:accent2>
        <a:accent3>
          <a:srgbClr val="FFFFFF"/>
        </a:accent3>
        <a:accent4>
          <a:srgbClr val="000000"/>
        </a:accent4>
        <a:accent5>
          <a:srgbClr val="B1C7E8"/>
        </a:accent5>
        <a:accent6>
          <a:srgbClr val="DF6908"/>
        </a:accent6>
        <a:hlink>
          <a:srgbClr val="8CB929"/>
        </a:hlink>
        <a:folHlink>
          <a:srgbClr val="C072A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 2">
        <a:dk1>
          <a:srgbClr val="000000"/>
        </a:dk1>
        <a:lt1>
          <a:srgbClr val="FFFFFF"/>
        </a:lt1>
        <a:dk2>
          <a:srgbClr val="660033"/>
        </a:dk2>
        <a:lt2>
          <a:srgbClr val="C0C0C0"/>
        </a:lt2>
        <a:accent1>
          <a:srgbClr val="948EDE"/>
        </a:accent1>
        <a:accent2>
          <a:srgbClr val="36B9BC"/>
        </a:accent2>
        <a:accent3>
          <a:srgbClr val="FFFFFF"/>
        </a:accent3>
        <a:accent4>
          <a:srgbClr val="000000"/>
        </a:accent4>
        <a:accent5>
          <a:srgbClr val="C8C6EC"/>
        </a:accent5>
        <a:accent6>
          <a:srgbClr val="30A7AA"/>
        </a:accent6>
        <a:hlink>
          <a:srgbClr val="C8B540"/>
        </a:hlink>
        <a:folHlink>
          <a:srgbClr val="8198D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 3">
        <a:dk1>
          <a:srgbClr val="000000"/>
        </a:dk1>
        <a:lt1>
          <a:srgbClr val="FFFFFF"/>
        </a:lt1>
        <a:dk2>
          <a:srgbClr val="006666"/>
        </a:dk2>
        <a:lt2>
          <a:srgbClr val="C0C0C0"/>
        </a:lt2>
        <a:accent1>
          <a:srgbClr val="8FC670"/>
        </a:accent1>
        <a:accent2>
          <a:srgbClr val="40B1C8"/>
        </a:accent2>
        <a:accent3>
          <a:srgbClr val="FFFFFF"/>
        </a:accent3>
        <a:accent4>
          <a:srgbClr val="000000"/>
        </a:accent4>
        <a:accent5>
          <a:srgbClr val="C6DFBB"/>
        </a:accent5>
        <a:accent6>
          <a:srgbClr val="39A0B5"/>
        </a:accent6>
        <a:hlink>
          <a:srgbClr val="FBAC0D"/>
        </a:hlink>
        <a:folHlink>
          <a:srgbClr val="D4CF0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30197</TotalTime>
  <Words>378</Words>
  <Application>Microsoft Office PowerPoint</Application>
  <PresentationFormat>全屏显示(4:3)</PresentationFormat>
  <Paragraphs>43</Paragraphs>
  <Slides>6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7" baseType="lpstr">
      <vt:lpstr>-apple-system</vt:lpstr>
      <vt:lpstr>宋体</vt:lpstr>
      <vt:lpstr>微软雅黑</vt:lpstr>
      <vt:lpstr>Arial</vt:lpstr>
      <vt:lpstr>Arial</vt:lpstr>
      <vt:lpstr>Calibri</vt:lpstr>
      <vt:lpstr>Cambria Math</vt:lpstr>
      <vt:lpstr>Times New Roman</vt:lpstr>
      <vt:lpstr>Verdana</vt:lpstr>
      <vt:lpstr>Wingdings</vt:lpstr>
      <vt:lpstr>1_588TGp_Housesale_light</vt:lpstr>
      <vt:lpstr>第三次实验——手写数字体识别</vt:lpstr>
      <vt:lpstr>手写数字体识别</vt:lpstr>
      <vt:lpstr>线性回归回顾</vt:lpstr>
      <vt:lpstr>逻辑回归回顾</vt:lpstr>
      <vt:lpstr>神经元及神经网络</vt:lpstr>
      <vt:lpstr>多分类问题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yyc</dc:creator>
  <cp:lastModifiedBy>梦韬 李</cp:lastModifiedBy>
  <cp:revision>1242</cp:revision>
  <cp:lastPrinted>2017-07-18T08:01:01Z</cp:lastPrinted>
  <dcterms:created xsi:type="dcterms:W3CDTF">2012-03-05T08:06:40Z</dcterms:created>
  <dcterms:modified xsi:type="dcterms:W3CDTF">2024-04-29T14:41:50Z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