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8"/>
  </p:notesMasterIdLst>
  <p:handoutMasterIdLst>
    <p:handoutMasterId r:id="rId9"/>
  </p:handoutMasterIdLst>
  <p:sldIdLst>
    <p:sldId id="3900" r:id="rId2"/>
    <p:sldId id="3906" r:id="rId3"/>
    <p:sldId id="3901" r:id="rId4"/>
    <p:sldId id="3907" r:id="rId5"/>
    <p:sldId id="3908" r:id="rId6"/>
    <p:sldId id="3909" r:id="rId7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liang Xie" initials="DX" lastIdx="4" clrIdx="0">
    <p:extLst>
      <p:ext uri="{19B8F6BF-5375-455C-9EA6-DF929625EA0E}">
        <p15:presenceInfo xmlns:p15="http://schemas.microsoft.com/office/powerpoint/2012/main" userId="e73840e2c320290a" providerId="Windows Live"/>
      </p:ext>
    </p:extLst>
  </p:cmAuthor>
  <p:cmAuthor id="2" name="梦韬 李" initials="梦李" lastIdx="1" clrIdx="1">
    <p:extLst>
      <p:ext uri="{19B8F6BF-5375-455C-9EA6-DF929625EA0E}">
        <p15:presenceInfo xmlns:p15="http://schemas.microsoft.com/office/powerpoint/2012/main" userId="142535a2fabb1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9B"/>
    <a:srgbClr val="CCFFCC"/>
    <a:srgbClr val="C5E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6854" autoAdjust="0"/>
  </p:normalViewPr>
  <p:slideViewPr>
    <p:cSldViewPr>
      <p:cViewPr varScale="1">
        <p:scale>
          <a:sx n="124" d="100"/>
          <a:sy n="124" d="100"/>
        </p:scale>
        <p:origin x="6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11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B423-8523-4F4E-8C80-9B0E7D3926E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11" y="6658664"/>
            <a:ext cx="4028440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36E26-25AD-4257-A37E-2732B0D4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4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9F18621-9A54-4CD7-ACF6-C955E7E90D21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F9CCF1D-9111-49D6-8F74-B6F649FCA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12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数据作为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6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数据作为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/>
          <p:cNvGrpSpPr>
            <a:grpSpLocks/>
          </p:cNvGrpSpPr>
          <p:nvPr userDrawn="1"/>
        </p:nvGrpSpPr>
        <p:grpSpPr bwMode="auto">
          <a:xfrm>
            <a:off x="-142876" y="-142900"/>
            <a:ext cx="9358346" cy="1274788"/>
            <a:chOff x="54" y="538"/>
            <a:chExt cx="5658" cy="713"/>
          </a:xfrm>
          <a:solidFill>
            <a:schemeClr val="accent1">
              <a:lumMod val="75000"/>
            </a:schemeClr>
          </a:solidFill>
        </p:grpSpPr>
        <p:sp>
          <p:nvSpPr>
            <p:cNvPr id="5" name="Freeform 30"/>
            <p:cNvSpPr>
              <a:spLocks/>
            </p:cNvSpPr>
            <p:nvPr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reeform 31"/>
            <p:cNvSpPr>
              <a:spLocks/>
            </p:cNvSpPr>
            <p:nvPr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32"/>
            <p:cNvSpPr>
              <a:spLocks/>
            </p:cNvSpPr>
            <p:nvPr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8" name="图片 7" descr="face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28111" r="10937"/>
          <a:stretch>
            <a:fillRect/>
          </a:stretch>
        </p:blipFill>
        <p:spPr>
          <a:xfrm>
            <a:off x="0" y="1785926"/>
            <a:ext cx="8143900" cy="4714908"/>
          </a:xfrm>
          <a:prstGeom prst="rect">
            <a:avLst/>
          </a:prstGeom>
        </p:spPr>
      </p:pic>
      <p:sp>
        <p:nvSpPr>
          <p:cNvPr id="9" name="Oval 105"/>
          <p:cNvSpPr>
            <a:spLocks noChangeArrowheads="1"/>
          </p:cNvSpPr>
          <p:nvPr/>
        </p:nvSpPr>
        <p:spPr bwMode="gray">
          <a:xfrm>
            <a:off x="3810001" y="2971800"/>
            <a:ext cx="700088" cy="700088"/>
          </a:xfrm>
          <a:prstGeom prst="ellipse">
            <a:avLst/>
          </a:prstGeom>
          <a:solidFill>
            <a:srgbClr val="FFFFFF">
              <a:alpha val="14902"/>
            </a:srgbClr>
          </a:solidFill>
          <a:ln w="9525">
            <a:solidFill>
              <a:srgbClr val="FFFFFF">
                <a:alpha val="30196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Oval 106"/>
          <p:cNvSpPr>
            <a:spLocks noChangeArrowheads="1"/>
          </p:cNvSpPr>
          <p:nvPr/>
        </p:nvSpPr>
        <p:spPr bwMode="gray">
          <a:xfrm>
            <a:off x="2214566" y="5857881"/>
            <a:ext cx="300037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Oval 107"/>
          <p:cNvSpPr>
            <a:spLocks noChangeArrowheads="1"/>
          </p:cNvSpPr>
          <p:nvPr/>
        </p:nvSpPr>
        <p:spPr bwMode="gray">
          <a:xfrm>
            <a:off x="2857500" y="5643569"/>
            <a:ext cx="24765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Picture 109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714875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4"/>
          <p:cNvSpPr>
            <a:spLocks noChangeArrowheads="1"/>
          </p:cNvSpPr>
          <p:nvPr userDrawn="1"/>
        </p:nvSpPr>
        <p:spPr bwMode="gray">
          <a:xfrm>
            <a:off x="5786438" y="3686175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gray">
          <a:xfrm>
            <a:off x="7464425" y="532923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8" name="Group 75"/>
          <p:cNvGrpSpPr>
            <a:grpSpLocks/>
          </p:cNvGrpSpPr>
          <p:nvPr userDrawn="1"/>
        </p:nvGrpSpPr>
        <p:grpSpPr bwMode="auto">
          <a:xfrm>
            <a:off x="-71470" y="6226181"/>
            <a:ext cx="9286908" cy="631825"/>
            <a:chOff x="71" y="3751"/>
            <a:chExt cx="5629" cy="398"/>
          </a:xfrm>
          <a:solidFill>
            <a:schemeClr val="accent1">
              <a:lumMod val="75000"/>
            </a:schemeClr>
          </a:solidFill>
        </p:grpSpPr>
        <p:sp>
          <p:nvSpPr>
            <p:cNvPr id="19" name="Freeform 24"/>
            <p:cNvSpPr>
              <a:spLocks/>
            </p:cNvSpPr>
            <p:nvPr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2" name="Rectangle 42"/>
          <p:cNvSpPr>
            <a:spLocks noChangeArrowheads="1"/>
          </p:cNvSpPr>
          <p:nvPr userDrawn="1"/>
        </p:nvSpPr>
        <p:spPr bwMode="gray">
          <a:xfrm>
            <a:off x="7466014" y="4471994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gray">
          <a:xfrm>
            <a:off x="8321675" y="3686175"/>
            <a:ext cx="741363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4" name="Picture 108" descr="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0725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4"/>
          <p:cNvSpPr>
            <a:spLocks noChangeArrowheads="1"/>
          </p:cNvSpPr>
          <p:nvPr userDrawn="1"/>
        </p:nvSpPr>
        <p:spPr bwMode="gray">
          <a:xfrm>
            <a:off x="6624638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 userDrawn="1"/>
        </p:nvSpPr>
        <p:spPr bwMode="gray">
          <a:xfrm>
            <a:off x="7464425" y="3686175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Rectangle 42"/>
          <p:cNvSpPr>
            <a:spLocks noChangeArrowheads="1"/>
          </p:cNvSpPr>
          <p:nvPr userDrawn="1"/>
        </p:nvSpPr>
        <p:spPr bwMode="gray">
          <a:xfrm>
            <a:off x="5786440" y="4471994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229600" cy="1143000"/>
          </a:xfrm>
        </p:spPr>
        <p:txBody>
          <a:bodyPr/>
          <a:lstStyle>
            <a:lvl1pPr algn="r">
              <a:defRPr sz="6000">
                <a:latin typeface="Arial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19200" y="2438406"/>
            <a:ext cx="7543800" cy="3651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 b="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grpSp>
        <p:nvGrpSpPr>
          <p:cNvPr id="13" name="组合 22">
            <a:extLst>
              <a:ext uri="{FF2B5EF4-FFF2-40B4-BE49-F238E27FC236}">
                <a16:creationId xmlns:a16="http://schemas.microsoft.com/office/drawing/2014/main" id="{5EC87B4B-627B-8D56-8CF7-A9B94B50E159}"/>
              </a:ext>
            </a:extLst>
          </p:cNvPr>
          <p:cNvGrpSpPr/>
          <p:nvPr userDrawn="1"/>
        </p:nvGrpSpPr>
        <p:grpSpPr bwMode="auto">
          <a:xfrm>
            <a:off x="5500688" y="142875"/>
            <a:ext cx="3573462" cy="571500"/>
            <a:chOff x="6392875" y="0"/>
            <a:chExt cx="2679687" cy="42860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CCDD8E6-AA1C-E61F-FD50-9C764DA6FA1A}"/>
                </a:ext>
              </a:extLst>
            </p:cNvPr>
            <p:cNvSpPr/>
            <p:nvPr userDrawn="1"/>
          </p:nvSpPr>
          <p:spPr>
            <a:xfrm>
              <a:off x="6683343" y="25002"/>
              <a:ext cx="360704" cy="3607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5" name="Picture 12" descr="index_01">
              <a:extLst>
                <a:ext uri="{FF2B5EF4-FFF2-40B4-BE49-F238E27FC236}">
                  <a16:creationId xmlns:a16="http://schemas.microsoft.com/office/drawing/2014/main" id="{0A74AFB3-F147-C8C1-B984-0DF243543A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346"/>
            <a:stretch>
              <a:fillRect/>
            </a:stretch>
          </p:blipFill>
          <p:spPr bwMode="auto">
            <a:xfrm>
              <a:off x="6392875" y="0"/>
              <a:ext cx="267968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9842435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1E814-6C18-4E05-BD1E-0D63E7053E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3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35478-A279-485B-A1E0-AD14CB4D77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1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EE3C-DCB9-4064-B0AC-C8B2C42EE7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65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2E3C0-4145-45A8-8C85-E86E3FF346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03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C6B6-B071-4A7A-B26E-F4F9D567D8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97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B4BD-84CC-47CE-BE7E-2AC9D3042F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9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93DA-F0B7-4F9F-B064-ABE00E214A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11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54000"/>
            <a:ext cx="2095500" cy="607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54000"/>
            <a:ext cx="6134100" cy="607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D79E-680F-47EE-B567-7937AE66FE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023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EB039-AE8A-42D6-BB61-4227417F18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572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4314" y="415930"/>
            <a:ext cx="21339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4F9B"/>
                </a:solidFill>
                <a:latin typeface="微软雅黑" pitchFamily="34" charset="-122"/>
                <a:ea typeface="微软雅黑" pitchFamily="34" charset="-122"/>
              </a:rPr>
              <a:t>汇报内容</a:t>
            </a:r>
          </a:p>
        </p:txBody>
      </p:sp>
      <p:sp>
        <p:nvSpPr>
          <p:cNvPr id="3" name="Rectangle 54"/>
          <p:cNvSpPr>
            <a:spLocks noChangeArrowheads="1"/>
          </p:cNvSpPr>
          <p:nvPr userDrawn="1"/>
        </p:nvSpPr>
        <p:spPr bwMode="gray">
          <a:xfrm>
            <a:off x="8401050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gray">
          <a:xfrm>
            <a:off x="7510463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2"/>
          <p:cNvSpPr>
            <a:spLocks noChangeArrowheads="1"/>
          </p:cNvSpPr>
          <p:nvPr userDrawn="1"/>
        </p:nvSpPr>
        <p:spPr bwMode="gray">
          <a:xfrm>
            <a:off x="7510465" y="5292725"/>
            <a:ext cx="741362" cy="744538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gray">
          <a:xfrm>
            <a:off x="8402638" y="4471988"/>
            <a:ext cx="741362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gray">
          <a:xfrm>
            <a:off x="7510463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gray">
          <a:xfrm>
            <a:off x="5857875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gray">
          <a:xfrm>
            <a:off x="8402638" y="3643313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46"/>
          <p:cNvGrpSpPr>
            <a:grpSpLocks/>
          </p:cNvGrpSpPr>
          <p:nvPr userDrawn="1"/>
        </p:nvGrpSpPr>
        <p:grpSpPr bwMode="auto">
          <a:xfrm>
            <a:off x="2214564" y="2071688"/>
            <a:ext cx="4214812" cy="510778"/>
            <a:chOff x="2143108" y="1571612"/>
            <a:chExt cx="4214842" cy="510782"/>
          </a:xfrm>
        </p:grpSpPr>
        <p:sp>
          <p:nvSpPr>
            <p:cNvPr id="11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99"/>
              <a:ext cx="3214711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研究内容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50"/>
          <p:cNvGrpSpPr>
            <a:grpSpLocks/>
          </p:cNvGrpSpPr>
          <p:nvPr userDrawn="1"/>
        </p:nvGrpSpPr>
        <p:grpSpPr bwMode="auto">
          <a:xfrm>
            <a:off x="2214564" y="2928939"/>
            <a:ext cx="4214812" cy="510778"/>
            <a:chOff x="2143108" y="1571612"/>
            <a:chExt cx="4214842" cy="509165"/>
          </a:xfrm>
        </p:grpSpPr>
        <p:sp>
          <p:nvSpPr>
            <p:cNvPr id="15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14"/>
              <a:ext cx="3214711" cy="4602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主要创新</a:t>
              </a:r>
            </a:p>
          </p:txBody>
        </p:sp>
        <p:sp>
          <p:nvSpPr>
            <p:cNvPr id="16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091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17" name="圆角矩形 16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54"/>
          <p:cNvGrpSpPr>
            <a:grpSpLocks/>
          </p:cNvGrpSpPr>
          <p:nvPr userDrawn="1"/>
        </p:nvGrpSpPr>
        <p:grpSpPr bwMode="auto">
          <a:xfrm>
            <a:off x="2214564" y="3786188"/>
            <a:ext cx="4214812" cy="510778"/>
            <a:chOff x="2143108" y="1571612"/>
            <a:chExt cx="4214842" cy="510782"/>
          </a:xfrm>
        </p:grpSpPr>
        <p:sp>
          <p:nvSpPr>
            <p:cNvPr id="19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研究成果在国内外的影响</a:t>
              </a:r>
            </a:p>
          </p:txBody>
        </p:sp>
        <p:sp>
          <p:nvSpPr>
            <p:cNvPr id="20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58"/>
          <p:cNvGrpSpPr>
            <a:grpSpLocks/>
          </p:cNvGrpSpPr>
          <p:nvPr userDrawn="1"/>
        </p:nvGrpSpPr>
        <p:grpSpPr bwMode="auto">
          <a:xfrm>
            <a:off x="2214564" y="4643438"/>
            <a:ext cx="4214812" cy="510778"/>
            <a:chOff x="2143108" y="1571612"/>
            <a:chExt cx="4214842" cy="510782"/>
          </a:xfrm>
        </p:grpSpPr>
        <p:sp>
          <p:nvSpPr>
            <p:cNvPr id="23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研究成果的佐证清单</a:t>
              </a:r>
            </a:p>
          </p:txBody>
        </p:sp>
        <p:sp>
          <p:nvSpPr>
            <p:cNvPr id="24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A1F3ECB-1B5F-4812-8EE0-D9CDE827C8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9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C1465-31A1-4AB7-BAA3-5C52B35D36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72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3172D98-0646-4EE1-AD5E-021AFCD98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40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9383985-2E93-4323-90A1-BFCE75384E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4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448529D-F359-4968-AACB-8C837AE34E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709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5140F89-3B66-4D99-A2BE-DF143E2E2D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04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360A274-22B2-475C-9D32-8301798ECB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6807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D6D7-26AF-4682-A64D-E21D52CD6F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419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B7EBCD-D7EE-4D6C-BCC6-CCE2F9914302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91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4314" y="415930"/>
            <a:ext cx="21339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4F9B"/>
                </a:solidFill>
                <a:latin typeface="微软雅黑" pitchFamily="34" charset="-122"/>
                <a:ea typeface="微软雅黑" pitchFamily="34" charset="-122"/>
              </a:rPr>
              <a:t>汇报内容</a:t>
            </a:r>
          </a:p>
        </p:txBody>
      </p:sp>
      <p:sp>
        <p:nvSpPr>
          <p:cNvPr id="3" name="Rectangle 54"/>
          <p:cNvSpPr>
            <a:spLocks noChangeArrowheads="1"/>
          </p:cNvSpPr>
          <p:nvPr userDrawn="1"/>
        </p:nvSpPr>
        <p:spPr bwMode="gray">
          <a:xfrm>
            <a:off x="8401050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gray">
          <a:xfrm>
            <a:off x="7510463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2"/>
          <p:cNvSpPr>
            <a:spLocks noChangeArrowheads="1"/>
          </p:cNvSpPr>
          <p:nvPr userDrawn="1"/>
        </p:nvSpPr>
        <p:spPr bwMode="gray">
          <a:xfrm>
            <a:off x="7510465" y="5292725"/>
            <a:ext cx="741362" cy="744538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gray">
          <a:xfrm>
            <a:off x="8402638" y="4471988"/>
            <a:ext cx="741362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gray">
          <a:xfrm>
            <a:off x="7510463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gray">
          <a:xfrm>
            <a:off x="5857875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gray">
          <a:xfrm>
            <a:off x="8402638" y="3643313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46"/>
          <p:cNvGrpSpPr>
            <a:grpSpLocks/>
          </p:cNvGrpSpPr>
          <p:nvPr userDrawn="1"/>
        </p:nvGrpSpPr>
        <p:grpSpPr bwMode="auto">
          <a:xfrm>
            <a:off x="2214564" y="2071688"/>
            <a:ext cx="4214812" cy="510778"/>
            <a:chOff x="2143108" y="1571612"/>
            <a:chExt cx="4214842" cy="510782"/>
          </a:xfrm>
        </p:grpSpPr>
        <p:sp>
          <p:nvSpPr>
            <p:cNvPr id="11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99"/>
              <a:ext cx="3214711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研究内容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50"/>
          <p:cNvGrpSpPr>
            <a:grpSpLocks/>
          </p:cNvGrpSpPr>
          <p:nvPr userDrawn="1"/>
        </p:nvGrpSpPr>
        <p:grpSpPr bwMode="auto">
          <a:xfrm>
            <a:off x="2214564" y="2928939"/>
            <a:ext cx="4214812" cy="510778"/>
            <a:chOff x="2143108" y="1571612"/>
            <a:chExt cx="4214842" cy="509165"/>
          </a:xfrm>
        </p:grpSpPr>
        <p:sp>
          <p:nvSpPr>
            <p:cNvPr id="15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14"/>
              <a:ext cx="3214711" cy="4602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主要创新</a:t>
              </a:r>
            </a:p>
          </p:txBody>
        </p:sp>
        <p:sp>
          <p:nvSpPr>
            <p:cNvPr id="16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091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17" name="圆角矩形 16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54"/>
          <p:cNvGrpSpPr>
            <a:grpSpLocks/>
          </p:cNvGrpSpPr>
          <p:nvPr userDrawn="1"/>
        </p:nvGrpSpPr>
        <p:grpSpPr bwMode="auto">
          <a:xfrm>
            <a:off x="2214564" y="3786188"/>
            <a:ext cx="4214812" cy="510778"/>
            <a:chOff x="2143108" y="1571612"/>
            <a:chExt cx="4214842" cy="510782"/>
          </a:xfrm>
        </p:grpSpPr>
        <p:sp>
          <p:nvSpPr>
            <p:cNvPr id="19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研究成果在国内外的影响</a:t>
              </a:r>
            </a:p>
          </p:txBody>
        </p:sp>
        <p:sp>
          <p:nvSpPr>
            <p:cNvPr id="20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58"/>
          <p:cNvGrpSpPr>
            <a:grpSpLocks/>
          </p:cNvGrpSpPr>
          <p:nvPr userDrawn="1"/>
        </p:nvGrpSpPr>
        <p:grpSpPr bwMode="auto">
          <a:xfrm>
            <a:off x="2214564" y="4643438"/>
            <a:ext cx="4214812" cy="510778"/>
            <a:chOff x="2143108" y="1571612"/>
            <a:chExt cx="4214842" cy="510782"/>
          </a:xfrm>
        </p:grpSpPr>
        <p:sp>
          <p:nvSpPr>
            <p:cNvPr id="23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研究成果的佐证清单</a:t>
              </a:r>
            </a:p>
          </p:txBody>
        </p:sp>
        <p:sp>
          <p:nvSpPr>
            <p:cNvPr id="24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896B503-1F0A-4BA9-A5D8-57DC0A632C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8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F974DC-8C58-4ED1-AC82-45185C7708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41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A46D056-9CF4-4F12-8A44-B3EDBFD6CE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60A4C5-91B3-499F-BDDC-E2C1232BE6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6BF7DB-7E6F-48C3-B3FF-D030D32DAF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47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6EA10D6-3A6B-4AA5-823E-7A307F8998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37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B1D94-19D6-4464-9AEB-402AE58DF6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3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6600" y="6470656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3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19812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94463"/>
            <a:ext cx="6858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2EFBA6-7230-4D88-9B68-9024355E57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1" name="Line 91"/>
          <p:cNvSpPr>
            <a:spLocks noChangeShapeType="1"/>
          </p:cNvSpPr>
          <p:nvPr/>
        </p:nvSpPr>
        <p:spPr bwMode="auto">
          <a:xfrm>
            <a:off x="228600" y="990600"/>
            <a:ext cx="6096000" cy="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254006"/>
            <a:ext cx="8382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EF4D4C69-D060-6A3E-6033-717EBB1C3652}"/>
              </a:ext>
            </a:extLst>
          </p:cNvPr>
          <p:cNvGrpSpPr/>
          <p:nvPr userDrawn="1"/>
        </p:nvGrpSpPr>
        <p:grpSpPr bwMode="auto">
          <a:xfrm>
            <a:off x="5927725" y="525463"/>
            <a:ext cx="3216275" cy="514350"/>
            <a:chOff x="6392875" y="0"/>
            <a:chExt cx="2679687" cy="4286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48F64B-6193-881A-8253-46AF66D6046B}"/>
                </a:ext>
              </a:extLst>
            </p:cNvPr>
            <p:cNvSpPr/>
            <p:nvPr userDrawn="1"/>
          </p:nvSpPr>
          <p:spPr>
            <a:xfrm>
              <a:off x="6683858" y="25134"/>
              <a:ext cx="359761" cy="3598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" name="Picture 12" descr="index_01">
              <a:extLst>
                <a:ext uri="{FF2B5EF4-FFF2-40B4-BE49-F238E27FC236}">
                  <a16:creationId xmlns:a16="http://schemas.microsoft.com/office/drawing/2014/main" id="{37C48CFD-882B-FA04-F27B-21EAEABA1C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46"/>
            <a:stretch>
              <a:fillRect/>
            </a:stretch>
          </p:blipFill>
          <p:spPr bwMode="auto">
            <a:xfrm>
              <a:off x="6392875" y="0"/>
              <a:ext cx="2679687" cy="42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724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44" r:id="rId25"/>
    <p:sldLayoutId id="2147484076" r:id="rId2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6"/>
            <a:ext cx="8763000" cy="715963"/>
          </a:xfrm>
        </p:spPr>
        <p:txBody>
          <a:bodyPr/>
          <a:lstStyle/>
          <a:p>
            <a:r>
              <a:rPr lang="zh-CN" altLang="en-US" dirty="0"/>
              <a:t>第三次实验</a:t>
            </a:r>
            <a:r>
              <a:rPr lang="en-US" altLang="zh-CN" dirty="0"/>
              <a:t>——</a:t>
            </a:r>
            <a:r>
              <a:rPr lang="zh-CN" altLang="en-US" dirty="0"/>
              <a:t>手写数字体识别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E93B183-E9B8-1C0D-425D-D1D313C90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969969"/>
            <a:ext cx="8686801" cy="5816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任务介绍：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是机器学习领域中一个经典多分类问题，它涉及到对图像中手写数字（</a:t>
            </a:r>
            <a:r>
              <a:rPr kumimoji="1" lang="en-US" altLang="zh-CN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1" lang="en-US" altLang="zh-CN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）的识别。该任务也通常被用作</a:t>
            </a: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和机器学习算法初学者的必学项目。在本次实验中，我们将使用</a:t>
            </a: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来识别手写数字。</a:t>
            </a:r>
            <a:endParaRPr kumimoji="1" lang="en-US" altLang="zh-CN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实验要求：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神经网络设计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：使用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MNIST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数据集，并设计一个至少包含一个隐藏层的神经网络模型，利用神经网络模型对手写体进行识别。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评估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：使用交叉验证和测试集评估模型的性能，报告准确率。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实验目的：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深入理解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的工作原理及其在图像识别中的应用。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使用至少一种深度学习框架（推荐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pytorch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）进行模型的构建和训练。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探索不同的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网络架构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和超参数，以提高模型的识别准确率。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培养科学写作和文档编制的能力，能够清晰地表达实验过程和结果。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手写数字体识别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F3EF4-679A-ACF4-6C29-E600AA9A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84" y="3962400"/>
            <a:ext cx="8548816" cy="27432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手写体数字识别的实用性很强，在大规模数据统计如例行年检、人口普查、财务、税务、邮件分拣等应用领域都有广阔的应用前景。</a:t>
            </a:r>
            <a:endParaRPr lang="en-US" altLang="zh-CN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它可以解决大量手写数字信息的识别和处理问题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方便人们进行信息检索和管理。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A1F493-9B65-6DB0-9819-6DDA4E5C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05063"/>
            <a:ext cx="7239000" cy="24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C07643A-2116-4C17-EF91-63AA3E33009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480718" y="5029200"/>
                <a:ext cx="5877763" cy="1982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endParaRPr lang="zh-CN" altLang="en-US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C07643A-2116-4C17-EF91-63AA3E3300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0718" y="5029200"/>
                <a:ext cx="5877763" cy="1982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69539E9-63D7-C5ED-7C18-E56733E1E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295400"/>
            <a:ext cx="4537934" cy="38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47C65-81B2-D242-35CE-718F988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FAE09-243C-6616-4DB3-DE1773DE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1524000"/>
          </a:xfrm>
        </p:spPr>
        <p:txBody>
          <a:bodyPr/>
          <a:lstStyle/>
          <a:p>
            <a:r>
              <a:rPr lang="zh-CN" altLang="en-US" sz="2400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逻辑回归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是在线性回归的基础上加了一个</a:t>
            </a:r>
            <a:r>
              <a:rPr lang="en-US" altLang="zh-CN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Sigmoid 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函数（非线形）映射，使得</a:t>
            </a:r>
            <a:r>
              <a:rPr lang="zh-CN" altLang="en-US" sz="2400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逻辑回归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称为了一个优秀的分类算法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A9A9-6CAC-B4F1-7061-EE2F7EC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EFF680C9-82AD-6813-4761-390BFB4E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" y="2464602"/>
            <a:ext cx="4308488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229CB6-B26E-C9F8-19A3-E2FD5E8DBB7D}"/>
              </a:ext>
            </a:extLst>
          </p:cNvPr>
          <p:cNvSpPr txBox="1"/>
          <p:nvPr/>
        </p:nvSpPr>
        <p:spPr>
          <a:xfrm>
            <a:off x="11430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函数图像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F86EA-6D39-AE0A-9284-505818C5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88" y="2632685"/>
            <a:ext cx="4426912" cy="23328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3E98EF-6D71-3290-AC06-394DA2BF9F34}"/>
              </a:ext>
            </a:extLst>
          </p:cNvPr>
          <p:cNvSpPr txBox="1"/>
          <p:nvPr/>
        </p:nvSpPr>
        <p:spPr>
          <a:xfrm>
            <a:off x="5562600" y="533692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Sigma</a:t>
            </a:r>
            <a:r>
              <a:rPr lang="zh-CN" altLang="en-US" dirty="0"/>
              <a:t>代表了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概率超过了决策边界</a:t>
            </a:r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279-9ACC-46C1-1BC6-1096DE9A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神经元及神经网络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D9F4-8CA9-0808-DF3B-774540C3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648200"/>
            <a:ext cx="8382000" cy="1676400"/>
          </a:xfrm>
        </p:spPr>
        <p:txBody>
          <a:bodyPr/>
          <a:lstStyle/>
          <a:p>
            <a:r>
              <a:rPr lang="zh-CN" altLang="en-US" dirty="0"/>
              <a:t>激活函数</a:t>
            </a:r>
            <a:endParaRPr lang="en-US" altLang="zh-CN" dirty="0"/>
          </a:p>
          <a:p>
            <a:pPr lvl="1"/>
            <a:r>
              <a:rPr lang="zh-CN" altLang="en-US" dirty="0"/>
              <a:t>激活函数的主要作用是提供网络的非线性建模能力。只有加入了激活函数之后，深度神经网络才具备了分层的非线性映射学习能力。例如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ReLu</a:t>
            </a:r>
            <a:r>
              <a:rPr lang="zh-CN" altLang="en-US" dirty="0"/>
              <a:t>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90539-3C0A-B81C-A5B8-F3EE097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5EAFE4-43D4-C076-11BC-90D5A216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" y="1507524"/>
            <a:ext cx="4766121" cy="2286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B09A0B-559F-622B-C80C-5D2EE4EA4D90}"/>
              </a:ext>
            </a:extLst>
          </p:cNvPr>
          <p:cNvSpPr txBox="1"/>
          <p:nvPr/>
        </p:nvSpPr>
        <p:spPr>
          <a:xfrm>
            <a:off x="16764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EFED5-5E25-48AB-053A-D6EDA315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27" y="1548402"/>
            <a:ext cx="3850657" cy="22042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D23F51-1E9E-D65C-8E83-72F8C2921BF6}"/>
              </a:ext>
            </a:extLst>
          </p:cNvPr>
          <p:cNvSpPr txBox="1"/>
          <p:nvPr/>
        </p:nvSpPr>
        <p:spPr>
          <a:xfrm>
            <a:off x="4991100" y="396174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由一个个神经元组成的神经网络</a:t>
            </a:r>
          </a:p>
        </p:txBody>
      </p:sp>
    </p:spTree>
    <p:extLst>
      <p:ext uri="{BB962C8B-B14F-4D97-AF65-F5344CB8AC3E}">
        <p14:creationId xmlns:p14="http://schemas.microsoft.com/office/powerpoint/2010/main" val="24525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9AAB-4B5E-F7D6-9C39-7796AE36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F4B43-1AE6-3560-1AE7-6032EAA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03F19-96A1-4E72-BAC6-FEE7E6D3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2667000" cy="40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212E5B-294E-01CC-015C-7120287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44827"/>
            <a:ext cx="3733800" cy="967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A5E6DC-4531-D8C0-44F2-15A28BEE0515}"/>
              </a:ext>
            </a:extLst>
          </p:cNvPr>
          <p:cNvSpPr txBox="1"/>
          <p:nvPr/>
        </p:nvSpPr>
        <p:spPr>
          <a:xfrm>
            <a:off x="685800" y="58088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多分类问题输出层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F3C77-F607-96D5-DBD7-3F3F2813C78C}"/>
              </a:ext>
            </a:extLst>
          </p:cNvPr>
          <p:cNvSpPr txBox="1"/>
          <p:nvPr/>
        </p:nvSpPr>
        <p:spPr>
          <a:xfrm>
            <a:off x="4903550" y="22312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公式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B2564C-5EDC-1525-986C-9D50CE31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885" y="2895600"/>
            <a:ext cx="4670899" cy="237386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EF98BE-A00E-264B-1F93-FBA5A8CDF9B8}"/>
              </a:ext>
            </a:extLst>
          </p:cNvPr>
          <p:cNvSpPr txBox="1"/>
          <p:nvPr/>
        </p:nvSpPr>
        <p:spPr>
          <a:xfrm>
            <a:off x="5105400" y="53797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216624318"/>
      </p:ext>
    </p:extLst>
  </p:cSld>
  <p:clrMapOvr>
    <a:masterClrMapping/>
  </p:clrMapOvr>
</p:sld>
</file>

<file path=ppt/theme/theme1.xml><?xml version="1.0" encoding="utf-8"?>
<a:theme xmlns:a="http://schemas.openxmlformats.org/drawingml/2006/main" name="1_588TGp_Housesale_light">
  <a:themeElements>
    <a:clrScheme name="3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30197</TotalTime>
  <Words>378</Words>
  <Application>Microsoft Office PowerPoint</Application>
  <PresentationFormat>全屏显示(4:3)</PresentationFormat>
  <Paragraphs>43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-apple-system</vt:lpstr>
      <vt:lpstr>宋体</vt:lpstr>
      <vt:lpstr>微软雅黑</vt:lpstr>
      <vt:lpstr>Arial</vt:lpstr>
      <vt:lpstr>Arial</vt:lpstr>
      <vt:lpstr>Calibri</vt:lpstr>
      <vt:lpstr>Cambria Math</vt:lpstr>
      <vt:lpstr>Times New Roman</vt:lpstr>
      <vt:lpstr>Verdana</vt:lpstr>
      <vt:lpstr>Wingdings</vt:lpstr>
      <vt:lpstr>1_588TGp_Housesale_light</vt:lpstr>
      <vt:lpstr>第三次实验——手写数字体识别</vt:lpstr>
      <vt:lpstr>手写数字体识别</vt:lpstr>
      <vt:lpstr>线性回归回顾</vt:lpstr>
      <vt:lpstr>逻辑回归回顾</vt:lpstr>
      <vt:lpstr>神经元及神经网络</vt:lpstr>
      <vt:lpstr>多分类问题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yyc</dc:creator>
  <cp:lastModifiedBy>梦韬 李</cp:lastModifiedBy>
  <cp:revision>1242</cp:revision>
  <cp:lastPrinted>2017-07-18T08:01:01Z</cp:lastPrinted>
  <dcterms:created xsi:type="dcterms:W3CDTF">2012-03-05T08:06:40Z</dcterms:created>
  <dcterms:modified xsi:type="dcterms:W3CDTF">2024-04-29T14:42:23Z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