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69" r:id="rId2"/>
    <p:sldId id="485" r:id="rId3"/>
    <p:sldId id="487" r:id="rId4"/>
    <p:sldId id="278" r:id="rId5"/>
    <p:sldId id="488" r:id="rId6"/>
    <p:sldId id="489" r:id="rId7"/>
    <p:sldId id="490" r:id="rId8"/>
    <p:sldId id="4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C7395-983B-4805-B217-B316D787C590}" v="3033" dt="2024-03-16T03:58:41.152"/>
    <p1510:client id="{8FFA9A66-6843-57BA-74B9-4B7EDB1BF3BA}" v="158" dt="2024-03-16T02:10:22.324"/>
    <p1510:client id="{A0CB3BFE-CFC4-A960-9B8A-DBB73E67ED15}" v="52" vWet="54" dt="2024-03-16T02:49:44.893"/>
    <p1510:client id="{A75CDF2B-DA41-42EE-8D66-EF73CBA9C53A}" v="178" dt="2024-03-16T04:12:02.182"/>
    <p1510:client id="{FB7E9BE0-A9DC-7C4D-8966-CDC1D7C729CA}" v="1" dt="2024-03-16T04:44:22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3DAD2-D625-4F32-9977-AFDF16A01896}" type="datetimeFigureOut"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6824-867E-4424-8338-1FF7D181E5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070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3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iomora03/AdvancedTopicsAnalytics/raw/main/datasets/dataTesting.zi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rgiomora03/AdvancedTopicsAnalytics/raw/main/datasets/dataTraining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716543" y="2505532"/>
            <a:ext cx="9302832" cy="21103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z="5000" b="1">
                <a:solidFill>
                  <a:schemeClr val="bg1"/>
                </a:solidFill>
                <a:latin typeface="Arial"/>
                <a:cs typeface="Arial"/>
              </a:rPr>
              <a:t>Tópicos Avanzados en Analítica</a:t>
            </a:r>
            <a:endParaRPr lang="en-US">
              <a:solidFill>
                <a:schemeClr val="bg1"/>
              </a:solidFill>
            </a:endParaRPr>
          </a:p>
          <a:p>
            <a:r>
              <a:rPr lang="es-ES_tradnl" sz="38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Proyecto I</a:t>
            </a:r>
            <a:endParaRPr lang="es-ES_tradnl" sz="3800">
              <a:solidFill>
                <a:srgbClr val="FFC000"/>
              </a:solidFill>
              <a:latin typeface="Arial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1"/>
    </mc:Choice>
    <mc:Fallback xmlns="">
      <p:transition spd="slow" advTm="131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</p:spPr>
      </p:pic>
      <p:sp>
        <p:nvSpPr>
          <p:cNvPr id="31" name="Rectángulo 30"/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Descripción General Base de Datos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BE7DF0-A71A-4DEF-B431-EF0DA2547999}"/>
              </a:ext>
            </a:extLst>
          </p:cNvPr>
          <p:cNvSpPr/>
          <p:nvPr/>
        </p:nvSpPr>
        <p:spPr>
          <a:xfrm>
            <a:off x="360091" y="5382456"/>
            <a:ext cx="5040000" cy="1391828"/>
          </a:xfrm>
          <a:prstGeom prst="roundRect">
            <a:avLst>
              <a:gd name="adj" fmla="val 138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08D6B4-E6E3-1725-28CE-53BD00147402}"/>
              </a:ext>
            </a:extLst>
          </p:cNvPr>
          <p:cNvSpPr txBox="1"/>
          <p:nvPr/>
        </p:nvSpPr>
        <p:spPr>
          <a:xfrm>
            <a:off x="554182" y="1472724"/>
            <a:ext cx="11166763" cy="199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Fuente de base de datos:</a:t>
            </a:r>
          </a:p>
          <a:p>
            <a:endParaRPr lang="es-CO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https://github.com/sergiomora03/AdvancedTopicsAnalytics/raw/main/datasets/dataTesting.zip</a:t>
            </a:r>
            <a:endParaRPr lang="es-CO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https://github.com/sergiomora03/AdvancedTopicsAnalytics/raw/main/datasets/dataTraining.zip</a:t>
            </a:r>
            <a:endParaRPr lang="es-CO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/>
          </a:p>
          <a:p>
            <a:endParaRPr lang="es-CO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1F4A45-DCD4-7132-B917-F12D840C3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40836"/>
              </p:ext>
            </p:extLst>
          </p:nvPr>
        </p:nvGraphicFramePr>
        <p:xfrm>
          <a:off x="733313" y="3429000"/>
          <a:ext cx="7485149" cy="2423071"/>
        </p:xfrm>
        <a:graphic>
          <a:graphicData uri="http://schemas.openxmlformats.org/drawingml/2006/table">
            <a:tbl>
              <a:tblPr firstRow="1" firstCol="1" bandRow="1"/>
              <a:tblGrid>
                <a:gridCol w="1516996">
                  <a:extLst>
                    <a:ext uri="{9D8B030D-6E8A-4147-A177-3AD203B41FA5}">
                      <a16:colId xmlns:a16="http://schemas.microsoft.com/office/drawing/2014/main" val="868436242"/>
                    </a:ext>
                  </a:extLst>
                </a:gridCol>
                <a:gridCol w="1247851">
                  <a:extLst>
                    <a:ext uri="{9D8B030D-6E8A-4147-A177-3AD203B41FA5}">
                      <a16:colId xmlns:a16="http://schemas.microsoft.com/office/drawing/2014/main" val="3236689119"/>
                    </a:ext>
                  </a:extLst>
                </a:gridCol>
                <a:gridCol w="1387806">
                  <a:extLst>
                    <a:ext uri="{9D8B030D-6E8A-4147-A177-3AD203B41FA5}">
                      <a16:colId xmlns:a16="http://schemas.microsoft.com/office/drawing/2014/main" val="1386348967"/>
                    </a:ext>
                  </a:extLst>
                </a:gridCol>
                <a:gridCol w="3332496">
                  <a:extLst>
                    <a:ext uri="{9D8B030D-6E8A-4147-A177-3AD203B41FA5}">
                      <a16:colId xmlns:a16="http://schemas.microsoft.com/office/drawing/2014/main" val="2737592611"/>
                    </a:ext>
                  </a:extLst>
                </a:gridCol>
              </a:tblGrid>
              <a:tr h="34615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Tabla 1. Diccionario de datos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13559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Tipo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Rango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18018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Año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Numérica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1894 - 2015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Año de publicación de la película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085403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Título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Texto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Nombre de la película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09206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Descripción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Texto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Descripción de trama de la película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489635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Género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Lista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Géneros en los que clasifica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553001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Puntuación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Numérica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1.2 - 9.3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Puntuación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983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A2DC334-1FC2-9B5E-A0CB-05296C3101FF}"/>
              </a:ext>
            </a:extLst>
          </p:cNvPr>
          <p:cNvSpPr txBox="1"/>
          <p:nvPr/>
        </p:nvSpPr>
        <p:spPr>
          <a:xfrm>
            <a:off x="8756073" y="3429000"/>
            <a:ext cx="270261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Corresponde a base de datos de películas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Cinco variables de distintos 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No se encuentran valores nulos en la revisión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15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</p:spPr>
      </p:pic>
      <p:sp>
        <p:nvSpPr>
          <p:cNvPr id="31" name="Rectángulo 30"/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Descripción General Base de Datos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D61C939-7DA5-F2D6-755B-31600B9E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" y="1571124"/>
            <a:ext cx="5985290" cy="3570158"/>
          </a:xfrm>
          <a:prstGeom prst="rect">
            <a:avLst/>
          </a:prstGeom>
        </p:spPr>
      </p:pic>
      <p:pic>
        <p:nvPicPr>
          <p:cNvPr id="7" name="Picture 1" descr="A graph of blue and white lines&#10;&#10;Description automatically generated">
            <a:extLst>
              <a:ext uri="{FF2B5EF4-FFF2-40B4-BE49-F238E27FC236}">
                <a16:creationId xmlns:a16="http://schemas.microsoft.com/office/drawing/2014/main" id="{0C731EF2-FDEB-9DB1-204D-44ED31E5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567" y="1571123"/>
            <a:ext cx="5985986" cy="35701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0BAA63D-D3BA-C725-E7EF-EA9E4B639F11}"/>
              </a:ext>
            </a:extLst>
          </p:cNvPr>
          <p:cNvSpPr txBox="1"/>
          <p:nvPr/>
        </p:nvSpPr>
        <p:spPr>
          <a:xfrm>
            <a:off x="1444037" y="1227242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Gráfico 1: Frecuencia de Géneros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78CFC2-1C64-039B-CDB8-E7DEBA411F76}"/>
              </a:ext>
            </a:extLst>
          </p:cNvPr>
          <p:cNvSpPr txBox="1"/>
          <p:nvPr/>
        </p:nvSpPr>
        <p:spPr>
          <a:xfrm>
            <a:off x="7151649" y="1227242"/>
            <a:ext cx="43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Gráfico 2: Puntuación promedio por género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CE8DEF-3705-0B17-F2EB-1BF9A0A16BD9}"/>
              </a:ext>
            </a:extLst>
          </p:cNvPr>
          <p:cNvSpPr txBox="1"/>
          <p:nvPr/>
        </p:nvSpPr>
        <p:spPr>
          <a:xfrm>
            <a:off x="401782" y="5264722"/>
            <a:ext cx="5666508" cy="11079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Se encuentran 24 géneros diferentes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Drama (3965 apariciones) y Comedia (3046 apariciones) son los géneros más repetidos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Noticias (7 apariciones) es el de menor frecuencia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979EC-790C-9671-7064-889D42D7DF66}"/>
              </a:ext>
            </a:extLst>
          </p:cNvPr>
          <p:cNvSpPr txBox="1"/>
          <p:nvPr/>
        </p:nvSpPr>
        <p:spPr>
          <a:xfrm>
            <a:off x="6373090" y="5264720"/>
            <a:ext cx="5666508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Noticias tiene la mejor valoración; pero la menor frecuencia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Los géneros de documental y película corta son los siguientes mejor valorados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La media del puntaje está alrededor de los 6.4 puntos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9D54AA-D42C-0FD8-6CF0-AD5CF7BE3CAF}"/>
              </a:ext>
            </a:extLst>
          </p:cNvPr>
          <p:cNvSpPr txBox="1"/>
          <p:nvPr/>
        </p:nvSpPr>
        <p:spPr>
          <a:xfrm>
            <a:off x="-38493" y="6432485"/>
            <a:ext cx="1228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/>
              <a:t>* Se observa que en el Top 20 por número de lanzamientos, se encuentran todos los años desde el 2000. Es decir que la frecuencia es creciente</a:t>
            </a:r>
          </a:p>
        </p:txBody>
      </p:sp>
    </p:spTree>
    <p:extLst>
      <p:ext uri="{BB962C8B-B14F-4D97-AF65-F5344CB8AC3E}">
        <p14:creationId xmlns:p14="http://schemas.microsoft.com/office/powerpoint/2010/main" val="30829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7"/>
          <p:cNvSpPr/>
          <p:nvPr/>
        </p:nvSpPr>
        <p:spPr>
          <a:xfrm>
            <a:off x="1418900" y="1352843"/>
            <a:ext cx="4676987" cy="1057700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00" tIns="121900" rIns="6096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Eliminación de signos de puntuación y demás caracteres especiales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37"/>
          <p:cNvSpPr/>
          <p:nvPr/>
        </p:nvSpPr>
        <p:spPr>
          <a:xfrm>
            <a:off x="1418900" y="4265643"/>
            <a:ext cx="4676987" cy="1057700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600" tIns="121900" rIns="6096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Eliminación de nombres propios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7"/>
          <p:cNvSpPr/>
          <p:nvPr/>
        </p:nvSpPr>
        <p:spPr>
          <a:xfrm>
            <a:off x="1418900" y="5722043"/>
            <a:ext cx="4676987" cy="1057700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600" tIns="121900" rIns="6096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Eliminación de números ordinales y cardinales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37"/>
          <p:cNvSpPr/>
          <p:nvPr/>
        </p:nvSpPr>
        <p:spPr>
          <a:xfrm>
            <a:off x="1418900" y="2809243"/>
            <a:ext cx="4676987" cy="1057700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00" tIns="121900" rIns="6096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Generalización de texto mediante estandarización a minúsculas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5492668" y="1974692"/>
            <a:ext cx="1270400" cy="12704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72" name="Google Shape;1172;p37"/>
          <p:cNvGrpSpPr/>
          <p:nvPr/>
        </p:nvGrpSpPr>
        <p:grpSpPr>
          <a:xfrm>
            <a:off x="947020" y="2132767"/>
            <a:ext cx="954240" cy="954305"/>
            <a:chOff x="710265" y="1121593"/>
            <a:chExt cx="715680" cy="715729"/>
          </a:xfrm>
        </p:grpSpPr>
        <p:sp>
          <p:nvSpPr>
            <p:cNvPr id="1173" name="Google Shape;1173;p37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Paso 1</a:t>
              </a:r>
              <a:endParaRPr sz="2000"/>
            </a:p>
          </p:txBody>
        </p:sp>
      </p:grpSp>
      <p:sp>
        <p:nvSpPr>
          <p:cNvPr id="1175" name="Google Shape;1175;p37"/>
          <p:cNvSpPr txBox="1"/>
          <p:nvPr/>
        </p:nvSpPr>
        <p:spPr>
          <a:xfrm>
            <a:off x="7115560" y="1352237"/>
            <a:ext cx="40184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Limpieza base de datos</a:t>
            </a:r>
            <a:endParaRPr sz="3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6" name="Google Shape;1176;p37"/>
          <p:cNvSpPr txBox="1"/>
          <p:nvPr/>
        </p:nvSpPr>
        <p:spPr>
          <a:xfrm>
            <a:off x="7272527" y="2628553"/>
            <a:ext cx="3861600" cy="1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Objetivos deseados: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Eficiencia en dimensionalidad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Filtrado para texto relevante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Mejora de la eficiencia computacional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7" name="Google Shape;1177;p37"/>
          <p:cNvGrpSpPr/>
          <p:nvPr/>
        </p:nvGrpSpPr>
        <p:grpSpPr>
          <a:xfrm>
            <a:off x="947020" y="3589179"/>
            <a:ext cx="954240" cy="954305"/>
            <a:chOff x="710265" y="2213902"/>
            <a:chExt cx="715680" cy="715729"/>
          </a:xfrm>
        </p:grpSpPr>
        <p:sp>
          <p:nvSpPr>
            <p:cNvPr id="1178" name="Google Shape;1178;p37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Paso 2</a:t>
              </a:r>
              <a:endParaRPr sz="2000"/>
            </a:p>
          </p:txBody>
        </p:sp>
      </p:grpSp>
      <p:grpSp>
        <p:nvGrpSpPr>
          <p:cNvPr id="1180" name="Google Shape;1180;p37"/>
          <p:cNvGrpSpPr/>
          <p:nvPr/>
        </p:nvGrpSpPr>
        <p:grpSpPr>
          <a:xfrm>
            <a:off x="947020" y="5045613"/>
            <a:ext cx="954240" cy="954305"/>
            <a:chOff x="710265" y="3306227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Paso 3</a:t>
              </a:r>
              <a:endParaRPr sz="2000"/>
            </a:p>
          </p:txBody>
        </p:sp>
      </p:grpSp>
      <p:sp>
        <p:nvSpPr>
          <p:cNvPr id="1183" name="Google Shape;1183;p37"/>
          <p:cNvSpPr/>
          <p:nvPr/>
        </p:nvSpPr>
        <p:spPr>
          <a:xfrm>
            <a:off x="5492668" y="3431093"/>
            <a:ext cx="1270400" cy="12704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4" name="Google Shape;1184;p37"/>
          <p:cNvSpPr/>
          <p:nvPr/>
        </p:nvSpPr>
        <p:spPr>
          <a:xfrm>
            <a:off x="5492668" y="4887493"/>
            <a:ext cx="1270400" cy="12704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02A68DFE-4703-4488-3E42-CA28E88E4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BE2FDB5-AC96-01FA-CECD-C9A372C2D897}"/>
              </a:ext>
            </a:extLst>
          </p:cNvPr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Limpieza de texto en Base de datos</a:t>
            </a: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95EA7D0-5CE2-FD6B-AFC6-D578976B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9536"/>
              </p:ext>
            </p:extLst>
          </p:nvPr>
        </p:nvGraphicFramePr>
        <p:xfrm>
          <a:off x="7471540" y="4199928"/>
          <a:ext cx="4172046" cy="2243840"/>
        </p:xfrm>
        <a:graphic>
          <a:graphicData uri="http://schemas.openxmlformats.org/drawingml/2006/table">
            <a:tbl>
              <a:tblPr firstRow="1" firstCol="1" bandRow="1"/>
              <a:tblGrid>
                <a:gridCol w="2223979">
                  <a:extLst>
                    <a:ext uri="{9D8B030D-6E8A-4147-A177-3AD203B41FA5}">
                      <a16:colId xmlns:a16="http://schemas.microsoft.com/office/drawing/2014/main" val="2034243096"/>
                    </a:ext>
                  </a:extLst>
                </a:gridCol>
                <a:gridCol w="1948067">
                  <a:extLst>
                    <a:ext uri="{9D8B030D-6E8A-4147-A177-3AD203B41FA5}">
                      <a16:colId xmlns:a16="http://schemas.microsoft.com/office/drawing/2014/main" val="2498418816"/>
                    </a:ext>
                  </a:extLst>
                </a:gridCol>
              </a:tblGrid>
              <a:tr h="27509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Tabla 2. Frecuencia caracteres especiales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49495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Caracter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Frecuencia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8093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57327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747189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46614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02939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‘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15571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041849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10466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432137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(: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2072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660919"/>
                  </a:ext>
                </a:extLst>
              </a:tr>
              <a:tr h="247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):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2059</a:t>
                      </a:r>
                      <a:endParaRPr lang="es-CO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3936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02A68DFE-4703-4488-3E42-CA28E88E4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BE2FDB5-AC96-01FA-CECD-C9A372C2D897}"/>
              </a:ext>
            </a:extLst>
          </p:cNvPr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Preprocesamiento de texto</a:t>
            </a: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oogle Shape;641;p26">
            <a:extLst>
              <a:ext uri="{FF2B5EF4-FFF2-40B4-BE49-F238E27FC236}">
                <a16:creationId xmlns:a16="http://schemas.microsoft.com/office/drawing/2014/main" id="{26CFE837-8FE3-FEF1-0026-952C54609B71}"/>
              </a:ext>
            </a:extLst>
          </p:cNvPr>
          <p:cNvGrpSpPr/>
          <p:nvPr/>
        </p:nvGrpSpPr>
        <p:grpSpPr>
          <a:xfrm>
            <a:off x="710274" y="5566349"/>
            <a:ext cx="4776126" cy="1132200"/>
            <a:chOff x="4741049" y="1456476"/>
            <a:chExt cx="3692676" cy="1132200"/>
          </a:xfrm>
        </p:grpSpPr>
        <p:sp>
          <p:nvSpPr>
            <p:cNvPr id="6" name="Google Shape;642;p26">
              <a:extLst>
                <a:ext uri="{FF2B5EF4-FFF2-40B4-BE49-F238E27FC236}">
                  <a16:creationId xmlns:a16="http://schemas.microsoft.com/office/drawing/2014/main" id="{FFC9AC4F-E786-978D-9709-AFEAA64133B9}"/>
                </a:ext>
              </a:extLst>
            </p:cNvPr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3;p26">
              <a:extLst>
                <a:ext uri="{FF2B5EF4-FFF2-40B4-BE49-F238E27FC236}">
                  <a16:creationId xmlns:a16="http://schemas.microsoft.com/office/drawing/2014/main" id="{8794AD05-FB97-D606-AB35-A5FEBB149704}"/>
                </a:ext>
              </a:extLst>
            </p:cNvPr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4;p26">
              <a:extLst>
                <a:ext uri="{FF2B5EF4-FFF2-40B4-BE49-F238E27FC236}">
                  <a16:creationId xmlns:a16="http://schemas.microsoft.com/office/drawing/2014/main" id="{5FC12AB0-2372-F7AC-BEB0-76AB2A6D1099}"/>
                </a:ext>
              </a:extLst>
            </p:cNvPr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/>
                <a:t>Técnicas</a:t>
              </a:r>
              <a:endParaRPr sz="1400"/>
            </a:p>
          </p:txBody>
        </p:sp>
        <p:sp>
          <p:nvSpPr>
            <p:cNvPr id="9" name="Google Shape;645;p26">
              <a:extLst>
                <a:ext uri="{FF2B5EF4-FFF2-40B4-BE49-F238E27FC236}">
                  <a16:creationId xmlns:a16="http://schemas.microsoft.com/office/drawing/2014/main" id="{40022B09-DE02-19E7-88CC-2BFDF4FE79F2}"/>
                </a:ext>
              </a:extLst>
            </p:cNvPr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MultiLabelBinarizer: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Vectoriza géneros de conjunto datos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646;p26">
              <a:extLst>
                <a:ext uri="{FF2B5EF4-FFF2-40B4-BE49-F238E27FC236}">
                  <a16:creationId xmlns:a16="http://schemas.microsoft.com/office/drawing/2014/main" id="{A6BFAE3C-26AD-C68F-35FD-2310D501D337}"/>
                </a:ext>
              </a:extLst>
            </p:cNvPr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BINARIZAR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" name="Google Shape;647;p26">
            <a:extLst>
              <a:ext uri="{FF2B5EF4-FFF2-40B4-BE49-F238E27FC236}">
                <a16:creationId xmlns:a16="http://schemas.microsoft.com/office/drawing/2014/main" id="{DB82380F-F212-28E0-9136-DAF5EE967E97}"/>
              </a:ext>
            </a:extLst>
          </p:cNvPr>
          <p:cNvGrpSpPr/>
          <p:nvPr/>
        </p:nvGrpSpPr>
        <p:grpSpPr>
          <a:xfrm>
            <a:off x="721524" y="4198868"/>
            <a:ext cx="4764876" cy="1132200"/>
            <a:chOff x="4741049" y="3077051"/>
            <a:chExt cx="3692676" cy="1132200"/>
          </a:xfrm>
        </p:grpSpPr>
        <p:sp>
          <p:nvSpPr>
            <p:cNvPr id="12" name="Google Shape;648;p26">
              <a:extLst>
                <a:ext uri="{FF2B5EF4-FFF2-40B4-BE49-F238E27FC236}">
                  <a16:creationId xmlns:a16="http://schemas.microsoft.com/office/drawing/2014/main" id="{D221FCE8-07E9-BD14-E10E-438F14F6E06E}"/>
                </a:ext>
              </a:extLst>
            </p:cNvPr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9;p26">
              <a:extLst>
                <a:ext uri="{FF2B5EF4-FFF2-40B4-BE49-F238E27FC236}">
                  <a16:creationId xmlns:a16="http://schemas.microsoft.com/office/drawing/2014/main" id="{4B50E111-280B-14D1-8EAB-D9FEA22EADCC}"/>
                </a:ext>
              </a:extLst>
            </p:cNvPr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0;p26">
              <a:extLst>
                <a:ext uri="{FF2B5EF4-FFF2-40B4-BE49-F238E27FC236}">
                  <a16:creationId xmlns:a16="http://schemas.microsoft.com/office/drawing/2014/main" id="{46022509-F189-7219-FCAD-EBEA0D97615E}"/>
                </a:ext>
              </a:extLst>
            </p:cNvPr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/>
                <a:t>Técnicas</a:t>
              </a:r>
              <a:endParaRPr sz="1400"/>
            </a:p>
          </p:txBody>
        </p:sp>
        <p:sp>
          <p:nvSpPr>
            <p:cNvPr id="15" name="Google Shape;651;p26">
              <a:extLst>
                <a:ext uri="{FF2B5EF4-FFF2-40B4-BE49-F238E27FC236}">
                  <a16:creationId xmlns:a16="http://schemas.microsoft.com/office/drawing/2014/main" id="{56EFA5E8-3F79-DC1D-081B-6B87CA8F8B31}"/>
                </a:ext>
              </a:extLst>
            </p:cNvPr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Deseada por precisión en los resultados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652;p26">
              <a:extLst>
                <a:ext uri="{FF2B5EF4-FFF2-40B4-BE49-F238E27FC236}">
                  <a16:creationId xmlns:a16="http://schemas.microsoft.com/office/drawing/2014/main" id="{B1D8187E-5F91-2A09-440E-4DBC863189A7}"/>
                </a:ext>
              </a:extLst>
            </p:cNvPr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LEMATIZACIÓN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" name="Google Shape;653;p26">
            <a:extLst>
              <a:ext uri="{FF2B5EF4-FFF2-40B4-BE49-F238E27FC236}">
                <a16:creationId xmlns:a16="http://schemas.microsoft.com/office/drawing/2014/main" id="{3A38928F-7548-1D05-3CD9-5DD130B158D3}"/>
              </a:ext>
            </a:extLst>
          </p:cNvPr>
          <p:cNvGrpSpPr/>
          <p:nvPr/>
        </p:nvGrpSpPr>
        <p:grpSpPr>
          <a:xfrm>
            <a:off x="710273" y="1456476"/>
            <a:ext cx="4776127" cy="1132200"/>
            <a:chOff x="710274" y="1456476"/>
            <a:chExt cx="3703926" cy="1132200"/>
          </a:xfrm>
        </p:grpSpPr>
        <p:sp>
          <p:nvSpPr>
            <p:cNvPr id="18" name="Google Shape;654;p26">
              <a:extLst>
                <a:ext uri="{FF2B5EF4-FFF2-40B4-BE49-F238E27FC236}">
                  <a16:creationId xmlns:a16="http://schemas.microsoft.com/office/drawing/2014/main" id="{AC1B05CA-A9E6-8E63-6ED5-6C8431F85925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;p26">
              <a:extLst>
                <a:ext uri="{FF2B5EF4-FFF2-40B4-BE49-F238E27FC236}">
                  <a16:creationId xmlns:a16="http://schemas.microsoft.com/office/drawing/2014/main" id="{7ACA8F3F-336B-00EA-87E4-8D64F17589AD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6;p26">
              <a:extLst>
                <a:ext uri="{FF2B5EF4-FFF2-40B4-BE49-F238E27FC236}">
                  <a16:creationId xmlns:a16="http://schemas.microsoft.com/office/drawing/2014/main" id="{2D304376-1D0D-5006-BA8C-EEE2EB91F051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/>
                <a:t>Eliminar</a:t>
              </a:r>
              <a:endParaRPr sz="1600"/>
            </a:p>
          </p:txBody>
        </p:sp>
        <p:sp>
          <p:nvSpPr>
            <p:cNvPr id="21" name="Google Shape;657;p26">
              <a:extLst>
                <a:ext uri="{FF2B5EF4-FFF2-40B4-BE49-F238E27FC236}">
                  <a16:creationId xmlns:a16="http://schemas.microsoft.com/office/drawing/2014/main" id="{D73C9662-259E-25B1-758A-6DA0494B7A19}"/>
                </a:ext>
              </a:extLst>
            </p:cNvPr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NLTK: Natural Language Toolkit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Palabras más comunes en Inglés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658;p26">
              <a:extLst>
                <a:ext uri="{FF2B5EF4-FFF2-40B4-BE49-F238E27FC236}">
                  <a16:creationId xmlns:a16="http://schemas.microsoft.com/office/drawing/2014/main" id="{F46C500A-084F-ED01-4B0D-DD50F705CCB1}"/>
                </a:ext>
              </a:extLst>
            </p:cNvPr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STOP WORDS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659;p26">
            <a:extLst>
              <a:ext uri="{FF2B5EF4-FFF2-40B4-BE49-F238E27FC236}">
                <a16:creationId xmlns:a16="http://schemas.microsoft.com/office/drawing/2014/main" id="{1AC9B959-FA15-2C14-0104-18BF0136DF28}"/>
              </a:ext>
            </a:extLst>
          </p:cNvPr>
          <p:cNvGrpSpPr/>
          <p:nvPr/>
        </p:nvGrpSpPr>
        <p:grpSpPr>
          <a:xfrm>
            <a:off x="710274" y="2810134"/>
            <a:ext cx="4776126" cy="1132200"/>
            <a:chOff x="710274" y="3077051"/>
            <a:chExt cx="3704085" cy="1132200"/>
          </a:xfrm>
        </p:grpSpPr>
        <p:sp>
          <p:nvSpPr>
            <p:cNvPr id="24" name="Google Shape;660;p26">
              <a:extLst>
                <a:ext uri="{FF2B5EF4-FFF2-40B4-BE49-F238E27FC236}">
                  <a16:creationId xmlns:a16="http://schemas.microsoft.com/office/drawing/2014/main" id="{A6317522-09E0-147B-B3E1-C4B00AD2BE81}"/>
                </a:ext>
              </a:extLst>
            </p:cNvPr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1;p26">
              <a:extLst>
                <a:ext uri="{FF2B5EF4-FFF2-40B4-BE49-F238E27FC236}">
                  <a16:creationId xmlns:a16="http://schemas.microsoft.com/office/drawing/2014/main" id="{24E0D5C6-9033-F6A7-3419-E5DBDCC7EE3F}"/>
                </a:ext>
              </a:extLst>
            </p:cNvPr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2;p26">
              <a:extLst>
                <a:ext uri="{FF2B5EF4-FFF2-40B4-BE49-F238E27FC236}">
                  <a16:creationId xmlns:a16="http://schemas.microsoft.com/office/drawing/2014/main" id="{0CE5ADCA-75BF-6BC6-6922-00206288769F}"/>
                </a:ext>
              </a:extLst>
            </p:cNvPr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/>
                <a:t>Eliminar</a:t>
              </a:r>
              <a:endParaRPr sz="1600"/>
            </a:p>
          </p:txBody>
        </p:sp>
        <p:sp>
          <p:nvSpPr>
            <p:cNvPr id="27" name="Google Shape;663;p26">
              <a:extLst>
                <a:ext uri="{FF2B5EF4-FFF2-40B4-BE49-F238E27FC236}">
                  <a16:creationId xmlns:a16="http://schemas.microsoft.com/office/drawing/2014/main" id="{26F4BB94-DBEC-7FA0-D450-41A011B58595}"/>
                </a:ext>
              </a:extLst>
            </p:cNvPr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 pueden añadir tantas palabras como se desee que sean relevantes en análisis (como letras)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" name="Google Shape;664;p26">
              <a:extLst>
                <a:ext uri="{FF2B5EF4-FFF2-40B4-BE49-F238E27FC236}">
                  <a16:creationId xmlns:a16="http://schemas.microsoft.com/office/drawing/2014/main" id="{168E16F7-8017-4640-C466-006F4559C3AA}"/>
                </a:ext>
              </a:extLst>
            </p:cNvPr>
            <p:cNvSpPr txBox="1"/>
            <p:nvPr/>
          </p:nvSpPr>
          <p:spPr>
            <a:xfrm>
              <a:off x="2029676" y="3211725"/>
              <a:ext cx="2076948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OTRAS PALABRAS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141AD3F-9B65-826F-1B9F-89BE63B7989E}"/>
              </a:ext>
            </a:extLst>
          </p:cNvPr>
          <p:cNvSpPr txBox="1"/>
          <p:nvPr/>
        </p:nvSpPr>
        <p:spPr>
          <a:xfrm>
            <a:off x="6604681" y="1780250"/>
            <a:ext cx="4932218" cy="4093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b="1"/>
              <a:t>TÉCNICAS DE VECTORIZACIÓN:</a:t>
            </a:r>
            <a:endParaRPr lang="es-CO" sz="1600" b="1"/>
          </a:p>
          <a:p>
            <a:endParaRPr lang="es-CO" sz="1600"/>
          </a:p>
          <a:p>
            <a:r>
              <a:rPr lang="es-CO" sz="1600" b="1"/>
              <a:t>Vectorización Básica: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/>
              <a:t>Transformación de documentos textuales en una matriz de frecuencias de términos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/>
              <a:t>Contabilizar la ocurrencia de cada palabra en los documentos y, a partir de estos datos, generar una matriz numérica que refleje dichas frecuencias</a:t>
            </a:r>
          </a:p>
          <a:p>
            <a:endParaRPr lang="es-MX" sz="1600"/>
          </a:p>
          <a:p>
            <a:endParaRPr lang="es-MX" sz="1600"/>
          </a:p>
          <a:p>
            <a:r>
              <a:rPr lang="es-MX" sz="1600" b="1"/>
              <a:t>TF – IDF (</a:t>
            </a:r>
            <a:r>
              <a:rPr lang="es-MX" sz="1600" b="1" err="1"/>
              <a:t>Term</a:t>
            </a:r>
            <a:r>
              <a:rPr lang="es-MX" sz="1600" b="1"/>
              <a:t> </a:t>
            </a:r>
            <a:r>
              <a:rPr lang="es-MX" sz="1600" b="1" err="1"/>
              <a:t>Frequency</a:t>
            </a:r>
            <a:r>
              <a:rPr lang="es-MX" sz="1600" b="1"/>
              <a:t> – Inverse </a:t>
            </a:r>
            <a:r>
              <a:rPr lang="es-MX" sz="1600" b="1" err="1"/>
              <a:t>Document</a:t>
            </a:r>
            <a:r>
              <a:rPr lang="es-MX" sz="1600" b="1"/>
              <a:t> </a:t>
            </a:r>
            <a:r>
              <a:rPr lang="es-MX" sz="1600" b="1" err="1"/>
              <a:t>Freq</a:t>
            </a:r>
            <a:r>
              <a:rPr lang="es-MX" sz="1600" b="1"/>
              <a:t>.):</a:t>
            </a:r>
            <a:endParaRPr lang="es-MX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/>
              <a:t>TF evalúa la frecuencia con la que aparece una palabra en un documento dado. A mayor frecuencia mayor 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/>
              <a:t>IDF actúa de forma inversa y otorga mayor valor a palabras menos comunes.</a:t>
            </a:r>
          </a:p>
        </p:txBody>
      </p:sp>
    </p:spTree>
    <p:extLst>
      <p:ext uri="{BB962C8B-B14F-4D97-AF65-F5344CB8AC3E}">
        <p14:creationId xmlns:p14="http://schemas.microsoft.com/office/powerpoint/2010/main" val="66809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426;p22">
            <a:extLst>
              <a:ext uri="{FF2B5EF4-FFF2-40B4-BE49-F238E27FC236}">
                <a16:creationId xmlns:a16="http://schemas.microsoft.com/office/drawing/2014/main" id="{4F09A383-EB29-4C22-E77B-DAA8E6DCC8EA}"/>
              </a:ext>
            </a:extLst>
          </p:cNvPr>
          <p:cNvSpPr/>
          <p:nvPr/>
        </p:nvSpPr>
        <p:spPr>
          <a:xfrm rot="10800000">
            <a:off x="967607" y="2647954"/>
            <a:ext cx="2828537" cy="2854108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8;p22">
            <a:extLst>
              <a:ext uri="{FF2B5EF4-FFF2-40B4-BE49-F238E27FC236}">
                <a16:creationId xmlns:a16="http://schemas.microsoft.com/office/drawing/2014/main" id="{F226C841-35AA-3921-B3B0-6F3EBDCFDF77}"/>
              </a:ext>
            </a:extLst>
          </p:cNvPr>
          <p:cNvSpPr/>
          <p:nvPr/>
        </p:nvSpPr>
        <p:spPr>
          <a:xfrm flipH="1">
            <a:off x="1320083" y="2970874"/>
            <a:ext cx="2145462" cy="21648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Modelos utilizados</a:t>
            </a:r>
            <a:endParaRPr sz="2400"/>
          </a:p>
        </p:txBody>
      </p:sp>
      <p:sp>
        <p:nvSpPr>
          <p:cNvPr id="37" name="Google Shape;429;p22">
            <a:extLst>
              <a:ext uri="{FF2B5EF4-FFF2-40B4-BE49-F238E27FC236}">
                <a16:creationId xmlns:a16="http://schemas.microsoft.com/office/drawing/2014/main" id="{5D20993A-AFA6-85AB-B4B8-38132AF320C7}"/>
              </a:ext>
            </a:extLst>
          </p:cNvPr>
          <p:cNvSpPr/>
          <p:nvPr/>
        </p:nvSpPr>
        <p:spPr>
          <a:xfrm>
            <a:off x="4856073" y="2480024"/>
            <a:ext cx="1904946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XGBoost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8" name="Google Shape;430;p22">
            <a:extLst>
              <a:ext uri="{FF2B5EF4-FFF2-40B4-BE49-F238E27FC236}">
                <a16:creationId xmlns:a16="http://schemas.microsoft.com/office/drawing/2014/main" id="{15DB1066-1C85-F637-F7F9-FC05F9D286FE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398373" y="2693624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8;p22">
            <a:extLst>
              <a:ext uri="{FF2B5EF4-FFF2-40B4-BE49-F238E27FC236}">
                <a16:creationId xmlns:a16="http://schemas.microsoft.com/office/drawing/2014/main" id="{E59008C5-E897-0A5B-9BD2-9D77A52D30FA}"/>
              </a:ext>
            </a:extLst>
          </p:cNvPr>
          <p:cNvSpPr/>
          <p:nvPr/>
        </p:nvSpPr>
        <p:spPr>
          <a:xfrm>
            <a:off x="4856073" y="3878175"/>
            <a:ext cx="1904946" cy="4272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Reg. Log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" name="Google Shape;439;p22">
            <a:extLst>
              <a:ext uri="{FF2B5EF4-FFF2-40B4-BE49-F238E27FC236}">
                <a16:creationId xmlns:a16="http://schemas.microsoft.com/office/drawing/2014/main" id="{68FAD979-A133-BC42-3503-9BB4AF427B17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785971" y="4084613"/>
            <a:ext cx="1070102" cy="71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41;p22">
            <a:extLst>
              <a:ext uri="{FF2B5EF4-FFF2-40B4-BE49-F238E27FC236}">
                <a16:creationId xmlns:a16="http://schemas.microsoft.com/office/drawing/2014/main" id="{7BCEC7A6-C01A-D6F2-CB08-EE9D8729D73C}"/>
              </a:ext>
            </a:extLst>
          </p:cNvPr>
          <p:cNvSpPr/>
          <p:nvPr/>
        </p:nvSpPr>
        <p:spPr>
          <a:xfrm>
            <a:off x="4827571" y="5127075"/>
            <a:ext cx="1932656" cy="4272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Random Forest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6" name="Google Shape;442;p22">
            <a:extLst>
              <a:ext uri="{FF2B5EF4-FFF2-40B4-BE49-F238E27FC236}">
                <a16:creationId xmlns:a16="http://schemas.microsoft.com/office/drawing/2014/main" id="{15A07056-23FB-00E9-F4E3-FC893460E6C5}"/>
              </a:ext>
            </a:extLst>
          </p:cNvPr>
          <p:cNvCxnSpPr>
            <a:cxnSpLocks/>
            <a:stCxn id="45" idx="1"/>
            <a:endCxn id="35" idx="1"/>
          </p:cNvCxnSpPr>
          <p:nvPr/>
        </p:nvCxnSpPr>
        <p:spPr>
          <a:xfrm flipH="1" flipV="1">
            <a:off x="3381914" y="5084088"/>
            <a:ext cx="1445657" cy="256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45;p22">
            <a:extLst>
              <a:ext uri="{FF2B5EF4-FFF2-40B4-BE49-F238E27FC236}">
                <a16:creationId xmlns:a16="http://schemas.microsoft.com/office/drawing/2014/main" id="{8080FDA2-4FF8-5048-ECCC-6A555231D44A}"/>
              </a:ext>
            </a:extLst>
          </p:cNvPr>
          <p:cNvSpPr txBox="1"/>
          <p:nvPr/>
        </p:nvSpPr>
        <p:spPr>
          <a:xfrm>
            <a:off x="6761811" y="2398574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Eficiencia en calificación y regresión. Modelo preciso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46;p22">
            <a:extLst>
              <a:ext uri="{FF2B5EF4-FFF2-40B4-BE49-F238E27FC236}">
                <a16:creationId xmlns:a16="http://schemas.microsoft.com/office/drawing/2014/main" id="{59D6F52F-63C0-CD0E-A999-70EFC874DF94}"/>
              </a:ext>
            </a:extLst>
          </p:cNvPr>
          <p:cNvSpPr txBox="1"/>
          <p:nvPr/>
        </p:nvSpPr>
        <p:spPr>
          <a:xfrm>
            <a:off x="6761811" y="3784937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Modela probabilidad con función logística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448;p22">
            <a:extLst>
              <a:ext uri="{FF2B5EF4-FFF2-40B4-BE49-F238E27FC236}">
                <a16:creationId xmlns:a16="http://schemas.microsoft.com/office/drawing/2014/main" id="{B0CD93A6-D8BE-F7C5-B196-13AFC88DA5F4}"/>
              </a:ext>
            </a:extLst>
          </p:cNvPr>
          <p:cNvSpPr txBox="1"/>
          <p:nvPr/>
        </p:nvSpPr>
        <p:spPr>
          <a:xfrm>
            <a:off x="6761811" y="507431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 partir de combinación de árboles de decisión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Marcador de contenido 3">
            <a:extLst>
              <a:ext uri="{FF2B5EF4-FFF2-40B4-BE49-F238E27FC236}">
                <a16:creationId xmlns:a16="http://schemas.microsoft.com/office/drawing/2014/main" id="{DFE1B2BC-6DAE-78F7-C6E2-2397A67F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C9F56F64-AE00-C3A0-80E5-326B8EBB38BC}"/>
              </a:ext>
            </a:extLst>
          </p:cNvPr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Modelado y predicción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404CB5-2D54-F94A-D7AA-C857EBFCED18}"/>
              </a:ext>
            </a:extLst>
          </p:cNvPr>
          <p:cNvSpPr txBox="1"/>
          <p:nvPr/>
        </p:nvSpPr>
        <p:spPr>
          <a:xfrm>
            <a:off x="9310254" y="1581326"/>
            <a:ext cx="252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/>
              <a:t>Métrica de Precisión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E60213A-0A51-BA35-DF10-246095630CD4}"/>
              </a:ext>
            </a:extLst>
          </p:cNvPr>
          <p:cNvSpPr txBox="1"/>
          <p:nvPr/>
        </p:nvSpPr>
        <p:spPr>
          <a:xfrm>
            <a:off x="9809018" y="2545084"/>
            <a:ext cx="1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/>
              <a:t>AUC 1: ?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6214EB6-86EE-7988-50DC-59724C662324}"/>
              </a:ext>
            </a:extLst>
          </p:cNvPr>
          <p:cNvSpPr txBox="1"/>
          <p:nvPr/>
        </p:nvSpPr>
        <p:spPr>
          <a:xfrm>
            <a:off x="9809018" y="3878175"/>
            <a:ext cx="1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/>
              <a:t>AUC 2: ?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CE0E8CF-065E-6086-9E29-6B3CBC4EB2E0}"/>
              </a:ext>
            </a:extLst>
          </p:cNvPr>
          <p:cNvSpPr txBox="1"/>
          <p:nvPr/>
        </p:nvSpPr>
        <p:spPr>
          <a:xfrm>
            <a:off x="9809018" y="5156009"/>
            <a:ext cx="1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/>
              <a:t>AUC 3: ?</a:t>
            </a:r>
          </a:p>
        </p:txBody>
      </p:sp>
    </p:spTree>
    <p:extLst>
      <p:ext uri="{BB962C8B-B14F-4D97-AF65-F5344CB8AC3E}">
        <p14:creationId xmlns:p14="http://schemas.microsoft.com/office/powerpoint/2010/main" val="18854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contenido 3">
            <a:extLst>
              <a:ext uri="{FF2B5EF4-FFF2-40B4-BE49-F238E27FC236}">
                <a16:creationId xmlns:a16="http://schemas.microsoft.com/office/drawing/2014/main" id="{DFE1B2BC-6DAE-78F7-C6E2-2397A67F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C9F56F64-AE00-C3A0-80E5-326B8EBB38BC}"/>
              </a:ext>
            </a:extLst>
          </p:cNvPr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Evaluación del modelo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815E8E-9705-74A5-8F19-6DD769FFCC10}"/>
              </a:ext>
            </a:extLst>
          </p:cNvPr>
          <p:cNvSpPr txBox="1"/>
          <p:nvPr/>
        </p:nvSpPr>
        <p:spPr>
          <a:xfrm>
            <a:off x="623455" y="1539761"/>
            <a:ext cx="1072341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/>
              <a:t>Para determinar la eficacia de los modelos descritos, adoptamos una metodología convencional de partición de datos. Se realizará el entrenamiento con el 75% de nuestro conjunto de datos reservando el 25% restante para su validación</a:t>
            </a:r>
            <a:endParaRPr lang="es-CO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2472799-1A90-BC98-8DFE-D6CE6BC5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02353"/>
              </p:ext>
            </p:extLst>
          </p:nvPr>
        </p:nvGraphicFramePr>
        <p:xfrm>
          <a:off x="1117051" y="2952750"/>
          <a:ext cx="3759749" cy="1442160"/>
        </p:xfrm>
        <a:graphic>
          <a:graphicData uri="http://schemas.openxmlformats.org/drawingml/2006/table">
            <a:tbl>
              <a:tblPr firstRow="1" firstCol="1" bandRow="1"/>
              <a:tblGrid>
                <a:gridCol w="2004197">
                  <a:extLst>
                    <a:ext uri="{9D8B030D-6E8A-4147-A177-3AD203B41FA5}">
                      <a16:colId xmlns:a16="http://schemas.microsoft.com/office/drawing/2014/main" val="3418387971"/>
                    </a:ext>
                  </a:extLst>
                </a:gridCol>
                <a:gridCol w="1755552">
                  <a:extLst>
                    <a:ext uri="{9D8B030D-6E8A-4147-A177-3AD203B41FA5}">
                      <a16:colId xmlns:a16="http://schemas.microsoft.com/office/drawing/2014/main" val="1692638384"/>
                    </a:ext>
                  </a:extLst>
                </a:gridCol>
              </a:tblGrid>
              <a:tr h="28843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Tabla AUC modelo Train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15633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99523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44098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Regresión logística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28178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4349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9C88B63-CA78-8F78-91DE-C4D95550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73835"/>
              </p:ext>
            </p:extLst>
          </p:nvPr>
        </p:nvGraphicFramePr>
        <p:xfrm>
          <a:off x="6423342" y="2952750"/>
          <a:ext cx="3759749" cy="1442160"/>
        </p:xfrm>
        <a:graphic>
          <a:graphicData uri="http://schemas.openxmlformats.org/drawingml/2006/table">
            <a:tbl>
              <a:tblPr firstRow="1" firstCol="1" bandRow="1"/>
              <a:tblGrid>
                <a:gridCol w="2004197">
                  <a:extLst>
                    <a:ext uri="{9D8B030D-6E8A-4147-A177-3AD203B41FA5}">
                      <a16:colId xmlns:a16="http://schemas.microsoft.com/office/drawing/2014/main" val="2129188031"/>
                    </a:ext>
                  </a:extLst>
                </a:gridCol>
                <a:gridCol w="1755552">
                  <a:extLst>
                    <a:ext uri="{9D8B030D-6E8A-4147-A177-3AD203B41FA5}">
                      <a16:colId xmlns:a16="http://schemas.microsoft.com/office/drawing/2014/main" val="2749827268"/>
                    </a:ext>
                  </a:extLst>
                </a:gridCol>
              </a:tblGrid>
              <a:tr h="28843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Tabla  AUC modelo Test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34865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10599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86%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93648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Regresión logística</a:t>
                      </a:r>
                      <a:endParaRPr lang="es-CO" sz="1400" kern="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  <a:endParaRPr lang="es-CO" sz="1400" kern="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70052"/>
                  </a:ext>
                </a:extLst>
              </a:tr>
              <a:tr h="28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s-C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7215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3F73290-60A5-8367-76AE-BD52C72C04DD}"/>
              </a:ext>
            </a:extLst>
          </p:cNvPr>
          <p:cNvSpPr txBox="1"/>
          <p:nvPr/>
        </p:nvSpPr>
        <p:spPr>
          <a:xfrm>
            <a:off x="1117051" y="5001491"/>
            <a:ext cx="906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Parámetros: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77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contenido 3">
            <a:extLst>
              <a:ext uri="{FF2B5EF4-FFF2-40B4-BE49-F238E27FC236}">
                <a16:creationId xmlns:a16="http://schemas.microsoft.com/office/drawing/2014/main" id="{DFE1B2BC-6DAE-78F7-C6E2-2397A67F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49"/>
          <a:stretch/>
        </p:blipFill>
        <p:spPr>
          <a:xfrm>
            <a:off x="0" y="-144834"/>
            <a:ext cx="12201128" cy="1726160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C9F56F64-AE00-C3A0-80E5-326B8EBB38BC}"/>
              </a:ext>
            </a:extLst>
          </p:cNvPr>
          <p:cNvSpPr/>
          <p:nvPr/>
        </p:nvSpPr>
        <p:spPr>
          <a:xfrm>
            <a:off x="1444037" y="237971"/>
            <a:ext cx="712661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sz="3000" b="1">
                <a:solidFill>
                  <a:prstClr val="white"/>
                </a:solidFill>
                <a:latin typeface="Arial"/>
                <a:cs typeface="Arial"/>
              </a:rPr>
              <a:t>Ejemplos de </a:t>
            </a:r>
            <a:r>
              <a:rPr lang="es-CO" sz="3000" b="1" err="1">
                <a:solidFill>
                  <a:prstClr val="white"/>
                </a:solidFill>
                <a:latin typeface="Arial"/>
                <a:cs typeface="Arial"/>
              </a:rPr>
              <a:t>predicci</a:t>
            </a:r>
            <a:r>
              <a:rPr lang="es-MX" sz="3000" b="1" err="1">
                <a:solidFill>
                  <a:prstClr val="white"/>
                </a:solidFill>
                <a:latin typeface="Arial"/>
                <a:cs typeface="Arial"/>
              </a:rPr>
              <a:t>ón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102FA-4734-10A4-E093-664B653C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41" y="1288009"/>
            <a:ext cx="1984624" cy="297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C53099-3E96-0779-0350-F9F9E3BD7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4" y="5520309"/>
            <a:ext cx="3587135" cy="105573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786398-840E-7B18-4305-06446660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45" y="1288009"/>
            <a:ext cx="1985313" cy="29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936C57-A99A-42C0-A999-21E63DE9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266" y="5486368"/>
            <a:ext cx="3544852" cy="10144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00F335-8F12-C01A-8E70-C4B9FE805B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990"/>
          <a:stretch/>
        </p:blipFill>
        <p:spPr>
          <a:xfrm>
            <a:off x="384214" y="4827056"/>
            <a:ext cx="3587135" cy="3936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E5E70A-3568-3F5D-67AD-70260662D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904" y="4840390"/>
            <a:ext cx="3493214" cy="34440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B93463-D575-EF6C-B76E-B79C16D41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63" y="1293714"/>
            <a:ext cx="2084024" cy="29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BB75DFF-EBF5-CF51-EA14-499B2D513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3673" y="5461468"/>
            <a:ext cx="3224113" cy="122207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228755A-AE4C-0B1D-F985-D6A8F5FD43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9649" y="4827056"/>
            <a:ext cx="3092154" cy="5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2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585</Words>
  <Application>Microsoft Macintosh PowerPoint</Application>
  <PresentationFormat>Panorámica</PresentationFormat>
  <Paragraphs>133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Fira Sans Extra Condensed Medium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Antonio Oñate Acosta</cp:lastModifiedBy>
  <cp:revision>2</cp:revision>
  <dcterms:created xsi:type="dcterms:W3CDTF">2024-03-16T01:59:22Z</dcterms:created>
  <dcterms:modified xsi:type="dcterms:W3CDTF">2024-03-16T04:44:22Z</dcterms:modified>
</cp:coreProperties>
</file>