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83" r:id="rId4"/>
    <p:sldId id="271" r:id="rId5"/>
    <p:sldId id="284" r:id="rId6"/>
    <p:sldId id="285" r:id="rId7"/>
    <p:sldId id="286" r:id="rId8"/>
    <p:sldId id="287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126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CA19E-43A6-4087-B0D8-6D16EC15903C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C3D38-D646-487C-A162-6B48F6A46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6822" y="2476500"/>
            <a:ext cx="17967533" cy="7340671"/>
            <a:chOff x="-160351" y="-2386824"/>
            <a:chExt cx="13485497" cy="9787561"/>
          </a:xfrm>
        </p:grpSpPr>
        <p:sp>
          <p:nvSpPr>
            <p:cNvPr id="5" name="TextBox 5"/>
            <p:cNvSpPr txBox="1"/>
            <p:nvPr/>
          </p:nvSpPr>
          <p:spPr>
            <a:xfrm>
              <a:off x="-80175" y="-2386824"/>
              <a:ext cx="13405321" cy="1641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r>
                <a:rPr lang="en-US" sz="800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KHUYẾN NGHỊ PHIM CÁ NHÂN HÓA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160351" y="4724362"/>
              <a:ext cx="13405321" cy="2676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vi-VN" sz="360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Môn học:</a:t>
              </a:r>
              <a:r>
                <a:rPr lang="en-US" sz="360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 </a:t>
              </a:r>
              <a:r>
                <a:rPr lang="en-US" sz="3600">
                  <a:solidFill>
                    <a:srgbClr val="191919"/>
                  </a:solidFill>
                  <a:latin typeface="Times New Roman" panose="02020603050405020304" pitchFamily="18" charset="0"/>
                  <a:ea typeface="Clear Sans"/>
                  <a:cs typeface="Times New Roman" panose="02020603050405020304" pitchFamily="18" charset="0"/>
                  <a:sym typeface="Clear Sans"/>
                </a:rPr>
                <a:t>Khoa Học Dữ Liệu</a:t>
              </a:r>
            </a:p>
            <a:p>
              <a:pPr algn="just">
                <a:lnSpc>
                  <a:spcPts val="3080"/>
                </a:lnSpc>
              </a:pPr>
              <a:endParaRPr lang="en-US" sz="3600">
                <a:solidFill>
                  <a:srgbClr val="191919"/>
                </a:solidFill>
                <a:latin typeface="+mj-lt"/>
                <a:ea typeface="Clear Sans"/>
                <a:cs typeface="Clear Sans"/>
                <a:sym typeface="Clear Sans"/>
              </a:endParaRPr>
            </a:p>
            <a:p>
              <a:pPr algn="just">
                <a:lnSpc>
                  <a:spcPts val="3080"/>
                </a:lnSpc>
              </a:pPr>
              <a:r>
                <a:rPr lang="vi-VN" sz="360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Giảng viên hướng dẫn: TS. Nguyễn </a:t>
              </a:r>
              <a:r>
                <a:rPr lang="en-US" sz="3600">
                  <a:solidFill>
                    <a:srgbClr val="191919"/>
                  </a:solidFill>
                  <a:latin typeface="Times New Roman" panose="02020603050405020304" pitchFamily="18" charset="0"/>
                  <a:ea typeface="Clear Sans"/>
                  <a:cs typeface="Times New Roman" panose="02020603050405020304" pitchFamily="18" charset="0"/>
                  <a:sym typeface="Clear Sans"/>
                </a:rPr>
                <a:t>Văn Huy</a:t>
              </a:r>
            </a:p>
            <a:p>
              <a:pPr algn="just">
                <a:lnSpc>
                  <a:spcPts val="3080"/>
                </a:lnSpc>
              </a:pPr>
              <a:endParaRPr lang="en-US" sz="3600">
                <a:solidFill>
                  <a:srgbClr val="191919"/>
                </a:solidFill>
                <a:latin typeface="+mj-lt"/>
                <a:ea typeface="Clear Sans"/>
                <a:cs typeface="Clear Sans"/>
                <a:sym typeface="Clear Sans"/>
              </a:endParaRPr>
            </a:p>
            <a:p>
              <a:pPr algn="just">
                <a:lnSpc>
                  <a:spcPts val="3080"/>
                </a:lnSpc>
              </a:pPr>
              <a:r>
                <a:rPr lang="en-US" sz="360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Sinh viên</a:t>
              </a:r>
              <a:r>
                <a:rPr lang="vi-VN" sz="360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 thực hiện:</a:t>
              </a:r>
              <a:r>
                <a:rPr lang="en-US" sz="3600">
                  <a:solidFill>
                    <a:srgbClr val="191919"/>
                  </a:solidFill>
                  <a:latin typeface="+mj-lt"/>
                  <a:ea typeface="Clear Sans"/>
                  <a:cs typeface="Clear Sans"/>
                  <a:sym typeface="Clear Sans"/>
                </a:rPr>
                <a:t> Đào Nguyễn Phú Quý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1257301" y="547687"/>
            <a:ext cx="7876974" cy="271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spc="48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GIỚI THIỆU ĐỀ TÀI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57300" y="3499945"/>
            <a:ext cx="6929431" cy="576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Tên đề tài: Khuyến nghị phim cá nhân hóa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Mục tiêu: Xây dựng ứng dụng web gợi ý phim dựa trên đánh giá của người dùng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Dữ liệu sử dụng: MovieLens Dataset</a:t>
            </a:r>
          </a:p>
        </p:txBody>
      </p:sp>
      <p:pic>
        <p:nvPicPr>
          <p:cNvPr id="2051" name="Picture 3" descr="Poster phim hoạt hình là gì? Sức mạnh của poster phim hoạt hình">
            <a:extLst>
              <a:ext uri="{FF2B5EF4-FFF2-40B4-BE49-F238E27FC236}">
                <a16:creationId xmlns:a16="http://schemas.microsoft.com/office/drawing/2014/main" id="{6A25F545-F70B-52A8-6D1F-0A238705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8" r="2" b="2863"/>
          <a:stretch>
            <a:fillRect/>
          </a:stretch>
        </p:blipFill>
        <p:spPr bwMode="auto">
          <a:xfrm>
            <a:off x="9343822" y="10"/>
            <a:ext cx="8944178" cy="10286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7998" cy="102860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967596" y="788973"/>
            <a:ext cx="6424474" cy="1800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spc="48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TỔNG QUAN HỆ THỐNG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4799" y="2917369"/>
            <a:ext cx="6035040" cy="41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67599" y="3046651"/>
            <a:ext cx="6424476" cy="52679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Ứng dụng web sử dụng plask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3 chức năng chính: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- Gợi ý phim cho từng người dùng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- Hiển thị danh sách khuyến nghị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- Visualization biểu đồ đánh giá phim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765" y="9080040"/>
            <a:ext cx="1110996" cy="2311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57385" y="322802"/>
            <a:ext cx="1110996" cy="177502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5189" y="532438"/>
            <a:ext cx="9277460" cy="8872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2B19E5-8DB0-D8D5-27B5-88784F93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1607" y="2816131"/>
            <a:ext cx="8442027" cy="43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4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946404" y="754380"/>
            <a:ext cx="5129784" cy="219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 spc="48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CHUẨN BỊ DỮ LIỆU</a:t>
            </a:r>
          </a:p>
        </p:txBody>
      </p:sp>
      <p:sp>
        <p:nvSpPr>
          <p:cNvPr id="1047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49239" y="1837944"/>
            <a:ext cx="2331720" cy="27432"/>
          </a:xfrm>
          <a:custGeom>
            <a:avLst/>
            <a:gdLst>
              <a:gd name="connsiteX0" fmla="*/ 0 w 2331720"/>
              <a:gd name="connsiteY0" fmla="*/ 0 h 27432"/>
              <a:gd name="connsiteX1" fmla="*/ 559613 w 2331720"/>
              <a:gd name="connsiteY1" fmla="*/ 0 h 27432"/>
              <a:gd name="connsiteX2" fmla="*/ 1142543 w 2331720"/>
              <a:gd name="connsiteY2" fmla="*/ 0 h 27432"/>
              <a:gd name="connsiteX3" fmla="*/ 1725473 w 2331720"/>
              <a:gd name="connsiteY3" fmla="*/ 0 h 27432"/>
              <a:gd name="connsiteX4" fmla="*/ 2331720 w 2331720"/>
              <a:gd name="connsiteY4" fmla="*/ 0 h 27432"/>
              <a:gd name="connsiteX5" fmla="*/ 2331720 w 2331720"/>
              <a:gd name="connsiteY5" fmla="*/ 27432 h 27432"/>
              <a:gd name="connsiteX6" fmla="*/ 1748790 w 2331720"/>
              <a:gd name="connsiteY6" fmla="*/ 27432 h 27432"/>
              <a:gd name="connsiteX7" fmla="*/ 1212494 w 2331720"/>
              <a:gd name="connsiteY7" fmla="*/ 27432 h 27432"/>
              <a:gd name="connsiteX8" fmla="*/ 676199 w 2331720"/>
              <a:gd name="connsiteY8" fmla="*/ 27432 h 27432"/>
              <a:gd name="connsiteX9" fmla="*/ 0 w 2331720"/>
              <a:gd name="connsiteY9" fmla="*/ 27432 h 27432"/>
              <a:gd name="connsiteX10" fmla="*/ 0 w 2331720"/>
              <a:gd name="connsiteY10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31720" h="27432" fill="none" extrusionOk="0">
                <a:moveTo>
                  <a:pt x="0" y="0"/>
                </a:moveTo>
                <a:cubicBezTo>
                  <a:pt x="193316" y="-14286"/>
                  <a:pt x="386509" y="-1125"/>
                  <a:pt x="559613" y="0"/>
                </a:cubicBezTo>
                <a:cubicBezTo>
                  <a:pt x="732717" y="1125"/>
                  <a:pt x="909882" y="-9285"/>
                  <a:pt x="1142543" y="0"/>
                </a:cubicBezTo>
                <a:cubicBezTo>
                  <a:pt x="1375204" y="9285"/>
                  <a:pt x="1490929" y="16422"/>
                  <a:pt x="1725473" y="0"/>
                </a:cubicBezTo>
                <a:cubicBezTo>
                  <a:pt x="1960017" y="-16422"/>
                  <a:pt x="2090698" y="-22558"/>
                  <a:pt x="2331720" y="0"/>
                </a:cubicBezTo>
                <a:cubicBezTo>
                  <a:pt x="2332023" y="11145"/>
                  <a:pt x="2331293" y="14758"/>
                  <a:pt x="2331720" y="27432"/>
                </a:cubicBezTo>
                <a:cubicBezTo>
                  <a:pt x="2105542" y="52313"/>
                  <a:pt x="2039251" y="32774"/>
                  <a:pt x="1748790" y="27432"/>
                </a:cubicBezTo>
                <a:cubicBezTo>
                  <a:pt x="1458329" y="22091"/>
                  <a:pt x="1436072" y="17457"/>
                  <a:pt x="1212494" y="27432"/>
                </a:cubicBezTo>
                <a:cubicBezTo>
                  <a:pt x="988916" y="37407"/>
                  <a:pt x="936768" y="34014"/>
                  <a:pt x="676199" y="27432"/>
                </a:cubicBezTo>
                <a:cubicBezTo>
                  <a:pt x="415630" y="20850"/>
                  <a:pt x="187181" y="2482"/>
                  <a:pt x="0" y="27432"/>
                </a:cubicBezTo>
                <a:cubicBezTo>
                  <a:pt x="-1145" y="17399"/>
                  <a:pt x="-496" y="9484"/>
                  <a:pt x="0" y="0"/>
                </a:cubicBezTo>
                <a:close/>
              </a:path>
              <a:path w="2331720" h="27432" stroke="0" extrusionOk="0">
                <a:moveTo>
                  <a:pt x="0" y="0"/>
                </a:moveTo>
                <a:cubicBezTo>
                  <a:pt x="139991" y="7893"/>
                  <a:pt x="383267" y="9775"/>
                  <a:pt x="559613" y="0"/>
                </a:cubicBezTo>
                <a:cubicBezTo>
                  <a:pt x="735959" y="-9775"/>
                  <a:pt x="830019" y="19030"/>
                  <a:pt x="1072591" y="0"/>
                </a:cubicBezTo>
                <a:cubicBezTo>
                  <a:pt x="1315163" y="-19030"/>
                  <a:pt x="1496242" y="-320"/>
                  <a:pt x="1702156" y="0"/>
                </a:cubicBezTo>
                <a:cubicBezTo>
                  <a:pt x="1908071" y="320"/>
                  <a:pt x="2097549" y="18703"/>
                  <a:pt x="2331720" y="0"/>
                </a:cubicBezTo>
                <a:cubicBezTo>
                  <a:pt x="2332591" y="6699"/>
                  <a:pt x="2332407" y="13731"/>
                  <a:pt x="2331720" y="27432"/>
                </a:cubicBezTo>
                <a:cubicBezTo>
                  <a:pt x="2093003" y="17823"/>
                  <a:pt x="1999036" y="42677"/>
                  <a:pt x="1795424" y="27432"/>
                </a:cubicBezTo>
                <a:cubicBezTo>
                  <a:pt x="1591812" y="12187"/>
                  <a:pt x="1414520" y="21492"/>
                  <a:pt x="1259129" y="27432"/>
                </a:cubicBezTo>
                <a:cubicBezTo>
                  <a:pt x="1103738" y="33372"/>
                  <a:pt x="912643" y="24838"/>
                  <a:pt x="629564" y="27432"/>
                </a:cubicBezTo>
                <a:cubicBezTo>
                  <a:pt x="346485" y="30026"/>
                  <a:pt x="198767" y="35305"/>
                  <a:pt x="0" y="27432"/>
                </a:cubicBezTo>
                <a:cubicBezTo>
                  <a:pt x="-806" y="19304"/>
                  <a:pt x="1360" y="903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6981442" y="754380"/>
            <a:ext cx="10341864" cy="2194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Sử dụng MovieLens Dataset (ml-latest-small)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Các file: movies.csv, ratings.csv, links.csv, tags.csv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Dùng Pandas để đọc và xử lý dữ liệu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AF621C-5871-8AA1-14A1-9145B506C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04" y="4399748"/>
            <a:ext cx="16376904" cy="4012340"/>
          </a:xfrm>
          <a:prstGeom prst="rect">
            <a:avLst/>
          </a:prstGeom>
        </p:spPr>
      </p:pic>
      <p:sp>
        <p:nvSpPr>
          <p:cNvPr id="3" name="AutoShape 2" descr="Edx3 - Open edx là gì?">
            <a:extLst>
              <a:ext uri="{FF2B5EF4-FFF2-40B4-BE49-F238E27FC236}">
                <a16:creationId xmlns:a16="http://schemas.microsoft.com/office/drawing/2014/main" id="{BCAFC5D4-8E3D-9219-A202-664FA531EC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5029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5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8283428" cy="1028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3028950" y="808434"/>
            <a:ext cx="13477875" cy="1677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 spc="48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XỬ LÝ DỮ LIỆU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94E564-F320-8B50-B28F-0B3C482C8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6286500"/>
            <a:ext cx="12725400" cy="114231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14475" y="2771773"/>
            <a:ext cx="14992350" cy="6381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Trích xuất năm phát hành từ tiêu đề phim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Tách danh sách thể loại phim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Gộp dữ liệu với links.csv để lấy tmdbId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Lấy ảnh poster từ TMDb API</a:t>
            </a:r>
          </a:p>
        </p:txBody>
      </p:sp>
    </p:spTree>
    <p:extLst>
      <p:ext uri="{BB962C8B-B14F-4D97-AF65-F5344CB8AC3E}">
        <p14:creationId xmlns:p14="http://schemas.microsoft.com/office/powerpoint/2010/main" val="17178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946404" y="959280"/>
            <a:ext cx="5143500" cy="25786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900" b="1" kern="1200" spc="48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TỐI ƯU HÓA DỮ LIỆU</a:t>
            </a:r>
          </a:p>
        </p:txBody>
      </p:sp>
      <p:sp>
        <p:nvSpPr>
          <p:cNvPr id="206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917" y="3860634"/>
            <a:ext cx="4882642" cy="27432"/>
          </a:xfrm>
          <a:custGeom>
            <a:avLst/>
            <a:gdLst>
              <a:gd name="connsiteX0" fmla="*/ 0 w 4882642"/>
              <a:gd name="connsiteY0" fmla="*/ 0 h 27432"/>
              <a:gd name="connsiteX1" fmla="*/ 648694 w 4882642"/>
              <a:gd name="connsiteY1" fmla="*/ 0 h 27432"/>
              <a:gd name="connsiteX2" fmla="*/ 1199735 w 4882642"/>
              <a:gd name="connsiteY2" fmla="*/ 0 h 27432"/>
              <a:gd name="connsiteX3" fmla="*/ 1799602 w 4882642"/>
              <a:gd name="connsiteY3" fmla="*/ 0 h 27432"/>
              <a:gd name="connsiteX4" fmla="*/ 2545949 w 4882642"/>
              <a:gd name="connsiteY4" fmla="*/ 0 h 27432"/>
              <a:gd name="connsiteX5" fmla="*/ 3194643 w 4882642"/>
              <a:gd name="connsiteY5" fmla="*/ 0 h 27432"/>
              <a:gd name="connsiteX6" fmla="*/ 3794510 w 4882642"/>
              <a:gd name="connsiteY6" fmla="*/ 0 h 27432"/>
              <a:gd name="connsiteX7" fmla="*/ 4882642 w 4882642"/>
              <a:gd name="connsiteY7" fmla="*/ 0 h 27432"/>
              <a:gd name="connsiteX8" fmla="*/ 4882642 w 4882642"/>
              <a:gd name="connsiteY8" fmla="*/ 27432 h 27432"/>
              <a:gd name="connsiteX9" fmla="*/ 4185122 w 4882642"/>
              <a:gd name="connsiteY9" fmla="*/ 27432 h 27432"/>
              <a:gd name="connsiteX10" fmla="*/ 3585254 w 4882642"/>
              <a:gd name="connsiteY10" fmla="*/ 27432 h 27432"/>
              <a:gd name="connsiteX11" fmla="*/ 2790081 w 4882642"/>
              <a:gd name="connsiteY11" fmla="*/ 27432 h 27432"/>
              <a:gd name="connsiteX12" fmla="*/ 2141387 w 4882642"/>
              <a:gd name="connsiteY12" fmla="*/ 27432 h 27432"/>
              <a:gd name="connsiteX13" fmla="*/ 1590346 w 4882642"/>
              <a:gd name="connsiteY13" fmla="*/ 27432 h 27432"/>
              <a:gd name="connsiteX14" fmla="*/ 844000 w 4882642"/>
              <a:gd name="connsiteY14" fmla="*/ 27432 h 27432"/>
              <a:gd name="connsiteX15" fmla="*/ 0 w 4882642"/>
              <a:gd name="connsiteY15" fmla="*/ 27432 h 27432"/>
              <a:gd name="connsiteX16" fmla="*/ 0 w 4882642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2642" h="27432" fill="none" extrusionOk="0">
                <a:moveTo>
                  <a:pt x="0" y="0"/>
                </a:moveTo>
                <a:cubicBezTo>
                  <a:pt x="283896" y="15806"/>
                  <a:pt x="476914" y="-5705"/>
                  <a:pt x="648694" y="0"/>
                </a:cubicBezTo>
                <a:cubicBezTo>
                  <a:pt x="820474" y="5705"/>
                  <a:pt x="992491" y="-2560"/>
                  <a:pt x="1199735" y="0"/>
                </a:cubicBezTo>
                <a:cubicBezTo>
                  <a:pt x="1406979" y="2560"/>
                  <a:pt x="1535106" y="-12373"/>
                  <a:pt x="1799602" y="0"/>
                </a:cubicBezTo>
                <a:cubicBezTo>
                  <a:pt x="2064098" y="12373"/>
                  <a:pt x="2220857" y="34016"/>
                  <a:pt x="2545949" y="0"/>
                </a:cubicBezTo>
                <a:cubicBezTo>
                  <a:pt x="2871041" y="-34016"/>
                  <a:pt x="2930967" y="-6551"/>
                  <a:pt x="3194643" y="0"/>
                </a:cubicBezTo>
                <a:cubicBezTo>
                  <a:pt x="3458319" y="6551"/>
                  <a:pt x="3590719" y="-27970"/>
                  <a:pt x="3794510" y="0"/>
                </a:cubicBezTo>
                <a:cubicBezTo>
                  <a:pt x="3998301" y="27970"/>
                  <a:pt x="4343090" y="-39667"/>
                  <a:pt x="4882642" y="0"/>
                </a:cubicBezTo>
                <a:cubicBezTo>
                  <a:pt x="4881669" y="8304"/>
                  <a:pt x="4882164" y="21512"/>
                  <a:pt x="4882642" y="27432"/>
                </a:cubicBezTo>
                <a:cubicBezTo>
                  <a:pt x="4608564" y="7308"/>
                  <a:pt x="4394312" y="56256"/>
                  <a:pt x="4185122" y="27432"/>
                </a:cubicBezTo>
                <a:cubicBezTo>
                  <a:pt x="3975932" y="-1392"/>
                  <a:pt x="3827783" y="51583"/>
                  <a:pt x="3585254" y="27432"/>
                </a:cubicBezTo>
                <a:cubicBezTo>
                  <a:pt x="3342725" y="3281"/>
                  <a:pt x="3165015" y="17373"/>
                  <a:pt x="2790081" y="27432"/>
                </a:cubicBezTo>
                <a:cubicBezTo>
                  <a:pt x="2415147" y="37491"/>
                  <a:pt x="2453830" y="6816"/>
                  <a:pt x="2141387" y="27432"/>
                </a:cubicBezTo>
                <a:cubicBezTo>
                  <a:pt x="1828944" y="48048"/>
                  <a:pt x="1774219" y="17790"/>
                  <a:pt x="1590346" y="27432"/>
                </a:cubicBezTo>
                <a:cubicBezTo>
                  <a:pt x="1406473" y="37074"/>
                  <a:pt x="1200327" y="18527"/>
                  <a:pt x="844000" y="27432"/>
                </a:cubicBezTo>
                <a:cubicBezTo>
                  <a:pt x="487673" y="36337"/>
                  <a:pt x="322314" y="2648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882642" h="27432" stroke="0" extrusionOk="0">
                <a:moveTo>
                  <a:pt x="0" y="0"/>
                </a:moveTo>
                <a:cubicBezTo>
                  <a:pt x="238803" y="9040"/>
                  <a:pt x="494861" y="-4831"/>
                  <a:pt x="648694" y="0"/>
                </a:cubicBezTo>
                <a:cubicBezTo>
                  <a:pt x="802527" y="4831"/>
                  <a:pt x="991643" y="12575"/>
                  <a:pt x="1199735" y="0"/>
                </a:cubicBezTo>
                <a:cubicBezTo>
                  <a:pt x="1407827" y="-12575"/>
                  <a:pt x="1757315" y="9056"/>
                  <a:pt x="1994908" y="0"/>
                </a:cubicBezTo>
                <a:cubicBezTo>
                  <a:pt x="2232501" y="-9056"/>
                  <a:pt x="2370188" y="18797"/>
                  <a:pt x="2643602" y="0"/>
                </a:cubicBezTo>
                <a:cubicBezTo>
                  <a:pt x="2917016" y="-18797"/>
                  <a:pt x="3036387" y="10091"/>
                  <a:pt x="3292296" y="0"/>
                </a:cubicBezTo>
                <a:cubicBezTo>
                  <a:pt x="3548205" y="-10091"/>
                  <a:pt x="3892824" y="6516"/>
                  <a:pt x="4087469" y="0"/>
                </a:cubicBezTo>
                <a:cubicBezTo>
                  <a:pt x="4282114" y="-6516"/>
                  <a:pt x="4487997" y="-16222"/>
                  <a:pt x="4882642" y="0"/>
                </a:cubicBezTo>
                <a:cubicBezTo>
                  <a:pt x="4883127" y="9333"/>
                  <a:pt x="4883920" y="19699"/>
                  <a:pt x="4882642" y="27432"/>
                </a:cubicBezTo>
                <a:cubicBezTo>
                  <a:pt x="4665479" y="53358"/>
                  <a:pt x="4455363" y="34051"/>
                  <a:pt x="4282775" y="27432"/>
                </a:cubicBezTo>
                <a:cubicBezTo>
                  <a:pt x="4110187" y="20813"/>
                  <a:pt x="3781952" y="37808"/>
                  <a:pt x="3585254" y="27432"/>
                </a:cubicBezTo>
                <a:cubicBezTo>
                  <a:pt x="3388556" y="17056"/>
                  <a:pt x="3084641" y="41802"/>
                  <a:pt x="2887734" y="27432"/>
                </a:cubicBezTo>
                <a:cubicBezTo>
                  <a:pt x="2690827" y="13062"/>
                  <a:pt x="2491613" y="5294"/>
                  <a:pt x="2239040" y="27432"/>
                </a:cubicBezTo>
                <a:cubicBezTo>
                  <a:pt x="1986467" y="49570"/>
                  <a:pt x="1795483" y="63015"/>
                  <a:pt x="1443867" y="27432"/>
                </a:cubicBezTo>
                <a:cubicBezTo>
                  <a:pt x="1092251" y="-8151"/>
                  <a:pt x="850619" y="43704"/>
                  <a:pt x="648694" y="27432"/>
                </a:cubicBezTo>
                <a:cubicBezTo>
                  <a:pt x="446769" y="11160"/>
                  <a:pt x="306471" y="26408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46404" y="4210812"/>
            <a:ext cx="5143500" cy="5116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Lưu dữ liệu đã xử lý vào file cache (processed_data.pkl)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Lưu poster vào poster_cache.json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3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3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Giảm thời gian khởi động từ hàng giờ xuống vài giây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8788E-6FB0-D640-71DB-1968B049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444" y="2942939"/>
            <a:ext cx="10355580" cy="440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2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5039" y="1112086"/>
            <a:ext cx="5183732" cy="24243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spc="48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TẠO GIAO DIỆN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5039" y="3800214"/>
            <a:ext cx="5183732" cy="5171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Sử dụng plask để xây dựng giao diện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File chính: app.py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Cho phép chọn user_id và số lượng phim khuyến nghị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A323C-D782-E8A5-638F-F9929E009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508" y="2658637"/>
            <a:ext cx="9584019" cy="4983690"/>
          </a:xfrm>
          <a:prstGeom prst="rect">
            <a:avLst/>
          </a:prstGeom>
        </p:spPr>
      </p:pic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8102957" y="0"/>
            <a:ext cx="185043" cy="10287000"/>
            <a:chOff x="12068638" y="0"/>
            <a:chExt cx="123362" cy="6858000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5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70" name="Freeform: Shape 206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683509" cy="10287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2" name="Freeform: Shape 207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669793" cy="10287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556641" y="1741932"/>
            <a:ext cx="5157216" cy="1858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spc="48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lear Sans"/>
              </a:rPr>
              <a:t>VISUALIZATION</a:t>
            </a:r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39819"/>
            <a:ext cx="192024" cy="9808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839" y="3665220"/>
            <a:ext cx="507492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6641" y="4077081"/>
            <a:ext cx="5158359" cy="481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Tạo biểu đồ phân phối đánh giá phim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Hiển thị số lượng đánh giá ở mỗi mức điểm (0.5-5.0)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latin typeface="Times New Roman" panose="02020603050405020304" pitchFamily="18" charset="0"/>
              <a:cs typeface="Times New Roman" panose="02020603050405020304" pitchFamily="18" charset="0"/>
              <a:sym typeface="Arsenal Bol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  <a:sym typeface="Arsenal Bold"/>
              </a:rPr>
              <a:t>Dùng Plotly trong Streamlit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D82673-AD4D-B638-C731-B2CC765B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776" y="1909353"/>
            <a:ext cx="10383012" cy="66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45401" y="5976"/>
            <a:ext cx="14064948" cy="10287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55104" y="5977"/>
            <a:ext cx="14659148" cy="10287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599338" y="1627633"/>
            <a:ext cx="9452504" cy="35818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 b="1" kern="120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senal Bold"/>
              </a:rPr>
              <a:t>CẢM ƠN THẦY ĐÃ LẮNG NGHE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800" b="1" kern="120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Arsenal Bold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57" y="-6233"/>
            <a:ext cx="3772421" cy="3261500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4528590" y="7025499"/>
            <a:ext cx="3772422" cy="3261500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282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Times New Roman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Nâu và Cam Tinh tế Trung lập Hữu cơ Thời trang Bài thuyết trình Tiếp thị</dc:title>
  <dc:creator>peachnguynx</dc:creator>
  <cp:lastModifiedBy>peachnguynx</cp:lastModifiedBy>
  <cp:revision>4</cp:revision>
  <dcterms:created xsi:type="dcterms:W3CDTF">2006-08-16T00:00:00Z</dcterms:created>
  <dcterms:modified xsi:type="dcterms:W3CDTF">2025-05-29T19:16:39Z</dcterms:modified>
  <dc:identifier>DAGo0tMmMEE</dc:identifier>
</cp:coreProperties>
</file>