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60" r:id="rId3"/>
    <p:sldId id="272" r:id="rId4"/>
    <p:sldId id="273" r:id="rId5"/>
    <p:sldId id="284" r:id="rId6"/>
    <p:sldId id="285" r:id="rId7"/>
    <p:sldId id="286" r:id="rId8"/>
    <p:sldId id="287" r:id="rId9"/>
    <p:sldId id="298" r:id="rId10"/>
    <p:sldId id="299" r:id="rId11"/>
    <p:sldId id="302" r:id="rId12"/>
    <p:sldId id="303" r:id="rId13"/>
    <p:sldId id="304" r:id="rId14"/>
    <p:sldId id="305" r:id="rId15"/>
    <p:sldId id="278" r:id="rId16"/>
    <p:sldId id="280" r:id="rId17"/>
    <p:sldId id="281" r:id="rId18"/>
    <p:sldId id="282" r:id="rId19"/>
    <p:sldId id="283" r:id="rId20"/>
    <p:sldId id="279" r:id="rId21"/>
    <p:sldId id="307" r:id="rId22"/>
    <p:sldId id="308" r:id="rId23"/>
    <p:sldId id="309" r:id="rId24"/>
    <p:sldId id="306" r:id="rId25"/>
    <p:sldId id="310" r:id="rId26"/>
    <p:sldId id="311" r:id="rId27"/>
    <p:sldId id="312" r:id="rId28"/>
    <p:sldId id="313" r:id="rId29"/>
    <p:sldId id="317" r:id="rId30"/>
    <p:sldId id="318" r:id="rId31"/>
    <p:sldId id="262" r:id="rId32"/>
  </p:sldIdLst>
  <p:sldSz cx="9144000" cy="5143500" type="screen16x9"/>
  <p:notesSz cx="6858000" cy="9144000"/>
  <p:embeddedFontLst>
    <p:embeddedFont>
      <p:font typeface="Roboto Condensed"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Oswald"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B44D5C-C30B-4481-8136-26C2796F66DE}">
  <a:tblStyle styleId="{8DB44D5C-C30B-4481-8136-26C2796F66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512E97-DFFA-49B7-9605-1865FA2491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18911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80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14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marL="914400" lvl="1"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marL="1371600" lvl="2"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marL="1828800" lvl="3"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marL="2286000" lvl="4"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marL="2743200" lvl="5"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marL="3200400" lvl="6"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marL="3657600" lvl="7"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marL="4114800" lvl="8" indent="-3810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674544" y="825190"/>
            <a:ext cx="5671500" cy="3088209"/>
          </a:xfrm>
          <a:prstGeom prst="rect">
            <a:avLst/>
          </a:prstGeom>
        </p:spPr>
        <p:txBody>
          <a:bodyPr spcFirstLastPara="1" wrap="square" lIns="91425" tIns="91425" rIns="91425" bIns="91425" anchor="b" anchorCtr="0">
            <a:noAutofit/>
          </a:bodyPr>
          <a:lstStyle/>
          <a:p>
            <a:pPr algn="ct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SOFTWARE PROCESS &amp; QUALITY MANAGEMENT GROUP PROJET</a:t>
            </a:r>
            <a:b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US" sz="5400"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IS</a:t>
            </a:r>
            <a:r>
              <a:rPr lang="en-US" sz="5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 9000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3855704" y="393601"/>
            <a:ext cx="4701080" cy="521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1800" dirty="0">
                <a:solidFill>
                  <a:schemeClr val="accent2">
                    <a:lumMod val="75000"/>
                  </a:schemeClr>
                </a:solidFill>
                <a:effectLst/>
                <a:latin typeface="Oswald" panose="00000500000000000000" pitchFamily="2" charset="0"/>
                <a:ea typeface="Calibri" panose="020F0502020204030204" pitchFamily="34" charset="0"/>
                <a:cs typeface="Times New Roman" panose="02020603050405020304" pitchFamily="18" charset="0"/>
              </a:rPr>
              <a:t>1. TERMS RELATED TO PERSON OR PEOPLE</a:t>
            </a:r>
          </a:p>
          <a:p>
            <a:pPr marL="444500" indent="-342900" algn="l">
              <a:buSzPts val="2000"/>
              <a:buAutoNum type="arabicPeriod"/>
            </a:pPr>
            <a:endParaRPr lang="en-US"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D6F7D1E-BB5D-4060-A5D1-F845D7640E1D}"/>
              </a:ext>
            </a:extLst>
          </p:cNvPr>
          <p:cNvSpPr txBox="1"/>
          <p:nvPr/>
        </p:nvSpPr>
        <p:spPr>
          <a:xfrm>
            <a:off x="294075" y="1546924"/>
            <a:ext cx="3862017" cy="338554"/>
          </a:xfrm>
          <a:prstGeom prst="rect">
            <a:avLst/>
          </a:prstGeom>
          <a:noFill/>
        </p:spPr>
        <p:txBody>
          <a:bodyPr wrap="square" rtlCol="0">
            <a:spAutoFit/>
          </a:bodyPr>
          <a:lstStyle/>
          <a:p>
            <a:r>
              <a:rPr lang="en-US" sz="1600" b="1" dirty="0">
                <a:solidFill>
                  <a:schemeClr val="accent2">
                    <a:lumMod val="75000"/>
                  </a:schemeClr>
                </a:solidFill>
                <a:latin typeface="Oswald" panose="00000500000000000000" pitchFamily="2" charset="0"/>
              </a:rPr>
              <a:t>1 Top </a:t>
            </a:r>
            <a:r>
              <a:rPr lang="en-US" sz="1600" b="1" dirty="0" smtClean="0">
                <a:solidFill>
                  <a:schemeClr val="accent2">
                    <a:lumMod val="75000"/>
                  </a:schemeClr>
                </a:solidFill>
                <a:latin typeface="Oswald" panose="00000500000000000000" pitchFamily="2" charset="0"/>
              </a:rPr>
              <a:t>management</a:t>
            </a:r>
            <a:endParaRPr lang="en-US" sz="1600" b="1" dirty="0">
              <a:solidFill>
                <a:schemeClr val="accent2">
                  <a:lumMod val="75000"/>
                </a:schemeClr>
              </a:solidFill>
              <a:latin typeface="Oswald" panose="00000500000000000000" pitchFamily="2" charset="0"/>
            </a:endParaRPr>
          </a:p>
        </p:txBody>
      </p:sp>
      <p:sp>
        <p:nvSpPr>
          <p:cNvPr id="5" name="TextBox 4">
            <a:extLst>
              <a:ext uri="{FF2B5EF4-FFF2-40B4-BE49-F238E27FC236}">
                <a16:creationId xmlns:a16="http://schemas.microsoft.com/office/drawing/2014/main" id="{8D6F7D1E-BB5D-4060-A5D1-F845D7640E1D}"/>
              </a:ext>
            </a:extLst>
          </p:cNvPr>
          <p:cNvSpPr txBox="1"/>
          <p:nvPr/>
        </p:nvSpPr>
        <p:spPr>
          <a:xfrm>
            <a:off x="294075" y="2150961"/>
            <a:ext cx="4127474" cy="338554"/>
          </a:xfrm>
          <a:prstGeom prst="rect">
            <a:avLst/>
          </a:prstGeom>
          <a:noFill/>
        </p:spPr>
        <p:txBody>
          <a:bodyPr wrap="square" rtlCol="0">
            <a:spAutoFit/>
          </a:bodyPr>
          <a:lstStyle/>
          <a:p>
            <a:r>
              <a:rPr lang="en-US" sz="1600" b="1" dirty="0">
                <a:solidFill>
                  <a:schemeClr val="accent2">
                    <a:lumMod val="75000"/>
                  </a:schemeClr>
                </a:solidFill>
                <a:latin typeface="Oswald" panose="020B0604020202020204" charset="0"/>
              </a:rPr>
              <a:t>2 Quality management system </a:t>
            </a:r>
            <a:r>
              <a:rPr lang="en-US" sz="1600" b="1" dirty="0" smtClean="0">
                <a:solidFill>
                  <a:schemeClr val="accent2">
                    <a:lumMod val="75000"/>
                  </a:schemeClr>
                </a:solidFill>
                <a:latin typeface="Oswald" panose="020B0604020202020204" charset="0"/>
              </a:rPr>
              <a:t>consultant</a:t>
            </a:r>
            <a:endParaRPr lang="en-US" sz="1600" dirty="0">
              <a:solidFill>
                <a:schemeClr val="accent2">
                  <a:lumMod val="75000"/>
                </a:schemeClr>
              </a:solidFill>
              <a:latin typeface="Oswald" panose="020B0604020202020204" charset="0"/>
            </a:endParaRPr>
          </a:p>
        </p:txBody>
      </p:sp>
      <p:sp>
        <p:nvSpPr>
          <p:cNvPr id="10" name="TextBox 9">
            <a:extLst>
              <a:ext uri="{FF2B5EF4-FFF2-40B4-BE49-F238E27FC236}">
                <a16:creationId xmlns:a16="http://schemas.microsoft.com/office/drawing/2014/main" id="{8D6F7D1E-BB5D-4060-A5D1-F845D7640E1D}"/>
              </a:ext>
            </a:extLst>
          </p:cNvPr>
          <p:cNvSpPr txBox="1"/>
          <p:nvPr/>
        </p:nvSpPr>
        <p:spPr>
          <a:xfrm>
            <a:off x="4616592" y="2443349"/>
            <a:ext cx="3012308" cy="338554"/>
          </a:xfrm>
          <a:prstGeom prst="rect">
            <a:avLst/>
          </a:prstGeom>
          <a:noFill/>
        </p:spPr>
        <p:txBody>
          <a:bodyPr wrap="square" rtlCol="0">
            <a:spAutoFit/>
          </a:bodyPr>
          <a:lstStyle/>
          <a:p>
            <a:r>
              <a:rPr lang="en-US" sz="1600" b="1" dirty="0">
                <a:solidFill>
                  <a:schemeClr val="accent1"/>
                </a:solidFill>
                <a:latin typeface="Oswald" panose="020B0604020202020204" charset="0"/>
              </a:rPr>
              <a:t>5 Configuration authority</a:t>
            </a:r>
          </a:p>
        </p:txBody>
      </p:sp>
      <p:sp>
        <p:nvSpPr>
          <p:cNvPr id="11" name="TextBox 10">
            <a:extLst>
              <a:ext uri="{FF2B5EF4-FFF2-40B4-BE49-F238E27FC236}">
                <a16:creationId xmlns:a16="http://schemas.microsoft.com/office/drawing/2014/main" id="{A0F30376-327C-4E95-AEEC-95A6A643E019}"/>
              </a:ext>
            </a:extLst>
          </p:cNvPr>
          <p:cNvSpPr txBox="1"/>
          <p:nvPr/>
        </p:nvSpPr>
        <p:spPr>
          <a:xfrm>
            <a:off x="4616592" y="1546924"/>
            <a:ext cx="4187545" cy="338554"/>
          </a:xfrm>
          <a:prstGeom prst="rect">
            <a:avLst/>
          </a:prstGeom>
          <a:noFill/>
        </p:spPr>
        <p:txBody>
          <a:bodyPr wrap="square" rtlCol="0">
            <a:spAutoFit/>
          </a:bodyPr>
          <a:lstStyle/>
          <a:p>
            <a:r>
              <a:rPr lang="en-US" sz="1600" b="1" dirty="0">
                <a:solidFill>
                  <a:schemeClr val="accent1"/>
                </a:solidFill>
                <a:latin typeface="Oswald" panose="020B0604020202020204" charset="0"/>
              </a:rPr>
              <a:t>3 </a:t>
            </a:r>
            <a:r>
              <a:rPr lang="en-US" sz="1600" b="1" dirty="0" smtClean="0">
                <a:solidFill>
                  <a:schemeClr val="accent1"/>
                </a:solidFill>
                <a:latin typeface="Oswald" panose="020B0604020202020204" charset="0"/>
              </a:rPr>
              <a:t>Involvement</a:t>
            </a:r>
            <a:endParaRPr lang="en-US" sz="1600" b="1" dirty="0">
              <a:solidFill>
                <a:schemeClr val="accent1"/>
              </a:solidFill>
              <a:latin typeface="Oswald" panose="020B0604020202020204" charset="0"/>
            </a:endParaRPr>
          </a:p>
        </p:txBody>
      </p:sp>
      <p:sp>
        <p:nvSpPr>
          <p:cNvPr id="12" name="TextBox 11">
            <a:extLst>
              <a:ext uri="{FF2B5EF4-FFF2-40B4-BE49-F238E27FC236}">
                <a16:creationId xmlns:a16="http://schemas.microsoft.com/office/drawing/2014/main" id="{072EBD72-3F3D-4DDB-BC94-1FFCFED18E9E}"/>
              </a:ext>
            </a:extLst>
          </p:cNvPr>
          <p:cNvSpPr txBox="1"/>
          <p:nvPr/>
        </p:nvSpPr>
        <p:spPr>
          <a:xfrm>
            <a:off x="4616592" y="2046953"/>
            <a:ext cx="4134149" cy="338554"/>
          </a:xfrm>
          <a:prstGeom prst="rect">
            <a:avLst/>
          </a:prstGeom>
          <a:noFill/>
        </p:spPr>
        <p:txBody>
          <a:bodyPr wrap="square" rtlCol="0">
            <a:spAutoFit/>
          </a:bodyPr>
          <a:lstStyle/>
          <a:p>
            <a:r>
              <a:rPr lang="en-US" sz="1600" b="1" dirty="0">
                <a:solidFill>
                  <a:schemeClr val="accent1"/>
                </a:solidFill>
              </a:rPr>
              <a:t>4 </a:t>
            </a:r>
            <a:r>
              <a:rPr lang="en-US" sz="1600" b="1" dirty="0">
                <a:solidFill>
                  <a:schemeClr val="accent1"/>
                </a:solidFill>
                <a:latin typeface="Oswald" panose="020B0604020202020204" charset="0"/>
              </a:rPr>
              <a:t>Engagement</a:t>
            </a:r>
          </a:p>
        </p:txBody>
      </p:sp>
      <p:sp>
        <p:nvSpPr>
          <p:cNvPr id="13" name="TextBox 12">
            <a:extLst>
              <a:ext uri="{FF2B5EF4-FFF2-40B4-BE49-F238E27FC236}">
                <a16:creationId xmlns:a16="http://schemas.microsoft.com/office/drawing/2014/main" id="{A0F30376-327C-4E95-AEEC-95A6A643E019}"/>
              </a:ext>
            </a:extLst>
          </p:cNvPr>
          <p:cNvSpPr txBox="1"/>
          <p:nvPr/>
        </p:nvSpPr>
        <p:spPr>
          <a:xfrm>
            <a:off x="4616592" y="2858310"/>
            <a:ext cx="2354874" cy="338554"/>
          </a:xfrm>
          <a:prstGeom prst="rect">
            <a:avLst/>
          </a:prstGeom>
          <a:noFill/>
        </p:spPr>
        <p:txBody>
          <a:bodyPr wrap="square" rtlCol="0">
            <a:spAutoFit/>
          </a:bodyPr>
          <a:lstStyle/>
          <a:p>
            <a:r>
              <a:rPr lang="en-US" sz="1600" b="1" dirty="0">
                <a:solidFill>
                  <a:schemeClr val="accent1"/>
                </a:solidFill>
                <a:latin typeface="Oswald" panose="020B0604020202020204" charset="0"/>
              </a:rPr>
              <a:t>6 Dispute resolver</a:t>
            </a:r>
          </a:p>
        </p:txBody>
      </p:sp>
    </p:spTree>
    <p:extLst>
      <p:ext uri="{BB962C8B-B14F-4D97-AF65-F5344CB8AC3E}">
        <p14:creationId xmlns:p14="http://schemas.microsoft.com/office/powerpoint/2010/main" val="95015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3855704" y="28398"/>
            <a:ext cx="4701080" cy="521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1800" dirty="0">
                <a:latin typeface="Oswald" panose="00000500000000000000" pitchFamily="2" charset="0"/>
                <a:ea typeface="Calibri" panose="020F0502020204030204" pitchFamily="34" charset="0"/>
                <a:cs typeface="Times New Roman" panose="02020603050405020304" pitchFamily="18" charset="0"/>
              </a:rPr>
              <a:t>2. TERMS RELATED TO ORGANIZATION</a:t>
            </a:r>
          </a:p>
        </p:txBody>
      </p:sp>
      <p:sp>
        <p:nvSpPr>
          <p:cNvPr id="6" name="TextBox 5">
            <a:extLst>
              <a:ext uri="{FF2B5EF4-FFF2-40B4-BE49-F238E27FC236}">
                <a16:creationId xmlns:a16="http://schemas.microsoft.com/office/drawing/2014/main" id="{8D6F7D1E-BB5D-4060-A5D1-F845D7640E1D}"/>
              </a:ext>
            </a:extLst>
          </p:cNvPr>
          <p:cNvSpPr txBox="1"/>
          <p:nvPr/>
        </p:nvSpPr>
        <p:spPr>
          <a:xfrm>
            <a:off x="2560326" y="693001"/>
            <a:ext cx="5449017" cy="338554"/>
          </a:xfrm>
          <a:prstGeom prst="rect">
            <a:avLst/>
          </a:prstGeom>
          <a:noFill/>
        </p:spPr>
        <p:txBody>
          <a:bodyPr wrap="square" rtlCol="0">
            <a:spAutoFit/>
          </a:bodyPr>
          <a:lstStyle/>
          <a:p>
            <a:r>
              <a:rPr lang="en-US" sz="1600" b="1" dirty="0">
                <a:solidFill>
                  <a:schemeClr val="accent1"/>
                </a:solidFill>
                <a:latin typeface="Oswald" panose="020B0604020202020204" charset="0"/>
              </a:rPr>
              <a:t>1 </a:t>
            </a:r>
            <a:r>
              <a:rPr lang="en-US" sz="1600" b="1" dirty="0" smtClean="0">
                <a:solidFill>
                  <a:schemeClr val="accent1"/>
                </a:solidFill>
                <a:latin typeface="Oswald" panose="020B0604020202020204" charset="0"/>
              </a:rPr>
              <a:t>Organization</a:t>
            </a:r>
            <a:endParaRPr lang="en-US" sz="1600" b="1" dirty="0">
              <a:solidFill>
                <a:schemeClr val="accent1"/>
              </a:solidFill>
              <a:latin typeface="Oswald" panose="020B0604020202020204" charset="0"/>
            </a:endParaRPr>
          </a:p>
        </p:txBody>
      </p:sp>
      <p:sp>
        <p:nvSpPr>
          <p:cNvPr id="2" name="Rectangle 1"/>
          <p:cNvSpPr/>
          <p:nvPr/>
        </p:nvSpPr>
        <p:spPr>
          <a:xfrm>
            <a:off x="381114" y="1785278"/>
            <a:ext cx="2335896" cy="307777"/>
          </a:xfrm>
          <a:prstGeom prst="rect">
            <a:avLst/>
          </a:prstGeom>
        </p:spPr>
        <p:txBody>
          <a:bodyPr wrap="none">
            <a:spAutoFit/>
          </a:bodyPr>
          <a:lstStyle/>
          <a:p>
            <a:r>
              <a:rPr lang="en-US" b="1" dirty="0">
                <a:solidFill>
                  <a:schemeClr val="accent1"/>
                </a:solidFill>
                <a:latin typeface="Oswald" panose="020B0604020202020204" charset="0"/>
              </a:rPr>
              <a:t>2 Context of the organization</a:t>
            </a:r>
          </a:p>
        </p:txBody>
      </p:sp>
      <p:sp>
        <p:nvSpPr>
          <p:cNvPr id="4" name="Rectangle 3"/>
          <p:cNvSpPr/>
          <p:nvPr/>
        </p:nvSpPr>
        <p:spPr>
          <a:xfrm>
            <a:off x="384961" y="2210952"/>
            <a:ext cx="1523174" cy="307777"/>
          </a:xfrm>
          <a:prstGeom prst="rect">
            <a:avLst/>
          </a:prstGeom>
        </p:spPr>
        <p:txBody>
          <a:bodyPr wrap="none">
            <a:spAutoFit/>
          </a:bodyPr>
          <a:lstStyle/>
          <a:p>
            <a:r>
              <a:rPr lang="en-US" b="1" dirty="0">
                <a:solidFill>
                  <a:schemeClr val="accent1"/>
                </a:solidFill>
                <a:latin typeface="Oswald" panose="020B0604020202020204" charset="0"/>
              </a:rPr>
              <a:t>3 Interested party</a:t>
            </a:r>
          </a:p>
        </p:txBody>
      </p:sp>
      <p:sp>
        <p:nvSpPr>
          <p:cNvPr id="7" name="Rectangle 6"/>
          <p:cNvSpPr/>
          <p:nvPr/>
        </p:nvSpPr>
        <p:spPr>
          <a:xfrm>
            <a:off x="381114" y="2593484"/>
            <a:ext cx="1031051" cy="307777"/>
          </a:xfrm>
          <a:prstGeom prst="rect">
            <a:avLst/>
          </a:prstGeom>
        </p:spPr>
        <p:txBody>
          <a:bodyPr wrap="none">
            <a:spAutoFit/>
          </a:bodyPr>
          <a:lstStyle/>
          <a:p>
            <a:r>
              <a:rPr lang="en-US" b="1" dirty="0">
                <a:solidFill>
                  <a:schemeClr val="accent1"/>
                </a:solidFill>
                <a:latin typeface="Oswald" panose="020B0604020202020204" charset="0"/>
              </a:rPr>
              <a:t>4 Customer</a:t>
            </a:r>
          </a:p>
        </p:txBody>
      </p:sp>
      <p:sp>
        <p:nvSpPr>
          <p:cNvPr id="8" name="Rectangle 7"/>
          <p:cNvSpPr/>
          <p:nvPr/>
        </p:nvSpPr>
        <p:spPr>
          <a:xfrm>
            <a:off x="381114" y="3025238"/>
            <a:ext cx="1733167" cy="307777"/>
          </a:xfrm>
          <a:prstGeom prst="rect">
            <a:avLst/>
          </a:prstGeom>
        </p:spPr>
        <p:txBody>
          <a:bodyPr wrap="none">
            <a:spAutoFit/>
          </a:bodyPr>
          <a:lstStyle/>
          <a:p>
            <a:r>
              <a:rPr lang="en-US" b="1" dirty="0">
                <a:solidFill>
                  <a:schemeClr val="accent1"/>
                </a:solidFill>
                <a:latin typeface="Oswald" panose="020B0604020202020204" charset="0"/>
              </a:rPr>
              <a:t>5 Provider/ Supplier </a:t>
            </a:r>
          </a:p>
        </p:txBody>
      </p:sp>
      <p:sp>
        <p:nvSpPr>
          <p:cNvPr id="10" name="Rectangle 9"/>
          <p:cNvSpPr/>
          <p:nvPr/>
        </p:nvSpPr>
        <p:spPr>
          <a:xfrm>
            <a:off x="381114" y="3433712"/>
            <a:ext cx="2964273" cy="307777"/>
          </a:xfrm>
          <a:prstGeom prst="rect">
            <a:avLst/>
          </a:prstGeom>
        </p:spPr>
        <p:txBody>
          <a:bodyPr wrap="none">
            <a:spAutoFit/>
          </a:bodyPr>
          <a:lstStyle/>
          <a:p>
            <a:r>
              <a:rPr lang="en-US" b="1" dirty="0">
                <a:solidFill>
                  <a:schemeClr val="accent1"/>
                </a:solidFill>
                <a:latin typeface="Oswald" panose="020B0604020202020204" charset="0"/>
              </a:rPr>
              <a:t>6 External provider /External supplier</a:t>
            </a:r>
          </a:p>
        </p:txBody>
      </p:sp>
      <p:sp>
        <p:nvSpPr>
          <p:cNvPr id="11" name="Rectangle 10"/>
          <p:cNvSpPr/>
          <p:nvPr/>
        </p:nvSpPr>
        <p:spPr>
          <a:xfrm>
            <a:off x="4571999" y="1843859"/>
            <a:ext cx="1308371" cy="307777"/>
          </a:xfrm>
          <a:prstGeom prst="rect">
            <a:avLst/>
          </a:prstGeom>
        </p:spPr>
        <p:txBody>
          <a:bodyPr wrap="none">
            <a:spAutoFit/>
          </a:bodyPr>
          <a:lstStyle/>
          <a:p>
            <a:r>
              <a:rPr lang="en-US" b="1" dirty="0">
                <a:solidFill>
                  <a:schemeClr val="accent1"/>
                </a:solidFill>
                <a:latin typeface="Oswald" panose="020B0604020202020204" charset="0"/>
              </a:rPr>
              <a:t>7 DRP-provider</a:t>
            </a:r>
          </a:p>
        </p:txBody>
      </p:sp>
      <p:sp>
        <p:nvSpPr>
          <p:cNvPr id="12" name="Rectangle 11"/>
          <p:cNvSpPr/>
          <p:nvPr/>
        </p:nvSpPr>
        <p:spPr>
          <a:xfrm>
            <a:off x="4571999" y="2219710"/>
            <a:ext cx="1167307" cy="307777"/>
          </a:xfrm>
          <a:prstGeom prst="rect">
            <a:avLst/>
          </a:prstGeom>
        </p:spPr>
        <p:txBody>
          <a:bodyPr wrap="none">
            <a:spAutoFit/>
          </a:bodyPr>
          <a:lstStyle/>
          <a:p>
            <a:r>
              <a:rPr lang="en-US" b="1" dirty="0">
                <a:solidFill>
                  <a:schemeClr val="accent1"/>
                </a:solidFill>
                <a:latin typeface="Oswald" panose="020B0604020202020204" charset="0"/>
              </a:rPr>
              <a:t>8 Association</a:t>
            </a:r>
          </a:p>
        </p:txBody>
      </p:sp>
      <p:sp>
        <p:nvSpPr>
          <p:cNvPr id="13" name="Rectangle 12"/>
          <p:cNvSpPr/>
          <p:nvPr/>
        </p:nvSpPr>
        <p:spPr>
          <a:xfrm>
            <a:off x="4571999" y="2595194"/>
            <a:ext cx="1909497" cy="307777"/>
          </a:xfrm>
          <a:prstGeom prst="rect">
            <a:avLst/>
          </a:prstGeom>
        </p:spPr>
        <p:txBody>
          <a:bodyPr wrap="none">
            <a:spAutoFit/>
          </a:bodyPr>
          <a:lstStyle/>
          <a:p>
            <a:r>
              <a:rPr lang="en-US" b="1" dirty="0">
                <a:solidFill>
                  <a:schemeClr val="accent1"/>
                </a:solidFill>
                <a:latin typeface="Oswald" panose="020B0604020202020204" charset="0"/>
              </a:rPr>
              <a:t>9 Metrological function</a:t>
            </a:r>
          </a:p>
        </p:txBody>
      </p:sp>
    </p:spTree>
    <p:extLst>
      <p:ext uri="{BB962C8B-B14F-4D97-AF65-F5344CB8AC3E}">
        <p14:creationId xmlns:p14="http://schemas.microsoft.com/office/powerpoint/2010/main" val="256723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extBox 3">
            <a:extLst>
              <a:ext uri="{FF2B5EF4-FFF2-40B4-BE49-F238E27FC236}">
                <a16:creationId xmlns:a16="http://schemas.microsoft.com/office/drawing/2014/main" id="{DAC916F1-4320-4813-AB9B-3CEEC1E5AB0F}"/>
              </a:ext>
            </a:extLst>
          </p:cNvPr>
          <p:cNvSpPr txBox="1"/>
          <p:nvPr/>
        </p:nvSpPr>
        <p:spPr>
          <a:xfrm>
            <a:off x="2833980" y="793711"/>
            <a:ext cx="4748199" cy="307777"/>
          </a:xfrm>
          <a:prstGeom prst="rect">
            <a:avLst/>
          </a:prstGeom>
          <a:noFill/>
        </p:spPr>
        <p:txBody>
          <a:bodyPr wrap="square" rtlCol="0">
            <a:spAutoFit/>
          </a:bodyPr>
          <a:lstStyle/>
          <a:p>
            <a:r>
              <a:rPr lang="en-US" b="1" dirty="0">
                <a:solidFill>
                  <a:schemeClr val="accent1"/>
                </a:solidFill>
                <a:latin typeface="Oswald" panose="020B0604020202020204" charset="0"/>
              </a:rPr>
              <a:t>1 </a:t>
            </a:r>
            <a:r>
              <a:rPr lang="en-US" b="1" dirty="0" smtClean="0">
                <a:solidFill>
                  <a:schemeClr val="accent1"/>
                </a:solidFill>
                <a:latin typeface="Oswald" panose="020B0604020202020204" charset="0"/>
              </a:rPr>
              <a:t>Improvement</a:t>
            </a:r>
            <a:endParaRPr lang="en-US" b="1" dirty="0">
              <a:solidFill>
                <a:schemeClr val="accent1"/>
              </a:solidFill>
              <a:latin typeface="Oswald" panose="020B0604020202020204" charset="0"/>
            </a:endParaRPr>
          </a:p>
        </p:txBody>
      </p:sp>
      <p:sp>
        <p:nvSpPr>
          <p:cNvPr id="7" name="Rectangle 6">
            <a:extLst>
              <a:ext uri="{FF2B5EF4-FFF2-40B4-BE49-F238E27FC236}">
                <a16:creationId xmlns:a16="http://schemas.microsoft.com/office/drawing/2014/main" id="{009CEE1A-D1BC-4CB1-9617-70B02591C160}"/>
              </a:ext>
            </a:extLst>
          </p:cNvPr>
          <p:cNvSpPr/>
          <p:nvPr/>
        </p:nvSpPr>
        <p:spPr>
          <a:xfrm>
            <a:off x="4855938" y="393601"/>
            <a:ext cx="3235181" cy="400110"/>
          </a:xfrm>
          <a:prstGeom prst="rect">
            <a:avLst/>
          </a:prstGeom>
        </p:spPr>
        <p:txBody>
          <a:bodyPr wrap="none">
            <a:spAutoFit/>
          </a:bodyPr>
          <a:lstStyle/>
          <a:p>
            <a:pPr marL="101600">
              <a:buSzPts val="2000"/>
            </a:pPr>
            <a:r>
              <a:rPr lang="en-US" sz="2000" dirty="0">
                <a:solidFill>
                  <a:schemeClr val="accent1"/>
                </a:solidFill>
                <a:latin typeface="Oswald" panose="00000500000000000000" pitchFamily="2" charset="0"/>
                <a:ea typeface="Calibri" panose="020F0502020204030204" pitchFamily="34" charset="0"/>
                <a:cs typeface="Times New Roman" panose="02020603050405020304" pitchFamily="18" charset="0"/>
              </a:rPr>
              <a:t>3. TERMS RELATED TO ACTIVITY</a:t>
            </a:r>
          </a:p>
        </p:txBody>
      </p:sp>
      <p:sp>
        <p:nvSpPr>
          <p:cNvPr id="2" name="Rectangle 1"/>
          <p:cNvSpPr/>
          <p:nvPr/>
        </p:nvSpPr>
        <p:spPr>
          <a:xfrm>
            <a:off x="519036" y="2170907"/>
            <a:ext cx="1261884" cy="307777"/>
          </a:xfrm>
          <a:prstGeom prst="rect">
            <a:avLst/>
          </a:prstGeom>
        </p:spPr>
        <p:txBody>
          <a:bodyPr wrap="none">
            <a:spAutoFit/>
          </a:bodyPr>
          <a:lstStyle/>
          <a:p>
            <a:r>
              <a:rPr lang="en-US" b="1" dirty="0">
                <a:solidFill>
                  <a:schemeClr val="accent1"/>
                </a:solidFill>
                <a:latin typeface="Oswald" panose="020B0604020202020204" charset="0"/>
              </a:rPr>
              <a:t>3 Management</a:t>
            </a:r>
          </a:p>
        </p:txBody>
      </p:sp>
      <p:sp>
        <p:nvSpPr>
          <p:cNvPr id="5" name="Rectangle 4"/>
          <p:cNvSpPr/>
          <p:nvPr/>
        </p:nvSpPr>
        <p:spPr>
          <a:xfrm>
            <a:off x="519036" y="2558026"/>
            <a:ext cx="1840568" cy="307777"/>
          </a:xfrm>
          <a:prstGeom prst="rect">
            <a:avLst/>
          </a:prstGeom>
        </p:spPr>
        <p:txBody>
          <a:bodyPr wrap="none">
            <a:spAutoFit/>
          </a:bodyPr>
          <a:lstStyle/>
          <a:p>
            <a:r>
              <a:rPr lang="en-US" b="1" dirty="0">
                <a:solidFill>
                  <a:schemeClr val="accent1"/>
                </a:solidFill>
                <a:latin typeface="Oswald" panose="020B0604020202020204" charset="0"/>
              </a:rPr>
              <a:t>4 Quality management</a:t>
            </a:r>
          </a:p>
        </p:txBody>
      </p:sp>
      <p:sp>
        <p:nvSpPr>
          <p:cNvPr id="6" name="Rectangle 5"/>
          <p:cNvSpPr/>
          <p:nvPr/>
        </p:nvSpPr>
        <p:spPr>
          <a:xfrm>
            <a:off x="519036" y="3025237"/>
            <a:ext cx="1529586" cy="307777"/>
          </a:xfrm>
          <a:prstGeom prst="rect">
            <a:avLst/>
          </a:prstGeom>
        </p:spPr>
        <p:txBody>
          <a:bodyPr wrap="none">
            <a:spAutoFit/>
          </a:bodyPr>
          <a:lstStyle/>
          <a:p>
            <a:r>
              <a:rPr lang="en-US" b="1" dirty="0">
                <a:solidFill>
                  <a:schemeClr val="accent1"/>
                </a:solidFill>
                <a:latin typeface="Oswald" panose="020B0604020202020204" charset="0"/>
              </a:rPr>
              <a:t>5 Quality planning</a:t>
            </a:r>
          </a:p>
        </p:txBody>
      </p:sp>
      <p:sp>
        <p:nvSpPr>
          <p:cNvPr id="8" name="Rectangle 7"/>
          <p:cNvSpPr/>
          <p:nvPr/>
        </p:nvSpPr>
        <p:spPr>
          <a:xfrm>
            <a:off x="3010179" y="1794130"/>
            <a:ext cx="4572000" cy="738664"/>
          </a:xfrm>
          <a:prstGeom prst="rect">
            <a:avLst/>
          </a:prstGeom>
        </p:spPr>
        <p:txBody>
          <a:bodyPr>
            <a:spAutoFit/>
          </a:bodyPr>
          <a:lstStyle/>
          <a:p>
            <a:r>
              <a:rPr lang="en-US" b="1" dirty="0">
                <a:solidFill>
                  <a:schemeClr val="accent1"/>
                </a:solidFill>
                <a:latin typeface="Oswald" panose="020B0604020202020204" charset="0"/>
              </a:rPr>
              <a:t>3.3.6 Quality assurance</a:t>
            </a:r>
          </a:p>
          <a:p>
            <a:r>
              <a:rPr lang="en-US" b="1" dirty="0" smtClean="0">
                <a:solidFill>
                  <a:schemeClr val="accent1"/>
                </a:solidFill>
                <a:latin typeface="Oswald" panose="020B0604020202020204" charset="0"/>
              </a:rPr>
              <a:t>3.3.7 </a:t>
            </a:r>
            <a:r>
              <a:rPr lang="en-US" b="1" dirty="0">
                <a:solidFill>
                  <a:schemeClr val="accent1"/>
                </a:solidFill>
                <a:latin typeface="Oswald" panose="020B0604020202020204" charset="0"/>
              </a:rPr>
              <a:t>Quality control</a:t>
            </a:r>
          </a:p>
          <a:p>
            <a:r>
              <a:rPr lang="en-US" b="1" dirty="0" smtClean="0">
                <a:solidFill>
                  <a:schemeClr val="accent1"/>
                </a:solidFill>
                <a:latin typeface="Oswald" panose="020B0604020202020204" charset="0"/>
              </a:rPr>
              <a:t>3.3.8 </a:t>
            </a:r>
            <a:r>
              <a:rPr lang="en-US" b="1" dirty="0">
                <a:solidFill>
                  <a:schemeClr val="accent1"/>
                </a:solidFill>
                <a:latin typeface="Oswald" panose="020B0604020202020204" charset="0"/>
              </a:rPr>
              <a:t>Quality </a:t>
            </a:r>
            <a:r>
              <a:rPr lang="en-US" b="1" dirty="0" smtClean="0">
                <a:solidFill>
                  <a:schemeClr val="accent1"/>
                </a:solidFill>
                <a:latin typeface="Oswald" panose="020B0604020202020204" charset="0"/>
              </a:rPr>
              <a:t>improvement</a:t>
            </a:r>
            <a:endParaRPr lang="en-US" b="1" dirty="0">
              <a:solidFill>
                <a:schemeClr val="accent1"/>
              </a:solidFill>
              <a:latin typeface="Oswald" panose="020B0604020202020204" charset="0"/>
            </a:endParaRPr>
          </a:p>
        </p:txBody>
      </p:sp>
    </p:spTree>
    <p:extLst>
      <p:ext uri="{BB962C8B-B14F-4D97-AF65-F5344CB8AC3E}">
        <p14:creationId xmlns:p14="http://schemas.microsoft.com/office/powerpoint/2010/main" val="265572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DAC916F1-4320-4813-AB9B-3CEEC1E5AB0F}"/>
              </a:ext>
            </a:extLst>
          </p:cNvPr>
          <p:cNvSpPr txBox="1"/>
          <p:nvPr/>
        </p:nvSpPr>
        <p:spPr>
          <a:xfrm>
            <a:off x="2967465" y="1146932"/>
            <a:ext cx="5388950" cy="584775"/>
          </a:xfrm>
          <a:prstGeom prst="rect">
            <a:avLst/>
          </a:prstGeom>
          <a:noFill/>
        </p:spPr>
        <p:txBody>
          <a:bodyPr wrap="square" rtlCol="0">
            <a:spAutoFit/>
          </a:bodyPr>
          <a:lstStyle/>
          <a:p>
            <a:r>
              <a:rPr lang="en-US" sz="1600" b="1" dirty="0">
                <a:solidFill>
                  <a:schemeClr val="accent1"/>
                </a:solidFill>
                <a:latin typeface="Oswald" panose="020B0604020202020204" charset="0"/>
              </a:rPr>
              <a:t>10 Change control</a:t>
            </a:r>
          </a:p>
          <a:p>
            <a:r>
              <a:rPr lang="en-US" sz="1600" b="1" dirty="0" smtClean="0">
                <a:solidFill>
                  <a:schemeClr val="accent1"/>
                </a:solidFill>
                <a:latin typeface="Oswald" panose="020B0604020202020204" charset="0"/>
              </a:rPr>
              <a:t>11 </a:t>
            </a:r>
            <a:r>
              <a:rPr lang="en-US" sz="1600" b="1" dirty="0">
                <a:solidFill>
                  <a:schemeClr val="accent1"/>
                </a:solidFill>
                <a:latin typeface="Oswald" panose="020B0604020202020204" charset="0"/>
              </a:rPr>
              <a:t>Activity </a:t>
            </a:r>
          </a:p>
        </p:txBody>
      </p:sp>
      <p:sp>
        <p:nvSpPr>
          <p:cNvPr id="7" name="Rectangle 6">
            <a:extLst>
              <a:ext uri="{FF2B5EF4-FFF2-40B4-BE49-F238E27FC236}">
                <a16:creationId xmlns:a16="http://schemas.microsoft.com/office/drawing/2014/main" id="{009CEE1A-D1BC-4CB1-9617-70B02591C160}"/>
              </a:ext>
            </a:extLst>
          </p:cNvPr>
          <p:cNvSpPr/>
          <p:nvPr/>
        </p:nvSpPr>
        <p:spPr>
          <a:xfrm>
            <a:off x="4855938" y="393601"/>
            <a:ext cx="3235181" cy="400110"/>
          </a:xfrm>
          <a:prstGeom prst="rect">
            <a:avLst/>
          </a:prstGeom>
        </p:spPr>
        <p:txBody>
          <a:bodyPr wrap="none">
            <a:spAutoFit/>
          </a:bodyPr>
          <a:lstStyle/>
          <a:p>
            <a:pPr marL="101600">
              <a:buSzPts val="2000"/>
            </a:pPr>
            <a:r>
              <a:rPr lang="en-US" sz="2000" dirty="0">
                <a:solidFill>
                  <a:schemeClr val="accent1"/>
                </a:solidFill>
                <a:latin typeface="Oswald" panose="00000500000000000000" pitchFamily="2" charset="0"/>
                <a:ea typeface="Calibri" panose="020F0502020204030204" pitchFamily="34" charset="0"/>
                <a:cs typeface="Times New Roman" panose="02020603050405020304" pitchFamily="18" charset="0"/>
              </a:rPr>
              <a:t>3. TERMS RELATED TO ACTIVITY</a:t>
            </a:r>
          </a:p>
        </p:txBody>
      </p:sp>
      <p:sp>
        <p:nvSpPr>
          <p:cNvPr id="5" name="TextBox 4">
            <a:extLst>
              <a:ext uri="{FF2B5EF4-FFF2-40B4-BE49-F238E27FC236}">
                <a16:creationId xmlns:a16="http://schemas.microsoft.com/office/drawing/2014/main" id="{B4625BCA-484C-4A76-949B-6E556BA56ACE}"/>
              </a:ext>
            </a:extLst>
          </p:cNvPr>
          <p:cNvSpPr txBox="1"/>
          <p:nvPr/>
        </p:nvSpPr>
        <p:spPr>
          <a:xfrm>
            <a:off x="444521" y="2495630"/>
            <a:ext cx="6396793" cy="584775"/>
          </a:xfrm>
          <a:prstGeom prst="rect">
            <a:avLst/>
          </a:prstGeom>
          <a:noFill/>
        </p:spPr>
        <p:txBody>
          <a:bodyPr wrap="square" rtlCol="0">
            <a:spAutoFit/>
          </a:bodyPr>
          <a:lstStyle/>
          <a:p>
            <a:r>
              <a:rPr lang="en-US" sz="1600" b="1" dirty="0">
                <a:solidFill>
                  <a:schemeClr val="accent1"/>
                </a:solidFill>
                <a:latin typeface="Oswald" panose="020B0604020202020204" charset="0"/>
              </a:rPr>
              <a:t>12 Project management</a:t>
            </a:r>
            <a:endParaRPr lang="en-US" sz="1600" dirty="0">
              <a:solidFill>
                <a:schemeClr val="accent1"/>
              </a:solidFill>
              <a:latin typeface="Oswald" panose="020B0604020202020204" charset="0"/>
            </a:endParaRPr>
          </a:p>
          <a:p>
            <a:r>
              <a:rPr lang="en-US" sz="1600" b="1" dirty="0" smtClean="0">
                <a:solidFill>
                  <a:schemeClr val="accent1"/>
                </a:solidFill>
                <a:latin typeface="Oswald" panose="020B0604020202020204" charset="0"/>
              </a:rPr>
              <a:t>13 </a:t>
            </a:r>
            <a:r>
              <a:rPr lang="en-US" sz="1600" b="1" dirty="0">
                <a:solidFill>
                  <a:schemeClr val="accent1"/>
                </a:solidFill>
                <a:latin typeface="Oswald" panose="020B0604020202020204" charset="0"/>
              </a:rPr>
              <a:t>Configuration </a:t>
            </a:r>
            <a:r>
              <a:rPr lang="en-US" sz="1600" b="1" dirty="0" smtClean="0">
                <a:solidFill>
                  <a:schemeClr val="accent1"/>
                </a:solidFill>
                <a:latin typeface="Oswald" panose="020B0604020202020204" charset="0"/>
              </a:rPr>
              <a:t>object</a:t>
            </a:r>
            <a:endParaRPr lang="en-US" sz="1600" dirty="0">
              <a:solidFill>
                <a:schemeClr val="accent1"/>
              </a:solidFill>
              <a:latin typeface="Oswald" panose="020B0604020202020204" charset="0"/>
            </a:endParaRPr>
          </a:p>
        </p:txBody>
      </p:sp>
      <p:sp>
        <p:nvSpPr>
          <p:cNvPr id="2" name="Rectangle 1"/>
          <p:cNvSpPr/>
          <p:nvPr/>
        </p:nvSpPr>
        <p:spPr>
          <a:xfrm>
            <a:off x="2967465" y="839155"/>
            <a:ext cx="2685351" cy="338554"/>
          </a:xfrm>
          <a:prstGeom prst="rect">
            <a:avLst/>
          </a:prstGeom>
        </p:spPr>
        <p:txBody>
          <a:bodyPr wrap="none">
            <a:spAutoFit/>
          </a:bodyPr>
          <a:lstStyle/>
          <a:p>
            <a:r>
              <a:rPr lang="en-US" sz="1600" b="1" dirty="0">
                <a:solidFill>
                  <a:schemeClr val="accent1"/>
                </a:solidFill>
                <a:latin typeface="Oswald" panose="020B0604020202020204" charset="0"/>
              </a:rPr>
              <a:t>9 Configuration management </a:t>
            </a:r>
          </a:p>
        </p:txBody>
      </p:sp>
    </p:spTree>
    <p:extLst>
      <p:ext uri="{BB962C8B-B14F-4D97-AF65-F5344CB8AC3E}">
        <p14:creationId xmlns:p14="http://schemas.microsoft.com/office/powerpoint/2010/main" val="68271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Rectangle 6">
            <a:extLst>
              <a:ext uri="{FF2B5EF4-FFF2-40B4-BE49-F238E27FC236}">
                <a16:creationId xmlns:a16="http://schemas.microsoft.com/office/drawing/2014/main" id="{009CEE1A-D1BC-4CB1-9617-70B02591C160}"/>
              </a:ext>
            </a:extLst>
          </p:cNvPr>
          <p:cNvSpPr/>
          <p:nvPr/>
        </p:nvSpPr>
        <p:spPr>
          <a:xfrm>
            <a:off x="4562654" y="310202"/>
            <a:ext cx="3142207" cy="369332"/>
          </a:xfrm>
          <a:prstGeom prst="rect">
            <a:avLst/>
          </a:prstGeom>
        </p:spPr>
        <p:txBody>
          <a:bodyPr wrap="none">
            <a:spAutoFit/>
          </a:bodyPr>
          <a:lstStyle/>
          <a:p>
            <a:r>
              <a:rPr lang="en-US" sz="1800" b="1" dirty="0">
                <a:solidFill>
                  <a:schemeClr val="accent1"/>
                </a:solidFill>
                <a:latin typeface="Oswald" panose="020B0604020202020204" charset="0"/>
              </a:rPr>
              <a:t>4. TERMS RELATED TO PROCESS</a:t>
            </a:r>
          </a:p>
        </p:txBody>
      </p:sp>
      <p:sp>
        <p:nvSpPr>
          <p:cNvPr id="2" name="Rectangle 1"/>
          <p:cNvSpPr/>
          <p:nvPr/>
        </p:nvSpPr>
        <p:spPr>
          <a:xfrm>
            <a:off x="2958029" y="796928"/>
            <a:ext cx="878767" cy="307777"/>
          </a:xfrm>
          <a:prstGeom prst="rect">
            <a:avLst/>
          </a:prstGeom>
        </p:spPr>
        <p:txBody>
          <a:bodyPr wrap="none">
            <a:spAutoFit/>
          </a:bodyPr>
          <a:lstStyle/>
          <a:p>
            <a:r>
              <a:rPr lang="en-US" b="1" dirty="0">
                <a:solidFill>
                  <a:schemeClr val="accent1"/>
                </a:solidFill>
                <a:latin typeface="Oswald" panose="020B0604020202020204" charset="0"/>
              </a:rPr>
              <a:t>1 Process</a:t>
            </a:r>
          </a:p>
        </p:txBody>
      </p:sp>
      <p:sp>
        <p:nvSpPr>
          <p:cNvPr id="4" name="Rectangle 3"/>
          <p:cNvSpPr/>
          <p:nvPr/>
        </p:nvSpPr>
        <p:spPr>
          <a:xfrm>
            <a:off x="2958029" y="1209786"/>
            <a:ext cx="864339" cy="307777"/>
          </a:xfrm>
          <a:prstGeom prst="rect">
            <a:avLst/>
          </a:prstGeom>
        </p:spPr>
        <p:txBody>
          <a:bodyPr wrap="none">
            <a:spAutoFit/>
          </a:bodyPr>
          <a:lstStyle/>
          <a:p>
            <a:r>
              <a:rPr lang="en-US" b="1" dirty="0">
                <a:solidFill>
                  <a:schemeClr val="accent1"/>
                </a:solidFill>
                <a:latin typeface="Oswald" panose="020B0604020202020204" charset="0"/>
              </a:rPr>
              <a:t>2 Project</a:t>
            </a:r>
          </a:p>
        </p:txBody>
      </p:sp>
      <p:sp>
        <p:nvSpPr>
          <p:cNvPr id="5" name="Rectangle 4"/>
          <p:cNvSpPr/>
          <p:nvPr/>
        </p:nvSpPr>
        <p:spPr>
          <a:xfrm>
            <a:off x="1111295" y="1604331"/>
            <a:ext cx="5349573" cy="954107"/>
          </a:xfrm>
          <a:prstGeom prst="rect">
            <a:avLst/>
          </a:prstGeom>
        </p:spPr>
        <p:txBody>
          <a:bodyPr wrap="square">
            <a:spAutoFit/>
          </a:bodyPr>
          <a:lstStyle/>
          <a:p>
            <a:r>
              <a:rPr lang="en-US" b="1" dirty="0">
                <a:solidFill>
                  <a:schemeClr val="accent1"/>
                </a:solidFill>
                <a:latin typeface="Oswald" panose="020B0604020202020204" charset="0"/>
              </a:rPr>
              <a:t>3 Quality management system realization </a:t>
            </a:r>
          </a:p>
          <a:p>
            <a:r>
              <a:rPr lang="en-US" b="1" dirty="0" smtClean="0">
                <a:solidFill>
                  <a:schemeClr val="accent1"/>
                </a:solidFill>
                <a:latin typeface="Oswald" panose="020B0604020202020204" charset="0"/>
              </a:rPr>
              <a:t>4 </a:t>
            </a:r>
            <a:r>
              <a:rPr lang="en-US" b="1" dirty="0">
                <a:solidFill>
                  <a:schemeClr val="accent1"/>
                </a:solidFill>
                <a:latin typeface="Oswald" panose="020B0604020202020204" charset="0"/>
              </a:rPr>
              <a:t>Competence acquisition</a:t>
            </a:r>
          </a:p>
          <a:p>
            <a:r>
              <a:rPr lang="en-US" b="1" dirty="0" smtClean="0">
                <a:solidFill>
                  <a:schemeClr val="accent1"/>
                </a:solidFill>
                <a:latin typeface="Oswald" panose="020B0604020202020204" charset="0"/>
              </a:rPr>
              <a:t>5 </a:t>
            </a:r>
            <a:r>
              <a:rPr lang="en-US" b="1" dirty="0">
                <a:solidFill>
                  <a:schemeClr val="accent1"/>
                </a:solidFill>
                <a:latin typeface="Oswald" panose="020B0604020202020204" charset="0"/>
              </a:rPr>
              <a:t>Procedure</a:t>
            </a:r>
          </a:p>
          <a:p>
            <a:r>
              <a:rPr lang="en-US" b="1" dirty="0" smtClean="0">
                <a:solidFill>
                  <a:schemeClr val="accent1"/>
                </a:solidFill>
                <a:latin typeface="Oswald" panose="020B0604020202020204" charset="0"/>
              </a:rPr>
              <a:t>6 </a:t>
            </a:r>
            <a:r>
              <a:rPr lang="en-US" b="1" dirty="0">
                <a:solidFill>
                  <a:schemeClr val="accent1"/>
                </a:solidFill>
                <a:latin typeface="Oswald" panose="020B0604020202020204" charset="0"/>
              </a:rPr>
              <a:t>Outsource (verb</a:t>
            </a:r>
            <a:r>
              <a:rPr lang="en-US" b="1" dirty="0" smtClean="0">
                <a:solidFill>
                  <a:schemeClr val="accent1"/>
                </a:solidFill>
                <a:latin typeface="Oswald" panose="020B0604020202020204" charset="0"/>
              </a:rPr>
              <a:t>)</a:t>
            </a:r>
            <a:endParaRPr lang="en-US" b="1" dirty="0">
              <a:solidFill>
                <a:schemeClr val="accent1"/>
              </a:solidFill>
              <a:latin typeface="Oswald" panose="020B0604020202020204" charset="0"/>
            </a:endParaRPr>
          </a:p>
        </p:txBody>
      </p:sp>
      <p:sp>
        <p:nvSpPr>
          <p:cNvPr id="6" name="Rectangle 5"/>
          <p:cNvSpPr/>
          <p:nvPr/>
        </p:nvSpPr>
        <p:spPr>
          <a:xfrm>
            <a:off x="4686469" y="1231520"/>
            <a:ext cx="2116285" cy="307777"/>
          </a:xfrm>
          <a:prstGeom prst="rect">
            <a:avLst/>
          </a:prstGeom>
        </p:spPr>
        <p:txBody>
          <a:bodyPr wrap="none">
            <a:spAutoFit/>
          </a:bodyPr>
          <a:lstStyle/>
          <a:p>
            <a:r>
              <a:rPr lang="en-US" b="1" dirty="0">
                <a:solidFill>
                  <a:schemeClr val="accent1"/>
                </a:solidFill>
                <a:latin typeface="Oswald" panose="020B0604020202020204" charset="0"/>
              </a:rPr>
              <a:t>8 Design and development</a:t>
            </a:r>
            <a:endParaRPr lang="en-US" dirty="0">
              <a:solidFill>
                <a:schemeClr val="accent1"/>
              </a:solidFill>
              <a:latin typeface="Oswald" panose="020B0604020202020204" charset="0"/>
            </a:endParaRPr>
          </a:p>
        </p:txBody>
      </p:sp>
      <p:sp>
        <p:nvSpPr>
          <p:cNvPr id="8" name="Rectangle 7"/>
          <p:cNvSpPr/>
          <p:nvPr/>
        </p:nvSpPr>
        <p:spPr>
          <a:xfrm>
            <a:off x="5262093" y="796928"/>
            <a:ext cx="954107" cy="307777"/>
          </a:xfrm>
          <a:prstGeom prst="rect">
            <a:avLst/>
          </a:prstGeom>
        </p:spPr>
        <p:txBody>
          <a:bodyPr wrap="none">
            <a:spAutoFit/>
          </a:bodyPr>
          <a:lstStyle/>
          <a:p>
            <a:r>
              <a:rPr lang="en-US" b="1" dirty="0">
                <a:solidFill>
                  <a:schemeClr val="accent1"/>
                </a:solidFill>
                <a:latin typeface="Oswald" panose="020B0604020202020204" charset="0"/>
              </a:rPr>
              <a:t>7 Contract</a:t>
            </a:r>
          </a:p>
        </p:txBody>
      </p:sp>
    </p:spTree>
    <p:extLst>
      <p:ext uri="{BB962C8B-B14F-4D97-AF65-F5344CB8AC3E}">
        <p14:creationId xmlns:p14="http://schemas.microsoft.com/office/powerpoint/2010/main" val="334561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Google Shape;203;p17">
            <a:extLst>
              <a:ext uri="{FF2B5EF4-FFF2-40B4-BE49-F238E27FC236}">
                <a16:creationId xmlns:a16="http://schemas.microsoft.com/office/drawing/2014/main" id="{42954C8F-D67B-3AD8-C384-221A6FD20E3C}"/>
              </a:ext>
            </a:extLst>
          </p:cNvPr>
          <p:cNvSpPr txBox="1">
            <a:spLocks/>
          </p:cNvSpPr>
          <p:nvPr/>
        </p:nvSpPr>
        <p:spPr>
          <a:xfrm>
            <a:off x="3383700" y="85288"/>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Font typeface="Oswald"/>
              <a:buNone/>
            </a:pPr>
            <a:r>
              <a:rPr lang="en-US" sz="2800" dirty="0">
                <a:cs typeface="Times New Roman" panose="02020603050405020304" pitchFamily="18" charset="0"/>
              </a:rPr>
              <a:t>Assign</a:t>
            </a:r>
            <a:r>
              <a:rPr lang="en-US" dirty="0">
                <a:cs typeface="Times New Roman" panose="02020603050405020304" pitchFamily="18" charset="0"/>
              </a:rPr>
              <a:t> </a:t>
            </a:r>
            <a:r>
              <a:rPr lang="en-US" sz="2800" dirty="0">
                <a:cs typeface="Times New Roman" panose="02020603050405020304" pitchFamily="18" charset="0"/>
              </a:rPr>
              <a:t>work</a:t>
            </a:r>
            <a:endParaRPr lang="en-US" sz="2800" dirty="0">
              <a:latin typeface="Times New Roman" panose="02020603050405020304" pitchFamily="18" charset="0"/>
              <a:cs typeface="Times New Roman" panose="02020603050405020304" pitchFamily="18" charset="0"/>
            </a:endParaRPr>
          </a:p>
        </p:txBody>
      </p:sp>
      <p:sp>
        <p:nvSpPr>
          <p:cNvPr id="7" name="Google Shape;203;p17">
            <a:extLst>
              <a:ext uri="{FF2B5EF4-FFF2-40B4-BE49-F238E27FC236}">
                <a16:creationId xmlns:a16="http://schemas.microsoft.com/office/drawing/2014/main" id="{77D5D649-59E1-2F99-1ADE-57E4482D315C}"/>
              </a:ext>
            </a:extLst>
          </p:cNvPr>
          <p:cNvSpPr txBox="1">
            <a:spLocks/>
          </p:cNvSpPr>
          <p:nvPr/>
        </p:nvSpPr>
        <p:spPr>
          <a:xfrm>
            <a:off x="2185639" y="869993"/>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2000" dirty="0">
                <a:cs typeface="Times New Roman" panose="02020603050405020304" pitchFamily="18" charset="0"/>
              </a:rPr>
              <a:t>Nguyen Duc Thien</a:t>
            </a: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1221294" y="1842338"/>
            <a:ext cx="5060560" cy="28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SYSTEM</a:t>
            </a:r>
          </a:p>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REQUIREMENT</a:t>
            </a:r>
          </a:p>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RESULT</a:t>
            </a:r>
          </a:p>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DATA, INFORMATION AND DOCUMENT</a:t>
            </a:r>
            <a:endParaRPr lang="en-US" sz="1600" dirty="0">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95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046598" y="396990"/>
            <a:ext cx="5683271" cy="942907"/>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1.TERMS RELATED TO SYSTEM</a:t>
            </a:r>
          </a:p>
          <a:p>
            <a:endParaRPr lang="en-US" dirty="0"/>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330818" y="1509821"/>
            <a:ext cx="2952710"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System</a:t>
            </a:r>
          </a:p>
          <a:p>
            <a:pPr marL="444500" indent="-342900" algn="l">
              <a:buSzPts val="2000"/>
              <a:buAutoNum type="arabicPeriod"/>
            </a:pPr>
            <a:r>
              <a:rPr lang="en-US" sz="2000" dirty="0"/>
              <a:t>Infrastructure</a:t>
            </a:r>
          </a:p>
          <a:p>
            <a:pPr marL="444500" indent="-342900" algn="l">
              <a:buSzPts val="2000"/>
              <a:buAutoNum type="arabicPeriod"/>
            </a:pPr>
            <a:r>
              <a:rPr lang="en-US" sz="2000" dirty="0"/>
              <a:t>Management system</a:t>
            </a:r>
          </a:p>
          <a:p>
            <a:pPr marL="444500" indent="-342900" algn="l">
              <a:buSzPts val="2000"/>
              <a:buAutoNum type="arabicPeriod"/>
            </a:pPr>
            <a:r>
              <a:rPr lang="en-US" sz="2000" dirty="0"/>
              <a:t>Quality management system</a:t>
            </a:r>
          </a:p>
          <a:p>
            <a:pPr marL="444500" indent="-342900" algn="l">
              <a:buSzPts val="2000"/>
              <a:buAutoNum type="arabicPeriod"/>
            </a:pPr>
            <a:r>
              <a:rPr lang="en-US" sz="2000" dirty="0"/>
              <a:t>Work environment</a:t>
            </a:r>
          </a:p>
          <a:p>
            <a:pPr marL="444500" indent="-342900" algn="l">
              <a:buSzPts val="2000"/>
              <a:buAutoNum type="arabicPeriod"/>
            </a:pPr>
            <a:r>
              <a:rPr lang="en-US" sz="2000" dirty="0"/>
              <a:t>Metrological confirmation</a:t>
            </a:r>
            <a:endParaRPr lang="en-US" sz="1400" dirty="0">
              <a:latin typeface="Times New Roman" panose="02020603050405020304" pitchFamily="18" charset="0"/>
              <a:cs typeface="Times New Roman" panose="02020603050405020304" pitchFamily="18" charset="0"/>
            </a:endParaRPr>
          </a:p>
        </p:txBody>
      </p:sp>
      <p:sp>
        <p:nvSpPr>
          <p:cNvPr id="7" name="Google Shape;203;p17">
            <a:extLst>
              <a:ext uri="{FF2B5EF4-FFF2-40B4-BE49-F238E27FC236}">
                <a16:creationId xmlns:a16="http://schemas.microsoft.com/office/drawing/2014/main" id="{0441707D-6737-48E9-A8E9-7D05EB68D605}"/>
              </a:ext>
            </a:extLst>
          </p:cNvPr>
          <p:cNvSpPr txBox="1">
            <a:spLocks/>
          </p:cNvSpPr>
          <p:nvPr/>
        </p:nvSpPr>
        <p:spPr>
          <a:xfrm>
            <a:off x="2730871" y="1509821"/>
            <a:ext cx="2672402"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558800" indent="-457200" algn="l">
              <a:buSzPts val="2000"/>
              <a:buAutoNum type="arabicPeriod" startAt="7"/>
            </a:pPr>
            <a:r>
              <a:rPr lang="en-US" sz="2000" dirty="0"/>
              <a:t>Measurement management system</a:t>
            </a:r>
          </a:p>
          <a:p>
            <a:pPr marL="558800" indent="-457200" algn="l">
              <a:buSzPts val="2000"/>
              <a:buAutoNum type="arabicPeriod" startAt="7"/>
            </a:pPr>
            <a:r>
              <a:rPr lang="en-US" sz="2000" dirty="0"/>
              <a:t>Policy</a:t>
            </a:r>
          </a:p>
          <a:p>
            <a:pPr marL="558800" indent="-457200" algn="l">
              <a:buSzPts val="2000"/>
              <a:buFont typeface="Oswald"/>
              <a:buAutoNum type="arabicPeriod" startAt="7"/>
            </a:pPr>
            <a:r>
              <a:rPr lang="en-US" sz="2000" dirty="0"/>
              <a:t>Quality policy</a:t>
            </a:r>
          </a:p>
          <a:p>
            <a:pPr marL="558800" indent="-457200" algn="l">
              <a:buSzPts val="2000"/>
              <a:buFont typeface="Oswald"/>
              <a:buAutoNum type="arabicPeriod" startAt="7"/>
            </a:pPr>
            <a:r>
              <a:rPr lang="en-US" sz="2000" dirty="0"/>
              <a:t>Vision</a:t>
            </a:r>
          </a:p>
          <a:p>
            <a:pPr marL="558800" indent="-457200" algn="l">
              <a:buSzPts val="2000"/>
              <a:buFont typeface="Oswald"/>
              <a:buAutoNum type="arabicPeriod" startAt="7"/>
            </a:pPr>
            <a:r>
              <a:rPr lang="en-US" sz="2000" dirty="0"/>
              <a:t>Strategy</a:t>
            </a:r>
          </a:p>
          <a:p>
            <a:pPr marL="101600" indent="0" algn="l">
              <a:buSzPts val="2000"/>
              <a:buNone/>
            </a:pPr>
            <a:endParaRPr lang="en-US" sz="2000" dirty="0"/>
          </a:p>
        </p:txBody>
      </p:sp>
      <p:pic>
        <p:nvPicPr>
          <p:cNvPr id="5122" name="Picture 2" descr="ISO 20000 : Clause 3 - Terms and definitions – ISO Templates and Documents  Download">
            <a:extLst>
              <a:ext uri="{FF2B5EF4-FFF2-40B4-BE49-F238E27FC236}">
                <a16:creationId xmlns:a16="http://schemas.microsoft.com/office/drawing/2014/main" id="{2D9134E0-5D11-4FB9-9A09-D37505B74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758" y="1589566"/>
            <a:ext cx="3016026" cy="289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1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376207" y="196801"/>
            <a:ext cx="5683271" cy="942907"/>
          </a:xfrm>
        </p:spPr>
        <p:txBody>
          <a:bodyPr/>
          <a:lstStyle/>
          <a:p>
            <a:r>
              <a:rPr lang="en-US" dirty="0"/>
              <a:t>2.TERMS RELATED TO REQUIREMENT</a:t>
            </a:r>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902317" y="1509823"/>
            <a:ext cx="3669683"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Object</a:t>
            </a:r>
          </a:p>
          <a:p>
            <a:pPr marL="444500" indent="-342900" algn="l">
              <a:buSzPts val="2000"/>
              <a:buAutoNum type="arabicPeriod"/>
            </a:pPr>
            <a:r>
              <a:rPr lang="en-US" sz="2000" dirty="0"/>
              <a:t>Quality</a:t>
            </a:r>
          </a:p>
          <a:p>
            <a:pPr marL="444500" indent="-342900" algn="l">
              <a:buSzPts val="2000"/>
              <a:buAutoNum type="arabicPeriod"/>
            </a:pPr>
            <a:r>
              <a:rPr lang="en-US" sz="2000" dirty="0"/>
              <a:t>Grade</a:t>
            </a:r>
          </a:p>
          <a:p>
            <a:pPr marL="444500" indent="-342900" algn="l">
              <a:buSzPts val="2000"/>
              <a:buAutoNum type="arabicPeriod"/>
            </a:pPr>
            <a:r>
              <a:rPr lang="en-US" sz="2000" dirty="0"/>
              <a:t>Requirement</a:t>
            </a:r>
          </a:p>
          <a:p>
            <a:pPr marL="444500" indent="-342900" algn="l">
              <a:buSzPts val="2000"/>
              <a:buAutoNum type="arabicPeriod"/>
            </a:pPr>
            <a:r>
              <a:rPr lang="en-US" sz="2000" dirty="0"/>
              <a:t>Quality requirement</a:t>
            </a:r>
          </a:p>
          <a:p>
            <a:pPr marL="444500" indent="-342900" algn="l">
              <a:buSzPts val="2000"/>
              <a:buAutoNum type="arabicPeriod"/>
            </a:pPr>
            <a:r>
              <a:rPr lang="en-US" sz="2000" dirty="0"/>
              <a:t>Statutory requirement</a:t>
            </a:r>
          </a:p>
        </p:txBody>
      </p:sp>
      <p:pic>
        <p:nvPicPr>
          <p:cNvPr id="6146" name="Picture 2" descr="ISO 14001 Requirements and Structure">
            <a:extLst>
              <a:ext uri="{FF2B5EF4-FFF2-40B4-BE49-F238E27FC236}">
                <a16:creationId xmlns:a16="http://schemas.microsoft.com/office/drawing/2014/main" id="{E59C3BB2-7429-4B75-BD7B-502C826B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108" y="1313781"/>
            <a:ext cx="4384964" cy="32887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980BA36-F088-47B5-BF96-0DF43F194259}"/>
              </a:ext>
            </a:extLst>
          </p:cNvPr>
          <p:cNvPicPr>
            <a:picLocks noChangeAspect="1"/>
          </p:cNvPicPr>
          <p:nvPr/>
        </p:nvPicPr>
        <p:blipFill>
          <a:blip r:embed="rId3"/>
          <a:stretch>
            <a:fillRect/>
          </a:stretch>
        </p:blipFill>
        <p:spPr>
          <a:xfrm>
            <a:off x="6086192" y="2602706"/>
            <a:ext cx="517014" cy="203672"/>
          </a:xfrm>
          <a:prstGeom prst="rect">
            <a:avLst/>
          </a:prstGeom>
        </p:spPr>
      </p:pic>
    </p:spTree>
    <p:extLst>
      <p:ext uri="{BB962C8B-B14F-4D97-AF65-F5344CB8AC3E}">
        <p14:creationId xmlns:p14="http://schemas.microsoft.com/office/powerpoint/2010/main" val="319231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004068" y="396990"/>
            <a:ext cx="5683271" cy="942907"/>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3.TERMS RELATED TO RESULT</a:t>
            </a:r>
          </a:p>
          <a:p>
            <a:endParaRPr lang="en-US" dirty="0"/>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169226" y="1509823"/>
            <a:ext cx="3669683"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Objective</a:t>
            </a:r>
          </a:p>
          <a:p>
            <a:pPr marL="444500" indent="-342900" algn="l">
              <a:buSzPts val="2000"/>
              <a:buAutoNum type="arabicPeriod"/>
            </a:pPr>
            <a:r>
              <a:rPr lang="en-US" sz="2000" dirty="0"/>
              <a:t>Quality objective</a:t>
            </a:r>
          </a:p>
          <a:p>
            <a:pPr marL="444500" indent="-342900" algn="l">
              <a:buSzPts val="2000"/>
              <a:buAutoNum type="arabicPeriod"/>
            </a:pPr>
            <a:r>
              <a:rPr lang="en-US" sz="2000" dirty="0"/>
              <a:t>Success</a:t>
            </a:r>
          </a:p>
          <a:p>
            <a:pPr marL="444500" indent="-342900" algn="l">
              <a:buSzPts val="2000"/>
              <a:buAutoNum type="arabicPeriod"/>
            </a:pPr>
            <a:r>
              <a:rPr lang="en-US" sz="2000" dirty="0"/>
              <a:t>Sustained success</a:t>
            </a:r>
          </a:p>
          <a:p>
            <a:pPr marL="444500" indent="-342900" algn="l">
              <a:buSzPts val="2000"/>
              <a:buAutoNum type="arabicPeriod"/>
            </a:pPr>
            <a:r>
              <a:rPr lang="en-US" sz="2000" dirty="0"/>
              <a:t>Output</a:t>
            </a:r>
          </a:p>
          <a:p>
            <a:pPr marL="444500" indent="-342900" algn="l">
              <a:buSzPts val="2000"/>
              <a:buAutoNum type="arabicPeriod"/>
            </a:pPr>
            <a:r>
              <a:rPr lang="en-US" sz="2000" dirty="0"/>
              <a:t>product</a:t>
            </a:r>
          </a:p>
        </p:txBody>
      </p:sp>
      <p:sp>
        <p:nvSpPr>
          <p:cNvPr id="7" name="Google Shape;203;p17">
            <a:extLst>
              <a:ext uri="{FF2B5EF4-FFF2-40B4-BE49-F238E27FC236}">
                <a16:creationId xmlns:a16="http://schemas.microsoft.com/office/drawing/2014/main" id="{0441707D-6737-48E9-A8E9-7D05EB68D605}"/>
              </a:ext>
            </a:extLst>
          </p:cNvPr>
          <p:cNvSpPr txBox="1">
            <a:spLocks/>
          </p:cNvSpPr>
          <p:nvPr/>
        </p:nvSpPr>
        <p:spPr>
          <a:xfrm>
            <a:off x="2524016" y="1495646"/>
            <a:ext cx="2047984"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558800" indent="-457200" algn="l">
              <a:buSzPts val="2000"/>
              <a:buAutoNum type="arabicPeriod" startAt="7"/>
            </a:pPr>
            <a:r>
              <a:rPr lang="en-US" sz="2000" dirty="0"/>
              <a:t>Service</a:t>
            </a:r>
          </a:p>
          <a:p>
            <a:pPr marL="558800" indent="-457200" algn="l">
              <a:buSzPts val="2000"/>
              <a:buFont typeface="Oswald"/>
              <a:buAutoNum type="arabicPeriod" startAt="7"/>
            </a:pPr>
            <a:r>
              <a:rPr lang="en-US" sz="2000" dirty="0"/>
              <a:t>Performance</a:t>
            </a:r>
          </a:p>
          <a:p>
            <a:pPr marL="558800" indent="-457200" algn="l">
              <a:buSzPts val="2000"/>
              <a:buAutoNum type="arabicPeriod" startAt="7"/>
            </a:pPr>
            <a:r>
              <a:rPr lang="en-US" sz="2000" dirty="0"/>
              <a:t>Rick</a:t>
            </a:r>
          </a:p>
        </p:txBody>
      </p:sp>
      <p:pic>
        <p:nvPicPr>
          <p:cNvPr id="7170" name="Picture 2" descr="Cải tiến quy trình sản xuất - Điều khoản 10">
            <a:extLst>
              <a:ext uri="{FF2B5EF4-FFF2-40B4-BE49-F238E27FC236}">
                <a16:creationId xmlns:a16="http://schemas.microsoft.com/office/drawing/2014/main" id="{AFD2368B-A13D-4469-BEC6-F0C2D146B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848" y="1495646"/>
            <a:ext cx="3833840" cy="28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9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860158" y="566915"/>
            <a:ext cx="5603358" cy="942907"/>
          </a:xfrm>
        </p:spPr>
        <p:txBody>
          <a:bodyPr/>
          <a:lstStyle/>
          <a:p>
            <a:pPr algn="l"/>
            <a:r>
              <a:rPr lang="en-US" dirty="0">
                <a:latin typeface="Oswald" panose="00000500000000000000" pitchFamily="2" charset="0"/>
                <a:ea typeface="Calibri" panose="020F0502020204030204" pitchFamily="34" charset="0"/>
                <a:cs typeface="Times New Roman" panose="02020603050405020304" pitchFamily="18" charset="0"/>
              </a:rPr>
              <a:t>4.TERMS RELATED TO </a:t>
            </a:r>
            <a:r>
              <a:rPr lang="en-US" dirty="0"/>
              <a:t>DATA, INFORMATION AND DOCUMENT</a:t>
            </a:r>
            <a:endParaRPr lang="en-US" dirty="0">
              <a:latin typeface="Oswald" panose="00000500000000000000" pitchFamily="2" charset="0"/>
              <a:ea typeface="Calibri" panose="020F0502020204030204" pitchFamily="34" charset="0"/>
              <a:cs typeface="Times New Roman" panose="02020603050405020304" pitchFamily="18" charset="0"/>
            </a:endParaRPr>
          </a:p>
          <a:p>
            <a:pPr algn="l"/>
            <a:endParaRPr lang="en-US" dirty="0"/>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658499" y="1771726"/>
            <a:ext cx="3913501"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Data</a:t>
            </a:r>
          </a:p>
          <a:p>
            <a:pPr marL="444500" indent="-342900" algn="l">
              <a:buSzPts val="2000"/>
              <a:buAutoNum type="arabicPeriod"/>
            </a:pPr>
            <a:r>
              <a:rPr lang="en-US" sz="2000" dirty="0"/>
              <a:t>Information</a:t>
            </a:r>
          </a:p>
          <a:p>
            <a:pPr marL="444500" indent="-342900" algn="l">
              <a:buSzPts val="2000"/>
              <a:buAutoNum type="arabicPeriod"/>
            </a:pPr>
            <a:r>
              <a:rPr lang="en-US" sz="2000" dirty="0"/>
              <a:t>Objective evidence</a:t>
            </a:r>
          </a:p>
          <a:p>
            <a:pPr marL="444500" indent="-342900" algn="l">
              <a:buSzPts val="2000"/>
              <a:buAutoNum type="arabicPeriod"/>
            </a:pPr>
            <a:r>
              <a:rPr lang="en-US" sz="2000" dirty="0"/>
              <a:t>Document information</a:t>
            </a:r>
          </a:p>
          <a:p>
            <a:pPr marL="444500" indent="-342900" algn="l">
              <a:buSzPts val="2000"/>
              <a:buAutoNum type="arabicPeriod"/>
            </a:pPr>
            <a:r>
              <a:rPr lang="en-US" sz="2000" dirty="0"/>
              <a:t>Specification </a:t>
            </a:r>
          </a:p>
          <a:p>
            <a:pPr marL="444500" indent="-342900" algn="l">
              <a:buSzPts val="2000"/>
              <a:buAutoNum type="arabicPeriod"/>
            </a:pPr>
            <a:r>
              <a:rPr lang="en-US" sz="2000" dirty="0"/>
              <a:t>Quality manual</a:t>
            </a:r>
          </a:p>
          <a:p>
            <a:pPr marL="444500" indent="-342900" algn="l">
              <a:buSzPts val="2000"/>
              <a:buFont typeface="Oswald"/>
              <a:buAutoNum type="arabicPeriod"/>
            </a:pPr>
            <a:r>
              <a:rPr lang="en-US" sz="2000" dirty="0"/>
              <a:t>Quality plan</a:t>
            </a:r>
          </a:p>
          <a:p>
            <a:pPr marL="444500" indent="-342900" algn="l">
              <a:buSzPts val="2000"/>
              <a:buAutoNum type="arabicPeriod"/>
            </a:pPr>
            <a:endParaRPr lang="en-US" sz="2000" dirty="0"/>
          </a:p>
          <a:p>
            <a:pPr marL="558800" indent="-457200" algn="l">
              <a:buSzPts val="2000"/>
              <a:buAutoNum type="arabicPeriod" startAt="7"/>
            </a:pPr>
            <a:endParaRPr lang="en-US" sz="2000" dirty="0"/>
          </a:p>
          <a:p>
            <a:pPr marL="444500" indent="-342900" algn="l">
              <a:buSzPts val="2000"/>
              <a:buAutoNum type="arabicPeriod"/>
            </a:pPr>
            <a:endParaRPr lang="en-US" sz="2000" dirty="0"/>
          </a:p>
          <a:p>
            <a:pPr marL="444500" indent="-342900" algn="l">
              <a:buSzPts val="2000"/>
              <a:buAutoNum type="arabicPeriod"/>
            </a:pPr>
            <a:endParaRPr lang="en-US" sz="1400" dirty="0">
              <a:latin typeface="Times New Roman" panose="02020603050405020304" pitchFamily="18" charset="0"/>
              <a:cs typeface="Times New Roman" panose="02020603050405020304" pitchFamily="18" charset="0"/>
            </a:endParaRPr>
          </a:p>
        </p:txBody>
      </p:sp>
      <p:pic>
        <p:nvPicPr>
          <p:cNvPr id="8194" name="Picture 2" descr="What is Records Management? | Definition from TechTarget">
            <a:extLst>
              <a:ext uri="{FF2B5EF4-FFF2-40B4-BE49-F238E27FC236}">
                <a16:creationId xmlns:a16="http://schemas.microsoft.com/office/drawing/2014/main" id="{A6D95AD2-D295-45B0-8D30-EF5699571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0" t="6553" r="8330" b="5877"/>
          <a:stretch/>
        </p:blipFill>
        <p:spPr bwMode="auto">
          <a:xfrm>
            <a:off x="4209142" y="1234051"/>
            <a:ext cx="3643085" cy="371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56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028" name="Picture 4" descr="Hệ thống quản lý chất lượng ISO 9000">
            <a:extLst>
              <a:ext uri="{FF2B5EF4-FFF2-40B4-BE49-F238E27FC236}">
                <a16:creationId xmlns:a16="http://schemas.microsoft.com/office/drawing/2014/main" id="{EB596C5F-8A76-BBF2-7DDB-F29209437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973" y="424184"/>
            <a:ext cx="3650862" cy="214756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03;p17">
            <a:extLst>
              <a:ext uri="{FF2B5EF4-FFF2-40B4-BE49-F238E27FC236}">
                <a16:creationId xmlns:a16="http://schemas.microsoft.com/office/drawing/2014/main" id="{D3A24109-6065-265F-0B7A-14573291DC9D}"/>
              </a:ext>
            </a:extLst>
          </p:cNvPr>
          <p:cNvSpPr txBox="1">
            <a:spLocks noGrp="1"/>
          </p:cNvSpPr>
          <p:nvPr>
            <p:ph type="body" idx="1"/>
          </p:nvPr>
        </p:nvSpPr>
        <p:spPr>
          <a:xfrm>
            <a:off x="642941" y="2745345"/>
            <a:ext cx="6233644" cy="1855926"/>
          </a:xfrm>
          <a:prstGeom prst="rect">
            <a:avLst/>
          </a:prstGeom>
        </p:spPr>
        <p:txBody>
          <a:bodyPr spcFirstLastPara="1" wrap="square" lIns="91425" tIns="91425" rIns="91425" bIns="91425" anchor="t" anchorCtr="0">
            <a:noAutofit/>
          </a:bodyPr>
          <a:lstStyle/>
          <a:p>
            <a:pPr marL="101600" lvl="0" indent="0" algn="l">
              <a:buSzPts val="2000"/>
              <a:buNone/>
            </a:pPr>
            <a:r>
              <a:rPr lang="en-US" dirty="0">
                <a:latin typeface="Oswald" panose="00000500000000000000" pitchFamily="2" charset="0"/>
                <a:cs typeface="Times New Roman" panose="02020603050405020304" pitchFamily="18" charset="0"/>
              </a:rPr>
              <a:t>ISO 9000 is a series of standards, developed and published by the International Organization for Standardization(ISO)</a:t>
            </a:r>
            <a:endParaRPr dirty="0">
              <a:latin typeface="Oswald" panose="00000500000000000000" pitchFamily="2"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Google Shape;203;p17">
            <a:extLst>
              <a:ext uri="{FF2B5EF4-FFF2-40B4-BE49-F238E27FC236}">
                <a16:creationId xmlns:a16="http://schemas.microsoft.com/office/drawing/2014/main" id="{42954C8F-D67B-3AD8-C384-221A6FD20E3C}"/>
              </a:ext>
            </a:extLst>
          </p:cNvPr>
          <p:cNvSpPr txBox="1">
            <a:spLocks/>
          </p:cNvSpPr>
          <p:nvPr/>
        </p:nvSpPr>
        <p:spPr>
          <a:xfrm>
            <a:off x="3383700" y="85288"/>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Font typeface="Oswald"/>
              <a:buNone/>
            </a:pPr>
            <a:r>
              <a:rPr lang="en-US" sz="2800" dirty="0">
                <a:cs typeface="Times New Roman" panose="02020603050405020304" pitchFamily="18" charset="0"/>
              </a:rPr>
              <a:t>Assign</a:t>
            </a:r>
            <a:r>
              <a:rPr lang="en-US" dirty="0">
                <a:cs typeface="Times New Roman" panose="02020603050405020304" pitchFamily="18" charset="0"/>
              </a:rPr>
              <a:t> </a:t>
            </a:r>
            <a:r>
              <a:rPr lang="en-US" sz="2800" dirty="0">
                <a:cs typeface="Times New Roman" panose="02020603050405020304" pitchFamily="18" charset="0"/>
              </a:rPr>
              <a:t>work</a:t>
            </a:r>
            <a:endParaRPr lang="en-US" sz="2800" dirty="0">
              <a:latin typeface="Times New Roman" panose="02020603050405020304" pitchFamily="18" charset="0"/>
              <a:cs typeface="Times New Roman" panose="02020603050405020304" pitchFamily="18" charset="0"/>
            </a:endParaRPr>
          </a:p>
        </p:txBody>
      </p:sp>
      <p:sp>
        <p:nvSpPr>
          <p:cNvPr id="7" name="Google Shape;203;p17">
            <a:extLst>
              <a:ext uri="{FF2B5EF4-FFF2-40B4-BE49-F238E27FC236}">
                <a16:creationId xmlns:a16="http://schemas.microsoft.com/office/drawing/2014/main" id="{77D5D649-59E1-2F99-1ADE-57E4482D315C}"/>
              </a:ext>
            </a:extLst>
          </p:cNvPr>
          <p:cNvSpPr txBox="1">
            <a:spLocks/>
          </p:cNvSpPr>
          <p:nvPr/>
        </p:nvSpPr>
        <p:spPr>
          <a:xfrm>
            <a:off x="2185639" y="929268"/>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1800" dirty="0">
                <a:latin typeface="Oswald" panose="00000500000000000000" pitchFamily="2" charset="0"/>
                <a:cs typeface="Times New Roman" panose="02020603050405020304" pitchFamily="18" charset="0"/>
              </a:rPr>
              <a:t>Le </a:t>
            </a:r>
            <a:r>
              <a:rPr lang="en-US" sz="1800" dirty="0" err="1">
                <a:latin typeface="Oswald" panose="00000500000000000000" pitchFamily="2" charset="0"/>
                <a:cs typeface="Times New Roman" panose="02020603050405020304" pitchFamily="18" charset="0"/>
              </a:rPr>
              <a:t>Thi</a:t>
            </a:r>
            <a:r>
              <a:rPr lang="en-US" sz="1800" dirty="0">
                <a:latin typeface="Oswald" panose="00000500000000000000" pitchFamily="2" charset="0"/>
                <a:cs typeface="Times New Roman" panose="02020603050405020304" pitchFamily="18" charset="0"/>
              </a:rPr>
              <a:t> Thao</a:t>
            </a:r>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1169255" y="1790299"/>
            <a:ext cx="5060560" cy="28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effectLst/>
                <a:latin typeface="Oswald" panose="00000500000000000000" pitchFamily="2" charset="0"/>
                <a:ea typeface="Calibri" panose="020F0502020204030204" pitchFamily="34" charset="0"/>
                <a:cs typeface="Times New Roman" panose="02020603050405020304" pitchFamily="18" charset="0"/>
              </a:rPr>
              <a:t>TERMS RELATED TO CHARACTERISTIC</a:t>
            </a:r>
          </a:p>
          <a:p>
            <a:pPr marL="444500" indent="-342900" algn="l">
              <a:buSzPts val="2000"/>
              <a:buAutoNum type="arabicPeriod"/>
            </a:pPr>
            <a:r>
              <a:rPr lang="en-US" sz="2000" dirty="0">
                <a:effectLst/>
                <a:latin typeface="Oswald" panose="00000500000000000000" pitchFamily="2" charset="0"/>
                <a:ea typeface="Calibri" panose="020F0502020204030204" pitchFamily="34" charset="0"/>
                <a:cs typeface="Times New Roman" panose="02020603050405020304" pitchFamily="18" charset="0"/>
              </a:rPr>
              <a:t>TERMS RELATED TO DETERMINATION</a:t>
            </a:r>
          </a:p>
          <a:p>
            <a:pPr marL="444500" indent="-342900" algn="l">
              <a:buSzPts val="2000"/>
              <a:buAutoNum type="arabicPeriod"/>
            </a:pPr>
            <a:r>
              <a:rPr lang="en-US" sz="2000" dirty="0">
                <a:effectLst/>
                <a:latin typeface="Oswald" panose="00000500000000000000" pitchFamily="2" charset="0"/>
                <a:ea typeface="Calibri" panose="020F0502020204030204" pitchFamily="34" charset="0"/>
                <a:cs typeface="Times New Roman" panose="02020603050405020304" pitchFamily="18" charset="0"/>
              </a:rPr>
              <a:t>TERMS RELATED TO ACTION</a:t>
            </a:r>
          </a:p>
          <a:p>
            <a:pPr marL="444500" indent="-342900" algn="l">
              <a:buSzPts val="2000"/>
              <a:buAutoNum type="arabicPeriod"/>
            </a:pPr>
            <a:r>
              <a:rPr lang="en-US" sz="2000" dirty="0">
                <a:effectLst/>
                <a:latin typeface="Oswald" panose="00000500000000000000" pitchFamily="2" charset="0"/>
                <a:ea typeface="Calibri" panose="020F0502020204030204" pitchFamily="34" charset="0"/>
                <a:cs typeface="Times New Roman" panose="02020603050405020304" pitchFamily="18" charset="0"/>
              </a:rPr>
              <a:t>TERMS RELATED TO AUDIT</a:t>
            </a: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19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48FD8F-38B2-27AD-D9A4-35533C14F699}"/>
              </a:ext>
            </a:extLst>
          </p:cNvPr>
          <p:cNvSpPr>
            <a:spLocks noGrp="1"/>
          </p:cNvSpPr>
          <p:nvPr>
            <p:ph type="body" idx="1"/>
          </p:nvPr>
        </p:nvSpPr>
        <p:spPr>
          <a:xfrm>
            <a:off x="2503106" y="601757"/>
            <a:ext cx="5681889" cy="819900"/>
          </a:xfrm>
        </p:spPr>
        <p:txBody>
          <a:bodyPr/>
          <a:lstStyle/>
          <a:p>
            <a:r>
              <a:rPr lang="en-US" dirty="0"/>
              <a:t>1. </a:t>
            </a:r>
            <a:r>
              <a:rPr lang="en-US" sz="2400" dirty="0">
                <a:effectLst/>
                <a:latin typeface="Oswald" panose="00000500000000000000" pitchFamily="2" charset="0"/>
                <a:ea typeface="Calibri" panose="020F0502020204030204" pitchFamily="34" charset="0"/>
                <a:cs typeface="Times New Roman" panose="02020603050405020304" pitchFamily="18" charset="0"/>
              </a:rPr>
              <a:t>TERMS RELATED TO CHARACTERISTIC</a:t>
            </a:r>
          </a:p>
          <a:p>
            <a:pPr marL="76200" indent="0">
              <a:buNone/>
            </a:pPr>
            <a:r>
              <a:rPr lang="en-US" dirty="0"/>
              <a:t> </a:t>
            </a:r>
          </a:p>
        </p:txBody>
      </p:sp>
      <p:sp>
        <p:nvSpPr>
          <p:cNvPr id="3" name="Slide Number Placeholder 2">
            <a:extLst>
              <a:ext uri="{FF2B5EF4-FFF2-40B4-BE49-F238E27FC236}">
                <a16:creationId xmlns:a16="http://schemas.microsoft.com/office/drawing/2014/main" id="{39A60FAB-3D1C-1D70-E83E-452C6BDBD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Google Shape;203;p17">
            <a:extLst>
              <a:ext uri="{FF2B5EF4-FFF2-40B4-BE49-F238E27FC236}">
                <a16:creationId xmlns:a16="http://schemas.microsoft.com/office/drawing/2014/main" id="{A360084C-B4E2-F316-4A36-8C3F28F6B53B}"/>
              </a:ext>
            </a:extLst>
          </p:cNvPr>
          <p:cNvSpPr txBox="1">
            <a:spLocks/>
          </p:cNvSpPr>
          <p:nvPr/>
        </p:nvSpPr>
        <p:spPr>
          <a:xfrm>
            <a:off x="358933" y="1827470"/>
            <a:ext cx="4131291" cy="28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CHARACTERISTIC                                    </a:t>
            </a:r>
            <a:endParaRPr lang="en-US" sz="1600" dirty="0">
              <a:effectLst/>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QUALITY CHARACTERISTIC</a:t>
            </a:r>
            <a:endParaRPr lang="en-US" sz="1600" dirty="0">
              <a:effectLst/>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HUMAN FACTOR</a:t>
            </a:r>
            <a:endParaRPr lang="en-US" sz="1600" dirty="0">
              <a:effectLst/>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COMPETENCE</a:t>
            </a: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METROLOGICAL CHARACTERISTIC</a:t>
            </a: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CONFIGURATION</a:t>
            </a:r>
            <a:endParaRPr lang="en-US" sz="1600" dirty="0">
              <a:latin typeface="Oswald" panose="00000500000000000000" pitchFamily="2" charset="0"/>
              <a:ea typeface="Times New Roman" panose="02020603050405020304" pitchFamily="18" charset="0"/>
            </a:endParaRPr>
          </a:p>
          <a:p>
            <a:pPr marL="444500" indent="-342900" algn="l">
              <a:buSzPts val="2000"/>
              <a:buAutoNum type="arabicPeriod"/>
            </a:pPr>
            <a:r>
              <a:rPr lang="en-US" sz="1600" dirty="0">
                <a:effectLst/>
                <a:latin typeface="Oswald" panose="00000500000000000000" pitchFamily="2" charset="0"/>
                <a:ea typeface="Times New Roman" panose="02020603050405020304" pitchFamily="18" charset="0"/>
              </a:rPr>
              <a:t>CONFIGURATION BASELINE</a:t>
            </a: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pic>
        <p:nvPicPr>
          <p:cNvPr id="5" name="Picture 2" descr="What are the Characteristics of Software in Software Engineering? -  InterviewBit">
            <a:extLst>
              <a:ext uri="{FF2B5EF4-FFF2-40B4-BE49-F238E27FC236}">
                <a16:creationId xmlns:a16="http://schemas.microsoft.com/office/drawing/2014/main" id="{31D87CB8-1638-85DD-D23C-19D9CD8DA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1421657"/>
            <a:ext cx="4514850" cy="37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44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FAB3B-4B90-7A67-514F-98FA2DA4F4CF}"/>
              </a:ext>
            </a:extLst>
          </p:cNvPr>
          <p:cNvSpPr>
            <a:spLocks noGrp="1"/>
          </p:cNvSpPr>
          <p:nvPr>
            <p:ph type="body" idx="1"/>
          </p:nvPr>
        </p:nvSpPr>
        <p:spPr>
          <a:xfrm>
            <a:off x="3536453" y="325566"/>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CHARACTERISTIC</a:t>
            </a:r>
            <a:endParaRPr lang="en-US" dirty="0"/>
          </a:p>
        </p:txBody>
      </p:sp>
      <p:sp>
        <p:nvSpPr>
          <p:cNvPr id="3" name="Slide Number Placeholder 2">
            <a:extLst>
              <a:ext uri="{FF2B5EF4-FFF2-40B4-BE49-F238E27FC236}">
                <a16:creationId xmlns:a16="http://schemas.microsoft.com/office/drawing/2014/main" id="{D769C2C7-ABAE-FF8E-4363-596AD08DF0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Text Placeholder 1">
            <a:extLst>
              <a:ext uri="{FF2B5EF4-FFF2-40B4-BE49-F238E27FC236}">
                <a16:creationId xmlns:a16="http://schemas.microsoft.com/office/drawing/2014/main" id="{B9156B7D-FFA2-A2ED-315A-B85A66177D86}"/>
              </a:ext>
            </a:extLst>
          </p:cNvPr>
          <p:cNvSpPr txBox="1">
            <a:spLocks/>
          </p:cNvSpPr>
          <p:nvPr/>
        </p:nvSpPr>
        <p:spPr>
          <a:xfrm>
            <a:off x="1495778" y="1424747"/>
            <a:ext cx="4897588" cy="28127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Characteristic:</a:t>
            </a:r>
            <a:r>
              <a:rPr lang="en-US" b="0" i="0" dirty="0">
                <a:solidFill>
                  <a:srgbClr val="374151"/>
                </a:solidFill>
                <a:effectLst/>
                <a:latin typeface="Oswald" panose="00000500000000000000" pitchFamily="2" charset="0"/>
              </a:rPr>
              <a:t> </a:t>
            </a:r>
            <a:r>
              <a:rPr lang="en-US" b="0" i="0" dirty="0">
                <a:effectLst/>
                <a:latin typeface="Oswald" panose="00000500000000000000" pitchFamily="2" charset="0"/>
              </a:rPr>
              <a:t>In the context of ISO 9000, a characteristic refers to a specific attribute or property of a product or process that is subject to measurement or evaluation.</a:t>
            </a:r>
            <a:endParaRPr lang="en-US" dirty="0">
              <a:latin typeface="Oswald" panose="00000500000000000000" pitchFamily="2" charset="0"/>
            </a:endParaRPr>
          </a:p>
        </p:txBody>
      </p:sp>
    </p:spTree>
    <p:extLst>
      <p:ext uri="{BB962C8B-B14F-4D97-AF65-F5344CB8AC3E}">
        <p14:creationId xmlns:p14="http://schemas.microsoft.com/office/powerpoint/2010/main" val="1731410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E6A239-3D58-E8B4-68DC-8DD0558941DA}"/>
              </a:ext>
            </a:extLst>
          </p:cNvPr>
          <p:cNvSpPr>
            <a:spLocks noGrp="1"/>
          </p:cNvSpPr>
          <p:nvPr>
            <p:ph type="body" idx="1"/>
          </p:nvPr>
        </p:nvSpPr>
        <p:spPr>
          <a:xfrm>
            <a:off x="3276258" y="570893"/>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QUALITY CHARACTERISTIC</a:t>
            </a:r>
            <a:endParaRPr lang="en-US" sz="2400" dirty="0">
              <a:effectLst/>
              <a:latin typeface="Oswald" panose="00000500000000000000" pitchFamily="2" charset="0"/>
              <a:ea typeface="Calibri" panose="020F0502020204030204" pitchFamily="34" charset="0"/>
              <a:cs typeface="Times New Roman" panose="02020603050405020304" pitchFamily="18" charset="0"/>
            </a:endParaRPr>
          </a:p>
          <a:p>
            <a:pPr marL="76200" indent="0">
              <a:buNone/>
            </a:pPr>
            <a:endParaRPr lang="en-US" dirty="0"/>
          </a:p>
        </p:txBody>
      </p:sp>
      <p:sp>
        <p:nvSpPr>
          <p:cNvPr id="3" name="Slide Number Placeholder 2">
            <a:extLst>
              <a:ext uri="{FF2B5EF4-FFF2-40B4-BE49-F238E27FC236}">
                <a16:creationId xmlns:a16="http://schemas.microsoft.com/office/drawing/2014/main" id="{6EAE420A-946C-162B-008B-BB535FC9E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Text Placeholder 1">
            <a:extLst>
              <a:ext uri="{FF2B5EF4-FFF2-40B4-BE49-F238E27FC236}">
                <a16:creationId xmlns:a16="http://schemas.microsoft.com/office/drawing/2014/main" id="{DDBEB14B-FDD1-17DF-939A-9C96BEFA2A84}"/>
              </a:ext>
            </a:extLst>
          </p:cNvPr>
          <p:cNvSpPr txBox="1">
            <a:spLocks/>
          </p:cNvSpPr>
          <p:nvPr/>
        </p:nvSpPr>
        <p:spPr>
          <a:xfrm>
            <a:off x="744928" y="1226169"/>
            <a:ext cx="6793295" cy="26911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None/>
            </a:pPr>
            <a:r>
              <a:rPr lang="en-US" b="1" i="0" dirty="0">
                <a:effectLst/>
                <a:latin typeface="Oswald" panose="00000500000000000000" pitchFamily="2" charset="0"/>
              </a:rPr>
              <a:t>Quality Characteristic:</a:t>
            </a:r>
            <a:r>
              <a:rPr lang="en-US" b="0" i="0" dirty="0">
                <a:effectLst/>
                <a:latin typeface="Oswald" panose="00000500000000000000" pitchFamily="2" charset="0"/>
              </a:rPr>
              <a:t> Quality characteristics are those attributes of a product or service that are used to assess its quality. ISO 9000 standards emphasize the importance of identifying and monitoring quality characteristics to ensure product or service quality.</a:t>
            </a:r>
            <a:endParaRPr lang="en-US" dirty="0">
              <a:latin typeface="Oswald" panose="00000500000000000000" pitchFamily="2" charset="0"/>
            </a:endParaRPr>
          </a:p>
        </p:txBody>
      </p:sp>
    </p:spTree>
    <p:extLst>
      <p:ext uri="{BB962C8B-B14F-4D97-AF65-F5344CB8AC3E}">
        <p14:creationId xmlns:p14="http://schemas.microsoft.com/office/powerpoint/2010/main" val="175162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33EF5B-BFE2-6920-11C1-927B9C096D02}"/>
              </a:ext>
            </a:extLst>
          </p:cNvPr>
          <p:cNvSpPr>
            <a:spLocks noGrp="1"/>
          </p:cNvSpPr>
          <p:nvPr>
            <p:ph type="body" idx="1"/>
          </p:nvPr>
        </p:nvSpPr>
        <p:spPr>
          <a:xfrm>
            <a:off x="3157311" y="393601"/>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HUMAN FACTOR</a:t>
            </a:r>
            <a:endParaRPr lang="en-US" sz="2400" dirty="0">
              <a:effectLst/>
              <a:latin typeface="Oswald" panose="00000500000000000000" pitchFamily="2" charset="0"/>
              <a:ea typeface="Calibri" panose="020F0502020204030204" pitchFamily="34" charset="0"/>
              <a:cs typeface="Times New Roman" panose="02020603050405020304" pitchFamily="18" charset="0"/>
            </a:endParaRPr>
          </a:p>
          <a:p>
            <a:pPr marL="76200" indent="0">
              <a:buNone/>
            </a:pPr>
            <a:endParaRPr lang="en-US" dirty="0"/>
          </a:p>
        </p:txBody>
      </p:sp>
      <p:sp>
        <p:nvSpPr>
          <p:cNvPr id="3" name="Slide Number Placeholder 2">
            <a:extLst>
              <a:ext uri="{FF2B5EF4-FFF2-40B4-BE49-F238E27FC236}">
                <a16:creationId xmlns:a16="http://schemas.microsoft.com/office/drawing/2014/main" id="{4A0008B9-A127-2920-BA85-C114DCC7D3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4" name="Text Placeholder 1">
            <a:extLst>
              <a:ext uri="{FF2B5EF4-FFF2-40B4-BE49-F238E27FC236}">
                <a16:creationId xmlns:a16="http://schemas.microsoft.com/office/drawing/2014/main" id="{BFF97915-3350-4C7C-2911-7427136E6327}"/>
              </a:ext>
            </a:extLst>
          </p:cNvPr>
          <p:cNvSpPr txBox="1">
            <a:spLocks/>
          </p:cNvSpPr>
          <p:nvPr/>
        </p:nvSpPr>
        <p:spPr>
          <a:xfrm>
            <a:off x="640853" y="1484301"/>
            <a:ext cx="7306250" cy="21748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Human Factor:</a:t>
            </a:r>
            <a:r>
              <a:rPr lang="en-US" b="0" i="0" dirty="0">
                <a:effectLst/>
                <a:latin typeface="Oswald" panose="00000500000000000000" pitchFamily="2" charset="0"/>
              </a:rPr>
              <a:t> ISO 9000 standards acknowledge the significance of the human factor in quality management. This relates to the role of people in processes and their impact on quality outcomes.</a:t>
            </a:r>
            <a:endParaRPr lang="en-US" dirty="0">
              <a:latin typeface="Oswald" panose="00000500000000000000" pitchFamily="2" charset="0"/>
            </a:endParaRPr>
          </a:p>
        </p:txBody>
      </p:sp>
    </p:spTree>
    <p:extLst>
      <p:ext uri="{BB962C8B-B14F-4D97-AF65-F5344CB8AC3E}">
        <p14:creationId xmlns:p14="http://schemas.microsoft.com/office/powerpoint/2010/main" val="1280018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070C1-670C-E637-CF6A-6F5BB040268A}"/>
              </a:ext>
            </a:extLst>
          </p:cNvPr>
          <p:cNvSpPr>
            <a:spLocks noGrp="1"/>
          </p:cNvSpPr>
          <p:nvPr>
            <p:ph type="body" idx="1"/>
          </p:nvPr>
        </p:nvSpPr>
        <p:spPr>
          <a:xfrm>
            <a:off x="3001195" y="637799"/>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COMPETENCE</a:t>
            </a:r>
            <a:endParaRPr lang="en-US" dirty="0"/>
          </a:p>
        </p:txBody>
      </p:sp>
      <p:sp>
        <p:nvSpPr>
          <p:cNvPr id="3" name="Slide Number Placeholder 2">
            <a:extLst>
              <a:ext uri="{FF2B5EF4-FFF2-40B4-BE49-F238E27FC236}">
                <a16:creationId xmlns:a16="http://schemas.microsoft.com/office/drawing/2014/main" id="{D04F4336-A7B4-B274-BCDA-1DA76C3D48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Text Placeholder 1">
            <a:extLst>
              <a:ext uri="{FF2B5EF4-FFF2-40B4-BE49-F238E27FC236}">
                <a16:creationId xmlns:a16="http://schemas.microsoft.com/office/drawing/2014/main" id="{94511C6B-BBC7-377C-953F-C8E79700DFF0}"/>
              </a:ext>
            </a:extLst>
          </p:cNvPr>
          <p:cNvSpPr txBox="1">
            <a:spLocks/>
          </p:cNvSpPr>
          <p:nvPr/>
        </p:nvSpPr>
        <p:spPr>
          <a:xfrm>
            <a:off x="484736" y="1410915"/>
            <a:ext cx="6956844" cy="2356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Competence:</a:t>
            </a:r>
            <a:r>
              <a:rPr lang="en-US" b="0" i="0" dirty="0">
                <a:effectLst/>
                <a:latin typeface="Oswald" panose="00000500000000000000" pitchFamily="2" charset="0"/>
              </a:rPr>
              <a:t> Competence in ISO 9000 standards refers to the knowledge, skills, and abilities of individuals involved in an organization's processes. Ensuring that personnel possess the necessary competence is crucial for maintaining quality standards.</a:t>
            </a:r>
            <a:endParaRPr lang="en-US" dirty="0">
              <a:latin typeface="Oswald" panose="00000500000000000000" pitchFamily="2" charset="0"/>
            </a:endParaRPr>
          </a:p>
        </p:txBody>
      </p:sp>
    </p:spTree>
    <p:extLst>
      <p:ext uri="{BB962C8B-B14F-4D97-AF65-F5344CB8AC3E}">
        <p14:creationId xmlns:p14="http://schemas.microsoft.com/office/powerpoint/2010/main" val="371214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233821-8CE8-56CC-44BA-A59BD463C329}"/>
              </a:ext>
            </a:extLst>
          </p:cNvPr>
          <p:cNvSpPr>
            <a:spLocks noGrp="1"/>
          </p:cNvSpPr>
          <p:nvPr>
            <p:ph type="body" idx="1"/>
          </p:nvPr>
        </p:nvSpPr>
        <p:spPr>
          <a:xfrm>
            <a:off x="2941720" y="697274"/>
            <a:ext cx="4261967"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METROLOGICAL CHARACTERISTIC</a:t>
            </a:r>
          </a:p>
          <a:p>
            <a:pPr marL="76200" indent="0">
              <a:buNone/>
            </a:pPr>
            <a:endParaRPr lang="en-US" dirty="0"/>
          </a:p>
        </p:txBody>
      </p:sp>
      <p:sp>
        <p:nvSpPr>
          <p:cNvPr id="3" name="Slide Number Placeholder 2">
            <a:extLst>
              <a:ext uri="{FF2B5EF4-FFF2-40B4-BE49-F238E27FC236}">
                <a16:creationId xmlns:a16="http://schemas.microsoft.com/office/drawing/2014/main" id="{2B424106-D113-C3E9-36BF-808115A61A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4" name="Text Placeholder 1">
            <a:extLst>
              <a:ext uri="{FF2B5EF4-FFF2-40B4-BE49-F238E27FC236}">
                <a16:creationId xmlns:a16="http://schemas.microsoft.com/office/drawing/2014/main" id="{8B785DC7-AA43-59B6-A0B1-8583EFFEA95D}"/>
              </a:ext>
            </a:extLst>
          </p:cNvPr>
          <p:cNvSpPr txBox="1">
            <a:spLocks/>
          </p:cNvSpPr>
          <p:nvPr/>
        </p:nvSpPr>
        <p:spPr>
          <a:xfrm>
            <a:off x="358353" y="1301602"/>
            <a:ext cx="7016319" cy="25402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Metrological Characteristic:</a:t>
            </a:r>
            <a:r>
              <a:rPr lang="en-US" b="0" i="0" dirty="0">
                <a:effectLst/>
                <a:latin typeface="Oswald" panose="00000500000000000000" pitchFamily="2" charset="0"/>
              </a:rPr>
              <a:t> ISO 9000 may involve metrological characteristics, which pertain to measurements and their accuracy. This is particularly important in industries where precise measurements are critical, such as manufacturing or scientific research.</a:t>
            </a:r>
            <a:endParaRPr lang="en-US" dirty="0">
              <a:latin typeface="Oswald" panose="00000500000000000000" pitchFamily="2" charset="0"/>
            </a:endParaRPr>
          </a:p>
        </p:txBody>
      </p:sp>
    </p:spTree>
    <p:extLst>
      <p:ext uri="{BB962C8B-B14F-4D97-AF65-F5344CB8AC3E}">
        <p14:creationId xmlns:p14="http://schemas.microsoft.com/office/powerpoint/2010/main" val="2474951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4ABBB-5E26-6A41-58E8-307E6453B9E4}"/>
              </a:ext>
            </a:extLst>
          </p:cNvPr>
          <p:cNvSpPr>
            <a:spLocks noGrp="1"/>
          </p:cNvSpPr>
          <p:nvPr>
            <p:ph type="body" idx="1"/>
          </p:nvPr>
        </p:nvSpPr>
        <p:spPr>
          <a:xfrm>
            <a:off x="3253956" y="333000"/>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CONFIGURATION</a:t>
            </a:r>
            <a:endParaRPr lang="en-US" b="1" dirty="0"/>
          </a:p>
        </p:txBody>
      </p:sp>
      <p:sp>
        <p:nvSpPr>
          <p:cNvPr id="3" name="Slide Number Placeholder 2">
            <a:extLst>
              <a:ext uri="{FF2B5EF4-FFF2-40B4-BE49-F238E27FC236}">
                <a16:creationId xmlns:a16="http://schemas.microsoft.com/office/drawing/2014/main" id="{77B640F0-E45C-E004-0025-266E1443DE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4" name="Text Placeholder 1">
            <a:extLst>
              <a:ext uri="{FF2B5EF4-FFF2-40B4-BE49-F238E27FC236}">
                <a16:creationId xmlns:a16="http://schemas.microsoft.com/office/drawing/2014/main" id="{7A096904-FAF5-FA0D-D0E4-B3F677D5193B}"/>
              </a:ext>
            </a:extLst>
          </p:cNvPr>
          <p:cNvSpPr txBox="1">
            <a:spLocks/>
          </p:cNvSpPr>
          <p:nvPr/>
        </p:nvSpPr>
        <p:spPr>
          <a:xfrm>
            <a:off x="350921" y="1302674"/>
            <a:ext cx="6956843" cy="2785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Configuration:</a:t>
            </a:r>
            <a:r>
              <a:rPr lang="en-US" b="0" i="0" dirty="0">
                <a:effectLst/>
                <a:latin typeface="Oswald" panose="00000500000000000000" pitchFamily="2" charset="0"/>
              </a:rPr>
              <a:t> Configuration refers to the specific arrangement or settings of components or software. In ISO 9000, understanding and controlling the configuration of products or systems is important to maintain consistency and quality.</a:t>
            </a:r>
            <a:endParaRPr lang="en-US" b="1" dirty="0">
              <a:latin typeface="Oswald" panose="00000500000000000000" pitchFamily="2" charset="0"/>
            </a:endParaRPr>
          </a:p>
        </p:txBody>
      </p:sp>
    </p:spTree>
    <p:extLst>
      <p:ext uri="{BB962C8B-B14F-4D97-AF65-F5344CB8AC3E}">
        <p14:creationId xmlns:p14="http://schemas.microsoft.com/office/powerpoint/2010/main" val="939350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D51ED3-0160-206E-35BF-8BFBC371FBF2}"/>
              </a:ext>
            </a:extLst>
          </p:cNvPr>
          <p:cNvSpPr>
            <a:spLocks noGrp="1"/>
          </p:cNvSpPr>
          <p:nvPr>
            <p:ph type="body" idx="1"/>
          </p:nvPr>
        </p:nvSpPr>
        <p:spPr>
          <a:xfrm>
            <a:off x="3142443" y="608064"/>
            <a:ext cx="3498300" cy="819900"/>
          </a:xfrm>
        </p:spPr>
        <p:txBody>
          <a:bodyPr/>
          <a:lstStyle/>
          <a:p>
            <a:pPr marL="76200" indent="0">
              <a:buNone/>
            </a:pPr>
            <a:r>
              <a:rPr lang="en-US" sz="2400" dirty="0">
                <a:effectLst/>
                <a:latin typeface="Oswald" panose="00000500000000000000" pitchFamily="2" charset="0"/>
                <a:ea typeface="Times New Roman" panose="02020603050405020304" pitchFamily="18" charset="0"/>
              </a:rPr>
              <a:t>CONFIGURATION BASELINE</a:t>
            </a:r>
          </a:p>
          <a:p>
            <a:pPr marL="76200" indent="0">
              <a:buNone/>
            </a:pPr>
            <a:endParaRPr lang="en-US" dirty="0"/>
          </a:p>
        </p:txBody>
      </p:sp>
      <p:sp>
        <p:nvSpPr>
          <p:cNvPr id="3" name="Slide Number Placeholder 2">
            <a:extLst>
              <a:ext uri="{FF2B5EF4-FFF2-40B4-BE49-F238E27FC236}">
                <a16:creationId xmlns:a16="http://schemas.microsoft.com/office/drawing/2014/main" id="{3D30E7A7-0ECB-5286-4C55-4FFDAA734B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Text Placeholder 1">
            <a:extLst>
              <a:ext uri="{FF2B5EF4-FFF2-40B4-BE49-F238E27FC236}">
                <a16:creationId xmlns:a16="http://schemas.microsoft.com/office/drawing/2014/main" id="{C84D7BF4-D844-7950-9FB8-959590E4179C}"/>
              </a:ext>
            </a:extLst>
          </p:cNvPr>
          <p:cNvSpPr txBox="1">
            <a:spLocks/>
          </p:cNvSpPr>
          <p:nvPr/>
        </p:nvSpPr>
        <p:spPr>
          <a:xfrm>
            <a:off x="767232" y="1797526"/>
            <a:ext cx="6466191" cy="2164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76200" indent="0" algn="just">
              <a:buFont typeface="Oswald"/>
              <a:buNone/>
            </a:pPr>
            <a:r>
              <a:rPr lang="en-US" b="1" i="0" dirty="0">
                <a:effectLst/>
                <a:latin typeface="Oswald" panose="00000500000000000000" pitchFamily="2" charset="0"/>
              </a:rPr>
              <a:t>Configuration Baseline:</a:t>
            </a:r>
            <a:r>
              <a:rPr lang="en-US" b="0" i="0" dirty="0">
                <a:effectLst/>
                <a:latin typeface="Oswald" panose="00000500000000000000" pitchFamily="2" charset="0"/>
              </a:rPr>
              <a:t> A configuration baseline, in the context of ISO 9000, typically represents a specific version or state of a configuration at a particular point in time. It serves as a reference point for comparison and may be used for quality control and change management</a:t>
            </a:r>
            <a:endParaRPr lang="en-US" dirty="0">
              <a:latin typeface="Oswald" panose="00000500000000000000" pitchFamily="2" charset="0"/>
            </a:endParaRPr>
          </a:p>
        </p:txBody>
      </p:sp>
    </p:spTree>
    <p:extLst>
      <p:ext uri="{BB962C8B-B14F-4D97-AF65-F5344CB8AC3E}">
        <p14:creationId xmlns:p14="http://schemas.microsoft.com/office/powerpoint/2010/main" val="2415356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F12B68-C886-BFAE-D143-BD1C291DD7F0}"/>
              </a:ext>
            </a:extLst>
          </p:cNvPr>
          <p:cNvSpPr>
            <a:spLocks noGrp="1"/>
          </p:cNvSpPr>
          <p:nvPr>
            <p:ph type="body" idx="1"/>
          </p:nvPr>
        </p:nvSpPr>
        <p:spPr>
          <a:xfrm>
            <a:off x="2520695" y="659571"/>
            <a:ext cx="5684412" cy="819900"/>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3</a:t>
            </a:r>
            <a:r>
              <a:rPr lang="en-US" sz="2400" dirty="0">
                <a:effectLst/>
                <a:latin typeface="Oswald" panose="00000500000000000000" pitchFamily="2" charset="0"/>
                <a:ea typeface="Calibri" panose="020F0502020204030204" pitchFamily="34" charset="0"/>
                <a:cs typeface="Times New Roman" panose="02020603050405020304" pitchFamily="18" charset="0"/>
              </a:rPr>
              <a:t>. TERMS RELATED TO ACTION</a:t>
            </a:r>
          </a:p>
          <a:p>
            <a:endParaRPr lang="en-US" dirty="0"/>
          </a:p>
        </p:txBody>
      </p:sp>
      <p:sp>
        <p:nvSpPr>
          <p:cNvPr id="3" name="Slide Number Placeholder 2">
            <a:extLst>
              <a:ext uri="{FF2B5EF4-FFF2-40B4-BE49-F238E27FC236}">
                <a16:creationId xmlns:a16="http://schemas.microsoft.com/office/drawing/2014/main" id="{4A8FF28F-A9CD-2F27-C16E-7B94CCED4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4" name="Google Shape;203;p17">
            <a:extLst>
              <a:ext uri="{FF2B5EF4-FFF2-40B4-BE49-F238E27FC236}">
                <a16:creationId xmlns:a16="http://schemas.microsoft.com/office/drawing/2014/main" id="{2564CB27-5242-08E0-0A18-16270187D479}"/>
              </a:ext>
            </a:extLst>
          </p:cNvPr>
          <p:cNvSpPr txBox="1">
            <a:spLocks/>
          </p:cNvSpPr>
          <p:nvPr/>
        </p:nvSpPr>
        <p:spPr>
          <a:xfrm>
            <a:off x="2702379" y="1479471"/>
            <a:ext cx="3287916" cy="3013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PREVENTIVE ACTION</a:t>
            </a:r>
            <a:r>
              <a:rPr lang="en-US" sz="1800" dirty="0">
                <a:effectLst/>
                <a:latin typeface="Oswald" panose="00000500000000000000" pitchFamily="2" charset="0"/>
                <a:ea typeface="Times New Roman" panose="02020603050405020304" pitchFamily="18" charset="0"/>
              </a:rPr>
              <a:t>                                    </a:t>
            </a:r>
            <a:endParaRPr lang="en-US" sz="1800" dirty="0">
              <a:effectLst/>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CORRECTIVE ACTION</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REGRADE</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CONCESSION</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DEVIATION PERMIT</a:t>
            </a:r>
          </a:p>
          <a:p>
            <a:pPr marL="444500" indent="-342900" algn="l">
              <a:buSzPts val="2000"/>
              <a:buFont typeface="Oswald"/>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RELEASE</a:t>
            </a:r>
          </a:p>
          <a:p>
            <a:pPr marL="444500" indent="-342900" algn="l">
              <a:buSzPts val="2000"/>
              <a:buAutoNum type="arabicPeriod"/>
            </a:pPr>
            <a:endParaRPr lang="en-US" sz="1800" dirty="0">
              <a:effectLst/>
              <a:latin typeface="Oswald"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292181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203;p17">
            <a:extLst>
              <a:ext uri="{FF2B5EF4-FFF2-40B4-BE49-F238E27FC236}">
                <a16:creationId xmlns:a16="http://schemas.microsoft.com/office/drawing/2014/main" id="{A29D3E23-FBD0-7F52-1972-020321FF0FE6}"/>
              </a:ext>
            </a:extLst>
          </p:cNvPr>
          <p:cNvSpPr txBox="1">
            <a:spLocks noGrp="1"/>
          </p:cNvSpPr>
          <p:nvPr>
            <p:ph type="body" idx="1"/>
          </p:nvPr>
        </p:nvSpPr>
        <p:spPr>
          <a:xfrm>
            <a:off x="2241282" y="715824"/>
            <a:ext cx="5760300" cy="1855926"/>
          </a:xfrm>
          <a:prstGeom prst="rect">
            <a:avLst/>
          </a:prstGeom>
        </p:spPr>
        <p:txBody>
          <a:bodyPr spcFirstLastPara="1" wrap="square" lIns="91425" tIns="91425" rIns="91425" bIns="91425" anchor="t" anchorCtr="0">
            <a:noAutofit/>
          </a:bodyPr>
          <a:lstStyle/>
          <a:p>
            <a:pPr marL="101600" lvl="0" indent="0" algn="l">
              <a:buSzPts val="2000"/>
              <a:buNone/>
            </a:pPr>
            <a:r>
              <a:rPr lang="en-US" dirty="0"/>
              <a:t>ISO ensures that products and services meet international quality standards, which can improve customer satisfaction and help businesses gain a competitive edge.</a:t>
            </a:r>
          </a:p>
          <a:p>
            <a:pPr marL="101600" lvl="0" indent="0" algn="l">
              <a:buSzPts val="2000"/>
              <a:buNone/>
            </a:pPr>
            <a:endParaRPr dirty="0">
              <a:latin typeface="Times New Roman" panose="02020603050405020304" pitchFamily="18" charset="0"/>
              <a:cs typeface="Times New Roman" panose="02020603050405020304" pitchFamily="18" charset="0"/>
            </a:endParaRPr>
          </a:p>
        </p:txBody>
      </p:sp>
      <p:sp>
        <p:nvSpPr>
          <p:cNvPr id="3" name="Google Shape;203;p17">
            <a:extLst>
              <a:ext uri="{FF2B5EF4-FFF2-40B4-BE49-F238E27FC236}">
                <a16:creationId xmlns:a16="http://schemas.microsoft.com/office/drawing/2014/main" id="{BB08BFF5-0A49-4AC2-D480-CE769B2ABD2D}"/>
              </a:ext>
            </a:extLst>
          </p:cNvPr>
          <p:cNvSpPr txBox="1">
            <a:spLocks/>
          </p:cNvSpPr>
          <p:nvPr/>
        </p:nvSpPr>
        <p:spPr>
          <a:xfrm>
            <a:off x="750735" y="2697024"/>
            <a:ext cx="5760300" cy="1855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dirty="0"/>
              <a:t>7 key quality management principles—customer focus, leadership, engagement of people, process approach, improvement, evidence-based decision making and relationship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1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F12B68-C886-BFAE-D143-BD1C291DD7F0}"/>
              </a:ext>
            </a:extLst>
          </p:cNvPr>
          <p:cNvSpPr>
            <a:spLocks noGrp="1"/>
          </p:cNvSpPr>
          <p:nvPr>
            <p:ph type="body" idx="1"/>
          </p:nvPr>
        </p:nvSpPr>
        <p:spPr>
          <a:xfrm>
            <a:off x="2520695" y="659571"/>
            <a:ext cx="5684412" cy="819900"/>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3</a:t>
            </a:r>
            <a:r>
              <a:rPr lang="en-US" sz="2400" dirty="0">
                <a:effectLst/>
                <a:latin typeface="Oswald" panose="00000500000000000000" pitchFamily="2" charset="0"/>
                <a:ea typeface="Calibri" panose="020F0502020204030204" pitchFamily="34" charset="0"/>
                <a:cs typeface="Times New Roman" panose="02020603050405020304" pitchFamily="18" charset="0"/>
              </a:rPr>
              <a:t>. TERMS RELATED TO ACTION</a:t>
            </a:r>
          </a:p>
          <a:p>
            <a:endParaRPr lang="en-US" dirty="0"/>
          </a:p>
        </p:txBody>
      </p:sp>
      <p:sp>
        <p:nvSpPr>
          <p:cNvPr id="3" name="Slide Number Placeholder 2">
            <a:extLst>
              <a:ext uri="{FF2B5EF4-FFF2-40B4-BE49-F238E27FC236}">
                <a16:creationId xmlns:a16="http://schemas.microsoft.com/office/drawing/2014/main" id="{4A8FF28F-A9CD-2F27-C16E-7B94CCED4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4" name="Google Shape;203;p17">
            <a:extLst>
              <a:ext uri="{FF2B5EF4-FFF2-40B4-BE49-F238E27FC236}">
                <a16:creationId xmlns:a16="http://schemas.microsoft.com/office/drawing/2014/main" id="{2564CB27-5242-08E0-0A18-16270187D479}"/>
              </a:ext>
            </a:extLst>
          </p:cNvPr>
          <p:cNvSpPr txBox="1">
            <a:spLocks/>
          </p:cNvSpPr>
          <p:nvPr/>
        </p:nvSpPr>
        <p:spPr>
          <a:xfrm>
            <a:off x="2702379" y="1479471"/>
            <a:ext cx="3287916" cy="3013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PREVENTIVE ACTION</a:t>
            </a:r>
            <a:r>
              <a:rPr lang="en-US" sz="1800" dirty="0">
                <a:effectLst/>
                <a:latin typeface="Oswald" panose="00000500000000000000" pitchFamily="2" charset="0"/>
                <a:ea typeface="Times New Roman" panose="02020603050405020304" pitchFamily="18" charset="0"/>
              </a:rPr>
              <a:t>                                    </a:t>
            </a:r>
            <a:endParaRPr lang="en-US" sz="1800" dirty="0">
              <a:effectLst/>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CORRECTIVE ACTION</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REGRADE</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CONCESSION</a:t>
            </a:r>
          </a:p>
          <a:p>
            <a:pPr marL="444500" indent="-342900" algn="l">
              <a:buSzPts val="2000"/>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DEVIATION PERMIT</a:t>
            </a:r>
          </a:p>
          <a:p>
            <a:pPr marL="444500" indent="-342900" algn="l">
              <a:buSzPts val="2000"/>
              <a:buFont typeface="Oswald"/>
              <a:buAutoNum type="arabicPeriod"/>
            </a:pPr>
            <a:r>
              <a:rPr lang="en-US" sz="1800" dirty="0">
                <a:effectLst/>
                <a:latin typeface="Oswald" panose="00000500000000000000" pitchFamily="2" charset="0"/>
                <a:ea typeface="Calibri" panose="020F0502020204030204" pitchFamily="34" charset="0"/>
                <a:cs typeface="Times New Roman" panose="02020603050405020304" pitchFamily="18" charset="0"/>
              </a:rPr>
              <a:t>RELEASE</a:t>
            </a:r>
          </a:p>
          <a:p>
            <a:pPr marL="444500" indent="-342900" algn="l">
              <a:buSzPts val="2000"/>
              <a:buAutoNum type="arabicPeriod"/>
            </a:pPr>
            <a:endParaRPr lang="en-US" sz="1800" dirty="0">
              <a:effectLst/>
              <a:latin typeface="Oswald"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4011348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685800" y="2726350"/>
            <a:ext cx="5291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solidFill>
                  <a:schemeClr val="accent3"/>
                </a:solidFill>
              </a:rPr>
              <a:t>THANK</a:t>
            </a:r>
            <a:endParaRPr sz="8000" dirty="0">
              <a:solidFill>
                <a:schemeClr val="accent3"/>
              </a:solidFill>
            </a:endParaRPr>
          </a:p>
          <a:p>
            <a:pPr marL="0" lvl="0" indent="0" algn="l" rtl="0">
              <a:spcBef>
                <a:spcPts val="0"/>
              </a:spcBef>
              <a:spcAft>
                <a:spcPts val="0"/>
              </a:spcAft>
              <a:buNone/>
            </a:pPr>
            <a:r>
              <a:rPr lang="en-US" sz="8000" dirty="0">
                <a:solidFill>
                  <a:schemeClr val="accent3"/>
                </a:solidFill>
              </a:rPr>
              <a:t>YOU !</a:t>
            </a:r>
          </a:p>
        </p:txBody>
      </p:sp>
      <p:sp>
        <p:nvSpPr>
          <p:cNvPr id="211" name="Google Shape;211;p18"/>
          <p:cNvSpPr/>
          <p:nvPr/>
        </p:nvSpPr>
        <p:spPr>
          <a:xfrm>
            <a:off x="6468342" y="2615556"/>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6118236" y="1102938"/>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4953323" y="2053161"/>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5042924" y="1337125"/>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5616190" y="1572618"/>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7326593" y="1785995"/>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6447476" y="434724"/>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4" name="Google Shape;203;p17">
            <a:extLst>
              <a:ext uri="{FF2B5EF4-FFF2-40B4-BE49-F238E27FC236}">
                <a16:creationId xmlns:a16="http://schemas.microsoft.com/office/drawing/2014/main" id="{42954C8F-D67B-3AD8-C384-221A6FD20E3C}"/>
              </a:ext>
            </a:extLst>
          </p:cNvPr>
          <p:cNvSpPr txBox="1">
            <a:spLocks/>
          </p:cNvSpPr>
          <p:nvPr/>
        </p:nvSpPr>
        <p:spPr>
          <a:xfrm>
            <a:off x="3383700" y="85288"/>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Font typeface="Oswald"/>
              <a:buNone/>
            </a:pPr>
            <a:r>
              <a:rPr lang="en-US" sz="2800" dirty="0">
                <a:cs typeface="Times New Roman" panose="02020603050405020304" pitchFamily="18" charset="0"/>
              </a:rPr>
              <a:t>Assign</a:t>
            </a:r>
            <a:r>
              <a:rPr lang="en-US" dirty="0">
                <a:cs typeface="Times New Roman" panose="02020603050405020304" pitchFamily="18" charset="0"/>
              </a:rPr>
              <a:t> </a:t>
            </a:r>
            <a:r>
              <a:rPr lang="en-US" sz="2800" dirty="0">
                <a:cs typeface="Times New Roman" panose="02020603050405020304" pitchFamily="18" charset="0"/>
              </a:rPr>
              <a:t>work</a:t>
            </a:r>
            <a:endParaRPr lang="en-US" sz="2800" dirty="0">
              <a:latin typeface="Times New Roman" panose="02020603050405020304" pitchFamily="18" charset="0"/>
              <a:cs typeface="Times New Roman" panose="02020603050405020304" pitchFamily="18" charset="0"/>
            </a:endParaRPr>
          </a:p>
        </p:txBody>
      </p:sp>
      <p:sp>
        <p:nvSpPr>
          <p:cNvPr id="7" name="Google Shape;203;p17">
            <a:extLst>
              <a:ext uri="{FF2B5EF4-FFF2-40B4-BE49-F238E27FC236}">
                <a16:creationId xmlns:a16="http://schemas.microsoft.com/office/drawing/2014/main" id="{77D5D649-59E1-2F99-1ADE-57E4482D315C}"/>
              </a:ext>
            </a:extLst>
          </p:cNvPr>
          <p:cNvSpPr txBox="1">
            <a:spLocks/>
          </p:cNvSpPr>
          <p:nvPr/>
        </p:nvSpPr>
        <p:spPr>
          <a:xfrm>
            <a:off x="2185639" y="869993"/>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2000" dirty="0">
                <a:cs typeface="Times New Roman" panose="02020603050405020304" pitchFamily="18" charset="0"/>
              </a:rPr>
              <a:t>Nguyen Ba Phu Quy</a:t>
            </a: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797312" y="1828801"/>
            <a:ext cx="7058722" cy="2341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SCOPE OF ISO 9000</a:t>
            </a:r>
          </a:p>
          <a:p>
            <a:pPr marL="444500" indent="-342900" algn="l">
              <a:buSzPts val="2000"/>
              <a:buAutoNum type="arabicPeriod"/>
            </a:pPr>
            <a:r>
              <a:rPr lang="en-US" sz="2000" dirty="0"/>
              <a:t>FUNDAMENTAL CONCEPT </a:t>
            </a:r>
          </a:p>
          <a:p>
            <a:pPr marL="444500" indent="-342900" algn="l">
              <a:buSzPts val="2000"/>
              <a:buAutoNum type="arabicPeriod"/>
            </a:pPr>
            <a:r>
              <a:rPr lang="en-US" sz="2000" dirty="0"/>
              <a:t>QUALITY MANAGEMENT PRINCIPLES</a:t>
            </a:r>
          </a:p>
          <a:p>
            <a:pPr marL="444500" indent="-342900" algn="l">
              <a:buSzPts val="2000"/>
              <a:buAutoNum type="arabicPeriod"/>
            </a:pPr>
            <a:r>
              <a:rPr lang="en-US" sz="2000" dirty="0"/>
              <a:t>DEVELOPING THE QMS USING FUNDAMENTAL CONCEPTS AND PRINCIPLES</a:t>
            </a:r>
            <a:endParaRPr lang="en-US" sz="2000" dirty="0">
              <a:cs typeface="Times New Roman" panose="02020603050405020304" pitchFamily="18" charset="0"/>
            </a:endParaRP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99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1703540" y="106044"/>
            <a:ext cx="5683271" cy="735619"/>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1.</a:t>
            </a:r>
            <a:r>
              <a:rPr lang="en-US" dirty="0"/>
              <a:t> SCOPE OF ISO 9000</a:t>
            </a:r>
            <a:endParaRPr lang="en-US" dirty="0">
              <a:latin typeface="Oswald" panose="00000500000000000000" pitchFamily="2"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0" y="1362594"/>
            <a:ext cx="4282746" cy="2758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533400" lvl="0" indent="-457200" algn="l">
              <a:buSzPct val="100000"/>
              <a:buFont typeface="+mj-lt"/>
              <a:buAutoNum type="arabicPeriod"/>
            </a:pPr>
            <a:r>
              <a:rPr lang="en-US" sz="2000" dirty="0"/>
              <a:t>Organizations seeking success through quality management.</a:t>
            </a:r>
          </a:p>
          <a:p>
            <a:pPr marL="533400" lvl="0" indent="-457200" algn="l">
              <a:buSzPct val="100000"/>
              <a:buFont typeface="+mj-lt"/>
              <a:buAutoNum type="arabicPeriod"/>
            </a:pPr>
            <a:r>
              <a:rPr lang="en-US" sz="2000" dirty="0"/>
              <a:t>Assuring customer confidence in product and service consistency.</a:t>
            </a:r>
          </a:p>
          <a:p>
            <a:pPr marL="533400" lvl="0" indent="-457200" algn="l">
              <a:buSzPct val="100000"/>
              <a:buFont typeface="+mj-lt"/>
              <a:buAutoNum type="arabicPeriod"/>
            </a:pPr>
            <a:r>
              <a:rPr lang="en-US" sz="2000" dirty="0"/>
              <a:t>Ensuring supply chain reliability.</a:t>
            </a:r>
          </a:p>
          <a:p>
            <a:pPr marL="533400" lvl="0" indent="-457200" algn="l">
              <a:buSzPct val="100000"/>
              <a:buFont typeface="+mj-lt"/>
              <a:buAutoNum type="arabicPeriod"/>
            </a:pPr>
            <a:r>
              <a:rPr lang="en-US" sz="2000" dirty="0"/>
              <a:t>Facilitating effective communication.</a:t>
            </a:r>
          </a:p>
          <a:p>
            <a:pPr marL="533400" lvl="0" indent="-457200" algn="l">
              <a:buSzPct val="100000"/>
              <a:buFont typeface="+mj-lt"/>
              <a:buAutoNum type="arabicPeriod"/>
            </a:pPr>
            <a:r>
              <a:rPr lang="en-US" sz="2000" dirty="0"/>
              <a:t>Conformity assessments to ISO 9001.</a:t>
            </a:r>
          </a:p>
          <a:p>
            <a:pPr marL="533400" lvl="0" indent="-457200" algn="l">
              <a:buSzPct val="100000"/>
              <a:buFont typeface="+mj-lt"/>
              <a:buAutoNum type="arabicPeriod"/>
            </a:pPr>
            <a:r>
              <a:rPr lang="en-US" sz="2000" dirty="0"/>
              <a:t>Quality management services.</a:t>
            </a:r>
          </a:p>
          <a:p>
            <a:pPr marL="533400" lvl="0" indent="-457200" algn="l">
              <a:buSzPct val="100000"/>
              <a:buFont typeface="+mj-lt"/>
              <a:buAutoNum type="arabicPeriod"/>
            </a:pPr>
            <a:r>
              <a:rPr lang="en-US" sz="2000" dirty="0"/>
              <a:t>Related standard development</a:t>
            </a:r>
            <a:r>
              <a:rPr lang="en-US" sz="1600" dirty="0"/>
              <a:t>.</a:t>
            </a:r>
          </a:p>
        </p:txBody>
      </p:sp>
      <p:pic>
        <p:nvPicPr>
          <p:cNvPr id="4100" name="Picture 4" descr="ISO 9001:2015 Requirements - Summary of Each Section">
            <a:extLst>
              <a:ext uri="{FF2B5EF4-FFF2-40B4-BE49-F238E27FC236}">
                <a16:creationId xmlns:a16="http://schemas.microsoft.com/office/drawing/2014/main" id="{C40638D4-B4EB-4D5E-B5F0-7C2CDEE6B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552" y="1293667"/>
            <a:ext cx="4444198" cy="289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00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020185" y="0"/>
            <a:ext cx="5683271" cy="942907"/>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2.</a:t>
            </a:r>
            <a:r>
              <a:rPr lang="en-US" dirty="0"/>
              <a:t> FUNDAMENTAL CONCEPT</a:t>
            </a:r>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902317" y="1509823"/>
            <a:ext cx="4667210"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Quality</a:t>
            </a:r>
          </a:p>
          <a:p>
            <a:pPr marL="444500" indent="-342900" algn="l">
              <a:buSzPts val="2000"/>
              <a:buAutoNum type="arabicPeriod"/>
            </a:pPr>
            <a:r>
              <a:rPr lang="en-US" sz="2000" dirty="0"/>
              <a:t>Quality management system</a:t>
            </a:r>
          </a:p>
          <a:p>
            <a:pPr marL="444500" indent="-342900" algn="l">
              <a:buSzPts val="2000"/>
              <a:buAutoNum type="arabicPeriod"/>
            </a:pPr>
            <a:r>
              <a:rPr lang="en-US" sz="2000" dirty="0"/>
              <a:t>Context of an organization</a:t>
            </a:r>
          </a:p>
          <a:p>
            <a:pPr marL="444500" indent="-342900" algn="l">
              <a:buSzPts val="2000"/>
              <a:buAutoNum type="arabicPeriod"/>
            </a:pPr>
            <a:r>
              <a:rPr lang="en-US" sz="2000" dirty="0"/>
              <a:t>Interested parties</a:t>
            </a:r>
          </a:p>
          <a:p>
            <a:pPr marL="444500" indent="-342900" algn="l">
              <a:buSzPts val="2000"/>
              <a:buAutoNum type="arabicPeriod"/>
            </a:pPr>
            <a:r>
              <a:rPr lang="en-US" sz="2000" dirty="0"/>
              <a:t>Support</a:t>
            </a:r>
          </a:p>
        </p:txBody>
      </p:sp>
      <p:pic>
        <p:nvPicPr>
          <p:cNvPr id="3074" name="Picture 2" descr="ISO 9000 Definition | Arena">
            <a:extLst>
              <a:ext uri="{FF2B5EF4-FFF2-40B4-BE49-F238E27FC236}">
                <a16:creationId xmlns:a16="http://schemas.microsoft.com/office/drawing/2014/main" id="{6114E9AB-AA71-4D83-97D3-A179F7351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152" y="1310708"/>
            <a:ext cx="2336820" cy="252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7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633249" y="114300"/>
            <a:ext cx="5683271" cy="755871"/>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3.</a:t>
            </a:r>
            <a:r>
              <a:rPr lang="en-US" dirty="0"/>
              <a:t> QUALITY MANAGEMENT PRINCIPLES</a:t>
            </a:r>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902317" y="1509823"/>
            <a:ext cx="4667210" cy="289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2000" dirty="0"/>
              <a:t>Customer focus</a:t>
            </a:r>
          </a:p>
          <a:p>
            <a:pPr marL="444500" indent="-342900" algn="l">
              <a:buSzPts val="2000"/>
              <a:buAutoNum type="arabicPeriod"/>
            </a:pPr>
            <a:r>
              <a:rPr lang="en-US" sz="2000" dirty="0"/>
              <a:t>Leadership</a:t>
            </a:r>
          </a:p>
          <a:p>
            <a:pPr marL="444500" indent="-342900" algn="l">
              <a:buSzPts val="2000"/>
              <a:buAutoNum type="arabicPeriod"/>
            </a:pPr>
            <a:r>
              <a:rPr lang="en-US" sz="2000" dirty="0"/>
              <a:t>Process approach</a:t>
            </a:r>
          </a:p>
          <a:p>
            <a:pPr marL="444500" indent="-342900" algn="l">
              <a:buSzPts val="2000"/>
              <a:buAutoNum type="arabicPeriod"/>
            </a:pPr>
            <a:r>
              <a:rPr lang="en-US" sz="2000" dirty="0"/>
              <a:t>Improvement</a:t>
            </a:r>
          </a:p>
          <a:p>
            <a:pPr marL="444500" indent="-342900" algn="l">
              <a:buSzPts val="2000"/>
              <a:buAutoNum type="arabicPeriod"/>
            </a:pPr>
            <a:r>
              <a:rPr lang="en-US" sz="2000" dirty="0"/>
              <a:t>Relationship management</a:t>
            </a:r>
          </a:p>
        </p:txBody>
      </p:sp>
      <p:pic>
        <p:nvPicPr>
          <p:cNvPr id="2050" name="Picture 2" descr="The 7 principles of quality management">
            <a:extLst>
              <a:ext uri="{FF2B5EF4-FFF2-40B4-BE49-F238E27FC236}">
                <a16:creationId xmlns:a16="http://schemas.microsoft.com/office/drawing/2014/main" id="{E0B9A8F5-316F-4D2F-9F61-0E7FE7E5B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207" y="997527"/>
            <a:ext cx="3564313"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54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1E7C0C-28B2-4CBB-84D2-7FA7EEB9E4CE}"/>
              </a:ext>
            </a:extLst>
          </p:cNvPr>
          <p:cNvSpPr>
            <a:spLocks noGrp="1"/>
          </p:cNvSpPr>
          <p:nvPr>
            <p:ph type="body" idx="1"/>
          </p:nvPr>
        </p:nvSpPr>
        <p:spPr>
          <a:xfrm>
            <a:off x="2996930" y="488373"/>
            <a:ext cx="5923535" cy="755871"/>
          </a:xfrm>
        </p:spPr>
        <p:txBody>
          <a:bodyPr/>
          <a:lstStyle/>
          <a:p>
            <a:r>
              <a:rPr lang="en-US" dirty="0">
                <a:latin typeface="Oswald" panose="00000500000000000000" pitchFamily="2" charset="0"/>
                <a:ea typeface="Calibri" panose="020F0502020204030204" pitchFamily="34" charset="0"/>
                <a:cs typeface="Times New Roman" panose="02020603050405020304" pitchFamily="18" charset="0"/>
              </a:rPr>
              <a:t>3.</a:t>
            </a:r>
            <a:r>
              <a:rPr lang="en-US" dirty="0"/>
              <a:t> DEVELOPING THE QMS USING FUNDAMENTAL CONCEPTS AND PRINCIPLES</a:t>
            </a:r>
          </a:p>
          <a:p>
            <a:endParaRPr lang="en-US" dirty="0"/>
          </a:p>
        </p:txBody>
      </p:sp>
      <p:sp>
        <p:nvSpPr>
          <p:cNvPr id="3" name="Slide Number Placeholder 2">
            <a:extLst>
              <a:ext uri="{FF2B5EF4-FFF2-40B4-BE49-F238E27FC236}">
                <a16:creationId xmlns:a16="http://schemas.microsoft.com/office/drawing/2014/main" id="{036F5176-5244-44B5-81EA-93068FDE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Google Shape;203;p17">
            <a:extLst>
              <a:ext uri="{FF2B5EF4-FFF2-40B4-BE49-F238E27FC236}">
                <a16:creationId xmlns:a16="http://schemas.microsoft.com/office/drawing/2014/main" id="{FCFA10B3-1B63-4616-AA6C-4852A0D1B528}"/>
              </a:ext>
            </a:extLst>
          </p:cNvPr>
          <p:cNvSpPr txBox="1">
            <a:spLocks/>
          </p:cNvSpPr>
          <p:nvPr/>
        </p:nvSpPr>
        <p:spPr>
          <a:xfrm>
            <a:off x="195736" y="1339016"/>
            <a:ext cx="3960629" cy="2750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dirty="0"/>
              <a:t>QMS model:</a:t>
            </a:r>
          </a:p>
          <a:p>
            <a:pPr marL="533400" indent="-457200" algn="l">
              <a:buSzPct val="100000"/>
              <a:buFont typeface="+mj-lt"/>
              <a:buAutoNum type="arabicPeriod"/>
            </a:pPr>
            <a:r>
              <a:rPr lang="en-US" sz="2000" dirty="0"/>
              <a:t>Process-based approach.</a:t>
            </a:r>
          </a:p>
          <a:p>
            <a:pPr marL="533400" indent="-457200" algn="l">
              <a:buSzPct val="100000"/>
              <a:buFont typeface="+mj-lt"/>
              <a:buAutoNum type="arabicPeriod"/>
            </a:pPr>
            <a:r>
              <a:rPr lang="en-US" sz="2000" dirty="0"/>
              <a:t>Customer focus.</a:t>
            </a:r>
          </a:p>
          <a:p>
            <a:pPr marL="533400" indent="-457200" algn="l">
              <a:buSzPct val="100000"/>
              <a:buFont typeface="+mj-lt"/>
              <a:buAutoNum type="arabicPeriod"/>
            </a:pPr>
            <a:r>
              <a:rPr lang="en-US" sz="2000" dirty="0"/>
              <a:t>Continuous improvement.</a:t>
            </a:r>
          </a:p>
          <a:p>
            <a:pPr marL="533400" indent="-457200" algn="l">
              <a:buSzPct val="100000"/>
              <a:buFont typeface="+mj-lt"/>
              <a:buAutoNum type="arabicPeriod"/>
            </a:pPr>
            <a:r>
              <a:rPr lang="en-US" sz="2000" dirty="0"/>
              <a:t>Leadership commitment.</a:t>
            </a:r>
          </a:p>
          <a:p>
            <a:pPr marL="533400" indent="-457200" algn="l">
              <a:buSzPct val="100000"/>
              <a:buFont typeface="+mj-lt"/>
              <a:buAutoNum type="arabicPeriod"/>
            </a:pPr>
            <a:r>
              <a:rPr lang="en-US" sz="2000" dirty="0"/>
              <a:t>Employee engagement.</a:t>
            </a:r>
          </a:p>
          <a:p>
            <a:pPr marL="533400" indent="-457200" algn="l">
              <a:buSzPct val="100000"/>
              <a:buFont typeface="+mj-lt"/>
              <a:buAutoNum type="arabicPeriod"/>
            </a:pPr>
            <a:r>
              <a:rPr lang="en-US" sz="2000" dirty="0"/>
              <a:t>Evidence-based decision making.</a:t>
            </a:r>
          </a:p>
          <a:p>
            <a:pPr marL="533400" indent="-457200" algn="l">
              <a:buSzPct val="100000"/>
              <a:buFont typeface="+mj-lt"/>
              <a:buAutoNum type="arabicPeriod"/>
            </a:pPr>
            <a:r>
              <a:rPr lang="en-US" sz="2000" dirty="0"/>
              <a:t>Relationship management.</a:t>
            </a:r>
          </a:p>
        </p:txBody>
      </p:sp>
      <p:pic>
        <p:nvPicPr>
          <p:cNvPr id="6" name="Picture 5">
            <a:extLst>
              <a:ext uri="{FF2B5EF4-FFF2-40B4-BE49-F238E27FC236}">
                <a16:creationId xmlns:a16="http://schemas.microsoft.com/office/drawing/2014/main" id="{8E916BDF-E0C5-4F10-9C87-BDE50CB29D4A}"/>
              </a:ext>
            </a:extLst>
          </p:cNvPr>
          <p:cNvPicPr>
            <a:picLocks noChangeAspect="1"/>
          </p:cNvPicPr>
          <p:nvPr/>
        </p:nvPicPr>
        <p:blipFill>
          <a:blip r:embed="rId2"/>
          <a:stretch>
            <a:fillRect/>
          </a:stretch>
        </p:blipFill>
        <p:spPr>
          <a:xfrm>
            <a:off x="4300144" y="1118095"/>
            <a:ext cx="3960629" cy="3537032"/>
          </a:xfrm>
          <a:prstGeom prst="rect">
            <a:avLst/>
          </a:prstGeom>
        </p:spPr>
      </p:pic>
    </p:spTree>
    <p:extLst>
      <p:ext uri="{BB962C8B-B14F-4D97-AF65-F5344CB8AC3E}">
        <p14:creationId xmlns:p14="http://schemas.microsoft.com/office/powerpoint/2010/main" val="360266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386B-6FE8-D2F2-3737-9D9D7E7821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Google Shape;203;p17">
            <a:extLst>
              <a:ext uri="{FF2B5EF4-FFF2-40B4-BE49-F238E27FC236}">
                <a16:creationId xmlns:a16="http://schemas.microsoft.com/office/drawing/2014/main" id="{42954C8F-D67B-3AD8-C384-221A6FD20E3C}"/>
              </a:ext>
            </a:extLst>
          </p:cNvPr>
          <p:cNvSpPr txBox="1">
            <a:spLocks/>
          </p:cNvSpPr>
          <p:nvPr/>
        </p:nvSpPr>
        <p:spPr>
          <a:xfrm>
            <a:off x="3383700" y="85288"/>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Font typeface="Oswald"/>
              <a:buNone/>
            </a:pPr>
            <a:r>
              <a:rPr lang="en-US" sz="2800" dirty="0">
                <a:cs typeface="Times New Roman" panose="02020603050405020304" pitchFamily="18" charset="0"/>
              </a:rPr>
              <a:t>Assign</a:t>
            </a:r>
            <a:r>
              <a:rPr lang="en-US" dirty="0">
                <a:cs typeface="Times New Roman" panose="02020603050405020304" pitchFamily="18" charset="0"/>
              </a:rPr>
              <a:t> </a:t>
            </a:r>
            <a:r>
              <a:rPr lang="en-US" sz="2800" dirty="0">
                <a:cs typeface="Times New Roman" panose="02020603050405020304" pitchFamily="18" charset="0"/>
              </a:rPr>
              <a:t>work</a:t>
            </a:r>
            <a:endParaRPr lang="en-US" sz="2800" dirty="0">
              <a:latin typeface="Times New Roman" panose="02020603050405020304" pitchFamily="18" charset="0"/>
              <a:cs typeface="Times New Roman" panose="02020603050405020304" pitchFamily="18" charset="0"/>
            </a:endParaRPr>
          </a:p>
        </p:txBody>
      </p:sp>
      <p:sp>
        <p:nvSpPr>
          <p:cNvPr id="7" name="Google Shape;203;p17">
            <a:extLst>
              <a:ext uri="{FF2B5EF4-FFF2-40B4-BE49-F238E27FC236}">
                <a16:creationId xmlns:a16="http://schemas.microsoft.com/office/drawing/2014/main" id="{77D5D649-59E1-2F99-1ADE-57E4482D315C}"/>
              </a:ext>
            </a:extLst>
          </p:cNvPr>
          <p:cNvSpPr txBox="1">
            <a:spLocks/>
          </p:cNvSpPr>
          <p:nvPr/>
        </p:nvSpPr>
        <p:spPr>
          <a:xfrm>
            <a:off x="2185639" y="869993"/>
            <a:ext cx="2697432" cy="843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101600" indent="0" algn="l">
              <a:buSzPts val="2000"/>
              <a:buNone/>
            </a:pPr>
            <a:r>
              <a:rPr lang="en-US" sz="2000" dirty="0">
                <a:cs typeface="Times New Roman" panose="02020603050405020304" pitchFamily="18" charset="0"/>
              </a:rPr>
              <a:t>Dao </a:t>
            </a:r>
            <a:r>
              <a:rPr lang="en-US" sz="2000" dirty="0" err="1">
                <a:cs typeface="Times New Roman" panose="02020603050405020304" pitchFamily="18" charset="0"/>
              </a:rPr>
              <a:t>Nhat</a:t>
            </a:r>
            <a:r>
              <a:rPr lang="en-US" sz="2000" dirty="0">
                <a:cs typeface="Times New Roman" panose="02020603050405020304" pitchFamily="18" charset="0"/>
              </a:rPr>
              <a:t> Duong</a:t>
            </a:r>
          </a:p>
          <a:p>
            <a:pPr marL="101600" indent="0" algn="l">
              <a:buSzPts val="2000"/>
              <a:buNone/>
            </a:pPr>
            <a:endParaRPr lang="en-US" sz="1600" dirty="0">
              <a:latin typeface="Times New Roman" panose="02020603050405020304" pitchFamily="18" charset="0"/>
              <a:cs typeface="Times New Roman" panose="02020603050405020304" pitchFamily="18" charset="0"/>
            </a:endParaRPr>
          </a:p>
        </p:txBody>
      </p:sp>
      <p:sp>
        <p:nvSpPr>
          <p:cNvPr id="9" name="Google Shape;203;p17">
            <a:extLst>
              <a:ext uri="{FF2B5EF4-FFF2-40B4-BE49-F238E27FC236}">
                <a16:creationId xmlns:a16="http://schemas.microsoft.com/office/drawing/2014/main" id="{318B00E4-D5D0-85F5-86E4-CE7BC82FC807}"/>
              </a:ext>
            </a:extLst>
          </p:cNvPr>
          <p:cNvSpPr txBox="1">
            <a:spLocks/>
          </p:cNvSpPr>
          <p:nvPr/>
        </p:nvSpPr>
        <p:spPr>
          <a:xfrm>
            <a:off x="592375" y="1713973"/>
            <a:ext cx="5060560" cy="1963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1pPr>
            <a:lvl2pPr marL="914400" marR="0" lvl="1"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2pPr>
            <a:lvl3pPr marL="1371600" marR="0" lvl="2"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3pPr>
            <a:lvl4pPr marL="1828800" marR="0" lvl="3"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4pPr>
            <a:lvl5pPr marL="2286000" marR="0" lvl="4"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5pPr>
            <a:lvl6pPr marL="2743200" marR="0" lvl="5"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6pPr>
            <a:lvl7pPr marL="3200400" marR="0" lvl="6"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7pPr>
            <a:lvl8pPr marL="3657600" marR="0" lvl="7"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8pPr>
            <a:lvl9pPr marL="4114800" marR="0" lvl="8" indent="-381000" algn="ctr" rtl="0">
              <a:lnSpc>
                <a:spcPct val="100000"/>
              </a:lnSpc>
              <a:spcBef>
                <a:spcPts val="0"/>
              </a:spcBef>
              <a:spcAft>
                <a:spcPts val="0"/>
              </a:spcAft>
              <a:buClr>
                <a:schemeClr val="accent1"/>
              </a:buClr>
              <a:buSzPts val="2400"/>
              <a:buFont typeface="Oswald"/>
              <a:buChar char="■"/>
              <a:defRPr sz="2400" b="0" i="0" u="none" strike="noStrike" cap="none">
                <a:solidFill>
                  <a:schemeClr val="accent1"/>
                </a:solidFill>
                <a:latin typeface="Oswald"/>
                <a:ea typeface="Oswald"/>
                <a:cs typeface="Oswald"/>
                <a:sym typeface="Oswald"/>
              </a:defRPr>
            </a:lvl9pPr>
          </a:lstStyle>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PERSON OR PEOPLE</a:t>
            </a:r>
          </a:p>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ORGANIZATION</a:t>
            </a:r>
          </a:p>
          <a:p>
            <a:pPr marL="444500" indent="-342900" algn="l">
              <a:buSzPts val="2000"/>
              <a:buAutoNum type="arabicPeriod"/>
            </a:pP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ACTIVITY</a:t>
            </a:r>
          </a:p>
          <a:p>
            <a:pPr marL="444500" indent="-342900" algn="l">
              <a:buSzPts val="2000"/>
              <a:buAutoNum type="arabicPeriod"/>
            </a:pPr>
            <a:r>
              <a:rPr lang="en-US" sz="1600" dirty="0">
                <a:latin typeface="Oswald" panose="00000500000000000000" pitchFamily="2" charset="0"/>
              </a:rPr>
              <a:t> </a:t>
            </a:r>
            <a:r>
              <a:rPr lang="en-US" sz="1600" dirty="0">
                <a:effectLst/>
                <a:latin typeface="Oswald" panose="00000500000000000000" pitchFamily="2" charset="0"/>
                <a:ea typeface="Calibri" panose="020F0502020204030204" pitchFamily="34" charset="0"/>
                <a:cs typeface="Times New Roman" panose="02020603050405020304" pitchFamily="18" charset="0"/>
              </a:rPr>
              <a:t>TERMS RELATED TO PROCESS</a:t>
            </a:r>
            <a:endParaRPr lang="en-US" sz="1600" dirty="0">
              <a:latin typeface="Oswald" panose="00000500000000000000" pitchFamily="2" charset="0"/>
              <a:ea typeface="Calibri" panose="020F0502020204030204" pitchFamily="34" charset="0"/>
              <a:cs typeface="Times New Roman" panose="02020603050405020304" pitchFamily="18" charset="0"/>
            </a:endParaRPr>
          </a:p>
          <a:p>
            <a:pPr marL="444500" indent="-342900" algn="l">
              <a:buSzPts val="2000"/>
              <a:buAutoNum type="arabicPeriod"/>
            </a:pPr>
            <a:endParaRPr lang="en-US" sz="16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90" y="1218893"/>
            <a:ext cx="4766678" cy="295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787250"/>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814</Words>
  <Application>Microsoft Office PowerPoint</Application>
  <PresentationFormat>On-screen Show (16:9)</PresentationFormat>
  <Paragraphs>205</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Roboto Condensed</vt:lpstr>
      <vt:lpstr>Times New Roman</vt:lpstr>
      <vt:lpstr>Arial</vt:lpstr>
      <vt:lpstr>Calibri</vt:lpstr>
      <vt:lpstr>Oswald</vt:lpstr>
      <vt:lpstr>Wolsey template</vt:lpstr>
      <vt:lpstr>SOFTWARE PROCESS &amp; QUALITY MANAGEMENT GROUP PROJET   ISO 9000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&amp; QUALITY MANAGEMENT GROUP PROJET   ISO 9000</dc:title>
  <dc:creator>viettelstore</dc:creator>
  <cp:lastModifiedBy>ADMIN</cp:lastModifiedBy>
  <cp:revision>22</cp:revision>
  <dcterms:modified xsi:type="dcterms:W3CDTF">2023-11-06T15:52:52Z</dcterms:modified>
</cp:coreProperties>
</file>