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90" r:id="rId4"/>
    <p:sldId id="274" r:id="rId5"/>
    <p:sldId id="296" r:id="rId6"/>
    <p:sldId id="292" r:id="rId7"/>
    <p:sldId id="293" r:id="rId8"/>
    <p:sldId id="285" r:id="rId9"/>
    <p:sldId id="286" r:id="rId10"/>
    <p:sldId id="261" r:id="rId11"/>
    <p:sldId id="287" r:id="rId12"/>
    <p:sldId id="262" r:id="rId13"/>
    <p:sldId id="289" r:id="rId14"/>
    <p:sldId id="294" r:id="rId15"/>
    <p:sldId id="28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Vegi" initials="K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C31"/>
    <a:srgbClr val="5F7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DFF27FC-427F-45E7-9C66-833E6DDAD2F0}">
  <a:tblStyle styleId="{1DFF27FC-427F-45E7-9C66-833E6DDAD2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8:09:07.046" idx="1">
    <p:pos x="3864" y="1589"/>
    <p:text>Express: map urls to pages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758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896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8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58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80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60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1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954828" y="2147428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People Network</a:t>
            </a:r>
            <a:br>
              <a:rPr lang="en-US" dirty="0"/>
            </a:br>
            <a:r>
              <a:rPr lang="en-US" sz="3200" dirty="0">
                <a:solidFill>
                  <a:srgbClr val="5F7C8B"/>
                </a:solidFill>
              </a:rPr>
              <a:t>Knowledge Graph using Neo4j</a:t>
            </a:r>
            <a:endParaRPr lang="en" sz="3200" dirty="0">
              <a:solidFill>
                <a:srgbClr val="5F7C8B"/>
              </a:solidFill>
            </a:endParaRPr>
          </a:p>
        </p:txBody>
      </p:sp>
      <p:sp>
        <p:nvSpPr>
          <p:cNvPr id="3" name="Shape 61"/>
          <p:cNvSpPr txBox="1">
            <a:spLocks/>
          </p:cNvSpPr>
          <p:nvPr/>
        </p:nvSpPr>
        <p:spPr>
          <a:xfrm>
            <a:off x="116382" y="5116010"/>
            <a:ext cx="5807399" cy="11262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0" dirty="0">
                <a:solidFill>
                  <a:srgbClr val="212C31"/>
                </a:solidFill>
              </a:rPr>
              <a:t>Karthik Vegi</a:t>
            </a:r>
            <a:br>
              <a:rPr lang="en-US" b="0" dirty="0">
                <a:solidFill>
                  <a:srgbClr val="212C31"/>
                </a:solidFill>
              </a:rPr>
            </a:br>
            <a:r>
              <a:rPr lang="en-US" sz="3200" b="0" dirty="0">
                <a:solidFill>
                  <a:srgbClr val="212C31"/>
                </a:solidFill>
              </a:rPr>
              <a:t>Chaitanya Sagar Pullabhotla</a:t>
            </a:r>
            <a:endParaRPr lang="en" sz="3200" b="0" dirty="0">
              <a:solidFill>
                <a:srgbClr val="212C3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Node.js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4327" y="2015537"/>
            <a:ext cx="8771881" cy="26350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400" dirty="0"/>
              <a:t>Open source server framework based on JavaScript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400" dirty="0"/>
              <a:t>Uses asynchronous programming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dirty="0"/>
              <a:t>Node.js application integrates with the graph database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dirty="0"/>
              <a:t>Uses Neo4j driver to connect and modify the graph connections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dirty="0"/>
              <a:t>Events trigger the search queries on the knowledge graph</a:t>
            </a:r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Node modules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4327" y="2015537"/>
            <a:ext cx="8771881" cy="26350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400" b="1" dirty="0"/>
              <a:t>Body Parser</a:t>
            </a:r>
            <a:r>
              <a:rPr lang="en-US" sz="2400" dirty="0"/>
              <a:t>: to parse form data from UI elements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Express</a:t>
            </a:r>
            <a:r>
              <a:rPr lang="en-US" sz="2400" dirty="0"/>
              <a:t>: web framework to handle routes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EJS</a:t>
            </a:r>
            <a:r>
              <a:rPr lang="en-US" sz="2400" dirty="0"/>
              <a:t>: template engine to manage dynamic variables in HTML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Morgan</a:t>
            </a:r>
            <a:r>
              <a:rPr lang="en-US" sz="2400" dirty="0"/>
              <a:t>: logger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Neo4j driver</a:t>
            </a:r>
            <a:r>
              <a:rPr lang="en-US" sz="2400" dirty="0"/>
              <a:t>: </a:t>
            </a:r>
            <a:r>
              <a:rPr lang="en-US" sz="2400"/>
              <a:t>to communicate with the graph database</a:t>
            </a:r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lang="en-US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704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97"/>
          <p:cNvSpPr txBox="1">
            <a:spLocks/>
          </p:cNvSpPr>
          <p:nvPr/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en-US" sz="36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Integration using Neo4j Driver</a:t>
            </a:r>
            <a:endParaRPr lang="en" sz="36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6" y="1347725"/>
            <a:ext cx="7724134" cy="5281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8218" y="1818349"/>
            <a:ext cx="334508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bolt protocol to connect to Neo4j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4691" y="4063046"/>
            <a:ext cx="422861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session object to fire query and fetch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hape 106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97"/>
          <p:cNvSpPr txBox="1">
            <a:spLocks/>
          </p:cNvSpPr>
          <p:nvPr/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en-US" sz="36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 Demo</a:t>
            </a:r>
            <a:endParaRPr lang="en" sz="36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8" y="1347725"/>
            <a:ext cx="7928240" cy="45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Sample Queries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1024" y="2015537"/>
            <a:ext cx="8981953" cy="46399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 </a:t>
            </a:r>
            <a:r>
              <a:rPr lang="en-US" sz="2400" b="1" dirty="0"/>
              <a:t>Create</a:t>
            </a:r>
            <a:r>
              <a:rPr lang="en-US" sz="2400" dirty="0"/>
              <a:t>: create(</a:t>
            </a:r>
            <a:r>
              <a:rPr lang="en-US" sz="2400" dirty="0" err="1"/>
              <a:t>p:Person</a:t>
            </a:r>
            <a:r>
              <a:rPr lang="en-US" sz="2400" dirty="0"/>
              <a:t> {name: “John”}) return p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Match</a:t>
            </a:r>
            <a:r>
              <a:rPr lang="en-US" sz="2400" dirty="0"/>
              <a:t>: match(</a:t>
            </a:r>
            <a:r>
              <a:rPr lang="en-US" sz="2400" dirty="0" err="1"/>
              <a:t>p:Person</a:t>
            </a:r>
            <a:r>
              <a:rPr lang="en-US" sz="2400" dirty="0"/>
              <a:t>) return p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Relationship</a:t>
            </a:r>
            <a:r>
              <a:rPr lang="en-US" sz="2400" dirty="0"/>
              <a:t>: match(</a:t>
            </a:r>
            <a:r>
              <a:rPr lang="en-US" sz="2400" dirty="0" err="1"/>
              <a:t>a:Person</a:t>
            </a:r>
            <a:r>
              <a:rPr lang="en-US" sz="2400" dirty="0"/>
              <a:t> {name: ‘Karthik’}) , (</a:t>
            </a:r>
            <a:r>
              <a:rPr lang="en-US" sz="2400" dirty="0" err="1"/>
              <a:t>b:Person</a:t>
            </a:r>
            <a:r>
              <a:rPr lang="en-US" sz="2400" dirty="0"/>
              <a:t> {name: ‘Sagar}) merge(a)-[:friends]-&gt;(b)</a:t>
            </a:r>
            <a:endParaRPr lang="en-US" sz="1200" dirty="0"/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Distinct Relationships</a:t>
            </a:r>
            <a:r>
              <a:rPr lang="en-US" sz="2400" dirty="0"/>
              <a:t>: match(a)-[r]-&gt;() return distinct type(r)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Query1</a:t>
            </a:r>
            <a:r>
              <a:rPr lang="en-US" sz="2400" dirty="0"/>
              <a:t>: match(p)-[:BORN_IN]-&gt;(</a:t>
            </a:r>
            <a:r>
              <a:rPr lang="en-US" sz="2400" dirty="0" err="1"/>
              <a:t>l:Place</a:t>
            </a:r>
            <a:r>
              <a:rPr lang="en-US" sz="2400" dirty="0"/>
              <a:t> {</a:t>
            </a:r>
            <a:r>
              <a:rPr lang="en-US" sz="2400" dirty="0" err="1"/>
              <a:t>city:"Delhi</a:t>
            </a:r>
            <a:r>
              <a:rPr lang="en-US" sz="2400" dirty="0"/>
              <a:t>"}) return p</a:t>
            </a:r>
          </a:p>
          <a:p>
            <a:pPr marL="457200" indent="-228600"/>
            <a:r>
              <a:rPr lang="en-US" sz="2800" dirty="0"/>
              <a:t> </a:t>
            </a:r>
            <a:r>
              <a:rPr lang="en-US" sz="2400" b="1" dirty="0"/>
              <a:t>Query2</a:t>
            </a:r>
            <a:r>
              <a:rPr lang="en-US" sz="2800" dirty="0"/>
              <a:t>: </a:t>
            </a:r>
            <a:r>
              <a:rPr lang="en-US" sz="2400" dirty="0"/>
              <a:t>match(</a:t>
            </a:r>
            <a:r>
              <a:rPr lang="en-US" sz="2400" dirty="0" err="1"/>
              <a:t>a:Person</a:t>
            </a:r>
            <a:r>
              <a:rPr lang="en-US" sz="2400" dirty="0"/>
              <a:t> {</a:t>
            </a:r>
            <a:r>
              <a:rPr lang="en-US" sz="2400" dirty="0" err="1"/>
              <a:t>name:"Sagar</a:t>
            </a:r>
            <a:r>
              <a:rPr lang="en-US" sz="2400" dirty="0"/>
              <a:t>"})-[r1:FRIENDS]-()-[r2:FRIENDS]-(</a:t>
            </a:r>
            <a:r>
              <a:rPr lang="en-US" sz="2400" dirty="0" err="1"/>
              <a:t>fof</a:t>
            </a:r>
            <a:r>
              <a:rPr lang="en-US" sz="2400" dirty="0"/>
              <a:t>) return </a:t>
            </a:r>
            <a:r>
              <a:rPr lang="en-US" sz="2400" dirty="0" err="1"/>
              <a:t>fof.name</a:t>
            </a:r>
            <a:r>
              <a:rPr lang="en-US" sz="2400" dirty="0"/>
              <a:t> as </a:t>
            </a:r>
            <a:r>
              <a:rPr lang="en-US" sz="2400" dirty="0" err="1"/>
              <a:t>fofName</a:t>
            </a:r>
            <a:endParaRPr lang="en-US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lang="en-US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0924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ctrTitle" idx="4294967295"/>
          </p:nvPr>
        </p:nvSpPr>
        <p:spPr>
          <a:xfrm>
            <a:off x="2410428" y="2086885"/>
            <a:ext cx="474272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 dirty="0"/>
              <a:t>Thank</a:t>
            </a:r>
            <a:r>
              <a:rPr lang="en-US" sz="6000" b="1" dirty="0"/>
              <a:t> You</a:t>
            </a:r>
            <a:r>
              <a:rPr lang="en" sz="6000" b="1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CFD8DC"/>
                </a:solidFill>
              </a:rPr>
              <a:t>1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Knowledge Graph and Neo4j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Knowledge Graph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3816" y="3045550"/>
            <a:ext cx="8771881" cy="26350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US" sz="2800" dirty="0"/>
              <a:t> </a:t>
            </a:r>
            <a:r>
              <a:rPr lang="en-IN" sz="2400" dirty="0"/>
              <a:t>Graphical representation of data</a:t>
            </a:r>
          </a:p>
          <a:p>
            <a:pPr marL="457200" indent="-228600"/>
            <a:r>
              <a:rPr lang="en-IN" sz="2800" dirty="0"/>
              <a:t> </a:t>
            </a:r>
            <a:r>
              <a:rPr lang="en-IN" sz="2400" dirty="0"/>
              <a:t>Easier retrieval of complex relationships</a:t>
            </a:r>
          </a:p>
          <a:p>
            <a:pPr marL="457200" indent="-228600"/>
            <a:r>
              <a:rPr lang="en-US" sz="2800" dirty="0"/>
              <a:t> </a:t>
            </a:r>
            <a:r>
              <a:rPr lang="en-IN" sz="2400" dirty="0"/>
              <a:t>Highly popular among social networking sites like Facebook, Google, Twitter, etc.</a:t>
            </a:r>
          </a:p>
          <a:p>
            <a:pPr marL="457200" indent="-228600"/>
            <a:r>
              <a:rPr lang="en-IN" sz="2400" dirty="0"/>
              <a:t> Open Link Virtuoso, Neo4j, Allegro Graph</a:t>
            </a:r>
          </a:p>
          <a:p>
            <a:pPr marL="457200" indent="-228600"/>
            <a:endParaRPr lang="en-IN" sz="2400" dirty="0"/>
          </a:p>
          <a:p>
            <a:pPr marL="457200" indent="-228600"/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  <p:pic>
        <p:nvPicPr>
          <p:cNvPr id="4" name="Shape 1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2" y="1271751"/>
            <a:ext cx="3731172" cy="2215388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00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Neo4j</a:t>
            </a:r>
            <a:endParaRPr lang="en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86150" y="2057400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Graph Database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Built from ground up using connections first approach</a:t>
            </a:r>
            <a:endParaRPr lang="en" sz="16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219224" y="204430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Open Source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Neo technology and open source database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86150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Labelled Property Graph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Implemented using labelled property graphs with rich internal structure</a:t>
            </a:r>
            <a:endParaRPr lang="en" sz="16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2"/>
          </p:nvPr>
        </p:nvSpPr>
        <p:spPr>
          <a:xfrm>
            <a:off x="3329988" y="426720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Agile 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- Highly agile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- Blazingly fast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- Can be distributed across a cluster </a:t>
            </a:r>
            <a:endParaRPr lang="en" sz="1600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3"/>
          </p:nvPr>
        </p:nvSpPr>
        <p:spPr>
          <a:xfrm>
            <a:off x="3378078" y="2027930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Semantic Family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600" dirty="0"/>
              <a:t>Semantic Web and Neo4j are siblings from the same family with different implementation details</a:t>
            </a:r>
            <a:endParaRPr lang="en" sz="16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grpSp>
        <p:nvGrpSpPr>
          <p:cNvPr id="261" name="Shape 261"/>
          <p:cNvGrpSpPr/>
          <p:nvPr/>
        </p:nvGrpSpPr>
        <p:grpSpPr>
          <a:xfrm>
            <a:off x="3408245" y="3972103"/>
            <a:ext cx="304008" cy="326513"/>
            <a:chOff x="616425" y="2329600"/>
            <a:chExt cx="361700" cy="388475"/>
          </a:xfrm>
        </p:grpSpPr>
        <p:sp>
          <p:nvSpPr>
            <p:cNvPr id="262" name="Shape 262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3521355" y="1698360"/>
            <a:ext cx="435021" cy="323445"/>
            <a:chOff x="5247525" y="3007275"/>
            <a:chExt cx="517575" cy="384825"/>
          </a:xfrm>
        </p:grpSpPr>
        <p:sp>
          <p:nvSpPr>
            <p:cNvPr id="271" name="Shape 27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3" name="Shape 273"/>
          <p:cNvGrpSpPr/>
          <p:nvPr/>
        </p:nvGrpSpPr>
        <p:grpSpPr>
          <a:xfrm>
            <a:off x="965716" y="3968773"/>
            <a:ext cx="215966" cy="342398"/>
            <a:chOff x="6718575" y="2318625"/>
            <a:chExt cx="256950" cy="407375"/>
          </a:xfrm>
        </p:grpSpPr>
        <p:sp>
          <p:nvSpPr>
            <p:cNvPr id="274" name="Shape 27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808126" y="1647674"/>
            <a:ext cx="452420" cy="433992"/>
            <a:chOff x="5233525" y="4954450"/>
            <a:chExt cx="538275" cy="516350"/>
          </a:xfrm>
        </p:grpSpPr>
        <p:sp>
          <p:nvSpPr>
            <p:cNvPr id="283" name="Shape 28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4" name="Shape 294"/>
          <p:cNvGrpSpPr/>
          <p:nvPr/>
        </p:nvGrpSpPr>
        <p:grpSpPr>
          <a:xfrm>
            <a:off x="6384025" y="3936671"/>
            <a:ext cx="359271" cy="376691"/>
            <a:chOff x="5961125" y="1623900"/>
            <a:chExt cx="427450" cy="448175"/>
          </a:xfrm>
        </p:grpSpPr>
        <p:sp>
          <p:nvSpPr>
            <p:cNvPr id="295" name="Shape 295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6301614" y="1650217"/>
            <a:ext cx="345970" cy="325504"/>
            <a:chOff x="5972700" y="2330200"/>
            <a:chExt cx="411625" cy="387275"/>
          </a:xfrm>
        </p:grpSpPr>
        <p:sp>
          <p:nvSpPr>
            <p:cNvPr id="303" name="Shape 30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68" name="Shape 259"/>
          <p:cNvSpPr txBox="1">
            <a:spLocks/>
          </p:cNvSpPr>
          <p:nvPr/>
        </p:nvSpPr>
        <p:spPr>
          <a:xfrm>
            <a:off x="6136251" y="4321327"/>
            <a:ext cx="2419799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None/>
              <a:defRPr sz="2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b="1" dirty="0"/>
              <a:t>Use Cases</a:t>
            </a:r>
          </a:p>
          <a:p>
            <a:pPr>
              <a:buFont typeface="Source Sans Pro"/>
              <a:buNone/>
            </a:pPr>
            <a:r>
              <a:rPr lang="en-US" sz="1600" dirty="0"/>
              <a:t>- Social networks</a:t>
            </a:r>
          </a:p>
          <a:p>
            <a:pPr>
              <a:buFont typeface="Source Sans Pro"/>
              <a:buNone/>
            </a:pPr>
            <a:r>
              <a:rPr lang="en-US" sz="1600" dirty="0"/>
              <a:t>- Fraud detection</a:t>
            </a:r>
          </a:p>
          <a:p>
            <a:pPr>
              <a:buFont typeface="Source Sans Pro"/>
              <a:buNone/>
            </a:pPr>
            <a:r>
              <a:rPr lang="en-US" sz="1600" dirty="0"/>
              <a:t>- Manage network infrastructure</a:t>
            </a:r>
          </a:p>
          <a:p>
            <a:pPr marL="285750" indent="-285750">
              <a:buFontTx/>
              <a:buChar char="-"/>
            </a:pPr>
            <a:endParaRPr lang="e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Neo4j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4328" y="2036190"/>
            <a:ext cx="4666208" cy="46474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-IN" sz="2400" dirty="0"/>
              <a:t> Entities stored as Nodes and Edges</a:t>
            </a:r>
          </a:p>
          <a:p>
            <a:pPr marL="457200" indent="-228600"/>
            <a:endParaRPr lang="en-IN" sz="2400" dirty="0"/>
          </a:p>
          <a:p>
            <a:pPr marL="457200" indent="-228600"/>
            <a:r>
              <a:rPr lang="en-IN" sz="2400" dirty="0"/>
              <a:t> Designed for increased storage and </a:t>
            </a:r>
            <a:r>
              <a:rPr lang="en-IN" sz="2400"/>
              <a:t>faster querying</a:t>
            </a:r>
            <a:endParaRPr lang="en-IN" sz="2400" dirty="0"/>
          </a:p>
          <a:p>
            <a:pPr marL="457200" indent="-228600"/>
            <a:endParaRPr lang="en-IN" sz="2400" dirty="0"/>
          </a:p>
          <a:p>
            <a:pPr marL="457200" indent="-228600"/>
            <a:r>
              <a:rPr lang="en-IN" sz="2400" dirty="0"/>
              <a:t> Unlike RDF have entities internal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96852-A930-4BA0-8D3C-4ABD752DB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73" y="3271102"/>
            <a:ext cx="4104927" cy="18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Nodes and Relationships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0621" y="2015537"/>
            <a:ext cx="7588469" cy="27876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Nodes</a:t>
            </a:r>
          </a:p>
          <a:p>
            <a:r>
              <a:rPr lang="en-IN" sz="2400" dirty="0"/>
              <a:t> People</a:t>
            </a:r>
          </a:p>
          <a:p>
            <a:r>
              <a:rPr lang="en-IN" sz="2400" dirty="0"/>
              <a:t> Places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91EA"/>
                </a:solidFill>
                <a:latin typeface="Roboto Slab"/>
                <a:ea typeface="Roboto Slab"/>
                <a:cs typeface="Roboto Slab"/>
              </a:rPr>
              <a:t>Relationships</a:t>
            </a:r>
          </a:p>
          <a:p>
            <a:r>
              <a:rPr lang="en-IN" sz="2400" dirty="0"/>
              <a:t> Birthplaces</a:t>
            </a:r>
          </a:p>
          <a:p>
            <a:r>
              <a:rPr lang="en-IN" sz="2400" dirty="0"/>
              <a:t> Friendships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774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Cypher Query Language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0621" y="2015537"/>
            <a:ext cx="8355724" cy="27876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IN" sz="2400" dirty="0"/>
              <a:t> Graph Query Language developed for Neo4j</a:t>
            </a:r>
          </a:p>
          <a:p>
            <a:r>
              <a:rPr lang="en-IN" sz="2400" dirty="0"/>
              <a:t> Structure borrowed from SQL</a:t>
            </a:r>
          </a:p>
          <a:p>
            <a:r>
              <a:rPr lang="en-IN" sz="2400" dirty="0"/>
              <a:t> Pattern matching expressions from SPARQL</a:t>
            </a:r>
          </a:p>
          <a:p>
            <a:r>
              <a:rPr lang="en-IN" sz="2400" dirty="0"/>
              <a:t> MATCH (john {name: 'John'})-[:friend]-&gt;()-[:friend]-&gt;(</a:t>
            </a:r>
            <a:r>
              <a:rPr lang="en-IN" sz="2400" dirty="0" err="1"/>
              <a:t>fof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     RETURN </a:t>
            </a:r>
            <a:r>
              <a:rPr lang="en-IN" sz="2400" dirty="0" err="1"/>
              <a:t>john.name</a:t>
            </a:r>
            <a:r>
              <a:rPr lang="en-IN" sz="2400" dirty="0"/>
              <a:t>, </a:t>
            </a:r>
            <a:r>
              <a:rPr lang="en-IN" sz="2400" dirty="0" err="1"/>
              <a:t>fof.name</a:t>
            </a: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228600"/>
            <a:endParaRPr lang="en-US" sz="2400" dirty="0"/>
          </a:p>
          <a:p>
            <a:pPr marL="457200" lvl="0" indent="-228600" rtl="0">
              <a:spcBef>
                <a:spcPts val="0"/>
              </a:spcBef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6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CFD8DC"/>
                </a:solidFill>
              </a:rPr>
              <a:t>2</a:t>
            </a:r>
            <a:r>
              <a:rPr lang="en" sz="6000" dirty="0">
                <a:solidFill>
                  <a:srgbClr val="CFD8DC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People Network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55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839750" y="1924400"/>
            <a:ext cx="2236200" cy="22358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Application Stack</a:t>
            </a:r>
            <a:endParaRPr lang="en" sz="3600" dirty="0"/>
          </a:p>
        </p:txBody>
      </p:sp>
      <p:sp>
        <p:nvSpPr>
          <p:cNvPr id="243" name="Shape 243"/>
          <p:cNvSpPr/>
          <p:nvPr/>
        </p:nvSpPr>
        <p:spPr>
          <a:xfrm>
            <a:off x="1036199" y="2120850"/>
            <a:ext cx="1842900" cy="1842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-US" sz="20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 Database</a:t>
            </a:r>
            <a:endParaRPr lang="en-US" sz="20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Neo4j</a:t>
            </a:r>
            <a:endParaRPr lang="en-US" sz="32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506750" y="3219800"/>
            <a:ext cx="2399699" cy="23993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en-US" sz="20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 </a:t>
            </a:r>
          </a:p>
          <a:p>
            <a:pPr lvl="0" algn="ctr"/>
            <a:r>
              <a:rPr lang="en-US" sz="20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Node.js</a:t>
            </a:r>
          </a:p>
          <a:p>
            <a:pPr lvl="0" algn="ctr">
              <a:spcBef>
                <a:spcPts val="0"/>
              </a:spcBef>
              <a:buNone/>
            </a:pPr>
            <a:endParaRPr lang="en-US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000368" y="1086200"/>
            <a:ext cx="2649299" cy="26490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6233170" y="1318851"/>
            <a:ext cx="2183700" cy="21837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en-US" sz="20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</a:t>
            </a:r>
            <a:endParaRPr lang="en-US" sz="2000" dirty="0">
              <a:solidFill>
                <a:srgbClr val="0091EA"/>
              </a:solidFill>
              <a:latin typeface="Roboto Slab"/>
              <a:ea typeface="Roboto Slab"/>
              <a:cs typeface="Roboto Slab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HTML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JavaScript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Source Sans Pro"/>
              </a:rPr>
              <a:t>Bootstrap</a:t>
            </a:r>
          </a:p>
          <a:p>
            <a:pPr lvl="0" algn="ctr">
              <a:spcBef>
                <a:spcPts val="0"/>
              </a:spcBef>
              <a:buNone/>
            </a:pPr>
            <a:endParaRPr lang="en-US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>
              <a:spcBef>
                <a:spcPts val="0"/>
              </a:spcBef>
              <a:buNone/>
            </a:pP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48" name="Shape 248"/>
          <p:cNvCxnSpPr/>
          <p:nvPr/>
        </p:nvCxnSpPr>
        <p:spPr>
          <a:xfrm>
            <a:off x="2804800" y="3437100"/>
            <a:ext cx="980999" cy="600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5520450" y="2991325"/>
            <a:ext cx="859199" cy="859199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55759359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465</Words>
  <Application>Microsoft Office PowerPoint</Application>
  <PresentationFormat>On-screen Show (4:3)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 Slab</vt:lpstr>
      <vt:lpstr>Source Sans Pro</vt:lpstr>
      <vt:lpstr>Cordelia template</vt:lpstr>
      <vt:lpstr>People Network Knowledge Graph using Neo4j</vt:lpstr>
      <vt:lpstr>1. Knowledge Graph and Neo4j</vt:lpstr>
      <vt:lpstr>Knowledge Graph</vt:lpstr>
      <vt:lpstr>Neo4j</vt:lpstr>
      <vt:lpstr>Neo4j</vt:lpstr>
      <vt:lpstr>Nodes and Relationships</vt:lpstr>
      <vt:lpstr>Cypher Query Language</vt:lpstr>
      <vt:lpstr>2. People Network</vt:lpstr>
      <vt:lpstr>Application Stack</vt:lpstr>
      <vt:lpstr>Node.js</vt:lpstr>
      <vt:lpstr>Node modules</vt:lpstr>
      <vt:lpstr>PowerPoint Presentation</vt:lpstr>
      <vt:lpstr>PowerPoint Presentation</vt:lpstr>
      <vt:lpstr>Sample Queries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Network Knowledge Graph using Neo4j</dc:title>
  <cp:lastModifiedBy>ABC</cp:lastModifiedBy>
  <cp:revision>33</cp:revision>
  <dcterms:modified xsi:type="dcterms:W3CDTF">2017-12-06T13:24:27Z</dcterms:modified>
</cp:coreProperties>
</file>