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320" r:id="rId5"/>
    <p:sldId id="321" r:id="rId6"/>
    <p:sldId id="322" r:id="rId7"/>
    <p:sldId id="308" r:id="rId8"/>
    <p:sldId id="309" r:id="rId9"/>
    <p:sldId id="323" r:id="rId10"/>
    <p:sldId id="312" r:id="rId11"/>
    <p:sldId id="313" r:id="rId12"/>
    <p:sldId id="314" r:id="rId13"/>
    <p:sldId id="324" r:id="rId14"/>
    <p:sldId id="325" r:id="rId15"/>
    <p:sldId id="326" r:id="rId16"/>
    <p:sldId id="327" r:id="rId17"/>
    <p:sldId id="315" r:id="rId18"/>
    <p:sldId id="316" r:id="rId19"/>
    <p:sldId id="317" r:id="rId20"/>
    <p:sldId id="328" r:id="rId21"/>
    <p:sldId id="329" r:id="rId22"/>
    <p:sldId id="332" r:id="rId23"/>
    <p:sldId id="330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0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51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21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6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59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78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8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6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1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42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124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9EE7-18F8-F44E-ADF9-B09AF8EE6730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206-BFDF-9A42-BC9D-6CC383EED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29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/https:/github.com/openai/gy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34" y="624653"/>
            <a:ext cx="7772400" cy="147002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/>
              <a:t>强化学习第</a:t>
            </a:r>
            <a:r>
              <a:rPr lang="en-US" altLang="zh-CN" sz="3600" dirty="0" smtClean="0"/>
              <a:t>II</a:t>
            </a:r>
            <a:r>
              <a:rPr lang="zh-CN" altLang="en-US" sz="3600" dirty="0" smtClean="0"/>
              <a:t>课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Reinforcement  Learning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997" y="3785467"/>
            <a:ext cx="6400800" cy="1752600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七月在线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017-09-23</a:t>
            </a:r>
          </a:p>
          <a:p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39" y="2277239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213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662392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Problem: How to evaluate given </a:t>
            </a:r>
            <a:r>
              <a:rPr lang="en-US" altLang="zh-CN" b="1" dirty="0"/>
              <a:t>p</a:t>
            </a:r>
            <a:r>
              <a:rPr lang="en-US" altLang="zh-CN" b="1" dirty="0" smtClean="0"/>
              <a:t>olicy π for unknown MDP?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生成轨迹</a:t>
            </a:r>
            <a:r>
              <a:rPr lang="en-US" altLang="zh-CN" dirty="0" smtClean="0"/>
              <a:t> under </a:t>
            </a:r>
            <a:r>
              <a:rPr lang="en-US" altLang="zh-CN" dirty="0"/>
              <a:t>π</a:t>
            </a:r>
            <a:r>
              <a:rPr lang="en-US" altLang="zh-CN" dirty="0" smtClean="0"/>
              <a:t>,  i.e., 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 , S</a:t>
            </a:r>
            <a:r>
              <a:rPr lang="en-US" baseline="-25000" dirty="0" smtClean="0"/>
              <a:t>k</a:t>
            </a:r>
            <a:r>
              <a:rPr lang="en-US" dirty="0" smtClean="0"/>
              <a:t>  ~ </a:t>
            </a:r>
            <a:r>
              <a:rPr lang="en-US" altLang="zh-CN" dirty="0" smtClean="0"/>
              <a:t>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估计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π</a:t>
            </a:r>
            <a:r>
              <a:rPr lang="en-US" altLang="zh-CN" dirty="0" smtClean="0"/>
              <a:t>(s)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r>
              <a:rPr lang="en-US" altLang="zh-CN" dirty="0" smtClean="0">
                <a:solidFill>
                  <a:srgbClr val="000000"/>
                </a:solidFill>
              </a:rPr>
              <a:t>1: </a:t>
            </a:r>
            <a:r>
              <a:rPr lang="zh-CN" altLang="en-US" dirty="0" smtClean="0">
                <a:solidFill>
                  <a:srgbClr val="000000"/>
                </a:solidFill>
              </a:rPr>
              <a:t>从轨迹中学习模型</a:t>
            </a:r>
            <a:r>
              <a:rPr lang="en-US" altLang="zh-CN" dirty="0" smtClean="0">
                <a:solidFill>
                  <a:srgbClr val="000000"/>
                </a:solidFill>
              </a:rPr>
              <a:t>P &amp; R, </a:t>
            </a:r>
            <a:r>
              <a:rPr lang="zh-CN" altLang="en-US" dirty="0" smtClean="0">
                <a:solidFill>
                  <a:srgbClr val="000000"/>
                </a:solidFill>
              </a:rPr>
              <a:t>然后</a:t>
            </a:r>
            <a:r>
              <a:rPr lang="en-US" altLang="zh-CN" dirty="0" smtClean="0">
                <a:solidFill>
                  <a:srgbClr val="000000"/>
                </a:solidFill>
              </a:rPr>
              <a:t>model-based</a:t>
            </a:r>
            <a:r>
              <a:rPr lang="zh-CN" altLang="en-US" dirty="0" smtClean="0">
                <a:solidFill>
                  <a:srgbClr val="000000"/>
                </a:solidFill>
              </a:rPr>
              <a:t>策略评估</a:t>
            </a:r>
            <a:r>
              <a:rPr lang="zh-CN" altLang="zh-CN" dirty="0" smtClean="0">
                <a:solidFill>
                  <a:srgbClr val="000000"/>
                </a:solidFill>
              </a:rPr>
              <a:t>。</a:t>
            </a:r>
            <a:r>
              <a:rPr lang="en-US" altLang="zh-CN" dirty="0"/>
              <a:t>(</a:t>
            </a:r>
            <a:r>
              <a:rPr lang="en-US" altLang="zh-CN" dirty="0"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r>
              <a:rPr lang="en-US" altLang="zh-CN" dirty="0"/>
              <a:t>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方法</a:t>
            </a:r>
            <a:r>
              <a:rPr lang="en-US" altLang="zh-CN" dirty="0" smtClean="0">
                <a:solidFill>
                  <a:srgbClr val="000000"/>
                </a:solidFill>
              </a:rPr>
              <a:t>2: </a:t>
            </a:r>
            <a:r>
              <a:rPr lang="zh-CN" altLang="en-US" dirty="0" smtClean="0">
                <a:solidFill>
                  <a:srgbClr val="000000"/>
                </a:solidFill>
              </a:rPr>
              <a:t>直接由轨迹估计</a:t>
            </a:r>
            <a:r>
              <a:rPr lang="en-US" altLang="zh-CN" dirty="0"/>
              <a:t>V</a:t>
            </a:r>
            <a:r>
              <a:rPr lang="en-US" altLang="zh-CN" baseline="-25000" dirty="0"/>
              <a:t>π</a:t>
            </a:r>
            <a:r>
              <a:rPr lang="en-US" altLang="zh-CN" dirty="0"/>
              <a:t>(s</a:t>
            </a:r>
            <a:r>
              <a:rPr lang="en-US" altLang="zh-CN" dirty="0" smtClean="0"/>
              <a:t>)  (</a:t>
            </a:r>
            <a:r>
              <a:rPr lang="en-US" altLang="zh-CN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altLang="zh-CN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Monte-Carlo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Temporal-Difference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6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5641" y="2672008"/>
            <a:ext cx="6186666" cy="1561905"/>
            <a:chOff x="294830" y="1728608"/>
            <a:chExt cx="6186666" cy="1561905"/>
          </a:xfrm>
        </p:grpSpPr>
        <p:sp>
          <p:nvSpPr>
            <p:cNvPr id="4" name="TextBox 3"/>
            <p:cNvSpPr txBox="1"/>
            <p:nvPr/>
          </p:nvSpPr>
          <p:spPr>
            <a:xfrm>
              <a:off x="294830" y="1728608"/>
              <a:ext cx="180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回顾</a:t>
              </a:r>
              <a:r>
                <a:rPr lang="en-US" altLang="zh-CN" dirty="0"/>
                <a:t>V</a:t>
              </a:r>
              <a:r>
                <a:rPr lang="en-US" altLang="zh-CN" baseline="-25000" dirty="0"/>
                <a:t>π</a:t>
              </a:r>
              <a:r>
                <a:rPr lang="en-US" altLang="zh-CN" dirty="0"/>
                <a:t>(s)</a:t>
              </a:r>
              <a:r>
                <a:rPr lang="zh-CN" altLang="en-US" dirty="0" smtClean="0"/>
                <a:t>定义：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50856" y="2072171"/>
              <a:ext cx="3830640" cy="1218342"/>
              <a:chOff x="2650856" y="2187434"/>
              <a:chExt cx="3830640" cy="121834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0856" y="2741278"/>
                <a:ext cx="3830640" cy="66449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0363" y="2187434"/>
                <a:ext cx="3090943" cy="602904"/>
              </a:xfrm>
              <a:prstGeom prst="rect">
                <a:avLst/>
              </a:prstGeom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589661" y="1882477"/>
            <a:ext cx="595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Monte Carlo</a:t>
            </a:r>
            <a:r>
              <a:rPr lang="zh-CN" altLang="en-US" dirty="0" smtClean="0"/>
              <a:t>基本思想：大数定理，期望值</a:t>
            </a:r>
            <a:r>
              <a:rPr lang="en-US" altLang="zh-CN" dirty="0" smtClean="0"/>
              <a:t> </a:t>
            </a:r>
            <a:r>
              <a:rPr lang="zh-CN" altLang="en-US" dirty="0" smtClean="0"/>
              <a:t>～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经验平均值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9661" y="4604131"/>
            <a:ext cx="514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π</a:t>
            </a:r>
            <a:r>
              <a:rPr lang="en-US" altLang="zh-CN" dirty="0"/>
              <a:t>(s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可以由状态从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开始的所有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t</a:t>
            </a:r>
            <a:r>
              <a:rPr lang="zh-CN" altLang="en-US" dirty="0" smtClean="0"/>
              <a:t>的平均值替代。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652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581" y="1775869"/>
            <a:ext cx="838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First-Visit MC </a:t>
            </a:r>
            <a:r>
              <a:rPr lang="zh-CN" altLang="en-US" b="1" dirty="0" smtClean="0"/>
              <a:t>算法计算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π</a:t>
            </a:r>
            <a:r>
              <a:rPr lang="en-US" altLang="zh-CN" b="1" dirty="0"/>
              <a:t>(s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dirty="0"/>
              <a:t>Initialize N(s) </a:t>
            </a:r>
            <a:r>
              <a:rPr lang="en-US" dirty="0">
                <a:sym typeface="Wingdings"/>
              </a:rPr>
              <a:t> 0, S(s)  </a:t>
            </a:r>
            <a:r>
              <a:rPr lang="en-US" dirty="0" smtClean="0">
                <a:sym typeface="Wingdings"/>
              </a:rPr>
              <a:t>0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对每条轨迹，如果状态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被首次访问，那么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altLang="zh-CN" dirty="0" smtClean="0"/>
              <a:t>N(s) </a:t>
            </a:r>
            <a:r>
              <a:rPr lang="en-US" altLang="zh-CN" dirty="0" smtClean="0">
                <a:sym typeface="Wingdings"/>
              </a:rPr>
              <a:t> N(s) + 1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S(s)  S(s) + G</a:t>
            </a:r>
            <a:r>
              <a:rPr lang="en-US" baseline="-25000" dirty="0" smtClean="0">
                <a:sym typeface="Wingdings"/>
              </a:rPr>
              <a:t>t</a:t>
            </a:r>
          </a:p>
          <a:p>
            <a:pPr marL="0" lvl="1"/>
            <a:endParaRPr lang="en-US" altLang="zh-CN" dirty="0" smtClean="0">
              <a:sym typeface="Wingdings"/>
            </a:endParaRPr>
          </a:p>
          <a:p>
            <a:pPr marL="0" lvl="1"/>
            <a:r>
              <a:rPr lang="zh-CN" altLang="en-US" dirty="0" smtClean="0">
                <a:sym typeface="Wingdings"/>
              </a:rPr>
              <a:t>最终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 smtClean="0"/>
              <a:t>V(</a:t>
            </a:r>
            <a:r>
              <a:rPr lang="en-US" altLang="zh-CN" dirty="0"/>
              <a:t>s</a:t>
            </a:r>
            <a:r>
              <a:rPr lang="en-US" altLang="zh-CN" dirty="0" smtClean="0"/>
              <a:t>) = S(s) / N(s)</a:t>
            </a:r>
          </a:p>
          <a:p>
            <a:pPr marL="0" lvl="1"/>
            <a:endParaRPr lang="en-US" altLang="zh-CN" dirty="0"/>
          </a:p>
          <a:p>
            <a:pPr marL="0" lvl="1"/>
            <a:r>
              <a:rPr lang="zh-CN" altLang="en-US" dirty="0" smtClean="0"/>
              <a:t>由大数定理</a:t>
            </a:r>
            <a:r>
              <a:rPr lang="en-US" altLang="zh-CN" dirty="0" smtClean="0"/>
              <a:t> V(s) </a:t>
            </a:r>
            <a:r>
              <a:rPr lang="en-US" altLang="zh-CN" dirty="0" smtClean="0">
                <a:sym typeface="Wingdings"/>
              </a:rPr>
              <a:t> </a:t>
            </a:r>
            <a:r>
              <a:rPr lang="en-US" altLang="zh-CN" dirty="0"/>
              <a:t>V</a:t>
            </a:r>
            <a:r>
              <a:rPr lang="en-US" altLang="zh-CN" baseline="-25000" dirty="0"/>
              <a:t>π</a:t>
            </a:r>
            <a:r>
              <a:rPr lang="en-US" altLang="zh-CN" dirty="0"/>
              <a:t>(s</a:t>
            </a:r>
            <a:r>
              <a:rPr lang="en-US" altLang="zh-CN" dirty="0" smtClean="0"/>
              <a:t>) as N </a:t>
            </a:r>
            <a:r>
              <a:rPr lang="en-US" altLang="zh-CN" dirty="0" smtClean="0">
                <a:sym typeface="Wingdings"/>
              </a:rPr>
              <a:t> 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收敛精度</a:t>
            </a:r>
            <a:r>
              <a:rPr lang="en-US" altLang="zh-CN" dirty="0" smtClean="0"/>
              <a:t> </a:t>
            </a:r>
            <a:r>
              <a:rPr lang="zh-CN" altLang="en-US" dirty="0" smtClean="0"/>
              <a:t>～</a:t>
            </a:r>
            <a:r>
              <a:rPr lang="en-US" altLang="zh-CN" dirty="0" smtClean="0"/>
              <a:t> N(s) </a:t>
            </a:r>
            <a:r>
              <a:rPr lang="en-US" altLang="zh-CN" baseline="30000" dirty="0" smtClean="0"/>
              <a:t>-1/2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30081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581" y="1775869"/>
            <a:ext cx="838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Every-Visit MC </a:t>
            </a:r>
            <a:r>
              <a:rPr lang="zh-CN" altLang="en-US" b="1" dirty="0" smtClean="0"/>
              <a:t>算法计算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π</a:t>
            </a:r>
            <a:r>
              <a:rPr lang="en-US" altLang="zh-CN" b="1" dirty="0"/>
              <a:t>(s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dirty="0" smtClean="0"/>
          </a:p>
          <a:p>
            <a:r>
              <a:rPr lang="en-US" dirty="0"/>
              <a:t>Initialize N(s) </a:t>
            </a:r>
            <a:r>
              <a:rPr lang="en-US" dirty="0">
                <a:sym typeface="Wingdings"/>
              </a:rPr>
              <a:t> 0, S(s)  0</a:t>
            </a:r>
          </a:p>
          <a:p>
            <a:endParaRPr lang="en-US" dirty="0" smtClean="0"/>
          </a:p>
          <a:p>
            <a:r>
              <a:rPr lang="zh-CN" altLang="en-US" dirty="0" smtClean="0"/>
              <a:t>对每条轨迹，如果状态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被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strike="sngStrike" dirty="0" smtClean="0">
                <a:solidFill>
                  <a:srgbClr val="FF0000"/>
                </a:solidFill>
              </a:rPr>
              <a:t>首次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访问，那么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altLang="zh-CN" dirty="0" smtClean="0"/>
              <a:t>N(s) </a:t>
            </a:r>
            <a:r>
              <a:rPr lang="en-US" altLang="zh-CN" dirty="0" smtClean="0">
                <a:sym typeface="Wingdings"/>
              </a:rPr>
              <a:t> N(s) + 1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S(s)  S(s) + G</a:t>
            </a:r>
            <a:r>
              <a:rPr lang="en-US" baseline="-25000" dirty="0" smtClean="0">
                <a:sym typeface="Wingdings"/>
              </a:rPr>
              <a:t>t</a:t>
            </a:r>
          </a:p>
          <a:p>
            <a:pPr marL="0" lvl="1"/>
            <a:endParaRPr lang="en-US" altLang="zh-CN" dirty="0" smtClean="0">
              <a:sym typeface="Wingdings"/>
            </a:endParaRPr>
          </a:p>
          <a:p>
            <a:pPr marL="0" lvl="1"/>
            <a:r>
              <a:rPr lang="zh-CN" altLang="en-US" dirty="0" smtClean="0">
                <a:sym typeface="Wingdings"/>
              </a:rPr>
              <a:t>最终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 smtClean="0"/>
              <a:t>V(</a:t>
            </a:r>
            <a:r>
              <a:rPr lang="en-US" altLang="zh-CN" dirty="0"/>
              <a:t>s</a:t>
            </a:r>
            <a:r>
              <a:rPr lang="en-US" altLang="zh-CN" dirty="0" smtClean="0"/>
              <a:t>) = S(s) / N(s)</a:t>
            </a:r>
          </a:p>
          <a:p>
            <a:pPr marL="0" lvl="1"/>
            <a:endParaRPr lang="en-US" altLang="zh-CN" dirty="0"/>
          </a:p>
          <a:p>
            <a:pPr marL="0" lvl="1"/>
            <a:r>
              <a:rPr lang="zh-CN" altLang="en-US" dirty="0" smtClean="0"/>
              <a:t>由大数定理</a:t>
            </a:r>
            <a:r>
              <a:rPr lang="en-US" altLang="zh-CN" dirty="0" smtClean="0"/>
              <a:t> V(s) </a:t>
            </a:r>
            <a:r>
              <a:rPr lang="en-US" altLang="zh-CN" dirty="0" smtClean="0">
                <a:sym typeface="Wingdings"/>
              </a:rPr>
              <a:t> </a:t>
            </a:r>
            <a:r>
              <a:rPr lang="en-US" altLang="zh-CN" dirty="0"/>
              <a:t>V</a:t>
            </a:r>
            <a:r>
              <a:rPr lang="en-US" altLang="zh-CN" baseline="-25000" dirty="0"/>
              <a:t>π</a:t>
            </a:r>
            <a:r>
              <a:rPr lang="en-US" altLang="zh-CN" dirty="0"/>
              <a:t>(s</a:t>
            </a:r>
            <a:r>
              <a:rPr lang="en-US" altLang="zh-CN" dirty="0" smtClean="0"/>
              <a:t>) as N </a:t>
            </a:r>
            <a:r>
              <a:rPr lang="en-US" altLang="zh-CN" dirty="0" smtClean="0">
                <a:sym typeface="Wingdings"/>
              </a:rPr>
              <a:t> ∞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收敛精度</a:t>
            </a:r>
            <a:r>
              <a:rPr lang="en-US" altLang="zh-CN" dirty="0" smtClean="0"/>
              <a:t> </a:t>
            </a:r>
            <a:r>
              <a:rPr lang="zh-CN" altLang="en-US" dirty="0" smtClean="0"/>
              <a:t>～</a:t>
            </a:r>
            <a:r>
              <a:rPr lang="en-US" altLang="zh-CN" dirty="0" smtClean="0"/>
              <a:t> N(s) </a:t>
            </a:r>
            <a:r>
              <a:rPr lang="en-US" altLang="zh-CN" baseline="30000" dirty="0" smtClean="0"/>
              <a:t>-1/2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xmlns="" val="194280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581" y="1775869"/>
            <a:ext cx="838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In Practical, how to update for MC (Incremental Mean)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dirty="0"/>
              <a:t>The mean </a:t>
            </a:r>
            <a:r>
              <a:rPr lang="en-US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, μ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/>
              <a:t>of a sequence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/>
              <a:t>can be </a:t>
            </a:r>
            <a:r>
              <a:rPr lang="en-US" dirty="0" smtClean="0"/>
              <a:t>computed incrementally</a:t>
            </a:r>
            <a:r>
              <a:rPr lang="en-US" dirty="0"/>
              <a:t>,</a:t>
            </a:r>
            <a:endParaRPr lang="en-US" altLang="zh-CN" b="1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98" y="2806095"/>
            <a:ext cx="3842204" cy="3405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396" y="6428828"/>
            <a:ext cx="285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-- From David Silver RL Lecture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3889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1657" y="1775869"/>
            <a:ext cx="8384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Incremental MC </a:t>
            </a:r>
            <a:r>
              <a:rPr lang="zh-CN" altLang="en-US" b="1" dirty="0" smtClean="0"/>
              <a:t>算法计算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π</a:t>
            </a:r>
            <a:r>
              <a:rPr lang="en-US" altLang="zh-CN" b="1" dirty="0"/>
              <a:t>(s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dirty="0" smtClean="0"/>
          </a:p>
          <a:p>
            <a:r>
              <a:rPr lang="en-US" dirty="0"/>
              <a:t>Initialize N(s) </a:t>
            </a:r>
            <a:r>
              <a:rPr lang="en-US" dirty="0">
                <a:sym typeface="Wingdings"/>
              </a:rPr>
              <a:t> 0, S(s)  0</a:t>
            </a:r>
          </a:p>
          <a:p>
            <a:endParaRPr lang="en-US" dirty="0" smtClean="0"/>
          </a:p>
          <a:p>
            <a:r>
              <a:rPr lang="zh-CN" altLang="en-US" dirty="0" smtClean="0"/>
              <a:t>对每条轨迹，如果状态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在时间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被访问，那么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altLang="zh-CN" dirty="0" smtClean="0"/>
              <a:t>N(s) </a:t>
            </a:r>
            <a:r>
              <a:rPr lang="en-US" altLang="zh-CN" dirty="0" smtClean="0">
                <a:sym typeface="Wingdings"/>
              </a:rPr>
              <a:t> N(s) + 1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(s)  V(s) + (G</a:t>
            </a:r>
            <a:r>
              <a:rPr lang="en-US" baseline="-25000" dirty="0" smtClean="0">
                <a:sym typeface="Wingdings"/>
              </a:rPr>
              <a:t>t </a:t>
            </a:r>
            <a:r>
              <a:rPr lang="en-US" dirty="0" smtClean="0">
                <a:sym typeface="Wingdings"/>
              </a:rPr>
              <a:t>– V(s))/N(s)</a:t>
            </a:r>
          </a:p>
          <a:p>
            <a:pPr lvl="1"/>
            <a:endParaRPr lang="en-US" baseline="-25000" dirty="0">
              <a:sym typeface="Wingdings"/>
            </a:endParaRPr>
          </a:p>
          <a:p>
            <a:pPr marL="0" lvl="1"/>
            <a:r>
              <a:rPr lang="en-US" altLang="zh-CN" dirty="0" smtClean="0"/>
              <a:t>Or more </a:t>
            </a:r>
            <a:r>
              <a:rPr lang="en-US" altLang="zh-CN" dirty="0" smtClean="0"/>
              <a:t>general, </a:t>
            </a:r>
            <a:r>
              <a:rPr lang="zh-CN" altLang="en-US" dirty="0" smtClean="0"/>
              <a:t>可以完全忘记</a:t>
            </a:r>
            <a:r>
              <a:rPr lang="en-US" altLang="zh-CN" dirty="0" smtClean="0"/>
              <a:t>history trajectory</a:t>
            </a:r>
          </a:p>
          <a:p>
            <a:pPr marL="742950" lvl="2" indent="-285750">
              <a:buFont typeface="Wingdings" charset="2"/>
              <a:buChar char="Ø"/>
            </a:pPr>
            <a:r>
              <a:rPr lang="en-US" altLang="zh-CN" dirty="0" smtClean="0"/>
              <a:t>V(s) </a:t>
            </a:r>
            <a:r>
              <a:rPr lang="en-US" altLang="zh-CN" dirty="0" smtClean="0">
                <a:sym typeface="Wingdings"/>
              </a:rPr>
              <a:t> V(s) + α</a:t>
            </a:r>
            <a:r>
              <a:rPr lang="en-US" dirty="0">
                <a:sym typeface="Wingdings"/>
              </a:rPr>
              <a:t>(G</a:t>
            </a:r>
            <a:r>
              <a:rPr lang="en-US" baseline="-25000" dirty="0">
                <a:sym typeface="Wingdings"/>
              </a:rPr>
              <a:t>t </a:t>
            </a:r>
            <a:r>
              <a:rPr lang="en-US" dirty="0">
                <a:sym typeface="Wingdings"/>
              </a:rPr>
              <a:t>– V(s)</a:t>
            </a:r>
            <a:r>
              <a:rPr lang="en-US" dirty="0" smtClean="0">
                <a:sym typeface="Wingdings"/>
              </a:rPr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7131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Monte Carlo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581" y="1775869"/>
            <a:ext cx="838460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MC </a:t>
            </a:r>
            <a:r>
              <a:rPr lang="zh-CN" altLang="en-US" b="1" dirty="0" smtClean="0"/>
              <a:t>算法计算</a:t>
            </a:r>
            <a:r>
              <a:rPr lang="en-US" altLang="zh-CN" b="1" dirty="0" smtClean="0"/>
              <a:t>V</a:t>
            </a:r>
            <a:r>
              <a:rPr lang="en-US" altLang="zh-CN" b="1" baseline="-25000" dirty="0" smtClean="0"/>
              <a:t>π</a:t>
            </a:r>
            <a:r>
              <a:rPr lang="en-US" altLang="zh-CN" b="1" dirty="0" smtClean="0"/>
              <a:t>(s)</a:t>
            </a:r>
            <a:r>
              <a:rPr lang="zh-CN" altLang="en-US" b="1" dirty="0" smtClean="0"/>
              <a:t>小结</a:t>
            </a:r>
            <a:endParaRPr lang="en-US" altLang="zh-CN" b="1" dirty="0" smtClean="0"/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直接从经验的轨迹中学习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Model-free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用经验平均替代期望值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轨迹必须结束</a:t>
            </a:r>
            <a:r>
              <a:rPr lang="en-US" altLang="zh-CN" dirty="0" smtClean="0">
                <a:solidFill>
                  <a:srgbClr val="FF0000"/>
                </a:solidFill>
              </a:rPr>
              <a:t>(To compute G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0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Temporal Difference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7861" y="1631631"/>
            <a:ext cx="6109365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TD(0) </a:t>
            </a:r>
            <a:r>
              <a:rPr lang="zh-CN" altLang="en-US" b="1" dirty="0" smtClean="0"/>
              <a:t>算法：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lvl="2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Hit from mc: </a:t>
            </a:r>
            <a:r>
              <a:rPr lang="en-US" altLang="zh-CN" dirty="0">
                <a:solidFill>
                  <a:srgbClr val="000000"/>
                </a:solidFill>
              </a:rPr>
              <a:t>V(</a:t>
            </a:r>
            <a:r>
              <a:rPr lang="en-US" altLang="zh-CN" dirty="0" smtClean="0">
                <a:solidFill>
                  <a:srgbClr val="000000"/>
                </a:solidFill>
              </a:rPr>
              <a:t>s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Wingdings"/>
              </a:rPr>
              <a:t> V(</a:t>
            </a:r>
            <a:r>
              <a:rPr lang="en-US" altLang="zh-CN" dirty="0" smtClean="0">
                <a:solidFill>
                  <a:srgbClr val="000000"/>
                </a:solidFill>
                <a:sym typeface="Wingdings"/>
              </a:rPr>
              <a:t>s</a:t>
            </a:r>
            <a:r>
              <a:rPr lang="en-US" altLang="zh-CN" baseline="-25000" dirty="0" smtClean="0">
                <a:solidFill>
                  <a:srgbClr val="000000"/>
                </a:solidFill>
                <a:sym typeface="Wingdings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sym typeface="Wingdings"/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Wingdings"/>
              </a:rPr>
              <a:t>+ α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(G</a:t>
            </a:r>
            <a:r>
              <a:rPr lang="en-US" baseline="-25000" dirty="0">
                <a:solidFill>
                  <a:srgbClr val="000000"/>
                </a:solidFill>
                <a:sym typeface="Wingdings"/>
              </a:rPr>
              <a:t>t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– V(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  <a:sym typeface="Wingdings"/>
              </a:rPr>
              <a:t>t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) 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由</a:t>
            </a:r>
            <a:r>
              <a:rPr lang="en-US" altLang="zh-CN" dirty="0" smtClean="0">
                <a:solidFill>
                  <a:srgbClr val="000000"/>
                </a:solidFill>
              </a:rPr>
              <a:t>Bellman </a:t>
            </a:r>
            <a:r>
              <a:rPr lang="en-US" altLang="zh-CN" dirty="0">
                <a:solidFill>
                  <a:srgbClr val="000000"/>
                </a:solidFill>
              </a:rPr>
              <a:t>E</a:t>
            </a:r>
            <a:r>
              <a:rPr lang="en-US" altLang="zh-CN" dirty="0" smtClean="0">
                <a:solidFill>
                  <a:srgbClr val="000000"/>
                </a:solidFill>
              </a:rPr>
              <a:t>xpectation Eq., </a:t>
            </a:r>
            <a:r>
              <a:rPr lang="zh-CN" altLang="en-US" dirty="0" smtClean="0">
                <a:solidFill>
                  <a:srgbClr val="000000"/>
                </a:solidFill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t+1 </a:t>
            </a:r>
            <a:r>
              <a:rPr lang="en-US" altLang="zh-CN" dirty="0" smtClean="0">
                <a:solidFill>
                  <a:srgbClr val="000000"/>
                </a:solidFill>
              </a:rPr>
              <a:t>+ γV(s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t+1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替代</a:t>
            </a:r>
            <a:r>
              <a:rPr lang="en-US" altLang="zh-CN" dirty="0" smtClean="0">
                <a:solidFill>
                  <a:srgbClr val="000000"/>
                </a:solidFill>
              </a:rPr>
              <a:t>G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	V</a:t>
            </a:r>
            <a:r>
              <a:rPr lang="en-US" altLang="zh-CN" dirty="0">
                <a:solidFill>
                  <a:srgbClr val="000000"/>
                </a:solidFill>
              </a:rPr>
              <a:t>(s</a:t>
            </a:r>
            <a:r>
              <a:rPr lang="en-US" altLang="zh-CN" baseline="-25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sym typeface="Wingdings"/>
              </a:rPr>
              <a:t> V(s</a:t>
            </a:r>
            <a:r>
              <a:rPr lang="en-US" altLang="zh-CN" baseline="-25000" dirty="0">
                <a:solidFill>
                  <a:srgbClr val="000000"/>
                </a:solidFill>
                <a:sym typeface="Wingdings"/>
              </a:rPr>
              <a:t>t</a:t>
            </a:r>
            <a:r>
              <a:rPr lang="en-US" altLang="zh-CN" dirty="0">
                <a:solidFill>
                  <a:srgbClr val="000000"/>
                </a:solidFill>
                <a:sym typeface="Wingdings"/>
              </a:rPr>
              <a:t>) + α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t+1 </a:t>
            </a:r>
            <a:r>
              <a:rPr lang="en-US" altLang="zh-CN" dirty="0">
                <a:solidFill>
                  <a:srgbClr val="000000"/>
                </a:solidFill>
              </a:rPr>
              <a:t>+ γV(s</a:t>
            </a:r>
            <a:r>
              <a:rPr lang="en-US" altLang="zh-CN" baseline="-25000" dirty="0">
                <a:solidFill>
                  <a:srgbClr val="000000"/>
                </a:solidFill>
              </a:rPr>
              <a:t>t+1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–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V(s</a:t>
            </a:r>
            <a:r>
              <a:rPr lang="en-US" baseline="-25000" dirty="0">
                <a:solidFill>
                  <a:srgbClr val="000000"/>
                </a:solidFill>
                <a:sym typeface="Wingdings"/>
              </a:rPr>
              <a:t>t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)) </a:t>
            </a:r>
            <a:endParaRPr lang="en-US" dirty="0" smtClean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sym typeface="Wingdings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t+1 </a:t>
            </a:r>
            <a:r>
              <a:rPr lang="en-US" altLang="zh-CN" dirty="0">
                <a:solidFill>
                  <a:srgbClr val="000000"/>
                </a:solidFill>
              </a:rPr>
              <a:t>+ γV(s</a:t>
            </a:r>
            <a:r>
              <a:rPr lang="en-US" altLang="zh-CN" baseline="-25000" dirty="0">
                <a:solidFill>
                  <a:srgbClr val="000000"/>
                </a:solidFill>
              </a:rPr>
              <a:t>t+1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</a:rPr>
              <a:t> TD target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</a:rPr>
              <a:t>δt = 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t+1 </a:t>
            </a:r>
            <a:r>
              <a:rPr lang="en-US" altLang="zh-CN" dirty="0">
                <a:solidFill>
                  <a:srgbClr val="000000"/>
                </a:solidFill>
              </a:rPr>
              <a:t>+ γV(s</a:t>
            </a:r>
            <a:r>
              <a:rPr lang="en-US" altLang="zh-CN" baseline="-25000" dirty="0">
                <a:solidFill>
                  <a:srgbClr val="000000"/>
                </a:solidFill>
              </a:rPr>
              <a:t>t+1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  <a:sym typeface="Wingdings"/>
              </a:rPr>
              <a:t>– V(s</a:t>
            </a:r>
            <a:r>
              <a:rPr lang="en-US" baseline="-25000" dirty="0">
                <a:solidFill>
                  <a:srgbClr val="000000"/>
                </a:solidFill>
                <a:sym typeface="Wingdings"/>
              </a:rPr>
              <a:t>t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) TD error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>
              <a:solidFill>
                <a:srgbClr val="000000"/>
              </a:solidFill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sym typeface="Wingdings"/>
              </a:rPr>
              <a:t>Why TD (compare with MC):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Update V(s) </a:t>
            </a:r>
            <a:r>
              <a:rPr lang="en-US" dirty="0" smtClean="0"/>
              <a:t>after </a:t>
            </a:r>
            <a:r>
              <a:rPr lang="en-US" dirty="0"/>
              <a:t>every </a:t>
            </a:r>
            <a:r>
              <a:rPr lang="en-US" dirty="0" smtClean="0"/>
              <a:t>step (learn online)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/>
              <a:t>learn without the </a:t>
            </a:r>
            <a:r>
              <a:rPr lang="en-US" dirty="0" smtClean="0"/>
              <a:t>final outcome / incomplete sequence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</a:rPr>
              <a:t>Bootstrapping (</a:t>
            </a:r>
            <a:r>
              <a:rPr lang="zh-CN" altLang="en-US" dirty="0" smtClean="0">
                <a:solidFill>
                  <a:srgbClr val="000000"/>
                </a:solidFill>
              </a:rPr>
              <a:t>自助法，</a:t>
            </a:r>
            <a:r>
              <a:rPr lang="en-US" altLang="zh-CN" dirty="0" smtClean="0">
                <a:solidFill>
                  <a:srgbClr val="000000"/>
                </a:solidFill>
              </a:rPr>
              <a:t>plug-in</a:t>
            </a:r>
            <a:r>
              <a:rPr lang="zh-CN" altLang="en-US" dirty="0" smtClean="0">
                <a:solidFill>
                  <a:srgbClr val="000000"/>
                </a:solidFill>
              </a:rPr>
              <a:t>原则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26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Temporal Difference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4131810" cy="4778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MC / TD comparison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Bias / Variance Trade-Off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altLang="zh-CN" dirty="0"/>
          </a:p>
          <a:p>
            <a:r>
              <a:rPr lang="en-US" dirty="0"/>
              <a:t>TD target V</a:t>
            </a:r>
            <a:r>
              <a:rPr lang="en-US" dirty="0" smtClean="0"/>
              <a:t>ariance  &lt;&lt; MC target Variance</a:t>
            </a:r>
            <a:endParaRPr lang="en-US" dirty="0"/>
          </a:p>
          <a:p>
            <a:r>
              <a:rPr 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20" y="4307736"/>
            <a:ext cx="2029779" cy="425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90" y="3767805"/>
            <a:ext cx="2099175" cy="433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96" y="3178946"/>
            <a:ext cx="4068233" cy="4857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31554" y="3169229"/>
            <a:ext cx="27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unbiased Estimator of 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</a:rPr>
              <a:t>(s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5194" y="3729869"/>
            <a:ext cx="27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unbiased Estimator of 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</a:rPr>
              <a:t>(s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0554" y="4350675"/>
            <a:ext cx="254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biased Estimator of 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</a:rPr>
              <a:t>(s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16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MC/TD </a:t>
            </a:r>
            <a:r>
              <a:rPr lang="zh-CN" altLang="en-US" sz="3600" dirty="0" smtClean="0"/>
              <a:t>比较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21492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MC / TD comparison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5648" y="1504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	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7343071"/>
              </p:ext>
            </p:extLst>
          </p:nvPr>
        </p:nvGraphicFramePr>
        <p:xfrm>
          <a:off x="1025052" y="2326898"/>
          <a:ext cx="7343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800"/>
                <a:gridCol w="36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TD(0)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要等到</a:t>
                      </a:r>
                      <a:r>
                        <a:rPr lang="en-US" altLang="zh-TW" dirty="0" smtClean="0"/>
                        <a:t>episode</a:t>
                      </a:r>
                      <a:r>
                        <a:rPr lang="zh-TW" altLang="en-US" dirty="0" smtClean="0"/>
                        <a:t>结束才能获得</a:t>
                      </a:r>
                      <a:r>
                        <a:rPr lang="en-US" altLang="zh-TW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每一步执行完都能获得一个</a:t>
                      </a:r>
                      <a:r>
                        <a:rPr lang="en-US" altLang="zh-TW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dirty="0" smtClean="0"/>
                        <a:t>只能使用完整的</a:t>
                      </a:r>
                      <a:r>
                        <a:rPr lang="en-US" altLang="zh-Hant" dirty="0" smtClean="0"/>
                        <a:t>episode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dirty="0" smtClean="0"/>
                        <a:t>可以使用不完整的</a:t>
                      </a:r>
                      <a:r>
                        <a:rPr lang="en-US" altLang="zh-Hant" dirty="0" smtClean="0"/>
                        <a:t>episode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高</a:t>
                      </a:r>
                      <a:r>
                        <a:rPr lang="en-US" altLang="zh-TW" dirty="0" smtClean="0"/>
                        <a:t>variance</a:t>
                      </a:r>
                      <a:r>
                        <a:rPr lang="zh-TW" altLang="en-US" dirty="0" smtClean="0"/>
                        <a:t>，零</a:t>
                      </a:r>
                      <a:r>
                        <a:rPr lang="en-US" altLang="zh-TW" dirty="0" smtClean="0"/>
                        <a:t>bias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低</a:t>
                      </a:r>
                      <a:r>
                        <a:rPr lang="en-US" altLang="zh-TW" dirty="0" smtClean="0"/>
                        <a:t>variance</a:t>
                      </a:r>
                      <a:r>
                        <a:rPr lang="zh-TW" altLang="en-US" dirty="0" smtClean="0"/>
                        <a:t>，有</a:t>
                      </a:r>
                      <a:r>
                        <a:rPr lang="en-US" altLang="zh-TW" dirty="0" smtClean="0"/>
                        <a:t>bias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没有体现出马尔可夫性质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体现出了马尔可夫性质</a:t>
                      </a:r>
                      <a:r>
                        <a:rPr lang="en-US" altLang="zh-TW" baseline="0" dirty="0" smtClean="0"/>
                        <a:t> (use MDP)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Bootstrapping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Bootstrapping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收敛慢，</a:t>
                      </a:r>
                      <a:r>
                        <a:rPr lang="en-US" altLang="zh-CN" dirty="0" smtClean="0"/>
                        <a:t>steady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收敛快，</a:t>
                      </a:r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steady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74433" y="5444338"/>
            <a:ext cx="422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Common Belief in RL: TD is superior to MC</a:t>
            </a:r>
          </a:p>
        </p:txBody>
      </p:sp>
    </p:spTree>
    <p:extLst>
      <p:ext uri="{BB962C8B-B14F-4D97-AF65-F5344CB8AC3E}">
        <p14:creationId xmlns:p14="http://schemas.microsoft.com/office/powerpoint/2010/main" xmlns="" val="37324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600" dirty="0" smtClean="0"/>
              <a:t>Outline</a:t>
            </a:r>
            <a:endParaRPr lang="en-US" sz="3600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01" y="1664138"/>
            <a:ext cx="6393792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/>
              <a:t>Unknown Environment </a:t>
            </a:r>
            <a:r>
              <a:rPr lang="en-US" altLang="zh-CN" dirty="0" smtClean="0"/>
              <a:t>MDP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Model-Free Prediction: Monte Carlo Method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Model-Free Prediction: TD Method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OpenAI Gym </a:t>
            </a:r>
            <a:r>
              <a:rPr lang="zh-CN" altLang="en-US" dirty="0" smtClean="0"/>
              <a:t>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6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n-step TD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2391776" cy="588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n</a:t>
            </a:r>
            <a:r>
              <a:rPr lang="en-US" altLang="zh-CN" b="1" dirty="0" smtClean="0"/>
              <a:t>-step TD </a:t>
            </a:r>
            <a:r>
              <a:rPr lang="zh-CN" altLang="en-US" b="1" dirty="0" smtClean="0"/>
              <a:t>算法：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Define n-step return as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n-step </a:t>
            </a:r>
            <a:r>
              <a:rPr lang="en-US" b="1" dirty="0" smtClean="0"/>
              <a:t>TD learning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5648" y="1504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81" y="2189541"/>
            <a:ext cx="6728352" cy="204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06" y="4610574"/>
            <a:ext cx="6067334" cy="538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88" y="5779549"/>
            <a:ext cx="4102894" cy="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28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策略评估</a:t>
            </a:r>
            <a:r>
              <a:rPr lang="en-US" altLang="zh-CN" sz="3600" dirty="0" smtClean="0"/>
              <a:t>: TD(λ)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433862"/>
            <a:ext cx="5545108" cy="505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TD</a:t>
            </a:r>
            <a:r>
              <a:rPr lang="en-US" altLang="zh-CN" dirty="0" smtClean="0"/>
              <a:t>(</a:t>
            </a:r>
            <a:r>
              <a:rPr lang="en-US" altLang="zh-CN" dirty="0"/>
              <a:t>λ)</a:t>
            </a:r>
            <a:r>
              <a:rPr lang="zh-CN" altLang="en-US" b="1" dirty="0" smtClean="0"/>
              <a:t>算法：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基本想法：</a:t>
            </a:r>
            <a:r>
              <a:rPr lang="zh-CN" altLang="en-US" dirty="0"/>
              <a:t>综合</a:t>
            </a:r>
            <a:r>
              <a:rPr lang="en-US" altLang="zh-TW" dirty="0"/>
              <a:t>n-step TD</a:t>
            </a:r>
            <a:r>
              <a:rPr lang="zh-TW" altLang="en-US" dirty="0"/>
              <a:t>的</a:t>
            </a:r>
            <a:r>
              <a:rPr lang="en-US" altLang="zh-TW" dirty="0"/>
              <a:t>return</a:t>
            </a:r>
            <a:r>
              <a:rPr lang="zh-TW" altLang="en-US" dirty="0"/>
              <a:t>，</a:t>
            </a:r>
            <a:r>
              <a:rPr lang="zh-CN" altLang="en-US" dirty="0"/>
              <a:t>使结果更加</a:t>
            </a:r>
            <a:r>
              <a:rPr lang="en-US" altLang="zh-TW" dirty="0" smtClean="0"/>
              <a:t>robust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权重函数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TD</a:t>
            </a:r>
            <a:r>
              <a:rPr lang="en-US" altLang="zh-CN" dirty="0"/>
              <a:t>(λ</a:t>
            </a:r>
            <a:r>
              <a:rPr lang="en-US" altLang="zh-CN" dirty="0" smtClean="0"/>
              <a:t>) Learning</a:t>
            </a:r>
            <a:endParaRPr lang="en-US" altLang="zh-CN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415648" y="15040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	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78" y="5954792"/>
            <a:ext cx="4102930" cy="711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03" y="2511785"/>
            <a:ext cx="3287550" cy="936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84" y="3474644"/>
            <a:ext cx="6379702" cy="2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732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sz="3600" dirty="0" smtClean="0"/>
              <a:t>OpenAI Gym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8790" y="1716657"/>
            <a:ext cx="8471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hlinkClick r:id="rId2"/>
              </a:rPr>
              <a:t>OpenAI </a:t>
            </a:r>
            <a:r>
              <a:rPr lang="en-US" altLang="zh-CN" b="1" dirty="0" smtClean="0">
                <a:hlinkClick r:id="rId2"/>
              </a:rPr>
              <a:t>gym</a:t>
            </a:r>
            <a:r>
              <a:rPr lang="zh-CN" altLang="en-US" b="1" dirty="0" smtClean="0"/>
              <a:t>是一个用于开发和比较</a:t>
            </a:r>
            <a:r>
              <a:rPr lang="en-US" altLang="zh-CN" b="1" dirty="0" smtClean="0"/>
              <a:t>RL</a:t>
            </a:r>
            <a:r>
              <a:rPr lang="zh-CN" altLang="en-US" b="1" dirty="0" smtClean="0"/>
              <a:t>算法的工具</a:t>
            </a:r>
            <a:r>
              <a:rPr lang="zh-CN" altLang="en-US" b="1" dirty="0" smtClean="0"/>
              <a:t>包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基准测试平</a:t>
            </a:r>
            <a:r>
              <a:rPr lang="zh-CN" altLang="en-US" b="1" dirty="0" smtClean="0"/>
              <a:t>台</a:t>
            </a:r>
            <a:endParaRPr lang="en-US" altLang="zh-CN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 </a:t>
            </a:r>
            <a:r>
              <a:rPr lang="zh-CN" altLang="en-US" dirty="0" smtClean="0"/>
              <a:t>文档：</a:t>
            </a:r>
            <a:r>
              <a:rPr lang="en-US" altLang="zh-CN" dirty="0" smtClean="0"/>
              <a:t>https</a:t>
            </a:r>
            <a:r>
              <a:rPr lang="en-US" altLang="zh-CN" dirty="0" smtClean="0"/>
              <a:t>://gym.openai.com/docs/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gym</a:t>
            </a:r>
            <a:r>
              <a:rPr lang="zh-CN" altLang="en-US" dirty="0" smtClean="0"/>
              <a:t>开源</a:t>
            </a:r>
            <a:r>
              <a:rPr lang="zh-CN" altLang="en-US" dirty="0" smtClean="0"/>
              <a:t>库</a:t>
            </a:r>
            <a:r>
              <a:rPr lang="zh-CN" altLang="en-US" dirty="0" smtClean="0"/>
              <a:t>：包含一个测试问题集，每个问</a:t>
            </a:r>
            <a:r>
              <a:rPr lang="zh-CN" altLang="en-US" dirty="0" smtClean="0"/>
              <a:t>题为</a:t>
            </a:r>
            <a:r>
              <a:rPr lang="zh-CN" altLang="en-US" dirty="0" smtClean="0"/>
              <a:t>一个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env,</a:t>
            </a:r>
            <a:r>
              <a:rPr lang="zh-CN" altLang="en-US" dirty="0" smtClean="0"/>
              <a:t> 环</a:t>
            </a:r>
            <a:r>
              <a:rPr lang="zh-CN" altLang="en-US" dirty="0" smtClean="0"/>
              <a:t>境有共享的接口，允许用户设计通用的算</a:t>
            </a:r>
            <a:r>
              <a:rPr lang="zh-CN" altLang="en-US" dirty="0" smtClean="0"/>
              <a:t>法。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Openai </a:t>
            </a:r>
            <a:r>
              <a:rPr lang="en-US" altLang="zh-CN" dirty="0" smtClean="0"/>
              <a:t>gym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提</a:t>
            </a:r>
            <a:r>
              <a:rPr lang="zh-CN" altLang="en-US" dirty="0" smtClean="0"/>
              <a:t>供站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允</a:t>
            </a:r>
            <a:r>
              <a:rPr lang="zh-CN" altLang="en-US" dirty="0" smtClean="0"/>
              <a:t>许用户</a:t>
            </a:r>
            <a:r>
              <a:rPr lang="zh-CN" altLang="en-US" dirty="0" smtClean="0"/>
              <a:t>对训</a:t>
            </a:r>
            <a:r>
              <a:rPr lang="zh-CN" altLang="en-US" dirty="0" smtClean="0"/>
              <a:t>练的算法进行性能比</a:t>
            </a:r>
            <a:r>
              <a:rPr lang="zh-CN" altLang="en-US" dirty="0" smtClean="0"/>
              <a:t>较。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目前支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python, tensorflow, </a:t>
            </a:r>
            <a:r>
              <a:rPr lang="en-US" dirty="0" smtClean="0"/>
              <a:t>theano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dirty="0" smtClean="0"/>
              <a:t>gym </a:t>
            </a:r>
            <a:r>
              <a:rPr lang="zh-CN" altLang="en-US" dirty="0" smtClean="0"/>
              <a:t>的核心接口是 </a:t>
            </a:r>
            <a:r>
              <a:rPr lang="en-US" dirty="0" smtClean="0"/>
              <a:t>Env</a:t>
            </a:r>
            <a:r>
              <a:rPr lang="zh-CN" altLang="en-US" dirty="0" smtClean="0"/>
              <a:t>， 包含几个核心方法如下：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dirty="0" smtClean="0"/>
              <a:t>reset(self</a:t>
            </a:r>
            <a:r>
              <a:rPr lang="en-US" dirty="0" smtClean="0"/>
              <a:t>):</a:t>
            </a:r>
            <a:r>
              <a:rPr lang="zh-CN" altLang="en-US" dirty="0" smtClean="0"/>
              <a:t>重置环境的状态，返回观察。 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dirty="0" smtClean="0"/>
              <a:t>step(self, action</a:t>
            </a:r>
            <a:r>
              <a:rPr lang="en-US" dirty="0" smtClean="0"/>
              <a:t>):</a:t>
            </a:r>
            <a:r>
              <a:rPr lang="zh-CN" altLang="en-US" dirty="0" smtClean="0"/>
              <a:t>推进一个时间步长，返回 </a:t>
            </a:r>
            <a:r>
              <a:rPr lang="en-US" dirty="0" smtClean="0"/>
              <a:t>observation, reward, done, info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render(self, mode</a:t>
            </a:r>
            <a:r>
              <a:rPr lang="en-US" dirty="0" smtClean="0"/>
              <a:t>=’human</a:t>
            </a:r>
            <a:r>
              <a:rPr lang="en-US" dirty="0" smtClean="0"/>
              <a:t>’, close=False</a:t>
            </a:r>
            <a:r>
              <a:rPr lang="en-US" dirty="0" smtClean="0"/>
              <a:t>):</a:t>
            </a:r>
            <a:r>
              <a:rPr lang="zh-CN" altLang="en-US" dirty="0" smtClean="0"/>
              <a:t>重绘环境的一帧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5613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sz="3600" dirty="0" smtClean="0"/>
              <a:t>OpenAI Gym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8791" y="1725283"/>
            <a:ext cx="72030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其</a:t>
            </a:r>
            <a:r>
              <a:rPr lang="zh-CN" altLang="en-US" b="1" dirty="0" smtClean="0"/>
              <a:t>他</a:t>
            </a:r>
            <a:r>
              <a:rPr lang="en-US" altLang="zh-CN" b="1" dirty="0" smtClean="0"/>
              <a:t>RL</a:t>
            </a:r>
            <a:r>
              <a:rPr lang="zh-CN" altLang="en-US" b="1" dirty="0" smtClean="0"/>
              <a:t>开源</a:t>
            </a:r>
            <a:r>
              <a:rPr lang="zh-CN" altLang="en-US" b="1" dirty="0" smtClean="0"/>
              <a:t>平台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dirty="0" smtClean="0"/>
              <a:t>Arcade </a:t>
            </a:r>
            <a:r>
              <a:rPr lang="en-US" dirty="0" smtClean="0"/>
              <a:t>Learning Environment </a:t>
            </a:r>
            <a:r>
              <a:rPr lang="en-US" dirty="0" smtClean="0"/>
              <a:t>(ALE)： </a:t>
            </a:r>
            <a:r>
              <a:rPr lang="en-US" altLang="zh-CN" dirty="0" smtClean="0"/>
              <a:t>Atari</a:t>
            </a:r>
            <a:r>
              <a:rPr lang="zh-CN" altLang="en-US" dirty="0" smtClean="0"/>
              <a:t>游戏环境测试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OpenAI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Universe: </a:t>
            </a:r>
            <a:r>
              <a:rPr lang="zh-CN" altLang="en-US" dirty="0" smtClean="0"/>
              <a:t>升级版的</a:t>
            </a:r>
            <a:r>
              <a:rPr lang="en-US" altLang="zh-CN" dirty="0" smtClean="0"/>
              <a:t>Gym,</a:t>
            </a:r>
            <a:r>
              <a:rPr lang="zh-CN" altLang="en-US" dirty="0" smtClean="0"/>
              <a:t>更复杂的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 </a:t>
            </a:r>
            <a:r>
              <a:rPr lang="zh-CN" altLang="en-US" dirty="0" smtClean="0"/>
              <a:t>游</a:t>
            </a:r>
            <a:r>
              <a:rPr lang="zh-CN" altLang="en-US" dirty="0" smtClean="0"/>
              <a:t>戏。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DeepMind </a:t>
            </a:r>
            <a:r>
              <a:rPr lang="en-US" altLang="zh-CN" dirty="0" smtClean="0"/>
              <a:t>Lab:</a:t>
            </a:r>
            <a:r>
              <a:rPr lang="zh-CN" altLang="en-US" dirty="0" smtClean="0"/>
              <a:t>第一视角的</a:t>
            </a:r>
            <a:r>
              <a:rPr lang="en-US" altLang="zh-CN" dirty="0" smtClean="0"/>
              <a:t>3</a:t>
            </a:r>
            <a:r>
              <a:rPr lang="en-US" dirty="0" smtClean="0"/>
              <a:t>D</a:t>
            </a:r>
            <a:r>
              <a:rPr lang="zh-CN" altLang="en-US" dirty="0" smtClean="0"/>
              <a:t>游戏环境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Fair </a:t>
            </a:r>
            <a:r>
              <a:rPr lang="en-US" altLang="zh-CN" dirty="0" smtClean="0"/>
              <a:t>TorchCraft: Facebook</a:t>
            </a:r>
            <a:r>
              <a:rPr lang="zh-CN" altLang="en-US" dirty="0" smtClean="0"/>
              <a:t>针对实时策略游戏（星际争霸）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5613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34" y="624653"/>
            <a:ext cx="7772400" cy="147002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dirty="0" smtClean="0"/>
              <a:t>强化学习第</a:t>
            </a:r>
            <a:r>
              <a:rPr lang="en-US" altLang="zh-CN" sz="3600" dirty="0" smtClean="0"/>
              <a:t>II</a:t>
            </a:r>
            <a:r>
              <a:rPr lang="zh-CN" altLang="en-US" sz="3600" dirty="0" smtClean="0"/>
              <a:t>课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Reinforcement  Learning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338" y="303950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Thanks and Questions!!!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39" y="2277239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73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快速回顾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4839786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马尔科夫决策过程</a:t>
            </a:r>
            <a:r>
              <a:rPr lang="en-US" altLang="zh-CN" dirty="0" smtClean="0"/>
              <a:t> &lt;S, A, P, R, γ&gt;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状态值函数</a:t>
            </a:r>
            <a:r>
              <a:rPr lang="en-US" altLang="zh-CN" dirty="0" smtClean="0"/>
              <a:t>V(s), </a:t>
            </a:r>
            <a:r>
              <a:rPr lang="zh-CN" altLang="en-US" dirty="0" smtClean="0"/>
              <a:t>动作值函数</a:t>
            </a:r>
            <a:r>
              <a:rPr lang="en-US" altLang="zh-CN" dirty="0" smtClean="0"/>
              <a:t>q(s, a), </a:t>
            </a:r>
            <a:r>
              <a:rPr lang="zh-CN" altLang="en-US" dirty="0" smtClean="0"/>
              <a:t>策略π</a:t>
            </a:r>
            <a:r>
              <a:rPr lang="en-US" altLang="zh-CN" dirty="0" smtClean="0"/>
              <a:t>(s)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Bellman Expectation Equation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Bellman  Optimality Equation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MDP Planning: </a:t>
            </a:r>
            <a:r>
              <a:rPr lang="zh-CN" altLang="en-US" dirty="0" smtClean="0"/>
              <a:t>已知模型</a:t>
            </a:r>
            <a:r>
              <a:rPr lang="en-US" altLang="zh-CN" dirty="0" smtClean="0"/>
              <a:t> P &amp; R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策略评估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寻找最优策略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值迭代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策略迭代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91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快速回顾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75" y="3162188"/>
            <a:ext cx="5043235" cy="834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34" y="1882477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b="1" dirty="0" smtClean="0"/>
              <a:t>Known Environment MDP </a:t>
            </a:r>
            <a:r>
              <a:rPr lang="zh-CN" altLang="en-US" b="1" dirty="0" smtClean="0"/>
              <a:t>策略评估</a:t>
            </a:r>
            <a:endParaRPr lang="en-US" altLang="zh-CN" b="1" dirty="0" smtClean="0"/>
          </a:p>
          <a:p>
            <a:pPr marL="0" lvl="1"/>
            <a:endParaRPr lang="en-US" altLang="zh-CN" b="1" dirty="0"/>
          </a:p>
          <a:p>
            <a:pPr marL="285750" lvl="1" indent="-285750">
              <a:buFont typeface="Wingdings" charset="2"/>
              <a:buChar char="Ø"/>
            </a:pPr>
            <a:r>
              <a:rPr lang="en-US" altLang="zh-CN" b="1" dirty="0" smtClean="0"/>
              <a:t>Iterative solve </a:t>
            </a:r>
            <a:r>
              <a:rPr lang="en-US" altLang="zh-CN" b="1" dirty="0"/>
              <a:t>Bellman Expectation Equation</a:t>
            </a:r>
          </a:p>
          <a:p>
            <a:pPr marL="0"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326557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快速回顾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434" y="1882477"/>
            <a:ext cx="5557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b="1" dirty="0" smtClean="0"/>
              <a:t>Known Environment MDP </a:t>
            </a:r>
            <a:r>
              <a:rPr lang="zh-CN" altLang="en-US" b="1" dirty="0" smtClean="0"/>
              <a:t>寻找最优策略</a:t>
            </a:r>
            <a:endParaRPr lang="en-US" altLang="zh-CN" b="1" dirty="0" smtClean="0"/>
          </a:p>
          <a:p>
            <a:pPr marL="0" lvl="1"/>
            <a:endParaRPr lang="en-US" altLang="zh-CN" b="1" dirty="0"/>
          </a:p>
          <a:p>
            <a:pPr marL="285750" lvl="1" indent="-285750">
              <a:buFont typeface="Wingdings" charset="2"/>
              <a:buChar char="Ø"/>
            </a:pPr>
            <a:r>
              <a:rPr lang="zh-CN" altLang="en-US" dirty="0" smtClean="0"/>
              <a:t>值迭代：</a:t>
            </a:r>
            <a:r>
              <a:rPr lang="en-US" altLang="zh-CN" b="1" dirty="0" smtClean="0"/>
              <a:t>Iterative </a:t>
            </a:r>
            <a:r>
              <a:rPr lang="en-US" altLang="zh-CN" b="1" dirty="0"/>
              <a:t>solve Bellman </a:t>
            </a:r>
            <a:r>
              <a:rPr lang="en-US" b="1" dirty="0"/>
              <a:t>Optimality</a:t>
            </a:r>
            <a:r>
              <a:rPr lang="en-US" altLang="zh-CN" b="1" dirty="0" smtClean="0"/>
              <a:t> </a:t>
            </a:r>
            <a:r>
              <a:rPr lang="en-US" altLang="zh-CN" b="1" dirty="0"/>
              <a:t>Equation</a:t>
            </a:r>
          </a:p>
          <a:p>
            <a:pPr marL="0" lvl="1"/>
            <a:endParaRPr lang="en-US" altLang="zh-C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62" y="3198963"/>
            <a:ext cx="7723095" cy="18231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75" y="5302442"/>
            <a:ext cx="4239993" cy="423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44" y="5153925"/>
            <a:ext cx="2382871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Upon convergence, use </a:t>
            </a:r>
          </a:p>
        </p:txBody>
      </p:sp>
    </p:spTree>
    <p:extLst>
      <p:ext uri="{BB962C8B-B14F-4D97-AF65-F5344CB8AC3E}">
        <p14:creationId xmlns:p14="http://schemas.microsoft.com/office/powerpoint/2010/main" xmlns="" val="6567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3600" dirty="0" smtClean="0"/>
              <a:t>快速回顾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1434" y="1882477"/>
            <a:ext cx="7891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b="1" dirty="0" smtClean="0"/>
              <a:t>Known Environment MDP </a:t>
            </a:r>
            <a:r>
              <a:rPr lang="zh-CN" altLang="en-US" b="1" dirty="0" smtClean="0"/>
              <a:t>寻找最优策略</a:t>
            </a:r>
            <a:endParaRPr lang="en-US" altLang="zh-CN" b="1" dirty="0" smtClean="0"/>
          </a:p>
          <a:p>
            <a:pPr marL="0" lvl="1"/>
            <a:endParaRPr lang="en-US" altLang="zh-CN" b="1" dirty="0"/>
          </a:p>
          <a:p>
            <a:pPr marL="285750" lvl="1" indent="-285750">
              <a:buFont typeface="Wingdings" charset="2"/>
              <a:buChar char="Ø"/>
            </a:pPr>
            <a:r>
              <a:rPr lang="zh-CN" altLang="en-US" dirty="0" smtClean="0"/>
              <a:t>策略迭代：</a:t>
            </a:r>
            <a:r>
              <a:rPr lang="en-US" altLang="zh-CN" b="1" dirty="0" smtClean="0"/>
              <a:t>solve </a:t>
            </a:r>
            <a:r>
              <a:rPr lang="en-US" altLang="zh-CN" b="1" dirty="0"/>
              <a:t>Bellman </a:t>
            </a:r>
            <a:r>
              <a:rPr lang="en-US" altLang="zh-CN" b="1" dirty="0" smtClean="0"/>
              <a:t>Expectation Equation + greedy policy improvement</a:t>
            </a:r>
            <a:endParaRPr lang="en-US" altLang="zh-CN" b="1" dirty="0"/>
          </a:p>
          <a:p>
            <a:pPr marL="0" lvl="1"/>
            <a:endParaRPr lang="en-US" altLang="zh-C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27" y="2933749"/>
            <a:ext cx="6670612" cy="22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03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sz="3600" dirty="0" smtClean="0"/>
              <a:t>Unknown Environment MDP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562971"/>
            <a:ext cx="77674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大多数时候模型未知，</a:t>
            </a:r>
            <a:r>
              <a:rPr lang="en-US" altLang="zh-CN" dirty="0"/>
              <a:t>No knowledge of MDP transitions / </a:t>
            </a:r>
            <a:r>
              <a:rPr lang="en-US" altLang="zh-CN" dirty="0" smtClean="0"/>
              <a:t>rewards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What do you do when don’t know how the world works? </a:t>
            </a:r>
            <a:r>
              <a:rPr lang="en-US" altLang="zh-CN" dirty="0" smtClean="0">
                <a:solidFill>
                  <a:srgbClr val="FF0000"/>
                </a:solidFill>
              </a:rPr>
              <a:t>Learn from experience</a:t>
            </a:r>
            <a:r>
              <a:rPr lang="en-US" altLang="zh-CN" dirty="0" smtClean="0"/>
              <a:t>!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Model-Based: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先建立模型</a:t>
            </a:r>
            <a:r>
              <a:rPr lang="en-US" altLang="zh-CN" dirty="0" smtClean="0"/>
              <a:t>(</a:t>
            </a:r>
            <a:r>
              <a:rPr lang="en-US" altLang="zh-CN" dirty="0"/>
              <a:t>Estimate </a:t>
            </a:r>
            <a:r>
              <a:rPr lang="en-US" altLang="zh-CN" dirty="0" smtClean="0"/>
              <a:t>P and R from observations)</a:t>
            </a:r>
            <a:r>
              <a:rPr lang="zh-CN" altLang="en-US" dirty="0" smtClean="0"/>
              <a:t> 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策略评估</a:t>
            </a:r>
            <a:endParaRPr lang="en-US" altLang="zh-CN" dirty="0"/>
          </a:p>
          <a:p>
            <a:pPr marL="742950" lvl="1" indent="-285750">
              <a:buFont typeface="Wingdings" charset="2"/>
              <a:buChar char="Ø"/>
            </a:pPr>
            <a:r>
              <a:rPr lang="zh-CN" altLang="en-US" dirty="0"/>
              <a:t>寻找最优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Model-Free: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边玩边学</a:t>
            </a:r>
            <a:r>
              <a:rPr lang="en-US" altLang="zh-CN" dirty="0" smtClean="0"/>
              <a:t> v(s), q(s,a) and π(s)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 smtClean="0"/>
              <a:t>策略评估</a:t>
            </a:r>
            <a:endParaRPr lang="en-US" altLang="zh-CN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zh-CN" altLang="en-US" dirty="0" smtClean="0"/>
              <a:t>寻找最优策略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063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sz="3600" dirty="0"/>
              <a:t>Unknown Environment MDP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660662"/>
            <a:ext cx="4897682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Learn from </a:t>
            </a:r>
            <a:r>
              <a:rPr lang="en-US" altLang="zh-CN" dirty="0" smtClean="0">
                <a:solidFill>
                  <a:srgbClr val="FF0000"/>
                </a:solidFill>
              </a:rPr>
              <a:t>experience</a:t>
            </a:r>
            <a:r>
              <a:rPr lang="en-US" altLang="zh-CN" dirty="0"/>
              <a:t> </a:t>
            </a:r>
            <a:r>
              <a:rPr lang="en-US" altLang="zh-CN" dirty="0" smtClean="0"/>
              <a:t>(i.e. a set of previous trials)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en-US" altLang="zh-CN" baseline="30000" dirty="0" smtClean="0"/>
              <a:t>(j)</a:t>
            </a:r>
            <a:r>
              <a:rPr lang="en-US" altLang="zh-CN" dirty="0" smtClean="0"/>
              <a:t> is the state at time i of trial j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</a:t>
            </a:r>
            <a:r>
              <a:rPr lang="en-US" altLang="zh-CN" baseline="-25000" dirty="0" smtClean="0"/>
              <a:t>i</a:t>
            </a:r>
            <a:r>
              <a:rPr lang="en-US" altLang="zh-CN" baseline="30000" dirty="0"/>
              <a:t>(j)</a:t>
            </a:r>
            <a:r>
              <a:rPr lang="en-US" altLang="zh-CN" dirty="0"/>
              <a:t> is </a:t>
            </a:r>
            <a:r>
              <a:rPr lang="en-US" altLang="zh-CN" dirty="0" smtClean="0"/>
              <a:t>the action at time i of trial j</a:t>
            </a:r>
            <a:endParaRPr lang="en-US" altLang="zh-CN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0" y="2353303"/>
            <a:ext cx="5328542" cy="18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885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55" y="81619"/>
            <a:ext cx="7772400" cy="1470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sz="3600" dirty="0"/>
              <a:t>Unknown Environment MDP</a:t>
            </a:r>
            <a:endParaRPr lang="en-US" altLang="zh-CN" sz="3600" dirty="0" smtClean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759" y="1507846"/>
            <a:ext cx="913526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6427" y="1522613"/>
            <a:ext cx="3590458" cy="2977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Learn MDP model from </a:t>
            </a:r>
            <a:r>
              <a:rPr lang="en-US" altLang="zh-CN" b="1" dirty="0" smtClean="0">
                <a:solidFill>
                  <a:srgbClr val="FF0000"/>
                </a:solidFill>
              </a:rPr>
              <a:t>experience: 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2023016"/>
            <a:ext cx="7522431" cy="47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5384</TotalTime>
  <Words>1370</Words>
  <Application>Microsoft Office PowerPoint</Application>
  <PresentationFormat>On-screen Show (4:3)</PresentationFormat>
  <Paragraphs>218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强化学习第II课 Reinforcement  Learning </vt:lpstr>
      <vt:lpstr>Outline</vt:lpstr>
      <vt:lpstr>快速回顾</vt:lpstr>
      <vt:lpstr>快速回顾</vt:lpstr>
      <vt:lpstr>快速回顾</vt:lpstr>
      <vt:lpstr>快速回顾</vt:lpstr>
      <vt:lpstr>Unknown Environment MDP</vt:lpstr>
      <vt:lpstr>Unknown Environment MDP</vt:lpstr>
      <vt:lpstr>Unknown Environment MDP</vt:lpstr>
      <vt:lpstr>策略评估</vt:lpstr>
      <vt:lpstr>策略评估: Monte Carlo</vt:lpstr>
      <vt:lpstr>策略评估: Monte Carlo</vt:lpstr>
      <vt:lpstr>策略评估: Monte Carlo</vt:lpstr>
      <vt:lpstr>策略评估: Monte Carlo</vt:lpstr>
      <vt:lpstr>策略评估: Monte Carlo</vt:lpstr>
      <vt:lpstr>策略评估: Monte Carlo</vt:lpstr>
      <vt:lpstr>策略评估: Temporal Difference</vt:lpstr>
      <vt:lpstr>策略评估: Temporal Difference</vt:lpstr>
      <vt:lpstr>策略评估: MC/TD 比较</vt:lpstr>
      <vt:lpstr>策略评估: n-step TD</vt:lpstr>
      <vt:lpstr>策略评估: TD(λ)</vt:lpstr>
      <vt:lpstr>OpenAI Gym</vt:lpstr>
      <vt:lpstr>OpenAI Gym</vt:lpstr>
      <vt:lpstr>强化学习第II课 Reinforcement  Learning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 Reinforcement  Learning</dc:title>
  <dc:creator>Mingge Deng</dc:creator>
  <cp:lastModifiedBy>rui</cp:lastModifiedBy>
  <cp:revision>87</cp:revision>
  <dcterms:created xsi:type="dcterms:W3CDTF">2017-09-18T07:08:10Z</dcterms:created>
  <dcterms:modified xsi:type="dcterms:W3CDTF">2017-09-25T14:43:51Z</dcterms:modified>
</cp:coreProperties>
</file>