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78" r:id="rId4"/>
    <p:sldId id="258" r:id="rId5"/>
    <p:sldId id="265" r:id="rId6"/>
    <p:sldId id="279" r:id="rId7"/>
    <p:sldId id="280" r:id="rId8"/>
    <p:sldId id="266" r:id="rId9"/>
    <p:sldId id="281" r:id="rId10"/>
    <p:sldId id="282" r:id="rId11"/>
    <p:sldId id="267" r:id="rId12"/>
    <p:sldId id="283" r:id="rId13"/>
    <p:sldId id="268" r:id="rId14"/>
    <p:sldId id="269" r:id="rId15"/>
    <p:sldId id="284" r:id="rId16"/>
    <p:sldId id="270" r:id="rId17"/>
    <p:sldId id="273" r:id="rId18"/>
    <p:sldId id="272" r:id="rId19"/>
    <p:sldId id="275"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816">
          <p15:clr>
            <a:srgbClr val="A4A3A4"/>
          </p15:clr>
        </p15:guide>
        <p15:guide id="2" pos="1791">
          <p15:clr>
            <a:srgbClr val="A4A3A4"/>
          </p15:clr>
        </p15:guide>
        <p15:guide id="3" pos="317">
          <p15:clr>
            <a:srgbClr val="A4A3A4"/>
          </p15:clr>
        </p15:guide>
        <p15:guide id="4" pos="1519">
          <p15:clr>
            <a:srgbClr val="A4A3A4"/>
          </p15:clr>
        </p15:guide>
        <p15:guide id="5"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81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78"/>
      </p:cViewPr>
      <p:guideLst>
        <p:guide orient="horz" pos="3816"/>
        <p:guide pos="1791"/>
        <p:guide pos="317"/>
        <p:guide pos="1519"/>
        <p:guide pos="546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D8BADA8-FBE3-40E2-8361-576B9E3E2C0B}" type="datetimeFigureOut">
              <a:rPr lang="zh-CN" altLang="en-US"/>
              <a:pPr>
                <a:defRPr/>
              </a:pPr>
              <a:t>2019/12/27</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27BB9D4-44C4-45F8-848B-5BB6042CAE45}" type="slidenum">
              <a:rPr lang="zh-CN" altLang="en-US"/>
              <a:pPr>
                <a:defRPr/>
              </a:pPr>
              <a:t>‹#›</a:t>
            </a:fld>
            <a:endParaRPr lang="zh-CN" altLang="en-US"/>
          </a:p>
        </p:txBody>
      </p:sp>
    </p:spTree>
    <p:extLst>
      <p:ext uri="{BB962C8B-B14F-4D97-AF65-F5344CB8AC3E}">
        <p14:creationId xmlns:p14="http://schemas.microsoft.com/office/powerpoint/2010/main" xmlns="" val="317712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FD2C1BB-CF4D-48A6-88DF-A48EC8FEB098}" type="datetimeFigureOut">
              <a:rPr lang="zh-CN" altLang="en-US"/>
              <a:pPr>
                <a:defRPr/>
              </a:pPr>
              <a:t>2019/12/27</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B30900F-E1F0-4FC0-AA0E-3606EE86531E}" type="slidenum">
              <a:rPr lang="zh-CN" altLang="en-US"/>
              <a:pPr>
                <a:defRPr/>
              </a:pPr>
              <a:t>‹#›</a:t>
            </a:fld>
            <a:endParaRPr lang="zh-CN" altLang="en-US"/>
          </a:p>
        </p:txBody>
      </p:sp>
    </p:spTree>
    <p:extLst>
      <p:ext uri="{BB962C8B-B14F-4D97-AF65-F5344CB8AC3E}">
        <p14:creationId xmlns:p14="http://schemas.microsoft.com/office/powerpoint/2010/main" xmlns="" val="29312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70A1A1A-7517-453C-8FF1-C5EE957CA00E}" type="datetimeFigureOut">
              <a:rPr lang="zh-CN" altLang="en-US"/>
              <a:pPr>
                <a:defRPr/>
              </a:pPr>
              <a:t>2019/12/27</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F1613F-9E59-4716-BFCD-3762371AE956}" type="slidenum">
              <a:rPr lang="zh-CN" altLang="en-US"/>
              <a:pPr>
                <a:defRPr/>
              </a:pPr>
              <a:t>‹#›</a:t>
            </a:fld>
            <a:endParaRPr lang="zh-CN" altLang="en-US"/>
          </a:p>
        </p:txBody>
      </p:sp>
    </p:spTree>
    <p:extLst>
      <p:ext uri="{BB962C8B-B14F-4D97-AF65-F5344CB8AC3E}">
        <p14:creationId xmlns:p14="http://schemas.microsoft.com/office/powerpoint/2010/main" xmlns="" val="131559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ACF49FA-4C32-4D78-A5D1-1F4FD97DFA39}" type="datetimeFigureOut">
              <a:rPr lang="zh-CN" altLang="en-US"/>
              <a:pPr>
                <a:defRPr/>
              </a:pPr>
              <a:t>2019/12/27</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0F731E-D7B7-434A-895D-B50BEB3E857F}" type="slidenum">
              <a:rPr lang="zh-CN" altLang="en-US"/>
              <a:pPr>
                <a:defRPr/>
              </a:pPr>
              <a:t>‹#›</a:t>
            </a:fld>
            <a:endParaRPr lang="zh-CN" altLang="en-US"/>
          </a:p>
        </p:txBody>
      </p:sp>
    </p:spTree>
    <p:extLst>
      <p:ext uri="{BB962C8B-B14F-4D97-AF65-F5344CB8AC3E}">
        <p14:creationId xmlns:p14="http://schemas.microsoft.com/office/powerpoint/2010/main" xmlns="" val="88980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B09559-38D9-4781-95A4-E05A8A08DA7E}" type="datetimeFigureOut">
              <a:rPr lang="zh-CN" altLang="en-US"/>
              <a:pPr>
                <a:defRPr/>
              </a:pPr>
              <a:t>2019/12/27</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CBAA580-3457-4F18-B774-779C7A33D1C4}" type="slidenum">
              <a:rPr lang="zh-CN" altLang="en-US"/>
              <a:pPr>
                <a:defRPr/>
              </a:pPr>
              <a:t>‹#›</a:t>
            </a:fld>
            <a:endParaRPr lang="zh-CN" altLang="en-US"/>
          </a:p>
        </p:txBody>
      </p:sp>
    </p:spTree>
    <p:extLst>
      <p:ext uri="{BB962C8B-B14F-4D97-AF65-F5344CB8AC3E}">
        <p14:creationId xmlns:p14="http://schemas.microsoft.com/office/powerpoint/2010/main" xmlns="" val="19894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812DCE6-7DC5-4A1C-8771-8E9153847723}" type="datetimeFigureOut">
              <a:rPr lang="zh-CN" altLang="en-US"/>
              <a:pPr>
                <a:defRPr/>
              </a:pPr>
              <a:t>2019/12/27</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A57D8FE-2E38-4A4E-B615-54419D45935C}" type="slidenum">
              <a:rPr lang="zh-CN" altLang="en-US"/>
              <a:pPr>
                <a:defRPr/>
              </a:pPr>
              <a:t>‹#›</a:t>
            </a:fld>
            <a:endParaRPr lang="zh-CN" altLang="en-US"/>
          </a:p>
        </p:txBody>
      </p:sp>
    </p:spTree>
    <p:extLst>
      <p:ext uri="{BB962C8B-B14F-4D97-AF65-F5344CB8AC3E}">
        <p14:creationId xmlns:p14="http://schemas.microsoft.com/office/powerpoint/2010/main" xmlns="" val="174425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B3F7DD9-F044-47A1-ABA8-769DFF9825FC}" type="datetimeFigureOut">
              <a:rPr lang="zh-CN" altLang="en-US"/>
              <a:pPr>
                <a:defRPr/>
              </a:pPr>
              <a:t>2019/12/27</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A0016910-F830-44DC-9A7D-D9DF24379878}" type="slidenum">
              <a:rPr lang="zh-CN" altLang="en-US"/>
              <a:pPr>
                <a:defRPr/>
              </a:pPr>
              <a:t>‹#›</a:t>
            </a:fld>
            <a:endParaRPr lang="zh-CN" altLang="en-US"/>
          </a:p>
        </p:txBody>
      </p:sp>
    </p:spTree>
    <p:extLst>
      <p:ext uri="{BB962C8B-B14F-4D97-AF65-F5344CB8AC3E}">
        <p14:creationId xmlns:p14="http://schemas.microsoft.com/office/powerpoint/2010/main" xmlns="" val="318912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6FA1FE00-F4E6-4393-8CB3-FA121964E7DD}" type="datetimeFigureOut">
              <a:rPr lang="zh-CN" altLang="en-US"/>
              <a:pPr>
                <a:defRPr/>
              </a:pPr>
              <a:t>2019/12/27</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AFC4C2D-9E04-4421-9F1C-1A2842CD98FF}" type="slidenum">
              <a:rPr lang="zh-CN" altLang="en-US"/>
              <a:pPr>
                <a:defRPr/>
              </a:pPr>
              <a:t>‹#›</a:t>
            </a:fld>
            <a:endParaRPr lang="zh-CN" altLang="en-US"/>
          </a:p>
        </p:txBody>
      </p:sp>
    </p:spTree>
    <p:extLst>
      <p:ext uri="{BB962C8B-B14F-4D97-AF65-F5344CB8AC3E}">
        <p14:creationId xmlns:p14="http://schemas.microsoft.com/office/powerpoint/2010/main" xmlns="" val="204995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4B5A667-A0C2-4177-9828-58616B0EDF14}" type="datetimeFigureOut">
              <a:rPr lang="zh-CN" altLang="en-US"/>
              <a:pPr>
                <a:defRPr/>
              </a:pPr>
              <a:t>2019/12/27</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564D3F5-620D-4430-B0F5-4DC242E48508}" type="slidenum">
              <a:rPr lang="zh-CN" altLang="en-US"/>
              <a:pPr>
                <a:defRPr/>
              </a:pPr>
              <a:t>‹#›</a:t>
            </a:fld>
            <a:endParaRPr lang="zh-CN" altLang="en-US"/>
          </a:p>
        </p:txBody>
      </p:sp>
    </p:spTree>
    <p:extLst>
      <p:ext uri="{BB962C8B-B14F-4D97-AF65-F5344CB8AC3E}">
        <p14:creationId xmlns:p14="http://schemas.microsoft.com/office/powerpoint/2010/main" xmlns="" val="72684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121E59C1-8DF4-449C-BF5D-9A032895E8EC}" type="datetimeFigureOut">
              <a:rPr lang="zh-CN" altLang="en-US"/>
              <a:pPr>
                <a:defRPr/>
              </a:pPr>
              <a:t>2019/12/27</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664F6F-8DF5-422E-A854-7F5FCC2B7B2E}" type="slidenum">
              <a:rPr lang="zh-CN" altLang="en-US"/>
              <a:pPr>
                <a:defRPr/>
              </a:pPr>
              <a:t>‹#›</a:t>
            </a:fld>
            <a:endParaRPr lang="zh-CN" altLang="en-US"/>
          </a:p>
        </p:txBody>
      </p:sp>
    </p:spTree>
    <p:extLst>
      <p:ext uri="{BB962C8B-B14F-4D97-AF65-F5344CB8AC3E}">
        <p14:creationId xmlns:p14="http://schemas.microsoft.com/office/powerpoint/2010/main" xmlns="" val="53630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9F0B11F-7391-49E0-A0F1-362451C1512B}" type="datetimeFigureOut">
              <a:rPr lang="zh-CN" altLang="en-US"/>
              <a:pPr>
                <a:defRPr/>
              </a:pPr>
              <a:t>2019/12/27</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50E2A3C-B5EC-404A-9F39-CDF4D270D1C3}" type="slidenum">
              <a:rPr lang="zh-CN" altLang="en-US"/>
              <a:pPr>
                <a:defRPr/>
              </a:pPr>
              <a:t>‹#›</a:t>
            </a:fld>
            <a:endParaRPr lang="zh-CN" altLang="en-US"/>
          </a:p>
        </p:txBody>
      </p:sp>
    </p:spTree>
    <p:extLst>
      <p:ext uri="{BB962C8B-B14F-4D97-AF65-F5344CB8AC3E}">
        <p14:creationId xmlns:p14="http://schemas.microsoft.com/office/powerpoint/2010/main" xmlns="" val="339859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Date Placeholder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E08B65B1-DE84-4192-813A-87B2E8D0A709}" type="datetimeFigureOut">
              <a:rPr lang="zh-CN" altLang="en-US"/>
              <a:pPr>
                <a:defRPr/>
              </a:pPr>
              <a:t>2019/12/27</a:t>
            </a:fld>
            <a:endParaRPr lang="zh-CN" altLang="en-US"/>
          </a:p>
        </p:txBody>
      </p:sp>
      <p:sp>
        <p:nvSpPr>
          <p:cNvPr id="1029" name="Footer Placeholder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mn-lt"/>
              </a:defRPr>
            </a:lvl1pPr>
          </a:lstStyle>
          <a:p>
            <a:pPr>
              <a:defRPr/>
            </a:pPr>
            <a:fld id="{E7BF42A4-7DD3-43FE-A3D9-D77D6E8D961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21"/>
          <p:cNvSpPr>
            <a:spLocks noChangeArrowheads="1"/>
          </p:cNvSpPr>
          <p:nvPr/>
        </p:nvSpPr>
        <p:spPr bwMode="auto">
          <a:xfrm>
            <a:off x="2212975" y="1668463"/>
            <a:ext cx="4826000" cy="4826000"/>
          </a:xfrm>
          <a:prstGeom prst="ellipse">
            <a:avLst/>
          </a:prstGeom>
          <a:solidFill>
            <a:srgbClr val="7030A0"/>
          </a:solidFill>
          <a:ln>
            <a:noFill/>
          </a:ln>
          <a:effectLst>
            <a:outerShdw dist="38100" dir="135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3075" name="直接连接符 28"/>
          <p:cNvCxnSpPr>
            <a:cxnSpLocks noChangeShapeType="1"/>
          </p:cNvCxnSpPr>
          <p:nvPr/>
        </p:nvCxnSpPr>
        <p:spPr bwMode="auto">
          <a:xfrm flipH="1">
            <a:off x="754063" y="1549400"/>
            <a:ext cx="1330325" cy="1511300"/>
          </a:xfrm>
          <a:prstGeom prst="line">
            <a:avLst/>
          </a:prstGeom>
          <a:noFill/>
          <a:ln w="6350">
            <a:solidFill>
              <a:srgbClr val="7030A0"/>
            </a:solidFill>
            <a:round/>
            <a:headEnd/>
            <a:tailEnd/>
          </a:ln>
          <a:extLst>
            <a:ext uri="{909E8E84-426E-40DD-AFC4-6F175D3DCCD1}">
              <a14:hiddenFill xmlns:a14="http://schemas.microsoft.com/office/drawing/2010/main" xmlns="">
                <a:noFill/>
              </a14:hiddenFill>
            </a:ext>
          </a:extLst>
        </p:spPr>
      </p:cxnSp>
      <p:sp>
        <p:nvSpPr>
          <p:cNvPr id="3076" name="标题 1"/>
          <p:cNvSpPr>
            <a:spLocks noGrp="1"/>
          </p:cNvSpPr>
          <p:nvPr>
            <p:ph type="title" idx="4294967295"/>
          </p:nvPr>
        </p:nvSpPr>
        <p:spPr>
          <a:xfrm>
            <a:off x="520700" y="709613"/>
            <a:ext cx="8229600" cy="1143000"/>
          </a:xfrm>
        </p:spPr>
        <p:txBody>
          <a:bodyPr/>
          <a:lstStyle/>
          <a:p>
            <a:pPr eaLnBrk="1" hangingPunct="1">
              <a:lnSpc>
                <a:spcPct val="100000"/>
              </a:lnSpc>
            </a:pPr>
            <a:r>
              <a:rPr lang="zh-CN" altLang="en-US" sz="3200" smtClean="0">
                <a:solidFill>
                  <a:srgbClr val="7030A0"/>
                </a:solidFill>
                <a:latin typeface="微软雅黑" panose="020B0503020204020204" pitchFamily="34" charset="-122"/>
                <a:ea typeface="微软雅黑" panose="020B0503020204020204" pitchFamily="34" charset="-122"/>
              </a:rPr>
              <a:t>《斯坦福大学最受欢迎的创意课》</a:t>
            </a:r>
          </a:p>
        </p:txBody>
      </p:sp>
      <p:sp>
        <p:nvSpPr>
          <p:cNvPr id="3077" name="椭圆 18"/>
          <p:cNvSpPr>
            <a:spLocks noChangeArrowheads="1"/>
          </p:cNvSpPr>
          <p:nvPr/>
        </p:nvSpPr>
        <p:spPr bwMode="auto">
          <a:xfrm>
            <a:off x="2298700" y="1938338"/>
            <a:ext cx="4673600" cy="4321175"/>
          </a:xfrm>
          <a:prstGeom prst="ellipse">
            <a:avLst/>
          </a:prstGeom>
          <a:solidFill>
            <a:srgbClr val="7030A0"/>
          </a:solidFill>
          <a:ln w="38100">
            <a:solidFill>
              <a:schemeClr val="bg1"/>
            </a:solidFill>
            <a:round/>
            <a:headEnd/>
            <a:tailEnd/>
          </a:ln>
          <a:effectLst>
            <a:outerShdw dist="38100" dir="13500000" algn="ctr" rotWithShape="0">
              <a:srgbClr val="000000">
                <a:alpha val="37000"/>
              </a:srgb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3078" name="直接连接符 22"/>
          <p:cNvCxnSpPr>
            <a:cxnSpLocks noChangeShapeType="1"/>
          </p:cNvCxnSpPr>
          <p:nvPr/>
        </p:nvCxnSpPr>
        <p:spPr bwMode="auto">
          <a:xfrm rot="5400000">
            <a:off x="6995319" y="5244307"/>
            <a:ext cx="1500187" cy="1257300"/>
          </a:xfrm>
          <a:prstGeom prst="line">
            <a:avLst/>
          </a:prstGeom>
          <a:noFill/>
          <a:ln w="6350">
            <a:solidFill>
              <a:srgbClr val="7030A0"/>
            </a:solidFill>
            <a:round/>
            <a:headEnd/>
            <a:tailEnd/>
          </a:ln>
          <a:extLst>
            <a:ext uri="{909E8E84-426E-40DD-AFC4-6F175D3DCCD1}">
              <a14:hiddenFill xmlns:a14="http://schemas.microsoft.com/office/drawing/2010/main" xmlns="">
                <a:noFill/>
              </a14:hiddenFill>
            </a:ext>
          </a:extLst>
        </p:spPr>
      </p:cxnSp>
      <p:sp>
        <p:nvSpPr>
          <p:cNvPr id="3079" name="矩形 15"/>
          <p:cNvSpPr>
            <a:spLocks noChangeArrowheads="1"/>
          </p:cNvSpPr>
          <p:nvPr/>
        </p:nvSpPr>
        <p:spPr bwMode="auto">
          <a:xfrm>
            <a:off x="3679825" y="2808288"/>
            <a:ext cx="1893888" cy="258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a:solidFill>
                  <a:srgbClr val="F2F2F2"/>
                </a:solidFill>
                <a:latin typeface="微软雅黑" panose="020B0503020204020204" pitchFamily="34" charset="-122"/>
                <a:ea typeface="微软雅黑" panose="020B0503020204020204" pitchFamily="34" charset="-122"/>
              </a:rPr>
              <a:t>令你的工作和生活充满</a:t>
            </a:r>
            <a:r>
              <a:rPr lang="zh-CN" altLang="en-US" sz="6600">
                <a:solidFill>
                  <a:srgbClr val="F2F2F2"/>
                </a:solidFill>
                <a:latin typeface="微软雅黑" panose="020B0503020204020204" pitchFamily="34" charset="-122"/>
                <a:ea typeface="微软雅黑" panose="020B0503020204020204" pitchFamily="34" charset="-122"/>
              </a:rPr>
              <a:t>创新</a:t>
            </a:r>
            <a:r>
              <a:rPr lang="zh-CN" altLang="en-US" sz="2400">
                <a:solidFill>
                  <a:srgbClr val="F2F2F2"/>
                </a:solidFill>
                <a:latin typeface="微软雅黑" panose="020B0503020204020204" pitchFamily="34" charset="-122"/>
                <a:ea typeface="微软雅黑" panose="020B0503020204020204" pitchFamily="34" charset="-122"/>
              </a:rPr>
              <a:t>方法的一本书。</a:t>
            </a:r>
          </a:p>
        </p:txBody>
      </p:sp>
      <p:sp>
        <p:nvSpPr>
          <p:cNvPr id="3080"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CDBBECFB-DC25-426A-810A-8BE27AEC18FE}"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9"/>
          <p:cNvSpPr>
            <a:spLocks/>
          </p:cNvSpPr>
          <p:nvPr/>
        </p:nvSpPr>
        <p:spPr bwMode="auto">
          <a:xfrm flipV="1">
            <a:off x="0" y="1377950"/>
            <a:ext cx="9144000" cy="136525"/>
          </a:xfrm>
          <a:custGeom>
            <a:avLst/>
            <a:gdLst>
              <a:gd name="T0" fmla="*/ 0 w 8451223"/>
              <a:gd name="T1" fmla="*/ 0 h 2009633"/>
              <a:gd name="T2" fmla="*/ 12531493 w 8451223"/>
              <a:gd name="T3" fmla="*/ 0 h 2009633"/>
              <a:gd name="T4" fmla="*/ 12531493 w 8451223"/>
              <a:gd name="T5" fmla="*/ 3 h 2009633"/>
              <a:gd name="T6" fmla="*/ 1158338 w 8451223"/>
              <a:gd name="T7" fmla="*/ 3 h 2009633"/>
              <a:gd name="T8" fmla="*/ 0 w 8451223"/>
              <a:gd name="T9" fmla="*/ 0 h 2009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51223" h="2009633">
                <a:moveTo>
                  <a:pt x="0" y="0"/>
                </a:moveTo>
                <a:lnTo>
                  <a:pt x="8451223" y="1"/>
                </a:lnTo>
                <a:lnTo>
                  <a:pt x="8451223" y="2009633"/>
                </a:lnTo>
                <a:lnTo>
                  <a:pt x="781182" y="1968690"/>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12291" name="直接连接符 5"/>
          <p:cNvCxnSpPr>
            <a:cxnSpLocks noChangeShapeType="1"/>
          </p:cNvCxnSpPr>
          <p:nvPr/>
        </p:nvCxnSpPr>
        <p:spPr bwMode="auto">
          <a:xfrm rot="5400000">
            <a:off x="-427038" y="447675"/>
            <a:ext cx="1590676" cy="298450"/>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2292" name="椭圆 8"/>
          <p:cNvSpPr>
            <a:spLocks noChangeArrowheads="1"/>
          </p:cNvSpPr>
          <p:nvPr/>
        </p:nvSpPr>
        <p:spPr bwMode="auto">
          <a:xfrm>
            <a:off x="-568325" y="123825"/>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2293" name="文本框 3"/>
          <p:cNvSpPr txBox="1">
            <a:spLocks noChangeArrowheads="1"/>
          </p:cNvSpPr>
          <p:nvPr/>
        </p:nvSpPr>
        <p:spPr bwMode="auto">
          <a:xfrm>
            <a:off x="88900" y="280988"/>
            <a:ext cx="56705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3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如何提高观察能力？</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2294" name="直接连接符 11"/>
          <p:cNvCxnSpPr>
            <a:cxnSpLocks noChangeShapeType="1"/>
          </p:cNvCxnSpPr>
          <p:nvPr/>
        </p:nvCxnSpPr>
        <p:spPr bwMode="auto">
          <a:xfrm rot="5400000">
            <a:off x="-2542381" y="4015581"/>
            <a:ext cx="5384800" cy="300038"/>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2295" name="文本框 10"/>
          <p:cNvSpPr txBox="1">
            <a:spLocks noChangeArrowheads="1"/>
          </p:cNvSpPr>
          <p:nvPr/>
        </p:nvSpPr>
        <p:spPr bwMode="auto">
          <a:xfrm>
            <a:off x="804863" y="1981200"/>
            <a:ext cx="7629525" cy="384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手机积累观察的结果</a:t>
            </a:r>
          </a:p>
          <a:p>
            <a:pPr lvl="1" eaLnBrk="1" hangingPunct="1">
              <a:lnSpc>
                <a:spcPct val="14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著名舞蹈家怀拉萨普在创作一个舞蹈前，都会找来一个纸箱，在外面写上舞蹈的名字，然后把平时发现的与创作有关的所见所闻、所思所想都放进纸箱里，方便在创作的时候拿来作参考。</a:t>
            </a:r>
          </a:p>
          <a:p>
            <a:pPr lvl="1" eaLnBrk="1" hangingPunct="1">
              <a:lnSpc>
                <a:spcPct val="140000"/>
              </a:lnSpc>
              <a:spcBef>
                <a:spcPct val="0"/>
              </a:spcBef>
              <a:buFont typeface="Arial" panose="020B0604020202020204" pitchFamily="34" charset="0"/>
              <a:buChar char="–"/>
            </a:pPr>
            <a:r>
              <a:rPr lang="en-US" altLang="zh-CN" sz="2000">
                <a:solidFill>
                  <a:srgbClr val="595959"/>
                </a:solidFill>
                <a:latin typeface="微软雅黑" panose="020B0503020204020204" pitchFamily="34" charset="-122"/>
                <a:ea typeface="微软雅黑" panose="020B0503020204020204" pitchFamily="34" charset="-122"/>
              </a:rPr>
              <a:t>IDEO</a:t>
            </a:r>
            <a:r>
              <a:rPr lang="zh-CN" altLang="en-US" sz="2000">
                <a:solidFill>
                  <a:srgbClr val="595959"/>
                </a:solidFill>
                <a:latin typeface="微软雅黑" panose="020B0503020204020204" pitchFamily="34" charset="-122"/>
                <a:ea typeface="微软雅黑" panose="020B0503020204020204" pitchFamily="34" charset="-122"/>
              </a:rPr>
              <a:t>公司要求所有创新服务都要首先进行深入的客户洞察，体验客户的感受，他们甚至让研发人员坐在婴儿手推车里，于是发明了一款很受欢迎的手推车。孩子坐的更高，而且面对妈妈。</a:t>
            </a:r>
            <a:endParaRPr lang="zh-CN" altLang="en-US" b="1">
              <a:solidFill>
                <a:srgbClr val="7F7F7F"/>
              </a:solidFill>
              <a:latin typeface="微软雅黑" panose="020B0503020204020204" pitchFamily="34" charset="-122"/>
              <a:ea typeface="微软雅黑" panose="020B0503020204020204" pitchFamily="34" charset="-122"/>
            </a:endParaRPr>
          </a:p>
        </p:txBody>
      </p:sp>
      <p:sp>
        <p:nvSpPr>
          <p:cNvPr id="12296"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B2EF2FB5-8DE0-4399-975B-736FD825A768}"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10</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椭圆 6"/>
          <p:cNvSpPr>
            <a:spLocks noChangeArrowheads="1"/>
          </p:cNvSpPr>
          <p:nvPr/>
        </p:nvSpPr>
        <p:spPr bwMode="auto">
          <a:xfrm>
            <a:off x="1379538" y="369888"/>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3315" name="文本框 3"/>
          <p:cNvSpPr txBox="1">
            <a:spLocks noChangeArrowheads="1"/>
          </p:cNvSpPr>
          <p:nvPr/>
        </p:nvSpPr>
        <p:spPr bwMode="auto">
          <a:xfrm>
            <a:off x="2095500" y="717550"/>
            <a:ext cx="63246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4</a:t>
            </a:r>
            <a:r>
              <a:rPr lang="en-US" altLang="zh-CN" sz="4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第四招：营造有创意的环境</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3316" name="直接连接符 4"/>
          <p:cNvCxnSpPr>
            <a:cxnSpLocks noChangeShapeType="1"/>
          </p:cNvCxnSpPr>
          <p:nvPr/>
        </p:nvCxnSpPr>
        <p:spPr bwMode="auto">
          <a:xfrm flipH="1">
            <a:off x="503238" y="-117475"/>
            <a:ext cx="1951037" cy="697547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3317" name="文本框 8"/>
          <p:cNvSpPr txBox="1">
            <a:spLocks noChangeArrowheads="1"/>
          </p:cNvSpPr>
          <p:nvPr/>
        </p:nvSpPr>
        <p:spPr bwMode="auto">
          <a:xfrm>
            <a:off x="1855788" y="2262188"/>
            <a:ext cx="6932612"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独特的办公室设计风格可以激发创意</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工作室里有大块岩石、各种乐器、多样的纤维和精巧的工艺品，这些一般不出现在办公室中的东西都会激发团队的想象力</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员工之间的隔板也会阻挡他们创新的激情。人们只有在开放的环境中和他人在一起时才会更有创造力</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en-US" altLang="zh-CN" sz="2000">
                <a:solidFill>
                  <a:srgbClr val="595959"/>
                </a:solidFill>
                <a:latin typeface="微软雅黑" panose="020B0503020204020204" pitchFamily="34" charset="-122"/>
                <a:ea typeface="微软雅黑" panose="020B0503020204020204" pitchFamily="34" charset="-122"/>
              </a:rPr>
              <a:t>IDEO</a:t>
            </a:r>
            <a:r>
              <a:rPr lang="zh-CN" altLang="en-US" sz="2000">
                <a:solidFill>
                  <a:srgbClr val="595959"/>
                </a:solidFill>
                <a:latin typeface="微软雅黑" panose="020B0503020204020204" pitchFamily="34" charset="-122"/>
                <a:ea typeface="微软雅黑" panose="020B0503020204020204" pitchFamily="34" charset="-122"/>
              </a:rPr>
              <a:t>公司会经常变换员工的办公位置和环境。他们的合伙人丹尼斯泊伊尔甚至在工作室中央的一辆改造过的货车中办公。出差几周后，他的工作位置肯定被换掉了。有位员工获得了美国绿卡后，他的位置被同事刷成了美国国旗的图案</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不同的音乐也会带来不同的效果</a:t>
            </a:r>
          </a:p>
        </p:txBody>
      </p:sp>
      <p:sp>
        <p:nvSpPr>
          <p:cNvPr id="13318" name="矩形 19"/>
          <p:cNvSpPr>
            <a:spLocks/>
          </p:cNvSpPr>
          <p:nvPr/>
        </p:nvSpPr>
        <p:spPr bwMode="auto">
          <a:xfrm flipV="1">
            <a:off x="2155825" y="1787525"/>
            <a:ext cx="6988175" cy="136525"/>
          </a:xfrm>
          <a:custGeom>
            <a:avLst/>
            <a:gdLst>
              <a:gd name="T0" fmla="*/ 0 w 8376894"/>
              <a:gd name="T1" fmla="*/ 0 h 2023281"/>
              <a:gd name="T2" fmla="*/ 3384439 w 8376894"/>
              <a:gd name="T3" fmla="*/ 0 h 2023281"/>
              <a:gd name="T4" fmla="*/ 3384439 w 8376894"/>
              <a:gd name="T5" fmla="*/ 3 h 2023281"/>
              <a:gd name="T6" fmla="*/ 25555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3319"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23C8556C-CD33-4390-B760-6447F3C7D9BE}"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11</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椭圆 6"/>
          <p:cNvSpPr>
            <a:spLocks noChangeArrowheads="1"/>
          </p:cNvSpPr>
          <p:nvPr/>
        </p:nvSpPr>
        <p:spPr bwMode="auto">
          <a:xfrm>
            <a:off x="1379538" y="369888"/>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339" name="矩形 19"/>
          <p:cNvSpPr>
            <a:spLocks/>
          </p:cNvSpPr>
          <p:nvPr/>
        </p:nvSpPr>
        <p:spPr bwMode="auto">
          <a:xfrm flipV="1">
            <a:off x="2155825" y="1787525"/>
            <a:ext cx="6988175" cy="136525"/>
          </a:xfrm>
          <a:custGeom>
            <a:avLst/>
            <a:gdLst>
              <a:gd name="T0" fmla="*/ 0 w 8376894"/>
              <a:gd name="T1" fmla="*/ 0 h 2023281"/>
              <a:gd name="T2" fmla="*/ 3384439 w 8376894"/>
              <a:gd name="T3" fmla="*/ 0 h 2023281"/>
              <a:gd name="T4" fmla="*/ 3384439 w 8376894"/>
              <a:gd name="T5" fmla="*/ 3 h 2023281"/>
              <a:gd name="T6" fmla="*/ 25555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0" name="文本框 3"/>
          <p:cNvSpPr txBox="1">
            <a:spLocks noChangeArrowheads="1"/>
          </p:cNvSpPr>
          <p:nvPr/>
        </p:nvSpPr>
        <p:spPr bwMode="auto">
          <a:xfrm>
            <a:off x="2095500" y="717550"/>
            <a:ext cx="63246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4</a:t>
            </a:r>
            <a:r>
              <a:rPr lang="en-US" altLang="zh-CN" sz="4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营造创意环境的七大因素</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4341" name="直接连接符 4"/>
          <p:cNvCxnSpPr>
            <a:cxnSpLocks noChangeShapeType="1"/>
          </p:cNvCxnSpPr>
          <p:nvPr/>
        </p:nvCxnSpPr>
        <p:spPr bwMode="auto">
          <a:xfrm flipH="1">
            <a:off x="503238" y="-117475"/>
            <a:ext cx="1951037" cy="697547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4342" name="文本框 8"/>
          <p:cNvSpPr txBox="1">
            <a:spLocks noChangeArrowheads="1"/>
          </p:cNvSpPr>
          <p:nvPr/>
        </p:nvSpPr>
        <p:spPr bwMode="auto">
          <a:xfrm>
            <a:off x="1814513" y="2398713"/>
            <a:ext cx="6934200" cy="323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私人空间：</a:t>
            </a:r>
            <a:r>
              <a:rPr lang="zh-CN" altLang="en-US" sz="2000">
                <a:solidFill>
                  <a:srgbClr val="595959"/>
                </a:solidFill>
                <a:latin typeface="微软雅黑" panose="020B0503020204020204" pitchFamily="34" charset="-122"/>
                <a:ea typeface="微软雅黑" panose="020B0503020204020204" pitchFamily="34" charset="-122"/>
              </a:rPr>
              <a:t>要留有相对安静的私人空间</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集体空间：</a:t>
            </a:r>
            <a:r>
              <a:rPr lang="zh-CN" altLang="en-US" sz="2000">
                <a:solidFill>
                  <a:srgbClr val="595959"/>
                </a:solidFill>
                <a:latin typeface="微软雅黑" panose="020B0503020204020204" pitchFamily="34" charset="-122"/>
                <a:ea typeface="微软雅黑" panose="020B0503020204020204" pitchFamily="34" charset="-122"/>
              </a:rPr>
              <a:t>要重视能把大家聚到一起的集体空间</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自我表达空间：</a:t>
            </a:r>
            <a:r>
              <a:rPr lang="zh-CN" altLang="en-US" sz="2000">
                <a:solidFill>
                  <a:srgbClr val="595959"/>
                </a:solidFill>
                <a:latin typeface="微软雅黑" panose="020B0503020204020204" pitchFamily="34" charset="-122"/>
                <a:ea typeface="微软雅黑" panose="020B0503020204020204" pitchFamily="34" charset="-122"/>
              </a:rPr>
              <a:t>一块板子，可以贴照片，挂油画，或者奖章，类似办公室里的微博</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才艺展示空间：</a:t>
            </a:r>
            <a:r>
              <a:rPr lang="zh-CN" altLang="en-US" sz="2000">
                <a:solidFill>
                  <a:srgbClr val="595959"/>
                </a:solidFill>
                <a:latin typeface="微软雅黑" panose="020B0503020204020204" pitchFamily="34" charset="-122"/>
                <a:ea typeface="微软雅黑" panose="020B0503020204020204" pitchFamily="34" charset="-122"/>
              </a:rPr>
              <a:t>一个可以挪动的会议室或者教室</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参与空间：</a:t>
            </a:r>
            <a:r>
              <a:rPr lang="zh-CN" altLang="en-US" sz="2000">
                <a:solidFill>
                  <a:srgbClr val="595959"/>
                </a:solidFill>
                <a:latin typeface="微软雅黑" panose="020B0503020204020204" pitchFamily="34" charset="-122"/>
                <a:ea typeface="微软雅黑" panose="020B0503020204020204" pitchFamily="34" charset="-122"/>
              </a:rPr>
              <a:t>大家可以共同建设的一个空间，可以是个小院子，一片树林，一间库房</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资料空间：</a:t>
            </a:r>
            <a:r>
              <a:rPr lang="zh-CN" altLang="en-US" sz="2000">
                <a:solidFill>
                  <a:srgbClr val="595959"/>
                </a:solidFill>
                <a:latin typeface="微软雅黑" panose="020B0503020204020204" pitchFamily="34" charset="-122"/>
                <a:ea typeface="微软雅黑" panose="020B0503020204020204" pitchFamily="34" charset="-122"/>
              </a:rPr>
              <a:t>人们可以获取有用信息的地方</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旁观者空间：</a:t>
            </a:r>
            <a:r>
              <a:rPr lang="zh-CN" altLang="en-US" sz="2000">
                <a:solidFill>
                  <a:srgbClr val="595959"/>
                </a:solidFill>
                <a:latin typeface="微软雅黑" panose="020B0503020204020204" pitchFamily="34" charset="-122"/>
                <a:ea typeface="微软雅黑" panose="020B0503020204020204" pitchFamily="34" charset="-122"/>
              </a:rPr>
              <a:t>只做被动的观察者和倾听者的空间</a:t>
            </a:r>
          </a:p>
        </p:txBody>
      </p:sp>
      <p:sp>
        <p:nvSpPr>
          <p:cNvPr id="14343"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442AC914-BF3C-4D60-A952-2B0436C2C0EB}"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12</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9"/>
          <p:cNvSpPr>
            <a:spLocks/>
          </p:cNvSpPr>
          <p:nvPr/>
        </p:nvSpPr>
        <p:spPr bwMode="auto">
          <a:xfrm flipV="1">
            <a:off x="0" y="1692275"/>
            <a:ext cx="9144000" cy="136525"/>
          </a:xfrm>
          <a:custGeom>
            <a:avLst/>
            <a:gdLst>
              <a:gd name="T0" fmla="*/ 0 w 8376894"/>
              <a:gd name="T1" fmla="*/ 0 h 2023281"/>
              <a:gd name="T2" fmla="*/ 12982221 w 8376894"/>
              <a:gd name="T3" fmla="*/ 0 h 2023281"/>
              <a:gd name="T4" fmla="*/ 12982221 w 8376894"/>
              <a:gd name="T5" fmla="*/ 3 h 2023281"/>
              <a:gd name="T6" fmla="*/ 98026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15363" name="直接连接符 5"/>
          <p:cNvCxnSpPr>
            <a:cxnSpLocks noChangeShapeType="1"/>
          </p:cNvCxnSpPr>
          <p:nvPr/>
        </p:nvCxnSpPr>
        <p:spPr bwMode="auto">
          <a:xfrm>
            <a:off x="517525" y="-200025"/>
            <a:ext cx="0" cy="193992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5364" name="椭圆 8"/>
          <p:cNvSpPr>
            <a:spLocks noChangeArrowheads="1"/>
          </p:cNvSpPr>
          <p:nvPr/>
        </p:nvSpPr>
        <p:spPr bwMode="auto">
          <a:xfrm>
            <a:off x="-595313" y="355600"/>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65" name="文本框 3"/>
          <p:cNvSpPr txBox="1">
            <a:spLocks noChangeArrowheads="1"/>
          </p:cNvSpPr>
          <p:nvPr/>
        </p:nvSpPr>
        <p:spPr bwMode="auto">
          <a:xfrm>
            <a:off x="88900" y="539750"/>
            <a:ext cx="88773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5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第五招：用约束催生创意</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5366" name="直接连接符 11"/>
          <p:cNvCxnSpPr>
            <a:cxnSpLocks noChangeShapeType="1"/>
          </p:cNvCxnSpPr>
          <p:nvPr/>
        </p:nvCxnSpPr>
        <p:spPr bwMode="auto">
          <a:xfrm rot="16200000" flipH="1">
            <a:off x="-1845468" y="3934618"/>
            <a:ext cx="5219700" cy="627063"/>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5367" name="文本框 7"/>
          <p:cNvSpPr txBox="1">
            <a:spLocks noChangeArrowheads="1"/>
          </p:cNvSpPr>
          <p:nvPr/>
        </p:nvSpPr>
        <p:spPr bwMode="auto">
          <a:xfrm>
            <a:off x="1200150" y="1971675"/>
            <a:ext cx="758825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压缩时间可以让创意反弹</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紧急情况下创意会更快地涌现</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资源越少，创意越多</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要求学生以地球日为主题，在</a:t>
            </a:r>
            <a:r>
              <a:rPr lang="en-US" altLang="zh-CN" sz="2000">
                <a:solidFill>
                  <a:srgbClr val="595959"/>
                </a:solidFill>
                <a:latin typeface="微软雅黑" panose="020B0503020204020204" pitchFamily="34" charset="-122"/>
                <a:ea typeface="微软雅黑" panose="020B0503020204020204" pitchFamily="34" charset="-122"/>
              </a:rPr>
              <a:t>30</a:t>
            </a:r>
            <a:r>
              <a:rPr lang="zh-CN" altLang="en-US" sz="2000">
                <a:solidFill>
                  <a:srgbClr val="595959"/>
                </a:solidFill>
                <a:latin typeface="微软雅黑" panose="020B0503020204020204" pitchFamily="34" charset="-122"/>
                <a:ea typeface="微软雅黑" panose="020B0503020204020204" pitchFamily="34" charset="-122"/>
              </a:rPr>
              <a:t>分钟内，利用纸张、标记笔和剪刀，设计出</a:t>
            </a:r>
            <a:r>
              <a:rPr lang="en-US" altLang="zh-CN" sz="2000">
                <a:solidFill>
                  <a:srgbClr val="595959"/>
                </a:solidFill>
                <a:latin typeface="微软雅黑" panose="020B0503020204020204" pitchFamily="34" charset="-122"/>
                <a:ea typeface="微软雅黑" panose="020B0503020204020204" pitchFamily="34" charset="-122"/>
              </a:rPr>
              <a:t>4</a:t>
            </a:r>
            <a:r>
              <a:rPr lang="zh-CN" altLang="en-US" sz="2000">
                <a:solidFill>
                  <a:srgbClr val="595959"/>
                </a:solidFill>
                <a:latin typeface="微软雅黑" panose="020B0503020204020204" pitchFamily="34" charset="-122"/>
                <a:ea typeface="微软雅黑" panose="020B0503020204020204" pitchFamily="34" charset="-122"/>
              </a:rPr>
              <a:t>张不同的贺卡，并且要配上广告词</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乔布斯要求苹果手机只能有一个键，设计人员做到两个键时已经快崩溃了，但乔布斯坚持，只能是一个键</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索尼要求把收音机做到一个锯好的小木块大小，他们发明了随身听</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当然，有时创新需要学会打破约束</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快递一定不能免费吗？</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杀毒软件一定要收费吗？</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教育一定需要教育部吗？</a:t>
            </a:r>
            <a:endParaRPr lang="en-US" altLang="zh-CN" sz="2000">
              <a:solidFill>
                <a:srgbClr val="595959"/>
              </a:solidFill>
              <a:latin typeface="微软雅黑" panose="020B0503020204020204" pitchFamily="34" charset="-122"/>
              <a:ea typeface="微软雅黑" panose="020B0503020204020204" pitchFamily="34" charset="-122"/>
            </a:endParaRPr>
          </a:p>
        </p:txBody>
      </p:sp>
      <p:sp>
        <p:nvSpPr>
          <p:cNvPr id="15368"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F090ACDC-509C-4F10-BE7C-234CA2F4BB03}"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13</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9"/>
          <p:cNvSpPr>
            <a:spLocks/>
          </p:cNvSpPr>
          <p:nvPr/>
        </p:nvSpPr>
        <p:spPr bwMode="auto">
          <a:xfrm flipV="1">
            <a:off x="1911350" y="1814513"/>
            <a:ext cx="7232650" cy="138112"/>
          </a:xfrm>
          <a:custGeom>
            <a:avLst/>
            <a:gdLst>
              <a:gd name="T0" fmla="*/ 0 w 8376894"/>
              <a:gd name="T1" fmla="*/ 0 h 2023281"/>
              <a:gd name="T2" fmla="*/ 4019343 w 8376894"/>
              <a:gd name="T3" fmla="*/ 0 h 2023281"/>
              <a:gd name="T4" fmla="*/ 4019343 w 8376894"/>
              <a:gd name="T5" fmla="*/ 3 h 2023281"/>
              <a:gd name="T6" fmla="*/ 30349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6387" name="椭圆 7"/>
          <p:cNvSpPr>
            <a:spLocks noChangeArrowheads="1"/>
          </p:cNvSpPr>
          <p:nvPr/>
        </p:nvSpPr>
        <p:spPr bwMode="auto">
          <a:xfrm>
            <a:off x="1406525" y="450850"/>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6388" name="文本框 3"/>
          <p:cNvSpPr txBox="1">
            <a:spLocks noChangeArrowheads="1"/>
          </p:cNvSpPr>
          <p:nvPr/>
        </p:nvSpPr>
        <p:spPr bwMode="auto">
          <a:xfrm>
            <a:off x="2095500" y="717550"/>
            <a:ext cx="68294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6</a:t>
            </a:r>
            <a:r>
              <a:rPr lang="en-US" altLang="zh-CN" sz="4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第六招：好的制度可以带来创新</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6389" name="直接连接符 4"/>
          <p:cNvCxnSpPr>
            <a:cxnSpLocks noChangeShapeType="1"/>
          </p:cNvCxnSpPr>
          <p:nvPr/>
        </p:nvCxnSpPr>
        <p:spPr bwMode="auto">
          <a:xfrm flipH="1">
            <a:off x="503238" y="-117475"/>
            <a:ext cx="1951037" cy="697547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6390" name="文本框 5"/>
          <p:cNvSpPr txBox="1">
            <a:spLocks noChangeArrowheads="1"/>
          </p:cNvSpPr>
          <p:nvPr/>
        </p:nvSpPr>
        <p:spPr bwMode="auto">
          <a:xfrm>
            <a:off x="1897063" y="2603500"/>
            <a:ext cx="6578600" cy="280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把创新变成游戏的四个原则</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及时反馈：愤怒的小鸟之所以成功，就在于它很容易给你带来反馈，轻松上手。打飞机是不是也一样呢？</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把任务分割成可计量的短期和长期目标，每个目标都予以奖励。</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确保有不确定因素或者惊喜。</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增强集体归属感。</a:t>
            </a:r>
            <a:endParaRPr lang="en-US" altLang="zh-CN" sz="2000">
              <a:solidFill>
                <a:srgbClr val="0070C0"/>
              </a:solidFill>
              <a:latin typeface="微软雅黑" panose="020B0503020204020204" pitchFamily="34" charset="-122"/>
              <a:ea typeface="微软雅黑" panose="020B0503020204020204" pitchFamily="34" charset="-122"/>
            </a:endParaRPr>
          </a:p>
        </p:txBody>
      </p:sp>
      <p:sp>
        <p:nvSpPr>
          <p:cNvPr id="16391"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0B99FF74-AA01-40A0-BB9A-4655E4E66669}"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14</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9"/>
          <p:cNvSpPr>
            <a:spLocks/>
          </p:cNvSpPr>
          <p:nvPr/>
        </p:nvSpPr>
        <p:spPr bwMode="auto">
          <a:xfrm flipV="1">
            <a:off x="1911350" y="1828800"/>
            <a:ext cx="7232650" cy="136525"/>
          </a:xfrm>
          <a:custGeom>
            <a:avLst/>
            <a:gdLst>
              <a:gd name="T0" fmla="*/ 0 w 8376894"/>
              <a:gd name="T1" fmla="*/ 0 h 2023281"/>
              <a:gd name="T2" fmla="*/ 4019343 w 8376894"/>
              <a:gd name="T3" fmla="*/ 0 h 2023281"/>
              <a:gd name="T4" fmla="*/ 4019343 w 8376894"/>
              <a:gd name="T5" fmla="*/ 3 h 2023281"/>
              <a:gd name="T6" fmla="*/ 30349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7411" name="椭圆 7"/>
          <p:cNvSpPr>
            <a:spLocks noChangeArrowheads="1"/>
          </p:cNvSpPr>
          <p:nvPr/>
        </p:nvSpPr>
        <p:spPr bwMode="auto">
          <a:xfrm>
            <a:off x="1406525" y="450850"/>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7412" name="文本框 3"/>
          <p:cNvSpPr txBox="1">
            <a:spLocks noChangeArrowheads="1"/>
          </p:cNvSpPr>
          <p:nvPr/>
        </p:nvSpPr>
        <p:spPr bwMode="auto">
          <a:xfrm>
            <a:off x="2095500" y="717550"/>
            <a:ext cx="68294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6</a:t>
            </a:r>
            <a:r>
              <a:rPr lang="en-US" altLang="zh-CN" sz="4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第六招：好的制度可以带来创新</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7413" name="直接连接符 4"/>
          <p:cNvCxnSpPr>
            <a:cxnSpLocks noChangeShapeType="1"/>
          </p:cNvCxnSpPr>
          <p:nvPr/>
        </p:nvCxnSpPr>
        <p:spPr bwMode="auto">
          <a:xfrm flipH="1">
            <a:off x="503238" y="-117475"/>
            <a:ext cx="1951037" cy="697547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7414" name="文本框 5"/>
          <p:cNvSpPr txBox="1">
            <a:spLocks noChangeArrowheads="1"/>
          </p:cNvSpPr>
          <p:nvPr/>
        </p:nvSpPr>
        <p:spPr bwMode="auto">
          <a:xfrm>
            <a:off x="1814513" y="2603500"/>
            <a:ext cx="6838950" cy="353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巧妙使用激励制度</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药企不愿意投入研发罕用药，有位律师推动一项法案，让罕用药的研发者可以享受长达七年的市场独占期。于是大量的公司开始投入研发罕用药</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芝加哥市的一所模范小学，由于新校长要求老师每天都要制定详细的教学计划，每天上课都要先把重点写在黑板上，结果学校气氛变得异常糟糕，原本的创新气氛都被破坏，好老师大量离职。</a:t>
            </a:r>
          </a:p>
          <a:p>
            <a:pPr eaLnBrk="1" hangingPunct="1">
              <a:lnSpc>
                <a:spcPct val="140000"/>
              </a:lnSpc>
              <a:spcBef>
                <a:spcPct val="0"/>
              </a:spcBef>
              <a:buFont typeface="Arial" panose="020B0604020202020204" pitchFamily="34" charset="0"/>
              <a:buNone/>
            </a:pPr>
            <a:endParaRPr lang="en-US" altLang="zh-CN" sz="2000">
              <a:solidFill>
                <a:srgbClr val="0070C0"/>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r>
              <a:rPr lang="en-US" altLang="zh-CN" sz="2000">
                <a:solidFill>
                  <a:srgbClr val="0070C0"/>
                </a:solidFill>
                <a:latin typeface="微软雅黑" panose="020B0503020204020204" pitchFamily="34" charset="-122"/>
                <a:ea typeface="微软雅黑" panose="020B0503020204020204" pitchFamily="34" charset="-122"/>
              </a:rPr>
              <a:t>      </a:t>
            </a:r>
          </a:p>
        </p:txBody>
      </p:sp>
      <p:sp>
        <p:nvSpPr>
          <p:cNvPr id="17415"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2DBB1F42-74CA-43EA-95E0-921CF688D129}"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15</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9"/>
          <p:cNvSpPr>
            <a:spLocks/>
          </p:cNvSpPr>
          <p:nvPr/>
        </p:nvSpPr>
        <p:spPr bwMode="auto">
          <a:xfrm flipV="1">
            <a:off x="0" y="1296988"/>
            <a:ext cx="9144000" cy="136525"/>
          </a:xfrm>
          <a:custGeom>
            <a:avLst/>
            <a:gdLst>
              <a:gd name="T0" fmla="*/ 0 w 8376894"/>
              <a:gd name="T1" fmla="*/ 0 h 2023281"/>
              <a:gd name="T2" fmla="*/ 12982221 w 8376894"/>
              <a:gd name="T3" fmla="*/ 0 h 2023281"/>
              <a:gd name="T4" fmla="*/ 12982221 w 8376894"/>
              <a:gd name="T5" fmla="*/ 3 h 2023281"/>
              <a:gd name="T6" fmla="*/ 98026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8435" name="文本框 7"/>
          <p:cNvSpPr txBox="1">
            <a:spLocks noChangeArrowheads="1"/>
          </p:cNvSpPr>
          <p:nvPr/>
        </p:nvSpPr>
        <p:spPr bwMode="auto">
          <a:xfrm>
            <a:off x="982663" y="1568450"/>
            <a:ext cx="7724775" cy="518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首先，相信团队成员都有着极大的潜力</a:t>
            </a:r>
            <a:endParaRPr lang="en-US" altLang="zh-CN" sz="2000" b="1">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平行思维法，让每个人都参与讨论</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六顶思考帽的方法可以有效避免争吵和抵触</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蓝帽子是指挥帽，负责决定大家带什么帽子</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红帽子是情感帽，每个人都表达自己的直觉判断</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白帽子是数据帽，每个人都只说有关的事实和数据</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黄帽子是乐观帽，每个人都只说乐观的想法，尤其是那个反对的人，一定要发言</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黑帽子是谨慎帽，每个人都只说风险和困难，尤其是那个支持的人，一定要发言</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绿帽子是创新帽，人们可以说如何改进和创新</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多肯定团队成员的贡献，会让他们更有创新精神</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成功团队每一个否定行为就有</a:t>
            </a:r>
            <a:r>
              <a:rPr lang="en-US" altLang="zh-CN" sz="2000">
                <a:solidFill>
                  <a:srgbClr val="595959"/>
                </a:solidFill>
                <a:latin typeface="微软雅黑" panose="020B0503020204020204" pitchFamily="34" charset="-122"/>
                <a:ea typeface="微软雅黑" panose="020B0503020204020204" pitchFamily="34" charset="-122"/>
              </a:rPr>
              <a:t>5.6</a:t>
            </a:r>
            <a:r>
              <a:rPr lang="zh-CN" altLang="en-US" sz="2000">
                <a:solidFill>
                  <a:srgbClr val="595959"/>
                </a:solidFill>
                <a:latin typeface="微软雅黑" panose="020B0503020204020204" pitchFamily="34" charset="-122"/>
                <a:ea typeface="微软雅黑" panose="020B0503020204020204" pitchFamily="34" charset="-122"/>
              </a:rPr>
              <a:t>个肯定行为与之对应</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失败团队每一个肯定行为对应着</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个否定行为</a:t>
            </a:r>
          </a:p>
        </p:txBody>
      </p:sp>
      <p:cxnSp>
        <p:nvCxnSpPr>
          <p:cNvPr id="18436" name="直接连接符 5"/>
          <p:cNvCxnSpPr>
            <a:cxnSpLocks noChangeShapeType="1"/>
          </p:cNvCxnSpPr>
          <p:nvPr/>
        </p:nvCxnSpPr>
        <p:spPr bwMode="auto">
          <a:xfrm rot="5400000">
            <a:off x="-407988" y="466726"/>
            <a:ext cx="1592263" cy="258762"/>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8437" name="椭圆 8"/>
          <p:cNvSpPr>
            <a:spLocks noChangeArrowheads="1"/>
          </p:cNvSpPr>
          <p:nvPr/>
        </p:nvSpPr>
        <p:spPr bwMode="auto">
          <a:xfrm>
            <a:off x="-595313" y="28575"/>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8438" name="文本框 3"/>
          <p:cNvSpPr txBox="1">
            <a:spLocks noChangeArrowheads="1"/>
          </p:cNvSpPr>
          <p:nvPr/>
        </p:nvSpPr>
        <p:spPr bwMode="auto">
          <a:xfrm>
            <a:off x="88900" y="212725"/>
            <a:ext cx="724058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7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第七招：激发团队创意</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8439" name="直接连接符 11"/>
          <p:cNvCxnSpPr>
            <a:cxnSpLocks noChangeShapeType="1"/>
          </p:cNvCxnSpPr>
          <p:nvPr/>
        </p:nvCxnSpPr>
        <p:spPr bwMode="auto">
          <a:xfrm rot="16200000" flipH="1">
            <a:off x="-2186781" y="4002881"/>
            <a:ext cx="5492750" cy="217488"/>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8440"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C788D907-460C-4DA9-8B79-ADFC79448C3F}"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16</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9"/>
          <p:cNvSpPr>
            <a:spLocks/>
          </p:cNvSpPr>
          <p:nvPr/>
        </p:nvSpPr>
        <p:spPr bwMode="auto">
          <a:xfrm flipV="1">
            <a:off x="1282700" y="1638300"/>
            <a:ext cx="7861300" cy="136525"/>
          </a:xfrm>
          <a:custGeom>
            <a:avLst/>
            <a:gdLst>
              <a:gd name="T0" fmla="*/ 0 w 8376894"/>
              <a:gd name="T1" fmla="*/ 0 h 2023281"/>
              <a:gd name="T2" fmla="*/ 6097331 w 8376894"/>
              <a:gd name="T3" fmla="*/ 0 h 2023281"/>
              <a:gd name="T4" fmla="*/ 6097331 w 8376894"/>
              <a:gd name="T5" fmla="*/ 3 h 2023281"/>
              <a:gd name="T6" fmla="*/ 460397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9459" name="椭圆 7"/>
          <p:cNvSpPr>
            <a:spLocks noChangeArrowheads="1"/>
          </p:cNvSpPr>
          <p:nvPr/>
        </p:nvSpPr>
        <p:spPr bwMode="auto">
          <a:xfrm>
            <a:off x="750888" y="341313"/>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9460" name="文本框 6"/>
          <p:cNvSpPr txBox="1">
            <a:spLocks noChangeArrowheads="1"/>
          </p:cNvSpPr>
          <p:nvPr/>
        </p:nvSpPr>
        <p:spPr bwMode="auto">
          <a:xfrm>
            <a:off x="1235075" y="2235200"/>
            <a:ext cx="7588250"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a:solidFill>
                  <a:srgbClr val="595959"/>
                </a:solidFill>
                <a:latin typeface="微软雅黑" panose="020B0503020204020204" pitchFamily="34" charset="-122"/>
                <a:ea typeface="微软雅黑" panose="020B0503020204020204" pitchFamily="34" charset="-122"/>
              </a:rPr>
              <a:t>爱迪生发明钨丝之前尝试过</a:t>
            </a:r>
            <a:r>
              <a:rPr lang="en-US" altLang="zh-CN" sz="2000">
                <a:solidFill>
                  <a:srgbClr val="595959"/>
                </a:solidFill>
                <a:latin typeface="微软雅黑" panose="020B0503020204020204" pitchFamily="34" charset="-122"/>
                <a:ea typeface="微软雅黑" panose="020B0503020204020204" pitchFamily="34" charset="-122"/>
              </a:rPr>
              <a:t>6000</a:t>
            </a:r>
            <a:r>
              <a:rPr lang="zh-CN" altLang="en-US" sz="2000">
                <a:solidFill>
                  <a:srgbClr val="595959"/>
                </a:solidFill>
                <a:latin typeface="微软雅黑" panose="020B0503020204020204" pitchFamily="34" charset="-122"/>
                <a:ea typeface="微软雅黑" panose="020B0503020204020204" pitchFamily="34" charset="-122"/>
              </a:rPr>
              <a:t>多种纤维材料，他有句名言：</a:t>
            </a:r>
            <a:r>
              <a:rPr lang="zh-CN" altLang="en-US" sz="2000" b="1">
                <a:solidFill>
                  <a:srgbClr val="595959"/>
                </a:solidFill>
                <a:latin typeface="微软雅黑" panose="020B0503020204020204" pitchFamily="34" charset="-122"/>
                <a:ea typeface="微软雅黑" panose="020B0503020204020204" pitchFamily="34" charset="-122"/>
              </a:rPr>
              <a:t>我从未失败过，每次失败都只是排除了一种不适合的材料。</a:t>
            </a:r>
            <a:endParaRPr lang="en-US" altLang="zh-CN" sz="2000" b="1">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a:solidFill>
                  <a:srgbClr val="595959"/>
                </a:solidFill>
                <a:latin typeface="微软雅黑" panose="020B0503020204020204" pitchFamily="34" charset="-122"/>
                <a:ea typeface="微软雅黑" panose="020B0503020204020204" pitchFamily="34" charset="-122"/>
              </a:rPr>
              <a:t>美国专利商标局主任说过：每年大约有</a:t>
            </a:r>
            <a:r>
              <a:rPr lang="en-US" altLang="zh-CN" sz="2000">
                <a:solidFill>
                  <a:srgbClr val="595959"/>
                </a:solidFill>
                <a:latin typeface="微软雅黑" panose="020B0503020204020204" pitchFamily="34" charset="-122"/>
                <a:ea typeface="微软雅黑" panose="020B0503020204020204" pitchFamily="34" charset="-122"/>
              </a:rPr>
              <a:t>150</a:t>
            </a:r>
            <a:r>
              <a:rPr lang="zh-CN" altLang="en-US" sz="2000">
                <a:solidFill>
                  <a:srgbClr val="595959"/>
                </a:solidFill>
                <a:latin typeface="微软雅黑" panose="020B0503020204020204" pitchFamily="34" charset="-122"/>
                <a:ea typeface="微软雅黑" panose="020B0503020204020204" pitchFamily="34" charset="-122"/>
              </a:rPr>
              <a:t>万份申请可以得到批准，有商业价值的大概只有</a:t>
            </a:r>
            <a:r>
              <a:rPr lang="en-US" altLang="zh-CN" sz="2000">
                <a:solidFill>
                  <a:srgbClr val="595959"/>
                </a:solidFill>
                <a:latin typeface="微软雅黑" panose="020B0503020204020204" pitchFamily="34" charset="-122"/>
                <a:ea typeface="微软雅黑" panose="020B0503020204020204" pitchFamily="34" charset="-122"/>
              </a:rPr>
              <a:t>3000</a:t>
            </a:r>
            <a:r>
              <a:rPr lang="zh-CN" altLang="en-US" sz="2000">
                <a:solidFill>
                  <a:srgbClr val="595959"/>
                </a:solidFill>
                <a:latin typeface="微软雅黑" panose="020B0503020204020204" pitchFamily="34" charset="-122"/>
                <a:ea typeface="微软雅黑" panose="020B0503020204020204" pitchFamily="34" charset="-122"/>
              </a:rPr>
              <a:t>份左右。不要被吓到，因为如果没有支持大胆创新的氛围，这有效的</a:t>
            </a:r>
            <a:r>
              <a:rPr lang="en-US" altLang="zh-CN" sz="2000">
                <a:solidFill>
                  <a:srgbClr val="595959"/>
                </a:solidFill>
                <a:latin typeface="微软雅黑" panose="020B0503020204020204" pitchFamily="34" charset="-122"/>
                <a:ea typeface="微软雅黑" panose="020B0503020204020204" pitchFamily="34" charset="-122"/>
              </a:rPr>
              <a:t>3000</a:t>
            </a:r>
            <a:r>
              <a:rPr lang="zh-CN" altLang="en-US" sz="2000">
                <a:solidFill>
                  <a:srgbClr val="595959"/>
                </a:solidFill>
                <a:latin typeface="微软雅黑" panose="020B0503020204020204" pitchFamily="34" charset="-122"/>
                <a:ea typeface="微软雅黑" panose="020B0503020204020204" pitchFamily="34" charset="-122"/>
              </a:rPr>
              <a:t>份就不会产生。</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en-US" altLang="zh-CN" sz="2000">
                <a:solidFill>
                  <a:srgbClr val="595959"/>
                </a:solidFill>
                <a:latin typeface="微软雅黑" panose="020B0503020204020204" pitchFamily="34" charset="-122"/>
                <a:ea typeface="微软雅黑" panose="020B0503020204020204" pitchFamily="34" charset="-122"/>
              </a:rPr>
              <a:t>Facebook</a:t>
            </a:r>
            <a:r>
              <a:rPr lang="zh-CN" altLang="en-US" sz="2000">
                <a:solidFill>
                  <a:srgbClr val="595959"/>
                </a:solidFill>
                <a:latin typeface="微软雅黑" panose="020B0503020204020204" pitchFamily="34" charset="-122"/>
                <a:ea typeface="微软雅黑" panose="020B0503020204020204" pitchFamily="34" charset="-122"/>
              </a:rPr>
              <a:t>不久前用</a:t>
            </a:r>
            <a:r>
              <a:rPr lang="en-US" altLang="zh-CN" sz="2000">
                <a:solidFill>
                  <a:srgbClr val="595959"/>
                </a:solidFill>
                <a:latin typeface="微软雅黑" panose="020B0503020204020204" pitchFamily="34" charset="-122"/>
                <a:ea typeface="微软雅黑" panose="020B0503020204020204" pitchFamily="34" charset="-122"/>
              </a:rPr>
              <a:t>10</a:t>
            </a:r>
            <a:r>
              <a:rPr lang="zh-CN" altLang="en-US" sz="2000">
                <a:solidFill>
                  <a:srgbClr val="595959"/>
                </a:solidFill>
                <a:latin typeface="微软雅黑" panose="020B0503020204020204" pitchFamily="34" charset="-122"/>
                <a:ea typeface="微软雅黑" panose="020B0503020204020204" pitchFamily="34" charset="-122"/>
              </a:rPr>
              <a:t>亿美元收购的</a:t>
            </a:r>
            <a:r>
              <a:rPr lang="en-US" altLang="zh-CN" sz="2000">
                <a:solidFill>
                  <a:srgbClr val="595959"/>
                </a:solidFill>
                <a:latin typeface="微软雅黑" panose="020B0503020204020204" pitchFamily="34" charset="-122"/>
                <a:ea typeface="微软雅黑" panose="020B0503020204020204" pitchFamily="34" charset="-122"/>
              </a:rPr>
              <a:t>Instagram</a:t>
            </a:r>
            <a:r>
              <a:rPr lang="zh-CN" altLang="en-US" sz="2000">
                <a:solidFill>
                  <a:srgbClr val="595959"/>
                </a:solidFill>
                <a:latin typeface="微软雅黑" panose="020B0503020204020204" pitchFamily="34" charset="-122"/>
                <a:ea typeface="微软雅黑" panose="020B0503020204020204" pitchFamily="34" charset="-122"/>
              </a:rPr>
              <a:t>公司只有</a:t>
            </a:r>
            <a:r>
              <a:rPr lang="en-US" altLang="zh-CN" sz="2000">
                <a:solidFill>
                  <a:srgbClr val="595959"/>
                </a:solidFill>
                <a:latin typeface="微软雅黑" panose="020B0503020204020204" pitchFamily="34" charset="-122"/>
                <a:ea typeface="微软雅黑" panose="020B0503020204020204" pitchFamily="34" charset="-122"/>
              </a:rPr>
              <a:t>13</a:t>
            </a:r>
            <a:r>
              <a:rPr lang="zh-CN" altLang="en-US" sz="2000">
                <a:solidFill>
                  <a:srgbClr val="595959"/>
                </a:solidFill>
                <a:latin typeface="微软雅黑" panose="020B0503020204020204" pitchFamily="34" charset="-122"/>
                <a:ea typeface="微软雅黑" panose="020B0503020204020204" pitchFamily="34" charset="-122"/>
              </a:rPr>
              <a:t>名员工，成立仅十几个月。但他们已经经历了大量的失败，他们原本想的很多功能都不被市场认可。幸运的是他们发现大家喜欢瞬时拍照，随意处理，快速上传功能。就这样成功了。</a:t>
            </a:r>
          </a:p>
        </p:txBody>
      </p:sp>
      <p:sp>
        <p:nvSpPr>
          <p:cNvPr id="19461" name="文本框 3"/>
          <p:cNvSpPr txBox="1">
            <a:spLocks noChangeArrowheads="1"/>
          </p:cNvSpPr>
          <p:nvPr/>
        </p:nvSpPr>
        <p:spPr bwMode="auto">
          <a:xfrm>
            <a:off x="1468438" y="566738"/>
            <a:ext cx="7348537" cy="1201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8</a:t>
            </a:r>
            <a:r>
              <a:rPr lang="en-US" altLang="zh-CN" sz="4000">
                <a:solidFill>
                  <a:srgbClr val="7030A0"/>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第八招：大胆尝试才会有创意产生</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9462" name="直接连接符 4"/>
          <p:cNvCxnSpPr>
            <a:cxnSpLocks noChangeShapeType="1"/>
          </p:cNvCxnSpPr>
          <p:nvPr/>
        </p:nvCxnSpPr>
        <p:spPr bwMode="auto">
          <a:xfrm flipH="1">
            <a:off x="-92075" y="-117475"/>
            <a:ext cx="1946275" cy="697547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9463"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21D3A8A8-06F3-4C3E-A3CD-11FA9EA40491}"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17</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9"/>
          <p:cNvSpPr>
            <a:spLocks/>
          </p:cNvSpPr>
          <p:nvPr/>
        </p:nvSpPr>
        <p:spPr bwMode="auto">
          <a:xfrm flipV="1">
            <a:off x="0" y="1624013"/>
            <a:ext cx="9144000" cy="136525"/>
          </a:xfrm>
          <a:custGeom>
            <a:avLst/>
            <a:gdLst>
              <a:gd name="T0" fmla="*/ 0 w 8376894"/>
              <a:gd name="T1" fmla="*/ 0 h 2023281"/>
              <a:gd name="T2" fmla="*/ 12982221 w 8376894"/>
              <a:gd name="T3" fmla="*/ 0 h 2023281"/>
              <a:gd name="T4" fmla="*/ 12982221 w 8376894"/>
              <a:gd name="T5" fmla="*/ 3 h 2023281"/>
              <a:gd name="T6" fmla="*/ 980263 w 8376894"/>
              <a:gd name="T7" fmla="*/ 3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20483" name="文本框 7"/>
          <p:cNvSpPr txBox="1">
            <a:spLocks noChangeArrowheads="1"/>
          </p:cNvSpPr>
          <p:nvPr/>
        </p:nvSpPr>
        <p:spPr bwMode="auto">
          <a:xfrm>
            <a:off x="1189038" y="2319338"/>
            <a:ext cx="7342187" cy="298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a:solidFill>
                  <a:srgbClr val="595959"/>
                </a:solidFill>
                <a:latin typeface="微软雅黑" panose="020B0503020204020204" pitchFamily="34" charset="-122"/>
                <a:ea typeface="微软雅黑" panose="020B0503020204020204" pitchFamily="34" charset="-122"/>
              </a:rPr>
              <a:t>艾克斯基金会创始人彼得戴曼迪斯不相信墨菲法则，他看到一个同事办公室里贴着墨菲法则：会出错的，终将会出错。彼得认为这是消极的态度，于是走过去划掉“终将会出错”，然后写上“不让它出错”。</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a:solidFill>
                  <a:srgbClr val="595959"/>
                </a:solidFill>
                <a:latin typeface="微软雅黑" panose="020B0503020204020204" pitchFamily="34" charset="-122"/>
                <a:ea typeface="微软雅黑" panose="020B0503020204020204" pitchFamily="34" charset="-122"/>
              </a:rPr>
              <a:t>斯坦福大学教育学院做了一个实验：把学习成绩较差的学生分成两组，告诉其中一组智力好比肌肉，只要多练习，就一定可以得到提高。另一组作为对照组什么也没说。之后发现实验组成绩提高很多。所以，有时候相信很重要。</a:t>
            </a:r>
          </a:p>
        </p:txBody>
      </p:sp>
      <p:cxnSp>
        <p:nvCxnSpPr>
          <p:cNvPr id="20484" name="直接连接符 5"/>
          <p:cNvCxnSpPr>
            <a:cxnSpLocks noChangeShapeType="1"/>
          </p:cNvCxnSpPr>
          <p:nvPr/>
        </p:nvCxnSpPr>
        <p:spPr bwMode="auto">
          <a:xfrm>
            <a:off x="517525" y="-200025"/>
            <a:ext cx="0" cy="193992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20485" name="椭圆 8"/>
          <p:cNvSpPr>
            <a:spLocks noChangeArrowheads="1"/>
          </p:cNvSpPr>
          <p:nvPr/>
        </p:nvSpPr>
        <p:spPr bwMode="auto">
          <a:xfrm>
            <a:off x="-595313" y="355600"/>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0486" name="文本框 3"/>
          <p:cNvSpPr txBox="1">
            <a:spLocks noChangeArrowheads="1"/>
          </p:cNvSpPr>
          <p:nvPr/>
        </p:nvSpPr>
        <p:spPr bwMode="auto">
          <a:xfrm>
            <a:off x="88900" y="539750"/>
            <a:ext cx="94646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9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第九招：阳光心态对创新很重要</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20487" name="直接连接符 11"/>
          <p:cNvCxnSpPr>
            <a:cxnSpLocks noChangeShapeType="1"/>
          </p:cNvCxnSpPr>
          <p:nvPr/>
        </p:nvCxnSpPr>
        <p:spPr bwMode="auto">
          <a:xfrm rot="16200000" flipH="1">
            <a:off x="-1905794" y="3994944"/>
            <a:ext cx="5218113" cy="504825"/>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20488"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8D8DA9E1-EC86-4472-A4B4-0084B858B58A}"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18</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3"/>
          <p:cNvSpPr>
            <a:spLocks noChangeArrowheads="1"/>
          </p:cNvSpPr>
          <p:nvPr/>
        </p:nvSpPr>
        <p:spPr bwMode="auto">
          <a:xfrm>
            <a:off x="4294188" y="1728788"/>
            <a:ext cx="3894137"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7200">
                <a:solidFill>
                  <a:srgbClr val="7030A0"/>
                </a:solidFill>
                <a:latin typeface="微软雅黑" panose="020B0503020204020204" pitchFamily="34" charset="-122"/>
                <a:ea typeface="微软雅黑" panose="020B0503020204020204" pitchFamily="34" charset="-122"/>
              </a:rPr>
              <a:t>快去行动</a:t>
            </a:r>
            <a:endParaRPr lang="en-US" altLang="zh-CN" sz="7200">
              <a:solidFill>
                <a:srgbClr val="7030A0"/>
              </a:solidFill>
              <a:latin typeface="微软雅黑" panose="020B0503020204020204" pitchFamily="34" charset="-122"/>
              <a:ea typeface="微软雅黑" panose="020B0503020204020204" pitchFamily="34" charset="-122"/>
            </a:endParaRPr>
          </a:p>
          <a:p>
            <a:pPr algn="dist" eaLnBrk="1" hangingPunct="1">
              <a:lnSpc>
                <a:spcPct val="100000"/>
              </a:lnSpc>
              <a:spcBef>
                <a:spcPct val="0"/>
              </a:spcBef>
              <a:buFont typeface="Arial" panose="020B0604020202020204" pitchFamily="34" charset="0"/>
              <a:buNone/>
            </a:pPr>
            <a:endParaRPr lang="en-US" altLang="zh-CN" sz="2400">
              <a:solidFill>
                <a:srgbClr val="A6A6A6"/>
              </a:solidFill>
              <a:latin typeface="微软雅黑" panose="020B0503020204020204" pitchFamily="34" charset="-122"/>
              <a:ea typeface="微软雅黑" panose="020B0503020204020204" pitchFamily="34" charset="-122"/>
            </a:endParaRPr>
          </a:p>
        </p:txBody>
      </p:sp>
      <p:cxnSp>
        <p:nvCxnSpPr>
          <p:cNvPr id="21507" name="直接连接符 4"/>
          <p:cNvCxnSpPr>
            <a:cxnSpLocks noChangeShapeType="1"/>
          </p:cNvCxnSpPr>
          <p:nvPr/>
        </p:nvCxnSpPr>
        <p:spPr bwMode="auto">
          <a:xfrm rot="10800000" flipV="1">
            <a:off x="871538" y="1636713"/>
            <a:ext cx="7304087" cy="15875"/>
          </a:xfrm>
          <a:prstGeom prst="line">
            <a:avLst/>
          </a:prstGeom>
          <a:noFill/>
          <a:ln w="152400" cmpd="tri">
            <a:solidFill>
              <a:srgbClr val="7030A0"/>
            </a:solidFill>
            <a:round/>
            <a:headEnd/>
            <a:tailEnd/>
          </a:ln>
          <a:extLst>
            <a:ext uri="{909E8E84-426E-40DD-AFC4-6F175D3DCCD1}">
              <a14:hiddenFill xmlns:a14="http://schemas.microsoft.com/office/drawing/2010/main" xmlns="">
                <a:noFill/>
              </a14:hiddenFill>
            </a:ext>
          </a:extLst>
        </p:spPr>
      </p:cxnSp>
      <p:cxnSp>
        <p:nvCxnSpPr>
          <p:cNvPr id="21508" name="直接连接符 8"/>
          <p:cNvCxnSpPr>
            <a:cxnSpLocks noChangeShapeType="1"/>
          </p:cNvCxnSpPr>
          <p:nvPr/>
        </p:nvCxnSpPr>
        <p:spPr bwMode="auto">
          <a:xfrm rot="10800000">
            <a:off x="4160838" y="3022600"/>
            <a:ext cx="4000500" cy="7938"/>
          </a:xfrm>
          <a:prstGeom prst="line">
            <a:avLst/>
          </a:prstGeom>
          <a:noFill/>
          <a:ln w="152400" cmpd="tri">
            <a:solidFill>
              <a:srgbClr val="7030A0"/>
            </a:solidFill>
            <a:round/>
            <a:headEnd/>
            <a:tailEnd/>
          </a:ln>
          <a:extLst>
            <a:ext uri="{909E8E84-426E-40DD-AFC4-6F175D3DCCD1}">
              <a14:hiddenFill xmlns:a14="http://schemas.microsoft.com/office/drawing/2010/main" xmlns="">
                <a:noFill/>
              </a14:hiddenFill>
            </a:ext>
          </a:extLst>
        </p:spPr>
      </p:cxnSp>
      <p:sp>
        <p:nvSpPr>
          <p:cNvPr id="21509" name="矩形 7"/>
          <p:cNvSpPr>
            <a:spLocks noChangeArrowheads="1"/>
          </p:cNvSpPr>
          <p:nvPr/>
        </p:nvSpPr>
        <p:spPr bwMode="auto">
          <a:xfrm>
            <a:off x="4210050" y="3165475"/>
            <a:ext cx="401955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怎么样？九招都学会了吗？是不是和我一样有着强烈的想试一试的冲动呢？我已经把这些方法用在了我的事业和生活中，确实乐趣无穷，而且完全可以解决各种各样的问题。你只要愿意，也一定可以！加油！</a:t>
            </a:r>
          </a:p>
          <a:p>
            <a:pPr algn="dist" eaLnBrk="1" hangingPunct="1">
              <a:lnSpc>
                <a:spcPct val="100000"/>
              </a:lnSpc>
              <a:spcBef>
                <a:spcPct val="0"/>
              </a:spcBef>
              <a:buFont typeface="Arial" panose="020B0604020202020204" pitchFamily="34" charset="0"/>
              <a:buNone/>
            </a:pPr>
            <a:endParaRPr lang="zh-CN" altLang="en-US" sz="2000">
              <a:solidFill>
                <a:srgbClr val="A6A6A6"/>
              </a:solidFill>
              <a:latin typeface="华康雅宋体W9" charset="0"/>
            </a:endParaRPr>
          </a:p>
        </p:txBody>
      </p:sp>
      <p:pic>
        <p:nvPicPr>
          <p:cNvPr id="21510" name="Picture 7" descr="http://img10.360buyimg.com/n11/g10/M00/01/09/rBEQWFEE7FgIAAAAAAjcrVYOLfAAAAQKgGFfroACNzF200.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92175" y="1858963"/>
            <a:ext cx="3311525" cy="332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1"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B2D83835-3C36-490F-B625-3674849D81B9}"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19</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3"/>
          <p:cNvSpPr txBox="1">
            <a:spLocks noChangeArrowheads="1"/>
          </p:cNvSpPr>
          <p:nvPr/>
        </p:nvSpPr>
        <p:spPr bwMode="auto">
          <a:xfrm>
            <a:off x="449263" y="1257300"/>
            <a:ext cx="5799137" cy="335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a:solidFill>
                  <a:srgbClr val="7030A0"/>
                </a:solidFill>
                <a:latin typeface="微软雅黑" panose="020B0503020204020204" pitchFamily="34" charset="-122"/>
                <a:ea typeface="微软雅黑" panose="020B0503020204020204" pitchFamily="34" charset="-122"/>
              </a:rPr>
              <a:t>我的读后感</a:t>
            </a:r>
            <a:endParaRPr lang="en-US" altLang="zh-CN" sz="3200">
              <a:solidFill>
                <a:srgbClr val="0070C0"/>
              </a:solidFill>
              <a:latin typeface="华康雅宋体W9" charset="0"/>
            </a:endParaRPr>
          </a:p>
          <a:p>
            <a:pPr eaLnBrk="1" hangingPunct="1">
              <a:lnSpc>
                <a:spcPct val="100000"/>
              </a:lnSpc>
              <a:spcBef>
                <a:spcPct val="0"/>
              </a:spcBef>
              <a:buFont typeface="Arial" panose="020B0604020202020204" pitchFamily="34" charset="0"/>
              <a:buNone/>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蒂娜</a:t>
            </a:r>
            <a:r>
              <a:rPr lang="en-US" altLang="zh-CN" sz="2000">
                <a:solidFill>
                  <a:srgbClr val="595959"/>
                </a:solidFill>
                <a:latin typeface="微软雅黑" panose="020B0503020204020204" pitchFamily="34" charset="-122"/>
                <a:ea typeface="微软雅黑" panose="020B0503020204020204" pitchFamily="34" charset="-122"/>
              </a:rPr>
              <a:t>.</a:t>
            </a:r>
            <a:r>
              <a:rPr lang="zh-CN" altLang="en-US" sz="2000">
                <a:solidFill>
                  <a:srgbClr val="595959"/>
                </a:solidFill>
                <a:latin typeface="微软雅黑" panose="020B0503020204020204" pitchFamily="34" charset="-122"/>
                <a:ea typeface="微软雅黑" panose="020B0503020204020204" pitchFamily="34" charset="-122"/>
              </a:rPr>
              <a:t>齐莉格教授是一位真正沉浸在自我创新和鼓励学生学习创新中的一位教授。读这本书最大的感受是创新是多么有趣的一件事。我在课堂上经常讲到“创新发生在资源不足的时候”，当资源不足的时候很多人选择抱怨、颓废、等待，只有创新者才会想办法去解决它。把生活和工作中的创新当做一场有趣的游戏和探索。相信我，这一切是有方法的，而且可以学会！</a:t>
            </a:r>
          </a:p>
        </p:txBody>
      </p:sp>
      <p:cxnSp>
        <p:nvCxnSpPr>
          <p:cNvPr id="4099" name="直接连接符 4"/>
          <p:cNvCxnSpPr>
            <a:cxnSpLocks noChangeShapeType="1"/>
          </p:cNvCxnSpPr>
          <p:nvPr/>
        </p:nvCxnSpPr>
        <p:spPr bwMode="auto">
          <a:xfrm flipH="1">
            <a:off x="4752975" y="3951288"/>
            <a:ext cx="2976563" cy="2647950"/>
          </a:xfrm>
          <a:prstGeom prst="line">
            <a:avLst/>
          </a:prstGeom>
          <a:noFill/>
          <a:ln w="152400" cmpd="tri">
            <a:solidFill>
              <a:srgbClr val="7030A0"/>
            </a:solidFill>
            <a:round/>
            <a:headEnd type="oval" w="med" len="med"/>
            <a:tailEnd/>
          </a:ln>
          <a:extLst>
            <a:ext uri="{909E8E84-426E-40DD-AFC4-6F175D3DCCD1}">
              <a14:hiddenFill xmlns:a14="http://schemas.microsoft.com/office/drawing/2010/main" xmlns="">
                <a:noFill/>
              </a14:hiddenFill>
            </a:ext>
          </a:extLst>
        </p:spPr>
      </p:cxnSp>
      <p:cxnSp>
        <p:nvCxnSpPr>
          <p:cNvPr id="4100" name="直接连接符 6"/>
          <p:cNvCxnSpPr>
            <a:cxnSpLocks noChangeShapeType="1"/>
          </p:cNvCxnSpPr>
          <p:nvPr/>
        </p:nvCxnSpPr>
        <p:spPr bwMode="auto">
          <a:xfrm flipH="1">
            <a:off x="6650038" y="911225"/>
            <a:ext cx="3524250" cy="3167063"/>
          </a:xfrm>
          <a:prstGeom prst="line">
            <a:avLst/>
          </a:prstGeom>
          <a:noFill/>
          <a:ln w="50800" cmpd="dbl">
            <a:solidFill>
              <a:srgbClr val="7030A0"/>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4101" name="直接连接符 10"/>
          <p:cNvCxnSpPr>
            <a:cxnSpLocks noChangeShapeType="1"/>
          </p:cNvCxnSpPr>
          <p:nvPr/>
        </p:nvCxnSpPr>
        <p:spPr bwMode="auto">
          <a:xfrm flipH="1">
            <a:off x="6246813" y="2586038"/>
            <a:ext cx="3525837" cy="3167062"/>
          </a:xfrm>
          <a:prstGeom prst="line">
            <a:avLst/>
          </a:prstGeom>
          <a:noFill/>
          <a:ln w="50800" cmpd="dbl">
            <a:solidFill>
              <a:srgbClr val="7030A0"/>
            </a:solidFill>
            <a:round/>
            <a:headEnd/>
            <a:tailEnd type="oval" w="med" len="med"/>
          </a:ln>
          <a:extLst>
            <a:ext uri="{909E8E84-426E-40DD-AFC4-6F175D3DCCD1}">
              <a14:hiddenFill xmlns:a14="http://schemas.microsoft.com/office/drawing/2010/main" xmlns="">
                <a:noFill/>
              </a14:hiddenFill>
            </a:ext>
          </a:extLst>
        </p:spPr>
      </p:cxnSp>
      <p:sp>
        <p:nvSpPr>
          <p:cNvPr id="4102"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D3B94420-444B-43EB-90DA-8CCBB2597B64}"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2</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7"/>
          <p:cNvSpPr>
            <a:spLocks noChangeArrowheads="1"/>
          </p:cNvSpPr>
          <p:nvPr/>
        </p:nvSpPr>
        <p:spPr bwMode="auto">
          <a:xfrm>
            <a:off x="503238" y="0"/>
            <a:ext cx="8640762" cy="6858000"/>
          </a:xfrm>
          <a:prstGeom prst="rect">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123" name="矩形 4"/>
          <p:cNvSpPr>
            <a:spLocks noChangeArrowheads="1"/>
          </p:cNvSpPr>
          <p:nvPr/>
        </p:nvSpPr>
        <p:spPr bwMode="auto">
          <a:xfrm>
            <a:off x="2728913" y="1438275"/>
            <a:ext cx="5937250" cy="4357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40000"/>
              </a:lnSpc>
              <a:spcBef>
                <a:spcPct val="0"/>
              </a:spcBef>
              <a:buFont typeface="Wingdings" panose="05000000000000000000" pitchFamily="2" charset="2"/>
              <a:buChar char="n"/>
            </a:pPr>
            <a:r>
              <a:rPr lang="zh-CN" altLang="en-US" sz="1800">
                <a:solidFill>
                  <a:schemeClr val="bg1"/>
                </a:solidFill>
                <a:latin typeface="微软雅黑" panose="020B0503020204020204" pitchFamily="34" charset="-122"/>
                <a:ea typeface="微软雅黑" panose="020B0503020204020204" pitchFamily="34" charset="-122"/>
              </a:rPr>
              <a:t>一天天气不错，两位男士正在打高尔夫球。其中一个人正要发球时，一列葬礼队伍从旁边的墓地经过。这位男士停下来，脱下帽子，然后对着葬礼队伍鞠躬。另一位男士赞道：“哇，真没想到你这么体贴人。”这位男士回答：“这一点我起码还是能做到的，毕竟和她结婚在一起生活也有</a:t>
            </a:r>
            <a:r>
              <a:rPr lang="en-US" altLang="zh-CN" sz="1800">
                <a:solidFill>
                  <a:schemeClr val="bg1"/>
                </a:solidFill>
                <a:latin typeface="微软雅黑" panose="020B0503020204020204" pitchFamily="34" charset="-122"/>
                <a:ea typeface="微软雅黑" panose="020B0503020204020204" pitchFamily="34" charset="-122"/>
              </a:rPr>
              <a:t>25</a:t>
            </a:r>
            <a:r>
              <a:rPr lang="zh-CN" altLang="en-US" sz="1800">
                <a:solidFill>
                  <a:schemeClr val="bg1"/>
                </a:solidFill>
                <a:latin typeface="微软雅黑" panose="020B0503020204020204" pitchFamily="34" charset="-122"/>
                <a:ea typeface="微软雅黑" panose="020B0503020204020204" pitchFamily="34" charset="-122"/>
              </a:rPr>
              <a:t>年了。”</a:t>
            </a:r>
            <a:endParaRPr lang="en-US" altLang="zh-CN" sz="1800">
              <a:solidFill>
                <a:schemeClr val="bg1"/>
              </a:solidFill>
              <a:latin typeface="微软雅黑" panose="020B0503020204020204" pitchFamily="34" charset="-122"/>
              <a:ea typeface="微软雅黑" panose="020B0503020204020204" pitchFamily="34" charset="-122"/>
            </a:endParaRPr>
          </a:p>
          <a:p>
            <a:pPr algn="just" eaLnBrk="1" hangingPunct="1">
              <a:lnSpc>
                <a:spcPct val="140000"/>
              </a:lnSpc>
              <a:spcBef>
                <a:spcPct val="0"/>
              </a:spcBef>
              <a:buFont typeface="Wingdings" panose="05000000000000000000" pitchFamily="2" charset="2"/>
              <a:buChar char="n"/>
            </a:pPr>
            <a:r>
              <a:rPr lang="zh-CN" altLang="en-US" sz="1800">
                <a:solidFill>
                  <a:schemeClr val="bg1"/>
                </a:solidFill>
                <a:latin typeface="微软雅黑" panose="020B0503020204020204" pitchFamily="34" charset="-122"/>
                <a:ea typeface="微软雅黑" panose="020B0503020204020204" pitchFamily="34" charset="-122"/>
              </a:rPr>
              <a:t>笑话和创新的共同之处在于，都要学会从不同角度看问题。当我们问</a:t>
            </a:r>
            <a:r>
              <a:rPr lang="en-US" altLang="zh-CN" sz="1800">
                <a:solidFill>
                  <a:schemeClr val="bg1"/>
                </a:solidFill>
                <a:latin typeface="微软雅黑" panose="020B0503020204020204" pitchFamily="34" charset="-122"/>
                <a:ea typeface="微软雅黑" panose="020B0503020204020204" pitchFamily="34" charset="-122"/>
              </a:rPr>
              <a:t>5+5</a:t>
            </a:r>
            <a:r>
              <a:rPr lang="zh-CN" altLang="en-US" sz="1800">
                <a:solidFill>
                  <a:schemeClr val="bg1"/>
                </a:solidFill>
                <a:latin typeface="微软雅黑" panose="020B0503020204020204" pitchFamily="34" charset="-122"/>
                <a:ea typeface="微软雅黑" panose="020B0503020204020204" pitchFamily="34" charset="-122"/>
              </a:rPr>
              <a:t>等于几的时候，你只有一个答案，而当你问几加几等于</a:t>
            </a:r>
            <a:r>
              <a:rPr lang="en-US" altLang="zh-CN" sz="1800">
                <a:solidFill>
                  <a:schemeClr val="bg1"/>
                </a:solidFill>
                <a:latin typeface="微软雅黑" panose="020B0503020204020204" pitchFamily="34" charset="-122"/>
                <a:ea typeface="微软雅黑" panose="020B0503020204020204" pitchFamily="34" charset="-122"/>
              </a:rPr>
              <a:t>10 </a:t>
            </a:r>
            <a:r>
              <a:rPr lang="zh-CN" altLang="en-US" sz="1800">
                <a:solidFill>
                  <a:schemeClr val="bg1"/>
                </a:solidFill>
                <a:latin typeface="微软雅黑" panose="020B0503020204020204" pitchFamily="34" charset="-122"/>
                <a:ea typeface="微软雅黑" panose="020B0503020204020204" pitchFamily="34" charset="-122"/>
              </a:rPr>
              <a:t>的时候，你就会收获很多答案。有时创新就是需要换个角度而已。</a:t>
            </a:r>
          </a:p>
          <a:p>
            <a:pPr algn="just" eaLnBrk="1" hangingPunct="1">
              <a:lnSpc>
                <a:spcPct val="140000"/>
              </a:lnSpc>
              <a:spcBef>
                <a:spcPct val="0"/>
              </a:spcBef>
              <a:buFont typeface="Wingdings" panose="05000000000000000000" pitchFamily="2" charset="2"/>
              <a:buChar char="n"/>
            </a:pP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5124" name="矩形 6"/>
          <p:cNvSpPr>
            <a:spLocks noChangeArrowheads="1"/>
          </p:cNvSpPr>
          <p:nvPr/>
        </p:nvSpPr>
        <p:spPr bwMode="auto">
          <a:xfrm>
            <a:off x="0" y="0"/>
            <a:ext cx="503238" cy="6858000"/>
          </a:xfrm>
          <a:prstGeom prst="rect">
            <a:avLst/>
          </a:prstGeom>
          <a:solidFill>
            <a:srgbClr val="8FAA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125" name="文本框 8"/>
          <p:cNvSpPr txBox="1">
            <a:spLocks noChangeArrowheads="1"/>
          </p:cNvSpPr>
          <p:nvPr/>
        </p:nvSpPr>
        <p:spPr bwMode="auto">
          <a:xfrm>
            <a:off x="855663" y="668338"/>
            <a:ext cx="682783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a:solidFill>
                  <a:schemeClr val="bg1"/>
                </a:solidFill>
                <a:latin typeface="微软雅黑" panose="020B0503020204020204" pitchFamily="34" charset="-122"/>
                <a:ea typeface="微软雅黑" panose="020B0503020204020204" pitchFamily="34" charset="-122"/>
              </a:rPr>
              <a:t>创新从一则笑话开始</a:t>
            </a:r>
            <a:endParaRPr lang="en-US" altLang="zh-CN" sz="3200" b="1">
              <a:solidFill>
                <a:schemeClr val="bg1"/>
              </a:solidFill>
              <a:latin typeface="微软雅黑" panose="020B0503020204020204" pitchFamily="34" charset="-122"/>
              <a:ea typeface="微软雅黑" panose="020B0503020204020204" pitchFamily="34" charset="-122"/>
            </a:endParaRPr>
          </a:p>
        </p:txBody>
      </p:sp>
      <p:cxnSp>
        <p:nvCxnSpPr>
          <p:cNvPr id="5126" name="直接连接符 10"/>
          <p:cNvCxnSpPr>
            <a:cxnSpLocks noChangeShapeType="1"/>
          </p:cNvCxnSpPr>
          <p:nvPr/>
        </p:nvCxnSpPr>
        <p:spPr bwMode="auto">
          <a:xfrm>
            <a:off x="950913" y="1309688"/>
            <a:ext cx="7669212"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cxnSp>
      <p:sp>
        <p:nvSpPr>
          <p:cNvPr id="5127"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2FABCE70-9205-474D-A74E-0D103A8CB401}" type="slidenum">
              <a:rPr lang="zh-CN" altLang="zh-CN" sz="1400">
                <a:solidFill>
                  <a:schemeClr val="bg1"/>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3</a:t>
            </a:fld>
            <a:endParaRPr lang="zh-CN" altLang="zh-CN"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9"/>
          <p:cNvSpPr>
            <a:spLocks/>
          </p:cNvSpPr>
          <p:nvPr/>
        </p:nvSpPr>
        <p:spPr bwMode="auto">
          <a:xfrm>
            <a:off x="409575" y="2060575"/>
            <a:ext cx="8734425" cy="1514475"/>
          </a:xfrm>
          <a:custGeom>
            <a:avLst/>
            <a:gdLst>
              <a:gd name="T0" fmla="*/ 0 w 8451223"/>
              <a:gd name="T1" fmla="*/ 0 h 2009633"/>
              <a:gd name="T2" fmla="*/ 9965368 w 8451223"/>
              <a:gd name="T3" fmla="*/ 1 h 2009633"/>
              <a:gd name="T4" fmla="*/ 9965368 w 8451223"/>
              <a:gd name="T5" fmla="*/ 488476 h 2009633"/>
              <a:gd name="T6" fmla="*/ 921141 w 8451223"/>
              <a:gd name="T7" fmla="*/ 478525 h 2009633"/>
              <a:gd name="T8" fmla="*/ 0 w 8451223"/>
              <a:gd name="T9" fmla="*/ 0 h 2009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51223" h="2009633">
                <a:moveTo>
                  <a:pt x="0" y="0"/>
                </a:moveTo>
                <a:lnTo>
                  <a:pt x="8451223" y="1"/>
                </a:lnTo>
                <a:lnTo>
                  <a:pt x="8451223" y="2009633"/>
                </a:lnTo>
                <a:lnTo>
                  <a:pt x="781182" y="1968690"/>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6147" name="椭圆 8"/>
          <p:cNvSpPr>
            <a:spLocks noChangeArrowheads="1"/>
          </p:cNvSpPr>
          <p:nvPr/>
        </p:nvSpPr>
        <p:spPr bwMode="auto">
          <a:xfrm>
            <a:off x="-595313" y="355600"/>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6148" name="文本框 3"/>
          <p:cNvSpPr txBox="1">
            <a:spLocks noChangeArrowheads="1"/>
          </p:cNvSpPr>
          <p:nvPr/>
        </p:nvSpPr>
        <p:spPr bwMode="auto">
          <a:xfrm>
            <a:off x="88900" y="539750"/>
            <a:ext cx="90551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1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第一招：把不相干的东西联系成新奇的创意</a:t>
            </a:r>
          </a:p>
        </p:txBody>
      </p:sp>
      <p:cxnSp>
        <p:nvCxnSpPr>
          <p:cNvPr id="6149" name="直接连接符 11"/>
          <p:cNvCxnSpPr>
            <a:cxnSpLocks noChangeShapeType="1"/>
          </p:cNvCxnSpPr>
          <p:nvPr/>
        </p:nvCxnSpPr>
        <p:spPr bwMode="auto">
          <a:xfrm rot="16200000" flipH="1">
            <a:off x="-1852612" y="3790950"/>
            <a:ext cx="5138737" cy="995363"/>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6150" name="文本框 18"/>
          <p:cNvSpPr txBox="1">
            <a:spLocks noChangeArrowheads="1"/>
          </p:cNvSpPr>
          <p:nvPr/>
        </p:nvSpPr>
        <p:spPr bwMode="auto">
          <a:xfrm>
            <a:off x="1419225" y="2122488"/>
            <a:ext cx="7069138"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rPr>
              <a:t>把象棋和食物联系起来，你能想到什么？比如：可食用的棋子，象棋主题餐厅，下象棋赢食物的促销活动，等位的时候提供象棋</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看到了吗？这里面有很多主意是可以创造价值的。</a:t>
            </a:r>
          </a:p>
          <a:p>
            <a:pPr eaLnBrk="1" hangingPunct="1">
              <a:lnSpc>
                <a:spcPct val="140000"/>
              </a:lnSpc>
              <a:spcBef>
                <a:spcPct val="0"/>
              </a:spcBef>
              <a:buFont typeface="Arial" panose="020B0604020202020204" pitchFamily="34" charset="0"/>
              <a:buNone/>
            </a:pPr>
            <a:endParaRPr lang="en-US" altLang="zh-CN" sz="2000">
              <a:solidFill>
                <a:srgbClr val="7030A0"/>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试试看和孩子玩个游戏，你说一样东西，孩子说一样，看你们能组合出什么新想法。</a:t>
            </a:r>
          </a:p>
          <a:p>
            <a:pPr eaLnBrk="1" hangingPunct="1">
              <a:lnSpc>
                <a:spcPct val="14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试试看和员工玩个游戏，你说一项工作，员工说一样东西，看你们能组合出什么样的新想法。</a:t>
            </a:r>
          </a:p>
          <a:p>
            <a:pPr eaLnBrk="1" hangingPunct="1">
              <a:lnSpc>
                <a:spcPct val="14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（有位教授要求研究生用两件日常生活用品，制作一件性玩具，并附上说明书。）</a:t>
            </a:r>
          </a:p>
        </p:txBody>
      </p:sp>
      <p:sp>
        <p:nvSpPr>
          <p:cNvPr id="6151"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71EED693-DEB3-4B7D-9B42-2D58801E2BB6}"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4</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9"/>
          <p:cNvSpPr>
            <a:spLocks/>
          </p:cNvSpPr>
          <p:nvPr/>
        </p:nvSpPr>
        <p:spPr bwMode="auto">
          <a:xfrm flipV="1">
            <a:off x="163513" y="4681538"/>
            <a:ext cx="8980487" cy="909637"/>
          </a:xfrm>
          <a:custGeom>
            <a:avLst/>
            <a:gdLst>
              <a:gd name="T0" fmla="*/ 0 w 8376894"/>
              <a:gd name="T1" fmla="*/ 0 h 2023281"/>
              <a:gd name="T2" fmla="*/ 11862259 w 8376894"/>
              <a:gd name="T3" fmla="*/ 250 h 2023281"/>
              <a:gd name="T4" fmla="*/ 11862259 w 8376894"/>
              <a:gd name="T5" fmla="*/ 37164 h 2023281"/>
              <a:gd name="T6" fmla="*/ 895696 w 8376894"/>
              <a:gd name="T7" fmla="*/ 36411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7171" name="直接连接符 4"/>
          <p:cNvCxnSpPr>
            <a:cxnSpLocks noChangeShapeType="1"/>
          </p:cNvCxnSpPr>
          <p:nvPr/>
        </p:nvCxnSpPr>
        <p:spPr bwMode="auto">
          <a:xfrm rot="5400000">
            <a:off x="-2782888" y="2382837"/>
            <a:ext cx="7072313" cy="1878013"/>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7172" name="文本框 13"/>
          <p:cNvSpPr txBox="1">
            <a:spLocks noChangeArrowheads="1"/>
          </p:cNvSpPr>
          <p:nvPr/>
        </p:nvSpPr>
        <p:spPr bwMode="auto">
          <a:xfrm>
            <a:off x="1095375" y="2116138"/>
            <a:ext cx="7588250" cy="353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一个游戏：教授要求学生不准说话，在规定的时间内按生日大小排成一排。一开始大家都觉得很难，几秒后，有人开始打手势。最后完成了任务。但当教授问还有没有更好的方法时，有人想到可以写在纸上，或者拿出驾驶证，在地上划时间线，甚至把生日唱出来，因为没有规定不许唱。</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endParaRPr lang="zh-CN" altLang="en-US" sz="2000">
              <a:solidFill>
                <a:srgbClr val="595959"/>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rPr>
              <a:t>这个游戏告诉我们，人们往往只想出一个办法就停止思考了。这就是为什么要头脑风暴的原因。</a:t>
            </a:r>
          </a:p>
        </p:txBody>
      </p:sp>
      <p:sp>
        <p:nvSpPr>
          <p:cNvPr id="7173" name="椭圆 6"/>
          <p:cNvSpPr>
            <a:spLocks noChangeArrowheads="1"/>
          </p:cNvSpPr>
          <p:nvPr/>
        </p:nvSpPr>
        <p:spPr bwMode="auto">
          <a:xfrm>
            <a:off x="628650" y="355600"/>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4" name="文本框 3"/>
          <p:cNvSpPr txBox="1">
            <a:spLocks noChangeArrowheads="1"/>
          </p:cNvSpPr>
          <p:nvPr/>
        </p:nvSpPr>
        <p:spPr bwMode="auto">
          <a:xfrm>
            <a:off x="1276350" y="581025"/>
            <a:ext cx="82835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2 </a:t>
            </a:r>
            <a:r>
              <a:rPr lang="zh-CN" altLang="en-US" sz="3200">
                <a:solidFill>
                  <a:srgbClr val="0070C0"/>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第二招：头脑风暴（你真的会吗？）</a:t>
            </a:r>
            <a:endParaRPr lang="en-US" altLang="zh-CN" sz="3200">
              <a:solidFill>
                <a:srgbClr val="7030A0"/>
              </a:solidFill>
              <a:latin typeface="微软雅黑" panose="020B0503020204020204" pitchFamily="34" charset="-122"/>
              <a:ea typeface="微软雅黑" panose="020B0503020204020204" pitchFamily="34" charset="-122"/>
            </a:endParaRPr>
          </a:p>
        </p:txBody>
      </p:sp>
      <p:sp>
        <p:nvSpPr>
          <p:cNvPr id="7175"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1F72B122-A633-4324-8B28-AA76B9339755}"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5</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9"/>
          <p:cNvSpPr>
            <a:spLocks/>
          </p:cNvSpPr>
          <p:nvPr/>
        </p:nvSpPr>
        <p:spPr bwMode="auto">
          <a:xfrm flipV="1">
            <a:off x="204788" y="4284663"/>
            <a:ext cx="8939212" cy="911225"/>
          </a:xfrm>
          <a:custGeom>
            <a:avLst/>
            <a:gdLst>
              <a:gd name="T0" fmla="*/ 0 w 8376894"/>
              <a:gd name="T1" fmla="*/ 0 h 2023281"/>
              <a:gd name="T2" fmla="*/ 11592153 w 8376894"/>
              <a:gd name="T3" fmla="*/ 253 h 2023281"/>
              <a:gd name="T4" fmla="*/ 11592153 w 8376894"/>
              <a:gd name="T5" fmla="*/ 37489 h 2023281"/>
              <a:gd name="T6" fmla="*/ 875302 w 8376894"/>
              <a:gd name="T7" fmla="*/ 36730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8195" name="直接连接符 4"/>
          <p:cNvCxnSpPr>
            <a:cxnSpLocks noChangeShapeType="1"/>
          </p:cNvCxnSpPr>
          <p:nvPr/>
        </p:nvCxnSpPr>
        <p:spPr bwMode="auto">
          <a:xfrm rot="5400000">
            <a:off x="-2810669" y="2355056"/>
            <a:ext cx="7070725" cy="1935163"/>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8196" name="文本框 13"/>
          <p:cNvSpPr txBox="1">
            <a:spLocks noChangeArrowheads="1"/>
          </p:cNvSpPr>
          <p:nvPr/>
        </p:nvSpPr>
        <p:spPr bwMode="auto">
          <a:xfrm>
            <a:off x="1149350" y="2552700"/>
            <a:ext cx="758825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头脑风暴就是让一群人聚在一起，围绕特定的话题，自由的思考，大胆的提出各种想法，然后在他们观点的基础上建立新观点。亚历克斯</a:t>
            </a:r>
            <a:r>
              <a:rPr lang="en-US" altLang="zh-CN" sz="2000">
                <a:solidFill>
                  <a:srgbClr val="595959"/>
                </a:solidFill>
                <a:latin typeface="微软雅黑" panose="020B0503020204020204" pitchFamily="34" charset="-122"/>
                <a:ea typeface="微软雅黑" panose="020B0503020204020204" pitchFamily="34" charset="-122"/>
              </a:rPr>
              <a:t>.</a:t>
            </a:r>
            <a:r>
              <a:rPr lang="zh-CN" altLang="en-US" sz="2000">
                <a:solidFill>
                  <a:srgbClr val="595959"/>
                </a:solidFill>
                <a:latin typeface="微软雅黑" panose="020B0503020204020204" pitchFamily="34" charset="-122"/>
                <a:ea typeface="微软雅黑" panose="020B0503020204020204" pitchFamily="34" charset="-122"/>
              </a:rPr>
              <a:t>奥斯本是头脑风暴的创始人。</a:t>
            </a:r>
          </a:p>
          <a:p>
            <a:pPr eaLnBrk="1" hangingPunct="1">
              <a:lnSpc>
                <a:spcPct val="140000"/>
              </a:lnSpc>
              <a:spcBef>
                <a:spcPct val="0"/>
              </a:spcBef>
              <a:buFont typeface="Arial" panose="020B0604020202020204" pitchFamily="34" charset="0"/>
              <a:buNone/>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rPr>
              <a:t>头脑风暴的规则：不许批评，不许评判，把所有想法记下来，不要轻易喊停。</a:t>
            </a:r>
          </a:p>
        </p:txBody>
      </p:sp>
      <p:sp>
        <p:nvSpPr>
          <p:cNvPr id="8197" name="椭圆 6"/>
          <p:cNvSpPr>
            <a:spLocks noChangeArrowheads="1"/>
          </p:cNvSpPr>
          <p:nvPr/>
        </p:nvSpPr>
        <p:spPr bwMode="auto">
          <a:xfrm>
            <a:off x="628650" y="355600"/>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8198" name="文本框 3"/>
          <p:cNvSpPr txBox="1">
            <a:spLocks noChangeArrowheads="1"/>
          </p:cNvSpPr>
          <p:nvPr/>
        </p:nvSpPr>
        <p:spPr bwMode="auto">
          <a:xfrm>
            <a:off x="1276350" y="581025"/>
            <a:ext cx="478313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2 </a:t>
            </a:r>
            <a:r>
              <a:rPr lang="zh-CN" altLang="en-US" sz="3200">
                <a:solidFill>
                  <a:srgbClr val="0070C0"/>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头脑风暴怎么做</a:t>
            </a:r>
            <a:endParaRPr lang="en-US" altLang="zh-CN" sz="3200">
              <a:solidFill>
                <a:srgbClr val="7030A0"/>
              </a:solidFill>
              <a:latin typeface="微软雅黑" panose="020B0503020204020204" pitchFamily="34" charset="-122"/>
              <a:ea typeface="微软雅黑" panose="020B0503020204020204" pitchFamily="34" charset="-122"/>
            </a:endParaRPr>
          </a:p>
        </p:txBody>
      </p:sp>
      <p:sp>
        <p:nvSpPr>
          <p:cNvPr id="8199"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03FBB059-522C-4707-B4C2-A5748F6A244B}"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6</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9"/>
          <p:cNvSpPr>
            <a:spLocks/>
          </p:cNvSpPr>
          <p:nvPr/>
        </p:nvSpPr>
        <p:spPr bwMode="auto">
          <a:xfrm flipV="1">
            <a:off x="846138" y="2033588"/>
            <a:ext cx="8324850" cy="831850"/>
          </a:xfrm>
          <a:custGeom>
            <a:avLst/>
            <a:gdLst>
              <a:gd name="T0" fmla="*/ 0 w 8376894"/>
              <a:gd name="T1" fmla="*/ 0 h 2023281"/>
              <a:gd name="T2" fmla="*/ 8119887 w 8376894"/>
              <a:gd name="T3" fmla="*/ 160 h 2023281"/>
              <a:gd name="T4" fmla="*/ 8119887 w 8376894"/>
              <a:gd name="T5" fmla="*/ 23768 h 2023281"/>
              <a:gd name="T6" fmla="*/ 613117 w 8376894"/>
              <a:gd name="T7" fmla="*/ 23287 h 2023281"/>
              <a:gd name="T8" fmla="*/ 0 w 8376894"/>
              <a:gd name="T9" fmla="*/ 0 h 2023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6894" h="2023281">
                <a:moveTo>
                  <a:pt x="0" y="0"/>
                </a:moveTo>
                <a:lnTo>
                  <a:pt x="8376894" y="13649"/>
                </a:lnTo>
                <a:lnTo>
                  <a:pt x="8376894" y="2023281"/>
                </a:lnTo>
                <a:lnTo>
                  <a:pt x="632523" y="1982338"/>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9219" name="直接连接符 4"/>
          <p:cNvCxnSpPr>
            <a:cxnSpLocks noChangeShapeType="1"/>
          </p:cNvCxnSpPr>
          <p:nvPr/>
        </p:nvCxnSpPr>
        <p:spPr bwMode="auto">
          <a:xfrm rot="5400000">
            <a:off x="-2810669" y="2355056"/>
            <a:ext cx="7070725" cy="1935163"/>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9220" name="文本框 13"/>
          <p:cNvSpPr txBox="1">
            <a:spLocks noChangeArrowheads="1"/>
          </p:cNvSpPr>
          <p:nvPr/>
        </p:nvSpPr>
        <p:spPr bwMode="auto">
          <a:xfrm>
            <a:off x="1258888" y="2211388"/>
            <a:ext cx="7585075" cy="434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rPr>
              <a:t>头脑风暴中最常见的错误</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140000"/>
              </a:lnSpc>
              <a:spcBef>
                <a:spcPct val="0"/>
              </a:spcBef>
              <a:buFont typeface="Arial" panose="020B0604020202020204" pitchFamily="34" charset="0"/>
              <a:buNone/>
            </a:pPr>
            <a:endParaRPr lang="zh-CN" altLang="en-US" sz="200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  遇到一个看似很蠢的想法，你忍不住就想评论甚至打击，这样会</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2000">
                <a:solidFill>
                  <a:srgbClr val="595959"/>
                </a:solidFill>
                <a:latin typeface="微软雅黑" panose="020B0503020204020204" pitchFamily="34" charset="-122"/>
                <a:ea typeface="微软雅黑" panose="020B0503020204020204" pitchFamily="34" charset="-122"/>
              </a:rPr>
              <a:t>   扼杀更多想法</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en-US"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  你想到一个好主意，就忍不住想停在这个主意上。</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Char char="-"/>
            </a:pPr>
            <a:endParaRPr lang="zh-CN" altLang="en-US"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  参与人数过多。</a:t>
            </a:r>
            <a:r>
              <a:rPr lang="en-US" altLang="zh-CN" sz="2000">
                <a:solidFill>
                  <a:srgbClr val="595959"/>
                </a:solidFill>
                <a:latin typeface="微软雅黑" panose="020B0503020204020204" pitchFamily="34" charset="-122"/>
                <a:ea typeface="微软雅黑" panose="020B0503020204020204" pitchFamily="34" charset="-122"/>
              </a:rPr>
              <a:t>Facebook</a:t>
            </a:r>
            <a:r>
              <a:rPr lang="zh-CN" altLang="en-US" sz="2000">
                <a:solidFill>
                  <a:srgbClr val="595959"/>
                </a:solidFill>
                <a:latin typeface="微软雅黑" panose="020B0503020204020204" pitchFamily="34" charset="-122"/>
                <a:ea typeface="微软雅黑" panose="020B0503020204020204" pitchFamily="34" charset="-122"/>
              </a:rPr>
              <a:t>有个双披萨原则，只要超过两个披萨</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2000">
                <a:solidFill>
                  <a:srgbClr val="595959"/>
                </a:solidFill>
                <a:latin typeface="微软雅黑" panose="020B0503020204020204" pitchFamily="34" charset="-122"/>
                <a:ea typeface="微软雅黑" panose="020B0503020204020204" pitchFamily="34" charset="-122"/>
              </a:rPr>
              <a:t>   </a:t>
            </a:r>
            <a:r>
              <a:rPr lang="zh-CN" altLang="en-US" sz="2000">
                <a:solidFill>
                  <a:srgbClr val="595959"/>
                </a:solidFill>
                <a:latin typeface="微软雅黑" panose="020B0503020204020204" pitchFamily="34" charset="-122"/>
                <a:ea typeface="微软雅黑" panose="020B0503020204020204" pitchFamily="34" charset="-122"/>
              </a:rPr>
              <a:t>能吃饱的人数就过多了。一般</a:t>
            </a:r>
            <a:r>
              <a:rPr lang="en-US" altLang="zh-CN" sz="2000">
                <a:solidFill>
                  <a:srgbClr val="595959"/>
                </a:solidFill>
                <a:latin typeface="微软雅黑" panose="020B0503020204020204" pitchFamily="34" charset="-122"/>
                <a:ea typeface="微软雅黑" panose="020B0503020204020204" pitchFamily="34" charset="-122"/>
              </a:rPr>
              <a:t>6-8</a:t>
            </a:r>
            <a:r>
              <a:rPr lang="zh-CN" altLang="en-US" sz="2000">
                <a:solidFill>
                  <a:srgbClr val="595959"/>
                </a:solidFill>
                <a:latin typeface="微软雅黑" panose="020B0503020204020204" pitchFamily="34" charset="-122"/>
                <a:ea typeface="微软雅黑" panose="020B0503020204020204" pitchFamily="34" charset="-122"/>
              </a:rPr>
              <a:t>人为宜。</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en-US"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  问题提的不好。太空泛的问题没法头脑风暴，太限制的问题也不</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2000">
                <a:solidFill>
                  <a:srgbClr val="595959"/>
                </a:solidFill>
                <a:latin typeface="微软雅黑" panose="020B0503020204020204" pitchFamily="34" charset="-122"/>
                <a:ea typeface="微软雅黑" panose="020B0503020204020204" pitchFamily="34" charset="-122"/>
              </a:rPr>
              <a:t>   </a:t>
            </a:r>
            <a:r>
              <a:rPr lang="zh-CN" altLang="en-US" sz="2000">
                <a:solidFill>
                  <a:srgbClr val="595959"/>
                </a:solidFill>
                <a:latin typeface="微软雅黑" panose="020B0503020204020204" pitchFamily="34" charset="-122"/>
                <a:ea typeface="微软雅黑" panose="020B0503020204020204" pitchFamily="34" charset="-122"/>
              </a:rPr>
              <a:t>好。比如“送什么礼物给迈克”，就不如“怎样才能让迈克觉得  </a:t>
            </a: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2000">
                <a:solidFill>
                  <a:srgbClr val="595959"/>
                </a:solidFill>
                <a:latin typeface="微软雅黑" panose="020B0503020204020204" pitchFamily="34" charset="-122"/>
                <a:ea typeface="微软雅黑" panose="020B0503020204020204" pitchFamily="34" charset="-122"/>
              </a:rPr>
              <a:t>   </a:t>
            </a:r>
            <a:r>
              <a:rPr lang="zh-CN" altLang="en-US" sz="2000">
                <a:solidFill>
                  <a:srgbClr val="595959"/>
                </a:solidFill>
                <a:latin typeface="微软雅黑" panose="020B0503020204020204" pitchFamily="34" charset="-122"/>
                <a:ea typeface="微软雅黑" panose="020B0503020204020204" pitchFamily="34" charset="-122"/>
              </a:rPr>
              <a:t>这次生日最难忘？”</a:t>
            </a:r>
          </a:p>
        </p:txBody>
      </p:sp>
      <p:sp>
        <p:nvSpPr>
          <p:cNvPr id="9221" name="椭圆 6"/>
          <p:cNvSpPr>
            <a:spLocks noChangeArrowheads="1"/>
          </p:cNvSpPr>
          <p:nvPr/>
        </p:nvSpPr>
        <p:spPr bwMode="auto">
          <a:xfrm>
            <a:off x="628650" y="355600"/>
            <a:ext cx="1568450"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9222" name="文本框 3"/>
          <p:cNvSpPr txBox="1">
            <a:spLocks noChangeArrowheads="1"/>
          </p:cNvSpPr>
          <p:nvPr/>
        </p:nvSpPr>
        <p:spPr bwMode="auto">
          <a:xfrm>
            <a:off x="1276350" y="581025"/>
            <a:ext cx="4783138"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2 </a:t>
            </a:r>
            <a:r>
              <a:rPr lang="zh-CN" altLang="en-US" sz="3200">
                <a:solidFill>
                  <a:srgbClr val="0070C0"/>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头脑风暴怎么做</a:t>
            </a:r>
            <a:endParaRPr lang="en-US" altLang="zh-CN" sz="3200">
              <a:solidFill>
                <a:srgbClr val="7030A0"/>
              </a:solidFill>
              <a:latin typeface="微软雅黑" panose="020B0503020204020204" pitchFamily="34" charset="-122"/>
              <a:ea typeface="微软雅黑" panose="020B0503020204020204" pitchFamily="34" charset="-122"/>
            </a:endParaRPr>
          </a:p>
        </p:txBody>
      </p:sp>
      <p:sp>
        <p:nvSpPr>
          <p:cNvPr id="9223"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B91E16F5-3AE5-412C-8045-CC985B0EBCB9}"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7</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9"/>
          <p:cNvSpPr>
            <a:spLocks/>
          </p:cNvSpPr>
          <p:nvPr/>
        </p:nvSpPr>
        <p:spPr bwMode="auto">
          <a:xfrm flipV="1">
            <a:off x="0" y="1350963"/>
            <a:ext cx="9144000" cy="136525"/>
          </a:xfrm>
          <a:custGeom>
            <a:avLst/>
            <a:gdLst>
              <a:gd name="T0" fmla="*/ 0 w 8451223"/>
              <a:gd name="T1" fmla="*/ 0 h 2009633"/>
              <a:gd name="T2" fmla="*/ 12531493 w 8451223"/>
              <a:gd name="T3" fmla="*/ 0 h 2009633"/>
              <a:gd name="T4" fmla="*/ 12531493 w 8451223"/>
              <a:gd name="T5" fmla="*/ 3 h 2009633"/>
              <a:gd name="T6" fmla="*/ 1158338 w 8451223"/>
              <a:gd name="T7" fmla="*/ 3 h 2009633"/>
              <a:gd name="T8" fmla="*/ 0 w 8451223"/>
              <a:gd name="T9" fmla="*/ 0 h 2009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51223" h="2009633">
                <a:moveTo>
                  <a:pt x="0" y="0"/>
                </a:moveTo>
                <a:lnTo>
                  <a:pt x="8451223" y="1"/>
                </a:lnTo>
                <a:lnTo>
                  <a:pt x="8451223" y="2009633"/>
                </a:lnTo>
                <a:lnTo>
                  <a:pt x="781182" y="1968690"/>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10243" name="直接连接符 5"/>
          <p:cNvCxnSpPr>
            <a:cxnSpLocks noChangeShapeType="1"/>
          </p:cNvCxnSpPr>
          <p:nvPr/>
        </p:nvCxnSpPr>
        <p:spPr bwMode="auto">
          <a:xfrm rot="5400000">
            <a:off x="-427038" y="447675"/>
            <a:ext cx="1590676" cy="298450"/>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0244" name="椭圆 8"/>
          <p:cNvSpPr>
            <a:spLocks noChangeArrowheads="1"/>
          </p:cNvSpPr>
          <p:nvPr/>
        </p:nvSpPr>
        <p:spPr bwMode="auto">
          <a:xfrm>
            <a:off x="-568325" y="123825"/>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0245" name="文本框 3"/>
          <p:cNvSpPr txBox="1">
            <a:spLocks noChangeArrowheads="1"/>
          </p:cNvSpPr>
          <p:nvPr/>
        </p:nvSpPr>
        <p:spPr bwMode="auto">
          <a:xfrm>
            <a:off x="88900" y="280988"/>
            <a:ext cx="80041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3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第三招：细致观察寻找机会</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0246" name="直接连接符 11"/>
          <p:cNvCxnSpPr>
            <a:cxnSpLocks noChangeShapeType="1"/>
          </p:cNvCxnSpPr>
          <p:nvPr/>
        </p:nvCxnSpPr>
        <p:spPr bwMode="auto">
          <a:xfrm rot="5400000">
            <a:off x="-2542381" y="4015581"/>
            <a:ext cx="5384800" cy="300038"/>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0247" name="文本框 10"/>
          <p:cNvSpPr txBox="1">
            <a:spLocks noChangeArrowheads="1"/>
          </p:cNvSpPr>
          <p:nvPr/>
        </p:nvSpPr>
        <p:spPr bwMode="auto">
          <a:xfrm>
            <a:off x="777875" y="1695450"/>
            <a:ext cx="7861300" cy="4967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大量创新来自对生活和客户的细致观察。</a:t>
            </a:r>
            <a:endParaRPr lang="en-US" altLang="zh-CN" sz="2000" b="1">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史蒂夫布兰克到</a:t>
            </a:r>
            <a:r>
              <a:rPr lang="en-US" altLang="zh-CN" sz="2000">
                <a:solidFill>
                  <a:srgbClr val="595959"/>
                </a:solidFill>
                <a:latin typeface="微软雅黑" panose="020B0503020204020204" pitchFamily="34" charset="-122"/>
                <a:ea typeface="微软雅黑" panose="020B0503020204020204" pitchFamily="34" charset="-122"/>
              </a:rPr>
              <a:t>Super Mac</a:t>
            </a:r>
            <a:r>
              <a:rPr lang="zh-CN" altLang="en-US" sz="2000">
                <a:solidFill>
                  <a:srgbClr val="595959"/>
                </a:solidFill>
                <a:latin typeface="微软雅黑" panose="020B0503020204020204" pitchFamily="34" charset="-122"/>
                <a:ea typeface="微软雅黑" panose="020B0503020204020204" pitchFamily="34" charset="-122"/>
              </a:rPr>
              <a:t>公司工作，他注意到有很多用户注册卡被堆放在角落里。于是他找出</a:t>
            </a:r>
            <a:r>
              <a:rPr lang="en-US" altLang="zh-CN" sz="2000">
                <a:solidFill>
                  <a:srgbClr val="595959"/>
                </a:solidFill>
                <a:latin typeface="微软雅黑" panose="020B0503020204020204" pitchFamily="34" charset="-122"/>
                <a:ea typeface="微软雅黑" panose="020B0503020204020204" pitchFamily="34" charset="-122"/>
              </a:rPr>
              <a:t>300</a:t>
            </a:r>
            <a:r>
              <a:rPr lang="zh-CN" altLang="en-US" sz="2000">
                <a:solidFill>
                  <a:srgbClr val="595959"/>
                </a:solidFill>
                <a:latin typeface="微软雅黑" panose="020B0503020204020204" pitchFamily="34" charset="-122"/>
                <a:ea typeface="微软雅黑" panose="020B0503020204020204" pitchFamily="34" charset="-122"/>
              </a:rPr>
              <a:t>张注册卡，给用户打了电话了解他们从事什么行业，显卡使用是否方便，需要做哪些改进等等。经过对信息的分析，他更换了广告，改进了生产。很短时间内，市场份额从</a:t>
            </a:r>
            <a:r>
              <a:rPr lang="en-US" altLang="zh-CN" sz="2000">
                <a:solidFill>
                  <a:srgbClr val="595959"/>
                </a:solidFill>
                <a:latin typeface="微软雅黑" panose="020B0503020204020204" pitchFamily="34" charset="-122"/>
                <a:ea typeface="微软雅黑" panose="020B0503020204020204" pitchFamily="34" charset="-122"/>
              </a:rPr>
              <a:t>11%</a:t>
            </a:r>
            <a:r>
              <a:rPr lang="zh-CN" altLang="en-US" sz="2000">
                <a:solidFill>
                  <a:srgbClr val="595959"/>
                </a:solidFill>
                <a:latin typeface="微软雅黑" panose="020B0503020204020204" pitchFamily="34" charset="-122"/>
                <a:ea typeface="微软雅黑" panose="020B0503020204020204" pitchFamily="34" charset="-122"/>
              </a:rPr>
              <a:t>提升到</a:t>
            </a:r>
            <a:r>
              <a:rPr lang="en-US" altLang="zh-CN" sz="2000">
                <a:solidFill>
                  <a:srgbClr val="595959"/>
                </a:solidFill>
                <a:latin typeface="微软雅黑" panose="020B0503020204020204" pitchFamily="34" charset="-122"/>
                <a:ea typeface="微软雅黑" panose="020B0503020204020204" pitchFamily="34" charset="-122"/>
              </a:rPr>
              <a:t>70%</a:t>
            </a:r>
          </a:p>
          <a:p>
            <a:pPr lvl="1" eaLnBrk="1" hangingPunct="1">
              <a:lnSpc>
                <a:spcPct val="100000"/>
              </a:lnSpc>
              <a:spcBef>
                <a:spcPct val="0"/>
              </a:spcBef>
              <a:buFont typeface="Arial" panose="020B0604020202020204" pitchFamily="34" charset="0"/>
              <a:buChar char="–"/>
            </a:pP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大卫弗莱德伯格是谷歌的前产品经理。他每天上班的时候都要路过一家自行车租赁店。后来他发现只要下雨，这家店就会关门。这让他想到农场、剧院、滑雪场，都会受天气影响。于是他从谷歌辞职，成立了天气意外保险公司，获得了很大的成功</a:t>
            </a:r>
            <a:endParaRPr lang="en-US" altLang="zh-CN" sz="2000">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0"/>
              </a:spcBef>
              <a:buFont typeface="Arial" panose="020B0604020202020204" pitchFamily="34" charset="0"/>
              <a:buChar char="–"/>
            </a:pPr>
            <a:endParaRPr lang="en-US" altLang="zh-CN" sz="2000">
              <a:solidFill>
                <a:srgbClr val="595959"/>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如果没有细致的观察，这些创新都不可能发生</a:t>
            </a:r>
            <a:endParaRPr lang="en-US" altLang="zh-CN" sz="2000" b="1">
              <a:solidFill>
                <a:srgbClr val="595959"/>
              </a:solidFill>
              <a:latin typeface="微软雅黑" panose="020B0503020204020204" pitchFamily="34" charset="-122"/>
              <a:ea typeface="微软雅黑" panose="020B0503020204020204" pitchFamily="34" charset="-122"/>
            </a:endParaRPr>
          </a:p>
          <a:p>
            <a:pPr lvl="1" eaLnBrk="1" hangingPunct="1">
              <a:lnSpc>
                <a:spcPct val="100000"/>
              </a:lnSpc>
              <a:spcBef>
                <a:spcPct val="20000"/>
              </a:spcBef>
              <a:buFont typeface="Arial" panose="020B0604020202020204" pitchFamily="34" charset="0"/>
              <a:buChar char="–"/>
            </a:pPr>
            <a:endParaRPr lang="zh-CN" altLang="en-US" b="1">
              <a:solidFill>
                <a:srgbClr val="7F7F7F"/>
              </a:solidFill>
              <a:latin typeface="微软雅黑" panose="020B0503020204020204" pitchFamily="34" charset="-122"/>
              <a:ea typeface="微软雅黑" panose="020B0503020204020204" pitchFamily="34" charset="-122"/>
            </a:endParaRPr>
          </a:p>
        </p:txBody>
      </p:sp>
      <p:sp>
        <p:nvSpPr>
          <p:cNvPr id="10248"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0EFC2649-2290-44B9-8924-8FD4A204B8B2}"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8</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9"/>
          <p:cNvSpPr>
            <a:spLocks/>
          </p:cNvSpPr>
          <p:nvPr/>
        </p:nvSpPr>
        <p:spPr bwMode="auto">
          <a:xfrm flipV="1">
            <a:off x="0" y="1365250"/>
            <a:ext cx="9144000" cy="136525"/>
          </a:xfrm>
          <a:custGeom>
            <a:avLst/>
            <a:gdLst>
              <a:gd name="T0" fmla="*/ 0 w 8451223"/>
              <a:gd name="T1" fmla="*/ 0 h 2009633"/>
              <a:gd name="T2" fmla="*/ 12531493 w 8451223"/>
              <a:gd name="T3" fmla="*/ 0 h 2009633"/>
              <a:gd name="T4" fmla="*/ 12531493 w 8451223"/>
              <a:gd name="T5" fmla="*/ 3 h 2009633"/>
              <a:gd name="T6" fmla="*/ 1158338 w 8451223"/>
              <a:gd name="T7" fmla="*/ 3 h 2009633"/>
              <a:gd name="T8" fmla="*/ 0 w 8451223"/>
              <a:gd name="T9" fmla="*/ 0 h 2009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51223" h="2009633">
                <a:moveTo>
                  <a:pt x="0" y="0"/>
                </a:moveTo>
                <a:lnTo>
                  <a:pt x="8451223" y="1"/>
                </a:lnTo>
                <a:lnTo>
                  <a:pt x="8451223" y="2009633"/>
                </a:lnTo>
                <a:lnTo>
                  <a:pt x="781182" y="1968690"/>
                </a:lnTo>
                <a:lnTo>
                  <a:pt x="0" y="0"/>
                </a:lnTo>
                <a:close/>
              </a:path>
            </a:pathLst>
          </a:custGeom>
          <a:solidFill>
            <a:srgbClr val="7030A0"/>
          </a:solidFill>
          <a:ln>
            <a:noFill/>
          </a:ln>
          <a:effectLst>
            <a:outerShdw dist="38100" dir="54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cxnSp>
        <p:nvCxnSpPr>
          <p:cNvPr id="11267" name="直接连接符 5"/>
          <p:cNvCxnSpPr>
            <a:cxnSpLocks noChangeShapeType="1"/>
          </p:cNvCxnSpPr>
          <p:nvPr/>
        </p:nvCxnSpPr>
        <p:spPr bwMode="auto">
          <a:xfrm rot="5400000">
            <a:off x="-427038" y="447675"/>
            <a:ext cx="1590676" cy="298450"/>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1268" name="椭圆 8"/>
          <p:cNvSpPr>
            <a:spLocks noChangeArrowheads="1"/>
          </p:cNvSpPr>
          <p:nvPr/>
        </p:nvSpPr>
        <p:spPr bwMode="auto">
          <a:xfrm>
            <a:off x="-568325" y="123825"/>
            <a:ext cx="1563688" cy="1568450"/>
          </a:xfrm>
          <a:prstGeom prst="ellipse">
            <a:avLst/>
          </a:prstGeom>
          <a:solidFill>
            <a:srgbClr val="7030A0"/>
          </a:solidFill>
          <a:ln>
            <a:noFill/>
          </a:ln>
          <a:effectLst>
            <a:outerShdw dist="38100" dir="2700000" algn="ctr" rotWithShape="0">
              <a:srgbClr val="000000">
                <a:alpha val="37000"/>
              </a:srgbClr>
            </a:outerShdw>
          </a:effectLst>
          <a:extLst>
            <a:ext uri="{91240B29-F687-4F45-9708-019B960494DF}">
              <a14:hiddenLine xmlns:a14="http://schemas.microsoft.com/office/drawing/2010/main" xmlns=""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1269" name="文本框 3"/>
          <p:cNvSpPr txBox="1">
            <a:spLocks noChangeArrowheads="1"/>
          </p:cNvSpPr>
          <p:nvPr/>
        </p:nvSpPr>
        <p:spPr bwMode="auto">
          <a:xfrm>
            <a:off x="88900" y="280988"/>
            <a:ext cx="56705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7200">
                <a:solidFill>
                  <a:schemeClr val="bg1"/>
                </a:solidFill>
                <a:latin typeface="微软雅黑" panose="020B0503020204020204" pitchFamily="34" charset="-122"/>
                <a:ea typeface="微软雅黑" panose="020B0503020204020204" pitchFamily="34" charset="-122"/>
              </a:rPr>
              <a:t>3 </a:t>
            </a:r>
            <a:r>
              <a:rPr lang="en-US" altLang="zh-CN" sz="2000">
                <a:solidFill>
                  <a:schemeClr val="bg1"/>
                </a:solidFill>
                <a:latin typeface="微软雅黑" panose="020B0503020204020204" pitchFamily="34" charset="-122"/>
                <a:ea typeface="微软雅黑" panose="020B0503020204020204" pitchFamily="34" charset="-122"/>
              </a:rPr>
              <a:t> </a:t>
            </a:r>
            <a:r>
              <a:rPr lang="zh-CN" altLang="en-US" sz="3200">
                <a:solidFill>
                  <a:srgbClr val="7030A0"/>
                </a:solidFill>
                <a:latin typeface="微软雅黑" panose="020B0503020204020204" pitchFamily="34" charset="-122"/>
                <a:ea typeface="微软雅黑" panose="020B0503020204020204" pitchFamily="34" charset="-122"/>
              </a:rPr>
              <a:t>如何提高观察能力？</a:t>
            </a:r>
            <a:endParaRPr lang="en-US" altLang="zh-CN" sz="3200">
              <a:solidFill>
                <a:srgbClr val="7030A0"/>
              </a:solidFill>
              <a:latin typeface="微软雅黑" panose="020B0503020204020204" pitchFamily="34" charset="-122"/>
              <a:ea typeface="微软雅黑" panose="020B0503020204020204" pitchFamily="34" charset="-122"/>
            </a:endParaRPr>
          </a:p>
        </p:txBody>
      </p:sp>
      <p:cxnSp>
        <p:nvCxnSpPr>
          <p:cNvPr id="11270" name="直接连接符 11"/>
          <p:cNvCxnSpPr>
            <a:cxnSpLocks noChangeShapeType="1"/>
          </p:cNvCxnSpPr>
          <p:nvPr/>
        </p:nvCxnSpPr>
        <p:spPr bwMode="auto">
          <a:xfrm rot="5400000">
            <a:off x="-2542381" y="4015581"/>
            <a:ext cx="5384800" cy="300038"/>
          </a:xfrm>
          <a:prstGeom prst="line">
            <a:avLst/>
          </a:prstGeom>
          <a:noFill/>
          <a:ln w="38100">
            <a:solidFill>
              <a:srgbClr val="7030A0"/>
            </a:solidFill>
            <a:round/>
            <a:headEnd/>
            <a:tailEnd/>
          </a:ln>
          <a:extLst>
            <a:ext uri="{909E8E84-426E-40DD-AFC4-6F175D3DCCD1}">
              <a14:hiddenFill xmlns:a14="http://schemas.microsoft.com/office/drawing/2010/main" xmlns="">
                <a:noFill/>
              </a14:hiddenFill>
            </a:ext>
          </a:extLst>
        </p:spPr>
      </p:cxnSp>
      <p:sp>
        <p:nvSpPr>
          <p:cNvPr id="11271" name="文本框 10"/>
          <p:cNvSpPr txBox="1">
            <a:spLocks noChangeArrowheads="1"/>
          </p:cNvSpPr>
          <p:nvPr/>
        </p:nvSpPr>
        <p:spPr bwMode="auto">
          <a:xfrm>
            <a:off x="614363" y="1995488"/>
            <a:ext cx="7859712"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pPr>
            <a:r>
              <a:rPr lang="zh-CN" altLang="en-US" sz="2000" b="1">
                <a:solidFill>
                  <a:srgbClr val="595959"/>
                </a:solidFill>
                <a:latin typeface="微软雅黑" panose="020B0503020204020204" pitchFamily="34" charset="-122"/>
                <a:ea typeface="微软雅黑" panose="020B0503020204020204" pitchFamily="34" charset="-122"/>
              </a:rPr>
              <a:t>保持对环境的高度敏感</a:t>
            </a:r>
          </a:p>
          <a:p>
            <a:pPr lvl="1" eaLnBrk="1" hangingPunct="1">
              <a:lnSpc>
                <a:spcPct val="14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和孩子玩游戏，看谁能记得刚才路过的商店有几个橱窗？（经常性的锻炼一下我们和孩子的观察力，说不定他会成为福尔摩斯）</a:t>
            </a:r>
          </a:p>
          <a:p>
            <a:pPr lvl="1" eaLnBrk="1" hangingPunct="1">
              <a:lnSpc>
                <a:spcPct val="14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把生活中你观察到的细节放大，你就可能成为赵本山或者莫言。他们的本领就是放大观察的细节。</a:t>
            </a:r>
          </a:p>
          <a:p>
            <a:pPr lvl="1" eaLnBrk="1" hangingPunct="1">
              <a:lnSpc>
                <a:spcPct val="140000"/>
              </a:lnSpc>
              <a:spcBef>
                <a:spcPct val="0"/>
              </a:spcBef>
              <a:buFont typeface="Arial" panose="020B0604020202020204" pitchFamily="34" charset="0"/>
              <a:buChar char="–"/>
            </a:pPr>
            <a:r>
              <a:rPr lang="zh-CN" altLang="en-US" sz="2000">
                <a:solidFill>
                  <a:srgbClr val="595959"/>
                </a:solidFill>
                <a:latin typeface="微软雅黑" panose="020B0503020204020204" pitchFamily="34" charset="-122"/>
                <a:ea typeface="微软雅黑" panose="020B0503020204020204" pitchFamily="34" charset="-122"/>
              </a:rPr>
              <a:t>实地考察的训练方法。详细的描述你所考察的对象，越细致越好，你会发现很多被自己忽略的东西。</a:t>
            </a:r>
            <a:endParaRPr lang="zh-CN" altLang="en-US" b="1">
              <a:solidFill>
                <a:srgbClr val="7F7F7F"/>
              </a:solidFill>
              <a:latin typeface="微软雅黑" panose="020B0503020204020204" pitchFamily="34" charset="-122"/>
              <a:ea typeface="微软雅黑" panose="020B0503020204020204" pitchFamily="34" charset="-122"/>
            </a:endParaRPr>
          </a:p>
        </p:txBody>
      </p:sp>
      <p:sp>
        <p:nvSpPr>
          <p:cNvPr id="11272" name="Slide Number Placeholder 5"/>
          <p:cNvSpPr txBox="1">
            <a:spLocks noGrp="1" noChangeArrowheads="1"/>
          </p:cNvSpPr>
          <p:nvPr/>
        </p:nvSpPr>
        <p:spPr bwMode="auto">
          <a:xfrm>
            <a:off x="6867525" y="6383338"/>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fld id="{053C6928-F6FE-40D3-BB85-B19683CA56E0}" type="slidenum">
              <a:rPr lang="zh-CN" altLang="zh-CN" sz="1400">
                <a:solidFill>
                  <a:srgbClr val="595959"/>
                </a:solidFill>
                <a:latin typeface="微软雅黑" panose="020B0503020204020204" pitchFamily="34" charset="-122"/>
                <a:ea typeface="微软雅黑" panose="020B0503020204020204" pitchFamily="34" charset="-122"/>
              </a:rPr>
              <a:pPr algn="r" eaLnBrk="1" hangingPunct="1">
                <a:lnSpc>
                  <a:spcPct val="100000"/>
                </a:lnSpc>
                <a:spcBef>
                  <a:spcPct val="0"/>
                </a:spcBef>
                <a:buFont typeface="Arial" panose="020B0604020202020204" pitchFamily="34" charset="0"/>
                <a:buNone/>
              </a:pPr>
              <a:t>9</a:t>
            </a:fld>
            <a:endParaRPr lang="zh-CN" altLang="zh-CN" sz="140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Pages>0</Pages>
  <Words>2295</Words>
  <Characters>0</Characters>
  <Application>Microsoft Office PowerPoint</Application>
  <DocSecurity>0</DocSecurity>
  <PresentationFormat>全屏显示(4:3)</PresentationFormat>
  <Lines>0</Lines>
  <Paragraphs>134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《斯坦福大学最受欢迎的创意课》</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Manager/>
  <Company>zendaimoney</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xiaoba ba</dc:creator>
  <cp:keywords/>
  <dc:description/>
  <cp:lastModifiedBy>S1635</cp:lastModifiedBy>
  <cp:revision>106</cp:revision>
  <dcterms:created xsi:type="dcterms:W3CDTF">2013-09-30T03:51:32Z</dcterms:created>
  <dcterms:modified xsi:type="dcterms:W3CDTF">2019-12-27T07:23:51Z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2052-9.1.0.4636</vt:lpwstr>
  </property>
</Properties>
</file>