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6" r:id="rId10"/>
    <p:sldId id="267" r:id="rId11"/>
    <p:sldId id="277" r:id="rId12"/>
    <p:sldId id="276" r:id="rId13"/>
    <p:sldId id="268" r:id="rId14"/>
    <p:sldId id="269" r:id="rId15"/>
    <p:sldId id="274" r:id="rId16"/>
    <p:sldId id="275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ITP8I/VTujVMyCXZJ5L2fa/O0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16E5BF-1AA7-4A9B-A7DF-AD9C72903176}">
  <a:tblStyle styleId="{2416E5BF-1AA7-4A9B-A7DF-AD9C7290317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DFA"/>
          </a:solidFill>
        </a:fill>
      </a:tcStyle>
    </a:wholeTbl>
    <a:band1H>
      <a:tcTxStyle b="off" i="off"/>
      <a:tcStyle>
        <a:tcBdr/>
        <a:fill>
          <a:solidFill>
            <a:srgbClr val="CED9F4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ED9F4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8928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>
            <a:spLocks noGrp="1"/>
          </p:cNvSpPr>
          <p:nvPr>
            <p:ph type="subTitle" idx="1"/>
          </p:nvPr>
        </p:nvSpPr>
        <p:spPr>
          <a:xfrm>
            <a:off x="1371600" y="5638800"/>
            <a:ext cx="670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Noto Sans Symbols"/>
              <a:buNone/>
              <a:defRPr sz="1600" b="1">
                <a:solidFill>
                  <a:schemeClr val="folHlink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914400" y="4953000"/>
            <a:ext cx="739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dt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ftr" idx="11"/>
          </p:nvPr>
        </p:nvSpPr>
        <p:spPr>
          <a:xfrm>
            <a:off x="5867400" y="6477000"/>
            <a:ext cx="2895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sldNum" idx="12"/>
          </p:nvPr>
        </p:nvSpPr>
        <p:spPr>
          <a:xfrm>
            <a:off x="34290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5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5" name="Google Shape;85;p35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5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3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5"/>
          <p:cNvSpPr txBox="1">
            <a:spLocks noGrp="1"/>
          </p:cNvSpPr>
          <p:nvPr>
            <p:ph type="dt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ftr" idx="11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sldNum" idx="12"/>
          </p:nvPr>
        </p:nvSpPr>
        <p:spPr>
          <a:xfrm>
            <a:off x="3756025" y="6551612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6"/>
          <p:cNvSpPr txBox="1">
            <a:spLocks noGrp="1"/>
          </p:cNvSpPr>
          <p:nvPr>
            <p:ph type="title"/>
          </p:nvPr>
        </p:nvSpPr>
        <p:spPr>
          <a:xfrm>
            <a:off x="762000" y="503237"/>
            <a:ext cx="7848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038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4038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36"/>
          <p:cNvSpPr txBox="1">
            <a:spLocks noGrp="1"/>
          </p:cNvSpPr>
          <p:nvPr>
            <p:ph type="dt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ftr" idx="11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6"/>
          <p:cNvSpPr txBox="1">
            <a:spLocks noGrp="1"/>
          </p:cNvSpPr>
          <p:nvPr>
            <p:ph type="sldNum" idx="12"/>
          </p:nvPr>
        </p:nvSpPr>
        <p:spPr>
          <a:xfrm>
            <a:off x="3756025" y="6551612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7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7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1" name="Google Shape;101;p37"/>
          <p:cNvSpPr txBox="1">
            <a:spLocks noGrp="1"/>
          </p:cNvSpPr>
          <p:nvPr>
            <p:ph type="dt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7"/>
          <p:cNvSpPr txBox="1">
            <a:spLocks noGrp="1"/>
          </p:cNvSpPr>
          <p:nvPr>
            <p:ph type="ftr" idx="11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7"/>
          <p:cNvSpPr txBox="1">
            <a:spLocks noGrp="1"/>
          </p:cNvSpPr>
          <p:nvPr>
            <p:ph type="sldNum" idx="12"/>
          </p:nvPr>
        </p:nvSpPr>
        <p:spPr>
          <a:xfrm>
            <a:off x="3756025" y="6551612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762000" y="503237"/>
            <a:ext cx="7848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dt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ftr" idx="11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3756025" y="6551612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title"/>
          </p:nvPr>
        </p:nvSpPr>
        <p:spPr>
          <a:xfrm>
            <a:off x="762000" y="503237"/>
            <a:ext cx="7848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dt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ftr" idx="11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sldNum" idx="12"/>
          </p:nvPr>
        </p:nvSpPr>
        <p:spPr>
          <a:xfrm>
            <a:off x="3756025" y="6551612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762000" y="503238"/>
            <a:ext cx="7848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dt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ftr" idx="11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sldNum" idx="12"/>
          </p:nvPr>
        </p:nvSpPr>
        <p:spPr>
          <a:xfrm>
            <a:off x="3756025" y="6551612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>
            <a:spLocks noGrp="1"/>
          </p:cNvSpPr>
          <p:nvPr>
            <p:ph type="title"/>
          </p:nvPr>
        </p:nvSpPr>
        <p:spPr>
          <a:xfrm rot="5400000">
            <a:off x="4709319" y="2423319"/>
            <a:ext cx="589756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body" idx="1"/>
          </p:nvPr>
        </p:nvSpPr>
        <p:spPr>
          <a:xfrm rot="5400000">
            <a:off x="518319" y="442119"/>
            <a:ext cx="589756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dt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ftr" idx="11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sldNum" idx="12"/>
          </p:nvPr>
        </p:nvSpPr>
        <p:spPr>
          <a:xfrm>
            <a:off x="3756025" y="6551612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>
            <a:spLocks noGrp="1"/>
          </p:cNvSpPr>
          <p:nvPr>
            <p:ph type="title"/>
          </p:nvPr>
        </p:nvSpPr>
        <p:spPr>
          <a:xfrm>
            <a:off x="762000" y="503237"/>
            <a:ext cx="7848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body" idx="1"/>
          </p:nvPr>
        </p:nvSpPr>
        <p:spPr>
          <a:xfrm rot="5400000">
            <a:off x="2057400" y="-228600"/>
            <a:ext cx="5029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dt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ftr" idx="11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sldNum" idx="12"/>
          </p:nvPr>
        </p:nvSpPr>
        <p:spPr>
          <a:xfrm>
            <a:off x="3756025" y="6551612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32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dt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ftr" idx="11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sldNum" idx="12"/>
          </p:nvPr>
        </p:nvSpPr>
        <p:spPr>
          <a:xfrm>
            <a:off x="3756025" y="6551612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3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dt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ftr" idx="11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sldNum" idx="12"/>
          </p:nvPr>
        </p:nvSpPr>
        <p:spPr>
          <a:xfrm>
            <a:off x="3756025" y="6551612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>
            <a:spLocks noGrp="1"/>
          </p:cNvSpPr>
          <p:nvPr>
            <p:ph type="dt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ftr" idx="11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sldNum" idx="12"/>
          </p:nvPr>
        </p:nvSpPr>
        <p:spPr>
          <a:xfrm>
            <a:off x="3756025" y="6551612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4"/>
          <p:cNvGrpSpPr/>
          <p:nvPr/>
        </p:nvGrpSpPr>
        <p:grpSpPr>
          <a:xfrm>
            <a:off x="0" y="6245225"/>
            <a:ext cx="9144000" cy="612775"/>
            <a:chOff x="0" y="3934"/>
            <a:chExt cx="5760" cy="386"/>
          </a:xfrm>
        </p:grpSpPr>
        <p:sp>
          <p:nvSpPr>
            <p:cNvPr id="11" name="Google Shape;11;p24"/>
            <p:cNvSpPr txBox="1"/>
            <p:nvPr/>
          </p:nvSpPr>
          <p:spPr>
            <a:xfrm>
              <a:off x="0" y="4064"/>
              <a:ext cx="5760" cy="256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4"/>
            <p:cNvSpPr/>
            <p:nvPr/>
          </p:nvSpPr>
          <p:spPr>
            <a:xfrm>
              <a:off x="4425" y="3934"/>
              <a:ext cx="1335" cy="194"/>
            </a:xfrm>
            <a:custGeom>
              <a:avLst/>
              <a:gdLst/>
              <a:ahLst/>
              <a:cxnLst/>
              <a:rect l="l" t="t" r="r" b="b"/>
              <a:pathLst>
                <a:path w="1335" h="194" extrusionOk="0">
                  <a:moveTo>
                    <a:pt x="0" y="137"/>
                  </a:moveTo>
                  <a:lnTo>
                    <a:pt x="229" y="0"/>
                  </a:lnTo>
                  <a:lnTo>
                    <a:pt x="1335" y="2"/>
                  </a:lnTo>
                  <a:lnTo>
                    <a:pt x="1335" y="194"/>
                  </a:lnTo>
                  <a:lnTo>
                    <a:pt x="87" y="19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24"/>
          <p:cNvSpPr txBox="1"/>
          <p:nvPr/>
        </p:nvSpPr>
        <p:spPr>
          <a:xfrm>
            <a:off x="304800" y="471487"/>
            <a:ext cx="13843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1" i="1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4"/>
          <p:cNvSpPr txBox="1"/>
          <p:nvPr/>
        </p:nvSpPr>
        <p:spPr>
          <a:xfrm>
            <a:off x="1676400" y="1905000"/>
            <a:ext cx="3276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 Add your company slogan 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title"/>
          </p:nvPr>
        </p:nvSpPr>
        <p:spPr>
          <a:xfrm>
            <a:off x="762000" y="503237"/>
            <a:ext cx="7848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dt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ftr" idx="11"/>
          </p:nvPr>
        </p:nvSpPr>
        <p:spPr>
          <a:xfrm>
            <a:off x="5867400" y="6477000"/>
            <a:ext cx="2895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sldNum" idx="12"/>
          </p:nvPr>
        </p:nvSpPr>
        <p:spPr>
          <a:xfrm>
            <a:off x="34290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6"/>
          <p:cNvGrpSpPr/>
          <p:nvPr/>
        </p:nvGrpSpPr>
        <p:grpSpPr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28" name="Google Shape;28;p26"/>
            <p:cNvSpPr txBox="1"/>
            <p:nvPr/>
          </p:nvSpPr>
          <p:spPr>
            <a:xfrm>
              <a:off x="0" y="4128"/>
              <a:ext cx="5760" cy="192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6"/>
            <p:cNvSpPr/>
            <p:nvPr/>
          </p:nvSpPr>
          <p:spPr>
            <a:xfrm>
              <a:off x="4224" y="4032"/>
              <a:ext cx="1536" cy="144"/>
            </a:xfrm>
            <a:custGeom>
              <a:avLst/>
              <a:gdLst/>
              <a:ahLst/>
              <a:cxnLst/>
              <a:rect l="l" t="t" r="r" b="b"/>
              <a:pathLst>
                <a:path w="1536" h="144" extrusionOk="0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0" name="Google Shape;30;p26"/>
          <p:cNvGraphicFramePr/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14" imgW="9144000" imgH="1066800" progId="Photoshop.Image.7">
                  <p:embed/>
                </p:oleObj>
              </mc:Choice>
              <mc:Fallback>
                <p:oleObj r:id="rId14" imgW="9144000" imgH="1066800" progId="Photoshop.Image.7">
                  <p:embed/>
                  <p:pic>
                    <p:nvPicPr>
                      <p:cNvPr id="30" name="Google Shape;30;p26"/>
                      <p:cNvPicPr preferRelativeResize="0"/>
                      <p:nvPr/>
                    </p:nvPicPr>
                    <p:blipFill rotWithShape="1">
                      <a:blip r:embed="rId15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228600"/>
                        <a:ext cx="9144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dt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ftr" idx="11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sldNum" idx="12"/>
          </p:nvPr>
        </p:nvSpPr>
        <p:spPr>
          <a:xfrm>
            <a:off x="3756025" y="6551612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5" name="Google Shape;35;p26"/>
          <p:cNvSpPr txBox="1">
            <a:spLocks noGrp="1"/>
          </p:cNvSpPr>
          <p:nvPr>
            <p:ph type="title"/>
          </p:nvPr>
        </p:nvSpPr>
        <p:spPr>
          <a:xfrm>
            <a:off x="762000" y="503237"/>
            <a:ext cx="7848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626077" y="6478587"/>
            <a:ext cx="3561748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 VIÊN THỰC HIỆN:</a:t>
            </a:r>
            <a:br>
              <a:rPr lang="en-US" sz="1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Đào</a:t>
            </a:r>
            <a:r>
              <a:rPr lang="en-US" sz="1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Thanh </a:t>
            </a:r>
            <a:r>
              <a:rPr lang="en-US" sz="1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</a:t>
            </a:r>
            <a:r>
              <a:rPr lang="en-US" sz="1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MSSV 20173309</a:t>
            </a:r>
            <a:br>
              <a:rPr lang="en-US" sz="1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br>
              <a:rPr lang="en-US" sz="1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sp>
        <p:nvSpPr>
          <p:cNvPr id="109" name="Google Shape;109;p1"/>
          <p:cNvSpPr txBox="1"/>
          <p:nvPr/>
        </p:nvSpPr>
        <p:spPr>
          <a:xfrm>
            <a:off x="1028699" y="2456248"/>
            <a:ext cx="739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PROJECT II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1028699" y="1739900"/>
            <a:ext cx="739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BÁO CÁO </a:t>
            </a:r>
            <a:r>
              <a:rPr lang="en-US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CUỐI KÌ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1028699" y="3329975"/>
            <a:ext cx="739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 TÀI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 NGHE NHẠC MP3</a:t>
            </a: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5508625" y="4744737"/>
            <a:ext cx="3225800" cy="1081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GIẢNG VIÊN HƯỚNG DẪN</a:t>
            </a:r>
            <a:b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Thầy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Thân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Quang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Khoát</a:t>
            </a:r>
            <a:b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486032" y="181231"/>
            <a:ext cx="84767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TRƯỜNG ĐẠI HỌC BÁCH KHOA HÀ NỘI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26BC-3B50-477F-ACBE-94B40B71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54523-7CD1-41F9-A5BC-DC84600A0E22}"/>
              </a:ext>
            </a:extLst>
          </p:cNvPr>
          <p:cNvSpPr txBox="1"/>
          <p:nvPr/>
        </p:nvSpPr>
        <p:spPr>
          <a:xfrm>
            <a:off x="762000" y="1461468"/>
            <a:ext cx="4572000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❖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biểu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đô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̀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hoạt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động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04A9B3F-B3EB-4745-8457-83C0B19DC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49" y="1958464"/>
            <a:ext cx="7589520" cy="450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4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title"/>
          </p:nvPr>
        </p:nvSpPr>
        <p:spPr>
          <a:xfrm>
            <a:off x="762000" y="503237"/>
            <a:ext cx="7848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229" name="Google Shape;229;p17"/>
          <p:cNvSpPr txBox="1"/>
          <p:nvPr/>
        </p:nvSpPr>
        <p:spPr>
          <a:xfrm>
            <a:off x="533255" y="1277564"/>
            <a:ext cx="7470775" cy="477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❖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biểu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đô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̀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tuần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tư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̣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Hình ảnh 8">
            <a:extLst>
              <a:ext uri="{FF2B5EF4-FFF2-40B4-BE49-F238E27FC236}">
                <a16:creationId xmlns:a16="http://schemas.microsoft.com/office/drawing/2014/main" id="{81E2A032-9F15-43E5-A490-AF790F4CE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73" y="1833563"/>
            <a:ext cx="7325157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32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>
            <a:spLocks noGrp="1"/>
          </p:cNvSpPr>
          <p:nvPr>
            <p:ph type="title"/>
          </p:nvPr>
        </p:nvSpPr>
        <p:spPr>
          <a:xfrm>
            <a:off x="762000" y="503237"/>
            <a:ext cx="7848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Phân tích thiết kế hệ thống </a:t>
            </a:r>
            <a:endParaRPr/>
          </a:p>
        </p:txBody>
      </p:sp>
      <p:sp>
        <p:nvSpPr>
          <p:cNvPr id="238" name="Google Shape;238;p38"/>
          <p:cNvSpPr txBox="1"/>
          <p:nvPr/>
        </p:nvSpPr>
        <p:spPr>
          <a:xfrm>
            <a:off x="762000" y="1499287"/>
            <a:ext cx="600538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❖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Thiết kế cơ sở dữ liệu</a:t>
            </a:r>
            <a:endParaRPr/>
          </a:p>
        </p:txBody>
      </p:sp>
      <p:pic>
        <p:nvPicPr>
          <p:cNvPr id="6" name="Hình ảnh 6">
            <a:extLst>
              <a:ext uri="{FF2B5EF4-FFF2-40B4-BE49-F238E27FC236}">
                <a16:creationId xmlns:a16="http://schemas.microsoft.com/office/drawing/2014/main" id="{A98044D1-34DF-4AE4-9ADF-1C149A407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25" y="1899397"/>
            <a:ext cx="7391402" cy="4548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>
            <a:spLocks noGrp="1"/>
          </p:cNvSpPr>
          <p:nvPr>
            <p:ph type="title"/>
          </p:nvPr>
        </p:nvSpPr>
        <p:spPr>
          <a:xfrm>
            <a:off x="762000" y="503237"/>
            <a:ext cx="7848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4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Kết quả và hướng phát triển</a:t>
            </a:r>
            <a:endParaRPr/>
          </a:p>
        </p:txBody>
      </p:sp>
      <p:sp>
        <p:nvSpPr>
          <p:cNvPr id="244" name="Google Shape;244;p21"/>
          <p:cNvSpPr txBox="1"/>
          <p:nvPr/>
        </p:nvSpPr>
        <p:spPr>
          <a:xfrm>
            <a:off x="762000" y="1341437"/>
            <a:ext cx="7470775" cy="477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❖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đạt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98450" algn="just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600"/>
              <a:buFont typeface="Noto Sans Symbols"/>
              <a:buChar char="✔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Cung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nghe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xây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 cơ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nghe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Do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nên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chưa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đăng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 chưa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ưu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giao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hút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9845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✔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/>
          <p:nvPr/>
        </p:nvSpPr>
        <p:spPr>
          <a:xfrm>
            <a:off x="1943228" y="2591615"/>
            <a:ext cx="5545137" cy="10461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l"/>
            <a:r>
              <a:rPr b="1" i="1">
                <a:ln w="19050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olidFill>
                  <a:srgbClr val="002060"/>
                </a:solidFill>
                <a:latin typeface="Calibri"/>
              </a:rPr>
              <a:t>5. Demo chương trình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/>
          <p:nvPr/>
        </p:nvSpPr>
        <p:spPr>
          <a:xfrm>
            <a:off x="1943228" y="2591615"/>
            <a:ext cx="5545137" cy="10461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l"/>
            <a:r>
              <a:rPr b="1" i="1">
                <a:ln w="19050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olidFill>
                  <a:srgbClr val="002060"/>
                </a:solidFill>
                <a:latin typeface="Calibri"/>
              </a:rPr>
              <a:t>Thanks for listening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762000" y="503237"/>
            <a:ext cx="7848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Nội dung bài báo cáo : </a:t>
            </a:r>
            <a:endParaRPr/>
          </a:p>
        </p:txBody>
      </p:sp>
      <p:grpSp>
        <p:nvGrpSpPr>
          <p:cNvPr id="119" name="Google Shape;119;p2"/>
          <p:cNvGrpSpPr/>
          <p:nvPr/>
        </p:nvGrpSpPr>
        <p:grpSpPr>
          <a:xfrm>
            <a:off x="1828800" y="1795462"/>
            <a:ext cx="762000" cy="665162"/>
            <a:chOff x="1110" y="2656"/>
            <a:chExt cx="1549" cy="1351"/>
          </a:xfrm>
        </p:grpSpPr>
        <p:sp>
          <p:nvSpPr>
            <p:cNvPr id="120" name="Google Shape;120;p2"/>
            <p:cNvSpPr/>
            <p:nvPr/>
          </p:nvSpPr>
          <p:spPr>
            <a:xfrm>
              <a:off x="1123" y="2679"/>
              <a:ext cx="1536" cy="132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110" y="2656"/>
              <a:ext cx="1536" cy="1328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E6E6E6"/>
                </a:gs>
                <a:gs pos="7499">
                  <a:srgbClr val="7D8496"/>
                </a:gs>
                <a:gs pos="26499">
                  <a:srgbClr val="E6E6E6"/>
                </a:gs>
                <a:gs pos="33999">
                  <a:srgbClr val="7D8496"/>
                </a:gs>
                <a:gs pos="46499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0"/>
            </a:gradFill>
            <a:ln w="9525" cap="flat" cmpd="sng">
              <a:solidFill>
                <a:srgbClr val="C0C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00" y="2737"/>
              <a:ext cx="1349" cy="1167"/>
            </a:xfrm>
            <a:prstGeom prst="hexagon">
              <a:avLst>
                <a:gd name="adj" fmla="val 5399"/>
                <a:gd name="vf" fmla="val 115470"/>
              </a:avLst>
            </a:prstGeom>
            <a:gradFill>
              <a:gsLst>
                <a:gs pos="0">
                  <a:srgbClr val="642607"/>
                </a:gs>
                <a:gs pos="100000">
                  <a:schemeClr val="accent2"/>
                </a:gs>
              </a:gsLst>
              <a:lin ang="270000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1828800" y="2709862"/>
            <a:ext cx="762000" cy="665162"/>
            <a:chOff x="3174" y="2656"/>
            <a:chExt cx="1549" cy="1351"/>
          </a:xfrm>
        </p:grpSpPr>
        <p:sp>
          <p:nvSpPr>
            <p:cNvPr id="124" name="Google Shape;124;p2"/>
            <p:cNvSpPr/>
            <p:nvPr/>
          </p:nvSpPr>
          <p:spPr>
            <a:xfrm>
              <a:off x="3187" y="2679"/>
              <a:ext cx="1536" cy="132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174" y="2656"/>
              <a:ext cx="1536" cy="1328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E6E6E6"/>
                </a:gs>
                <a:gs pos="7499">
                  <a:srgbClr val="7D8496"/>
                </a:gs>
                <a:gs pos="26499">
                  <a:srgbClr val="E6E6E6"/>
                </a:gs>
                <a:gs pos="33999">
                  <a:srgbClr val="7D8496"/>
                </a:gs>
                <a:gs pos="46499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0"/>
            </a:gradFill>
            <a:ln w="9525" cap="flat" cmpd="sng">
              <a:solidFill>
                <a:srgbClr val="C0C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264" y="2737"/>
              <a:ext cx="1349" cy="1167"/>
            </a:xfrm>
            <a:prstGeom prst="hexagon">
              <a:avLst>
                <a:gd name="adj" fmla="val 5399"/>
                <a:gd name="vf" fmla="val 115470"/>
              </a:avLst>
            </a:prstGeom>
            <a:gradFill>
              <a:gsLst>
                <a:gs pos="0">
                  <a:srgbClr val="223E69"/>
                </a:gs>
                <a:gs pos="100000">
                  <a:schemeClr val="accent1"/>
                </a:gs>
              </a:gsLst>
              <a:lin ang="270000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7" name="Google Shape;127;p2"/>
          <p:cNvCxnSpPr/>
          <p:nvPr/>
        </p:nvCxnSpPr>
        <p:spPr>
          <a:xfrm>
            <a:off x="2438400" y="2405062"/>
            <a:ext cx="5157787" cy="11112"/>
          </a:xfrm>
          <a:prstGeom prst="straightConnector1">
            <a:avLst/>
          </a:prstGeom>
          <a:noFill/>
          <a:ln w="25400" cap="flat" cmpd="sng">
            <a:solidFill>
              <a:srgbClr val="C0C0C0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8" name="Google Shape;128;p2"/>
          <p:cNvSpPr txBox="1"/>
          <p:nvPr/>
        </p:nvSpPr>
        <p:spPr>
          <a:xfrm>
            <a:off x="2628900" y="1925637"/>
            <a:ext cx="2111375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Tổng quan về đề tài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2025650" y="1893887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2"/>
          <p:cNvCxnSpPr/>
          <p:nvPr/>
        </p:nvCxnSpPr>
        <p:spPr>
          <a:xfrm rot="10800000" flipH="1">
            <a:off x="2438400" y="3268662"/>
            <a:ext cx="5157787" cy="50800"/>
          </a:xfrm>
          <a:prstGeom prst="straightConnector1">
            <a:avLst/>
          </a:prstGeom>
          <a:noFill/>
          <a:ln w="25400" cap="flat" cmpd="sng">
            <a:solidFill>
              <a:srgbClr val="C0C0C0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31" name="Google Shape;131;p2"/>
          <p:cNvSpPr txBox="1"/>
          <p:nvPr/>
        </p:nvSpPr>
        <p:spPr>
          <a:xfrm>
            <a:off x="2574567" y="2848832"/>
            <a:ext cx="4121150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Công nghệ sử dụng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2025650" y="2808287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2"/>
          <p:cNvGrpSpPr/>
          <p:nvPr/>
        </p:nvGrpSpPr>
        <p:grpSpPr>
          <a:xfrm>
            <a:off x="1828800" y="3602037"/>
            <a:ext cx="762000" cy="665162"/>
            <a:chOff x="1110" y="2656"/>
            <a:chExt cx="1549" cy="1351"/>
          </a:xfrm>
        </p:grpSpPr>
        <p:sp>
          <p:nvSpPr>
            <p:cNvPr id="134" name="Google Shape;134;p2"/>
            <p:cNvSpPr/>
            <p:nvPr/>
          </p:nvSpPr>
          <p:spPr>
            <a:xfrm>
              <a:off x="1123" y="2679"/>
              <a:ext cx="1536" cy="132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110" y="2656"/>
              <a:ext cx="1536" cy="1328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E6E6E6"/>
                </a:gs>
                <a:gs pos="7499">
                  <a:srgbClr val="7D8496"/>
                </a:gs>
                <a:gs pos="26499">
                  <a:srgbClr val="E6E6E6"/>
                </a:gs>
                <a:gs pos="33999">
                  <a:srgbClr val="7D8496"/>
                </a:gs>
                <a:gs pos="46499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0"/>
            </a:gradFill>
            <a:ln w="9525" cap="flat" cmpd="sng">
              <a:solidFill>
                <a:srgbClr val="C0C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00" y="2737"/>
              <a:ext cx="1349" cy="1167"/>
            </a:xfrm>
            <a:prstGeom prst="hexagon">
              <a:avLst>
                <a:gd name="adj" fmla="val 5399"/>
                <a:gd name="vf" fmla="val 115470"/>
              </a:avLst>
            </a:prstGeom>
            <a:gradFill>
              <a:gsLst>
                <a:gs pos="0">
                  <a:srgbClr val="642607"/>
                </a:gs>
                <a:gs pos="100000">
                  <a:schemeClr val="accent2"/>
                </a:gs>
              </a:gsLst>
              <a:lin ang="270000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2"/>
          <p:cNvGrpSpPr/>
          <p:nvPr/>
        </p:nvGrpSpPr>
        <p:grpSpPr>
          <a:xfrm>
            <a:off x="1787525" y="4505325"/>
            <a:ext cx="762000" cy="665162"/>
            <a:chOff x="3174" y="2656"/>
            <a:chExt cx="1549" cy="1351"/>
          </a:xfrm>
        </p:grpSpPr>
        <p:sp>
          <p:nvSpPr>
            <p:cNvPr id="138" name="Google Shape;138;p2"/>
            <p:cNvSpPr/>
            <p:nvPr/>
          </p:nvSpPr>
          <p:spPr>
            <a:xfrm>
              <a:off x="3187" y="2679"/>
              <a:ext cx="1536" cy="132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174" y="2656"/>
              <a:ext cx="1536" cy="1328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E6E6E6"/>
                </a:gs>
                <a:gs pos="7499">
                  <a:srgbClr val="7D8496"/>
                </a:gs>
                <a:gs pos="26499">
                  <a:srgbClr val="E6E6E6"/>
                </a:gs>
                <a:gs pos="33999">
                  <a:srgbClr val="7D8496"/>
                </a:gs>
                <a:gs pos="46499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0"/>
            </a:gradFill>
            <a:ln w="9525" cap="flat" cmpd="sng">
              <a:solidFill>
                <a:srgbClr val="C0C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264" y="2737"/>
              <a:ext cx="1349" cy="1167"/>
            </a:xfrm>
            <a:prstGeom prst="hexagon">
              <a:avLst>
                <a:gd name="adj" fmla="val 5399"/>
                <a:gd name="vf" fmla="val 115470"/>
              </a:avLst>
            </a:prstGeom>
            <a:gradFill>
              <a:gsLst>
                <a:gs pos="0">
                  <a:srgbClr val="223E69"/>
                </a:gs>
                <a:gs pos="100000">
                  <a:schemeClr val="accent1"/>
                </a:gs>
              </a:gsLst>
              <a:lin ang="270000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1" name="Google Shape;141;p2"/>
          <p:cNvCxnSpPr/>
          <p:nvPr/>
        </p:nvCxnSpPr>
        <p:spPr>
          <a:xfrm>
            <a:off x="2438400" y="4211637"/>
            <a:ext cx="5157787" cy="0"/>
          </a:xfrm>
          <a:prstGeom prst="straightConnector1">
            <a:avLst/>
          </a:prstGeom>
          <a:noFill/>
          <a:ln w="25400" cap="flat" cmpd="sng">
            <a:solidFill>
              <a:srgbClr val="C0C0C0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42" name="Google Shape;142;p2"/>
          <p:cNvSpPr txBox="1"/>
          <p:nvPr/>
        </p:nvSpPr>
        <p:spPr>
          <a:xfrm>
            <a:off x="2628679" y="3752977"/>
            <a:ext cx="2865437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Phân tích thiết kế hệ thống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 txBox="1"/>
          <p:nvPr/>
        </p:nvSpPr>
        <p:spPr>
          <a:xfrm>
            <a:off x="2025650" y="370046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2"/>
          <p:cNvCxnSpPr/>
          <p:nvPr/>
        </p:nvCxnSpPr>
        <p:spPr>
          <a:xfrm>
            <a:off x="2438400" y="5126037"/>
            <a:ext cx="5157787" cy="4762"/>
          </a:xfrm>
          <a:prstGeom prst="straightConnector1">
            <a:avLst/>
          </a:prstGeom>
          <a:noFill/>
          <a:ln w="25400" cap="flat" cmpd="sng">
            <a:solidFill>
              <a:srgbClr val="C0C0C0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45" name="Google Shape;145;p2"/>
          <p:cNvSpPr txBox="1"/>
          <p:nvPr/>
        </p:nvSpPr>
        <p:spPr>
          <a:xfrm>
            <a:off x="2628900" y="5522012"/>
            <a:ext cx="3433762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chương trình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 txBox="1"/>
          <p:nvPr/>
        </p:nvSpPr>
        <p:spPr>
          <a:xfrm>
            <a:off x="2025650" y="461486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Google Shape;147;p2"/>
          <p:cNvGrpSpPr/>
          <p:nvPr/>
        </p:nvGrpSpPr>
        <p:grpSpPr>
          <a:xfrm>
            <a:off x="1801812" y="5364162"/>
            <a:ext cx="762000" cy="665162"/>
            <a:chOff x="1110" y="2656"/>
            <a:chExt cx="1549" cy="1351"/>
          </a:xfrm>
        </p:grpSpPr>
        <p:sp>
          <p:nvSpPr>
            <p:cNvPr id="148" name="Google Shape;148;p2"/>
            <p:cNvSpPr/>
            <p:nvPr/>
          </p:nvSpPr>
          <p:spPr>
            <a:xfrm>
              <a:off x="1123" y="2679"/>
              <a:ext cx="1536" cy="132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110" y="2656"/>
              <a:ext cx="1536" cy="1328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E6E6E6"/>
                </a:gs>
                <a:gs pos="7499">
                  <a:srgbClr val="7D8496"/>
                </a:gs>
                <a:gs pos="26499">
                  <a:srgbClr val="E6E6E6"/>
                </a:gs>
                <a:gs pos="33999">
                  <a:srgbClr val="7D8496"/>
                </a:gs>
                <a:gs pos="46499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0"/>
            </a:gradFill>
            <a:ln w="9525" cap="flat" cmpd="sng">
              <a:solidFill>
                <a:srgbClr val="C0C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123" y="2679"/>
              <a:ext cx="1349" cy="1167"/>
            </a:xfrm>
            <a:prstGeom prst="hexagon">
              <a:avLst>
                <a:gd name="adj" fmla="val 5399"/>
                <a:gd name="vf" fmla="val 115470"/>
              </a:avLst>
            </a:prstGeom>
            <a:gradFill>
              <a:gsLst>
                <a:gs pos="0">
                  <a:srgbClr val="642607"/>
                </a:gs>
                <a:gs pos="100000">
                  <a:schemeClr val="accent2"/>
                </a:gs>
              </a:gsLst>
              <a:lin ang="270000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1" name="Google Shape;151;p2"/>
          <p:cNvCxnSpPr/>
          <p:nvPr/>
        </p:nvCxnSpPr>
        <p:spPr>
          <a:xfrm>
            <a:off x="2438400" y="6018212"/>
            <a:ext cx="5157787" cy="0"/>
          </a:xfrm>
          <a:prstGeom prst="straightConnector1">
            <a:avLst/>
          </a:prstGeom>
          <a:noFill/>
          <a:ln w="25400" cap="flat" cmpd="sng">
            <a:solidFill>
              <a:srgbClr val="C0C0C0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52" name="Google Shape;152;p2"/>
          <p:cNvSpPr txBox="1"/>
          <p:nvPr/>
        </p:nvSpPr>
        <p:spPr>
          <a:xfrm>
            <a:off x="2628679" y="4642836"/>
            <a:ext cx="2055812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luận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>
            <a:spLocks noGrp="1"/>
          </p:cNvSpPr>
          <p:nvPr>
            <p:ph type="title"/>
          </p:nvPr>
        </p:nvSpPr>
        <p:spPr>
          <a:xfrm>
            <a:off x="250825" y="476250"/>
            <a:ext cx="8356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Tổng quan</a:t>
            </a:r>
            <a:r>
              <a:rPr lang="en-US" sz="2400"/>
              <a:t>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đề tài</a:t>
            </a:r>
            <a:endParaRPr/>
          </a:p>
        </p:txBody>
      </p:sp>
      <p:sp>
        <p:nvSpPr>
          <p:cNvPr id="158" name="Google Shape;158;p3"/>
          <p:cNvSpPr txBox="1">
            <a:spLocks noGrp="1"/>
          </p:cNvSpPr>
          <p:nvPr>
            <p:ph type="body" idx="1"/>
          </p:nvPr>
        </p:nvSpPr>
        <p:spPr>
          <a:xfrm>
            <a:off x="836612" y="1039812"/>
            <a:ext cx="7470775" cy="3900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 dirty="0"/>
          </a:p>
          <a:p>
            <a:pPr marL="45720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nay,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nhanh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mạnh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mẽ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cứng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như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thông minh,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dần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công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Đi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nhanh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chóng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đây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lĩnh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vực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nhanh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vọng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cao trong tương lai.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cho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yếu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cho hai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ios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Trong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rãi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trên đa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“ Xây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nghe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nhạc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”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cho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br>
              <a:rPr lang="en-US" sz="32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/>
          <p:nvPr/>
        </p:nvSpPr>
        <p:spPr>
          <a:xfrm flipH="1">
            <a:off x="4733925" y="3073400"/>
            <a:ext cx="857250" cy="118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900112" y="1601787"/>
            <a:ext cx="7329487" cy="477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❖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dung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chính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sở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MySQL.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1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Kiểm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thử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5"/>
          <p:cNvSpPr txBox="1">
            <a:spLocks noGrp="1"/>
          </p:cNvSpPr>
          <p:nvPr>
            <p:ph type="title"/>
          </p:nvPr>
        </p:nvSpPr>
        <p:spPr>
          <a:xfrm>
            <a:off x="611187" y="503237"/>
            <a:ext cx="7999412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1. </a:t>
            </a:r>
            <a:r>
              <a:rPr lang="en-US" sz="2400"/>
              <a:t>Tổng quan đề tài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22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22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822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822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>
            <a:spLocks noGrp="1"/>
          </p:cNvSpPr>
          <p:nvPr>
            <p:ph type="title"/>
          </p:nvPr>
        </p:nvSpPr>
        <p:spPr>
          <a:xfrm>
            <a:off x="762000" y="503237"/>
            <a:ext cx="7848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Công nghệ sử dụng</a:t>
            </a:r>
            <a:endParaRPr/>
          </a:p>
        </p:txBody>
      </p:sp>
      <p:grpSp>
        <p:nvGrpSpPr>
          <p:cNvPr id="171" name="Google Shape;171;p6"/>
          <p:cNvGrpSpPr/>
          <p:nvPr/>
        </p:nvGrpSpPr>
        <p:grpSpPr>
          <a:xfrm>
            <a:off x="1492250" y="3711575"/>
            <a:ext cx="4203700" cy="2020887"/>
            <a:chOff x="1127" y="2375"/>
            <a:chExt cx="2339" cy="1124"/>
          </a:xfrm>
        </p:grpSpPr>
        <p:sp>
          <p:nvSpPr>
            <p:cNvPr id="172" name="Google Shape;172;p6"/>
            <p:cNvSpPr txBox="1"/>
            <p:nvPr/>
          </p:nvSpPr>
          <p:spPr>
            <a:xfrm>
              <a:off x="1127" y="2375"/>
              <a:ext cx="417" cy="2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Verdana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Text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"/>
            <p:cNvSpPr txBox="1"/>
            <p:nvPr/>
          </p:nvSpPr>
          <p:spPr>
            <a:xfrm>
              <a:off x="3219" y="2956"/>
              <a:ext cx="247" cy="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Verdana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Verdana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xt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"/>
            <p:cNvSpPr txBox="1"/>
            <p:nvPr/>
          </p:nvSpPr>
          <p:spPr>
            <a:xfrm>
              <a:off x="1638" y="3295"/>
              <a:ext cx="417" cy="2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Verdana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Text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>
            <a:spLocks noGrp="1"/>
          </p:cNvSpPr>
          <p:nvPr>
            <p:ph type="title"/>
          </p:nvPr>
        </p:nvSpPr>
        <p:spPr>
          <a:xfrm>
            <a:off x="762000" y="503237"/>
            <a:ext cx="7848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Công nghệ sử dụng</a:t>
            </a:r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313893" y="1272246"/>
            <a:ext cx="1833562" cy="1587500"/>
          </a:xfrm>
          <a:custGeom>
            <a:avLst/>
            <a:gdLst/>
            <a:ahLst/>
            <a:cxnLst/>
            <a:rect l="l" t="t" r="r" b="b"/>
            <a:pathLst>
              <a:path w="1835025" h="1587512" extrusionOk="0">
                <a:moveTo>
                  <a:pt x="0" y="793756"/>
                </a:moveTo>
                <a:lnTo>
                  <a:pt x="453552" y="0"/>
                </a:lnTo>
                <a:lnTo>
                  <a:pt x="1381473" y="0"/>
                </a:lnTo>
                <a:lnTo>
                  <a:pt x="1835025" y="793756"/>
                </a:lnTo>
                <a:lnTo>
                  <a:pt x="1381473" y="1587512"/>
                </a:lnTo>
                <a:lnTo>
                  <a:pt x="453552" y="1587512"/>
                </a:lnTo>
                <a:lnTo>
                  <a:pt x="0" y="793756"/>
                </a:lnTo>
                <a:close/>
              </a:path>
            </a:pathLst>
          </a:custGeom>
          <a:solidFill>
            <a:srgbClr val="00B0F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53625" tIns="312600" rIns="353625" bIns="3126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6400126" y="1245844"/>
            <a:ext cx="1835150" cy="1587500"/>
          </a:xfrm>
          <a:custGeom>
            <a:avLst/>
            <a:gdLst/>
            <a:ahLst/>
            <a:cxnLst/>
            <a:rect l="l" t="t" r="r" b="b"/>
            <a:pathLst>
              <a:path w="1835025" h="1587512" extrusionOk="0">
                <a:moveTo>
                  <a:pt x="0" y="793756"/>
                </a:moveTo>
                <a:lnTo>
                  <a:pt x="453552" y="0"/>
                </a:lnTo>
                <a:lnTo>
                  <a:pt x="1381473" y="0"/>
                </a:lnTo>
                <a:lnTo>
                  <a:pt x="1835025" y="793756"/>
                </a:lnTo>
                <a:lnTo>
                  <a:pt x="1381473" y="1587512"/>
                </a:lnTo>
                <a:lnTo>
                  <a:pt x="453552" y="1587512"/>
                </a:lnTo>
                <a:lnTo>
                  <a:pt x="0" y="793756"/>
                </a:lnTo>
                <a:close/>
              </a:path>
            </a:pathLst>
          </a:custGeom>
          <a:solidFill>
            <a:srgbClr val="0070C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53625" tIns="312600" rIns="353625" bIns="3126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2147455" y="2881656"/>
            <a:ext cx="4184072" cy="2202962"/>
          </a:xfrm>
          <a:custGeom>
            <a:avLst/>
            <a:gdLst/>
            <a:ahLst/>
            <a:cxnLst/>
            <a:rect l="l" t="t" r="r" b="b"/>
            <a:pathLst>
              <a:path w="2239220" h="1937016" extrusionOk="0">
                <a:moveTo>
                  <a:pt x="0" y="968508"/>
                </a:moveTo>
                <a:lnTo>
                  <a:pt x="553405" y="0"/>
                </a:lnTo>
                <a:lnTo>
                  <a:pt x="1685815" y="0"/>
                </a:lnTo>
                <a:lnTo>
                  <a:pt x="2239220" y="968508"/>
                </a:lnTo>
                <a:lnTo>
                  <a:pt x="1685815" y="1937016"/>
                </a:lnTo>
                <a:lnTo>
                  <a:pt x="553405" y="1937016"/>
                </a:lnTo>
                <a:lnTo>
                  <a:pt x="0" y="968508"/>
                </a:lnTo>
                <a:close/>
              </a:path>
            </a:pathLst>
          </a:custGeom>
          <a:noFill/>
          <a:ln w="28575" cap="flat" cmpd="sng">
            <a:solidFill>
              <a:srgbClr val="0070C0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430750" tIns="380675" rIns="430750" bIns="380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6400126" y="4726119"/>
            <a:ext cx="2045215" cy="1587500"/>
          </a:xfrm>
          <a:custGeom>
            <a:avLst/>
            <a:gdLst/>
            <a:ahLst/>
            <a:cxnLst/>
            <a:rect l="l" t="t" r="r" b="b"/>
            <a:pathLst>
              <a:path w="1835025" h="1587512" extrusionOk="0">
                <a:moveTo>
                  <a:pt x="0" y="793756"/>
                </a:moveTo>
                <a:lnTo>
                  <a:pt x="453552" y="0"/>
                </a:lnTo>
                <a:lnTo>
                  <a:pt x="1381473" y="0"/>
                </a:lnTo>
                <a:lnTo>
                  <a:pt x="1835025" y="793756"/>
                </a:lnTo>
                <a:lnTo>
                  <a:pt x="1381473" y="1587512"/>
                </a:lnTo>
                <a:lnTo>
                  <a:pt x="453552" y="1587512"/>
                </a:lnTo>
                <a:lnTo>
                  <a:pt x="0" y="793756"/>
                </a:lnTo>
                <a:close/>
              </a:path>
            </a:pathLst>
          </a:custGeom>
          <a:solidFill>
            <a:srgbClr val="F48853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53625" tIns="312600" rIns="353625" bIns="3126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3875621F-26CA-4664-AAA9-A3ACC16AB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148" y="3240154"/>
            <a:ext cx="2852686" cy="1485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>
            <a:spLocks noGrp="1"/>
          </p:cNvSpPr>
          <p:nvPr>
            <p:ph type="title"/>
          </p:nvPr>
        </p:nvSpPr>
        <p:spPr>
          <a:xfrm>
            <a:off x="762000" y="503237"/>
            <a:ext cx="7848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Phân tích và thiết kế hệ thống</a:t>
            </a:r>
            <a:endParaRPr/>
          </a:p>
        </p:txBody>
      </p:sp>
      <p:sp>
        <p:nvSpPr>
          <p:cNvPr id="210" name="Google Shape;210;p10"/>
          <p:cNvSpPr txBox="1"/>
          <p:nvPr/>
        </p:nvSpPr>
        <p:spPr>
          <a:xfrm>
            <a:off x="762000" y="1341437"/>
            <a:ext cx="7626350" cy="477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❖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3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lang="en-US" sz="18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Tìm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kiếm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bài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hát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2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lang="en-US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Nghe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bài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hát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342900" marR="0" lvl="2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lang="en-US" sz="18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Chuyển</a:t>
            </a:r>
            <a:r>
              <a:rPr lang="en-US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tiếp</a:t>
            </a:r>
            <a:r>
              <a:rPr lang="en-US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bài</a:t>
            </a:r>
            <a:r>
              <a:rPr lang="en-US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hát</a:t>
            </a:r>
            <a:endParaRPr lang="en-US" sz="18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2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lang="en-US" sz="18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Phát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lại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bài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hát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2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lang="en-US" sz="18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Chọn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chủ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đê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̀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̀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thê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̉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loại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2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lang="en-US" sz="18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Hiện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̣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gợi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ý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bài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hát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1" indent="-1905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endParaRPr sz="1800" b="0" i="1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22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22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822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822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822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822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>
            <a:spLocks noGrp="1"/>
          </p:cNvSpPr>
          <p:nvPr>
            <p:ph type="title"/>
          </p:nvPr>
        </p:nvSpPr>
        <p:spPr>
          <a:xfrm>
            <a:off x="762000" y="503237"/>
            <a:ext cx="7848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Phân tích thiết kế hệ thống </a:t>
            </a:r>
            <a:endParaRPr/>
          </a:p>
        </p:txBody>
      </p:sp>
      <p:sp>
        <p:nvSpPr>
          <p:cNvPr id="222" name="Google Shape;222;p12"/>
          <p:cNvSpPr txBox="1"/>
          <p:nvPr/>
        </p:nvSpPr>
        <p:spPr>
          <a:xfrm>
            <a:off x="782637" y="1341437"/>
            <a:ext cx="7470775" cy="477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❖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Biểu đồ use case tổng quát 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00F17A-0999-4082-968F-F199A17EC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677" y="1839283"/>
            <a:ext cx="6462596" cy="44330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title"/>
          </p:nvPr>
        </p:nvSpPr>
        <p:spPr>
          <a:xfrm>
            <a:off x="762000" y="503237"/>
            <a:ext cx="7848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229" name="Google Shape;229;p17"/>
          <p:cNvSpPr txBox="1"/>
          <p:nvPr/>
        </p:nvSpPr>
        <p:spPr>
          <a:xfrm>
            <a:off x="533255" y="1277564"/>
            <a:ext cx="7470775" cy="477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❖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rã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usecase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Hình ảnh 12">
            <a:extLst>
              <a:ext uri="{FF2B5EF4-FFF2-40B4-BE49-F238E27FC236}">
                <a16:creationId xmlns:a16="http://schemas.microsoft.com/office/drawing/2014/main" id="{97EB4F3B-C38B-45EF-ADE4-E5BB58BA9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73" y="2184661"/>
            <a:ext cx="7786254" cy="3872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3">
      <a:dk1>
        <a:srgbClr val="000000"/>
      </a:dk1>
      <a:lt1>
        <a:srgbClr val="FFFFFF"/>
      </a:lt1>
      <a:dk2>
        <a:srgbClr val="1D1F6F"/>
      </a:dk2>
      <a:lt2>
        <a:srgbClr val="C0C0C0"/>
      </a:lt2>
      <a:accent1>
        <a:srgbClr val="4987E3"/>
      </a:accent1>
      <a:accent2>
        <a:srgbClr val="D9520F"/>
      </a:accent2>
      <a:accent3>
        <a:srgbClr val="FFFFFF"/>
      </a:accent3>
      <a:accent4>
        <a:srgbClr val="000000"/>
      </a:accent4>
      <a:accent5>
        <a:srgbClr val="B1C3EF"/>
      </a:accent5>
      <a:accent6>
        <a:srgbClr val="C4490C"/>
      </a:accent6>
      <a:hlink>
        <a:srgbClr val="36A1B6"/>
      </a:hlink>
      <a:folHlink>
        <a:srgbClr val="9CC7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3">
      <a:dk1>
        <a:srgbClr val="000000"/>
      </a:dk1>
      <a:lt1>
        <a:srgbClr val="FFFFFF"/>
      </a:lt1>
      <a:dk2>
        <a:srgbClr val="1D1F6F"/>
      </a:dk2>
      <a:lt2>
        <a:srgbClr val="C0C0C0"/>
      </a:lt2>
      <a:accent1>
        <a:srgbClr val="4987E3"/>
      </a:accent1>
      <a:accent2>
        <a:srgbClr val="D9520F"/>
      </a:accent2>
      <a:accent3>
        <a:srgbClr val="FFFFFF"/>
      </a:accent3>
      <a:accent4>
        <a:srgbClr val="000000"/>
      </a:accent4>
      <a:accent5>
        <a:srgbClr val="B1C3EF"/>
      </a:accent5>
      <a:accent6>
        <a:srgbClr val="C4490C"/>
      </a:accent6>
      <a:hlink>
        <a:srgbClr val="36A1B6"/>
      </a:hlink>
      <a:folHlink>
        <a:srgbClr val="9CC7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556</Words>
  <Application>Microsoft Office PowerPoint</Application>
  <PresentationFormat>On-screen Show (4:3)</PresentationFormat>
  <Paragraphs>60</Paragraphs>
  <Slides>15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Noto Sans Symbols</vt:lpstr>
      <vt:lpstr>Times New Roman</vt:lpstr>
      <vt:lpstr>Verdana</vt:lpstr>
      <vt:lpstr>1_Office Theme</vt:lpstr>
      <vt:lpstr>Office Theme</vt:lpstr>
      <vt:lpstr>Photoshop.Image.7</vt:lpstr>
      <vt:lpstr>SINH VIÊN THỰC HIỆN: Đào Thanh Phương MSSV 20173309      </vt:lpstr>
      <vt:lpstr> Nội dung bài báo cáo : </vt:lpstr>
      <vt:lpstr>1. Tổng quan đề tài</vt:lpstr>
      <vt:lpstr>1. Tổng quan đề tài</vt:lpstr>
      <vt:lpstr>2. Công nghệ sử dụng</vt:lpstr>
      <vt:lpstr>2. Công nghệ sử dụng</vt:lpstr>
      <vt:lpstr>3. Phân tích và thiết kế hệ thống</vt:lpstr>
      <vt:lpstr>3. Phân tích thiết kế hệ thống </vt:lpstr>
      <vt:lpstr>3. Phân tích thiết kế hệ thống </vt:lpstr>
      <vt:lpstr>3. Phân tích thiết kế hệ thống </vt:lpstr>
      <vt:lpstr>3. Phân tích thiết kế hệ thống </vt:lpstr>
      <vt:lpstr>3. Phân tích thiết kế hệ thống </vt:lpstr>
      <vt:lpstr>4. Kết quả và hướng phát triển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SINH VIÊN THỰC HIỆN: Đào Thanh Phương MSSV 20173309      </dc:title>
  <dc:creator>Admin</dc:creator>
  <cp:lastModifiedBy>phuong dao</cp:lastModifiedBy>
  <cp:revision>3</cp:revision>
  <dcterms:created xsi:type="dcterms:W3CDTF">2015-11-29T04:22:27Z</dcterms:created>
  <dcterms:modified xsi:type="dcterms:W3CDTF">2022-01-24T12:16:54Z</dcterms:modified>
</cp:coreProperties>
</file>