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236"/>
            <a:ext cx="5384800" cy="423119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35236"/>
            <a:ext cx="5384800" cy="423119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863007"/>
            <a:ext cx="5386917" cy="5816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653292"/>
            <a:ext cx="5386917" cy="359208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63007"/>
            <a:ext cx="5389033" cy="5816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53292"/>
            <a:ext cx="5389033" cy="359208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05496"/>
            <a:ext cx="4011084" cy="103648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5497"/>
            <a:ext cx="6815667" cy="522066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46025"/>
            <a:ext cx="4011084" cy="39801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44689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56864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427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36860"/>
            <a:ext cx="109728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905"/>
            <a:ext cx="10972800" cy="397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13F1-C778-4D35-83E2-817DFFBF367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620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14903"/>
            <a:ext cx="2332336" cy="53731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1" y="5201411"/>
            <a:ext cx="1632108" cy="165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7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811.10399" TargetMode="External"/><Relationship Id="rId2" Type="http://schemas.openxmlformats.org/officeDocument/2006/relationships/hyperlink" Target="https://doi.org/10.1109/iccvw.2013.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303-BA29-4817-9B37-9F425C8B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CNN for Car Make and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8FAB3-E843-47B8-BA3F-EFE4D88F0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David Opie</a:t>
            </a:r>
          </a:p>
          <a:p>
            <a:endParaRPr lang="en-US" dirty="0"/>
          </a:p>
          <a:p>
            <a:r>
              <a:rPr lang="en-US" dirty="0"/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316902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81F-950D-480A-B687-FC44D2C0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CDB15-E20E-4D79-A621-D70B8AB0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Vehicle detection and identification is critical for enforcing traffic control, statistical analysis, and supporting law enforcement.</a:t>
            </a:r>
          </a:p>
          <a:p>
            <a:r>
              <a:rPr lang="en-US" dirty="0"/>
              <a:t>When identifying a vehicle, you need to know the make, model, and year of manufactory, e.g. 2012 Tesla Model S or 2012 BMW M3 coupe. </a:t>
            </a:r>
          </a:p>
          <a:p>
            <a:r>
              <a:rPr lang="en-US" dirty="0"/>
              <a:t>Stanford dataset: The Cars dataset contains 16,185 images of 196 classes of cars. The data is split into 8,144 training images and 8,041 testing images. (Not same size 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4A0-F180-4D27-8066-8069CEF4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9C08-C38B-4A4E-B6F6-B30799D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basic CNN using Stanford dataset</a:t>
            </a:r>
          </a:p>
          <a:p>
            <a:r>
              <a:rPr lang="en-US" dirty="0"/>
              <a:t>Implement ResNet50, Fast-CNN, YOLO</a:t>
            </a:r>
          </a:p>
          <a:p>
            <a:r>
              <a:rPr lang="en-US" dirty="0"/>
              <a:t>Evaluate different CNN models against each other</a:t>
            </a:r>
          </a:p>
          <a:p>
            <a:r>
              <a:rPr lang="en-US" dirty="0"/>
              <a:t>Implement Live Vehicle Detection and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27920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3219-99D6-4B6E-BBB5-37920653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/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1021-4101-4D51-89EC-DB769540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Implement Basic CNN</a:t>
            </a:r>
          </a:p>
          <a:p>
            <a:r>
              <a:rPr lang="en-US" sz="2000"/>
              <a:t>Implement ResNet-50</a:t>
            </a:r>
          </a:p>
          <a:p>
            <a:r>
              <a:rPr lang="en-US" sz="2000"/>
              <a:t>Implement Fast-CNN</a:t>
            </a:r>
          </a:p>
          <a:p>
            <a:r>
              <a:rPr lang="en-US" sz="2000"/>
              <a:t>Implement YOLO</a:t>
            </a:r>
          </a:p>
          <a:p>
            <a:r>
              <a:rPr lang="en-US" sz="2000"/>
              <a:t>Compare Models</a:t>
            </a:r>
          </a:p>
          <a:p>
            <a:r>
              <a:rPr lang="en-US" sz="2000"/>
              <a:t>Implement Live vehicle detection</a:t>
            </a:r>
          </a:p>
          <a:p>
            <a:r>
              <a:rPr lang="en-US" sz="2000"/>
              <a:t>Create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95333-2CB1-44B0-99C0-66DE0BA9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95600"/>
            <a:ext cx="6019331" cy="266355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23E93-D9E0-4E7B-AA55-C9731A4EC5FF}"/>
              </a:ext>
            </a:extLst>
          </p:cNvPr>
          <p:cNvSpPr txBox="1"/>
          <p:nvPr/>
        </p:nvSpPr>
        <p:spPr>
          <a:xfrm>
            <a:off x="5405861" y="4759154"/>
            <a:ext cx="601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https://app.asana.com/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DB4-4E4E-4946-9517-D453D2A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 for Evaluation and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D0DD-3BC6-4259-B903-2F5912D4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Evaluation: Accuracy &amp; Loss metrics from training, validation, and testing.</a:t>
            </a:r>
          </a:p>
          <a:p>
            <a:r>
              <a:rPr lang="en-US" dirty="0"/>
              <a:t>Demonstration: Run an image of a car through the model and judge the label given to the image by the model.</a:t>
            </a:r>
          </a:p>
          <a:p>
            <a:r>
              <a:rPr lang="en-US" dirty="0"/>
              <a:t>Demonstration: Judge the live vehicle image identification algorithm if it outputs the correct label.</a:t>
            </a:r>
          </a:p>
        </p:txBody>
      </p:sp>
    </p:spTree>
    <p:extLst>
      <p:ext uri="{BB962C8B-B14F-4D97-AF65-F5344CB8AC3E}">
        <p14:creationId xmlns:p14="http://schemas.microsoft.com/office/powerpoint/2010/main" val="404892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B67A-8B24-4097-A8C7-93616E8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6860"/>
            <a:ext cx="10972800" cy="858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3EF3-FB07-4597-A551-8940D285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35236"/>
            <a:ext cx="5384800" cy="4231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Our initial results show a very low training accuracy.</a:t>
            </a:r>
          </a:p>
          <a:p>
            <a:pPr>
              <a:lnSpc>
                <a:spcPct val="90000"/>
              </a:lnSpc>
            </a:pPr>
            <a:r>
              <a:rPr lang="en-US" sz="3500"/>
              <a:t>These results are to be expected as we are using a basic CNN model trained with only 5 epochs.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50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A77578E-CBE2-4703-9A64-D0500314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8" y="1935236"/>
            <a:ext cx="4228278" cy="42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2E55-F86F-43DA-8D93-F6B09296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6860"/>
            <a:ext cx="5746376" cy="858753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BE41-1DBA-4CF0-8A3F-DFB4ED394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7952" y="1064277"/>
            <a:ext cx="3935506" cy="55516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 Layer (type)                		Output Shape              	Param #   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 sequential (Sequential)     	(None, 200, 200, 3)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conv2d (Conv2D)             		(None, 200, 200, 17)      	476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max_pooling2d (MaxPooling2D)  	(None, 100, 100, 17)     	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dropout (Dropout)           		(None, 100, 100, 17)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conv2d_1 (Conv2D)           		(None, 100, 100, 39)      	6006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max_pooling2d_1 (MaxPooling2D)  	(None, 50, 50, 39)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conv2d_2 (Conv2D)           		(None, 50, 50, 87)        	30624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max_pooling2d_2 (MaxPooling2D)  	(None, 25, 25, 87)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conv2d_3 (Conv2D)          	 	(None, 25, 25, 87)        	68208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max_pooling2d_3 (MaxPooling2D)  	(None, 12, 12, 87)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conv2d_4 (Conv2D)           		(None, 12, 12, 87)  	68208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max_pooling2d_4 (MaxPooling2D)  	(None, 6, 6, 87) 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dropout_2 (Dropout)         	(None, 6, 6, 87)   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flatten (Flatten)           		(None, 3132)              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dense (Dense)               		(None, 500)               	1566500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dense_1 (Dense)             		(None, 197)               	98697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Total params: 1,838,719</a:t>
            </a:r>
          </a:p>
          <a:p>
            <a:pPr marL="0" indent="0">
              <a:buNone/>
            </a:pPr>
            <a:r>
              <a:rPr lang="en-US" dirty="0"/>
              <a:t>Trainable params: 1,838,719</a:t>
            </a:r>
          </a:p>
          <a:p>
            <a:pPr marL="0" indent="0">
              <a:buNone/>
            </a:pPr>
            <a:r>
              <a:rPr lang="en-US" dirty="0"/>
              <a:t>Non-trainable params: 0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F036E-5EEB-4EAD-B879-60D04BED2E03}"/>
              </a:ext>
            </a:extLst>
          </p:cNvPr>
          <p:cNvSpPr txBox="1"/>
          <p:nvPr/>
        </p:nvSpPr>
        <p:spPr>
          <a:xfrm>
            <a:off x="439271" y="1795613"/>
            <a:ext cx="5656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Stanford dataset does not have a standard size for each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dimension for the dataset is height=382 and weight=512.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require all input data to be the same shape, therefore we resize the dataset to be (200, 200).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could reshape the dataset around the cars our performance would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FBCA-4105-44A8-A2E9-9FBE0AAC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a stronger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B614-EC61-455A-9238-5E4577F2D0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Over 20 minutes for only 5 epochs with my CPU-only laptop.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can be used but I would need to create a new data pipeline with downloaded data as the Stanford Dataset has a </a:t>
            </a:r>
            <a:r>
              <a:rPr lang="en-US" dirty="0" err="1"/>
              <a:t>url</a:t>
            </a:r>
            <a:r>
              <a:rPr lang="en-US" dirty="0"/>
              <a:t> error in the </a:t>
            </a:r>
            <a:r>
              <a:rPr lang="en-US" dirty="0" err="1"/>
              <a:t>tensorflow_dataset</a:t>
            </a:r>
            <a:r>
              <a:rPr lang="en-US" dirty="0"/>
              <a:t> database.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871004-1B37-490F-B3DC-95E4939AF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337" y="3665663"/>
            <a:ext cx="4915326" cy="769687"/>
          </a:xfrm>
        </p:spPr>
      </p:pic>
    </p:spTree>
    <p:extLst>
      <p:ext uri="{BB962C8B-B14F-4D97-AF65-F5344CB8AC3E}">
        <p14:creationId xmlns:p14="http://schemas.microsoft.com/office/powerpoint/2010/main" val="24579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085-5DDA-4198-8F46-14E9A41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835-7D62-4461-AD3E-51BEF7E4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Krause, J., Stark, M., Deng, J., &amp; Fei-Fei, L. (2013). 3D object representations for fine-grained categorization.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2013 IEEE International Conference on Computer Vision Workshops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https://doi.org/10.1109/iccvw.2013.77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D. &amp; Wang, Y. (2015). Monza: Image Classification of Vehicle Make and Model Using Convolutional Neural Networks and Transfer Learning.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Banerjee and S. Sinha Chaudhuri, "Faster R-CNN and YOLO based Vehicle detection: A Survey," 2021 5th International Conference on Computing Methodologies and Communication (ICCMC), 2021, pp. 1442-1447,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10.1109/ICCMC51019.2021.9418274.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M. Bautista, C. A. Dy, M. I.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Mañalac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"Convolutional neural network for vehicle detection in low resolution traffic videos," 2016 IEEE Region 10 Symposium (TENSYMP), 2016, pp. 277-281,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10.1109/TENCONSpring.2016.7519418.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Potdar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Pai, C. D.,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Akolkar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(2018). A Convolutional Neural Network based Live Object Recognition System as Blind Aid.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https://doi.org/10.48550/arXiv.1811.10399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Benjdira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Khursheed,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Koubaa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Ammar and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(2019). Car Detection using Unmanned Aerial Vehicles: Comparison between Faster R-CNN and YOLOv3.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1st International Conference on Unmanned Vehicle Systems-Oman (UVS)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2019, pp. 1-6,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10.1109/UVS.2019.8658300.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55308"/>
      </p:ext>
    </p:extLst>
  </p:cSld>
  <p:clrMapOvr>
    <a:masterClrMapping/>
  </p:clrMapOvr>
</p:sld>
</file>

<file path=ppt/theme/theme1.xml><?xml version="1.0" encoding="utf-8"?>
<a:theme xmlns:a="http://schemas.openxmlformats.org/drawingml/2006/main" name="UMBC-powerpoint-presentation-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UMBC-powerpoint-presentation-16-9</Template>
  <TotalTime>5044</TotalTime>
  <Words>984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UMBC-powerpoint-presentation-16-9</vt:lpstr>
      <vt:lpstr>Image Classification CNN for Car Make and Model</vt:lpstr>
      <vt:lpstr>Introduction</vt:lpstr>
      <vt:lpstr>Methodology</vt:lpstr>
      <vt:lpstr>Objectives / Milestones</vt:lpstr>
      <vt:lpstr>Plan for Evaluation and Demonstration</vt:lpstr>
      <vt:lpstr>Initial Results</vt:lpstr>
      <vt:lpstr>Basic CNN Model</vt:lpstr>
      <vt:lpstr>Need a stronger device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CNN for Car Make and Model</dc:title>
  <dc:creator>David Opie</dc:creator>
  <cp:lastModifiedBy>David Opie</cp:lastModifiedBy>
  <cp:revision>6</cp:revision>
  <dcterms:created xsi:type="dcterms:W3CDTF">2022-04-19T17:38:28Z</dcterms:created>
  <dcterms:modified xsi:type="dcterms:W3CDTF">2022-05-09T15:42:31Z</dcterms:modified>
</cp:coreProperties>
</file>