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4"/>
  </p:sldMasterIdLst>
  <p:notesMasterIdLst>
    <p:notesMasterId r:id="rId13"/>
  </p:notesMasterIdLst>
  <p:handoutMasterIdLst>
    <p:handoutMasterId r:id="rId14"/>
  </p:handoutMasterIdLst>
  <p:sldIdLst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62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B874-E53C-42B9-98BA-0781B387246C}" type="datetime1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1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02F4-45D7-406A-9C33-75238E131A1E}" type="datetime1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2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011-4F7D-42D0-82E1-078A40B76F01}" type="datetime1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8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71FE-0FCC-47A4-B218-06AF00AFA70F}" type="datetime1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C22A-A385-4013-8BC3-1C712ED98224}" type="datetime1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1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CD7-DDC2-4E28-B80E-11B3368F8846}" type="datetime1">
              <a:rPr lang="en-US" smtClean="0"/>
              <a:t>7/6/2019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9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2D6B-0F0F-41E5-8A0F-FC2D7E2110E0}" type="datetime1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3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38-D70F-41CF-857C-945C6FF6B07D}" type="datetime1">
              <a:rPr lang="en-US" smtClean="0"/>
              <a:t>7/6/2019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2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96DC-D1E7-4668-A471-A46ECA2AE34F}" type="datetime1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4E15F0-2B64-471F-AF0E-6CFFB5AAD9C0}"/>
              </a:ext>
            </a:extLst>
          </p:cNvPr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8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42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44FFE-4BDB-4301-83D8-FE8B25E7CF5A}" type="datetime1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98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4297" y="2637742"/>
            <a:ext cx="10901082" cy="1021147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rrus-Black" panose="02020500000000000000" pitchFamily="18" charset="0"/>
                <a:ea typeface="Arrus-Black" panose="02020500000000000000" pitchFamily="18" charset="0"/>
                <a:cs typeface="Arrus-Black" panose="02020500000000000000" pitchFamily="18" charset="0"/>
              </a:rPr>
              <a:t>MVC Design Pattern in ASP.NET Core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2025" y="4313346"/>
            <a:ext cx="8913354" cy="1811361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92D050"/>
                </a:solidFill>
              </a:rPr>
              <a:t>Design by: TEDU</a:t>
            </a:r>
          </a:p>
          <a:p>
            <a:pPr algn="l"/>
            <a:r>
              <a:rPr lang="en-US">
                <a:solidFill>
                  <a:srgbClr val="92D050"/>
                </a:solidFill>
              </a:rPr>
              <a:t>Trainer: Bach Ngoc Toan</a:t>
            </a:r>
          </a:p>
          <a:p>
            <a:pPr algn="l"/>
            <a:r>
              <a:rPr lang="en-US">
                <a:solidFill>
                  <a:srgbClr val="92D050"/>
                </a:solidFill>
              </a:rPr>
              <a:t>Website: www.tedu.com.vn </a:t>
            </a:r>
          </a:p>
          <a:p>
            <a:pPr algn="l"/>
            <a:r>
              <a:rPr lang="en-US">
                <a:solidFill>
                  <a:srgbClr val="92D050"/>
                </a:solidFill>
              </a:rPr>
              <a:t>Facebook: fb.com/</a:t>
            </a:r>
            <a:r>
              <a:rPr lang="en-US" err="1">
                <a:solidFill>
                  <a:srgbClr val="92D050"/>
                </a:solidFill>
              </a:rPr>
              <a:t>teduchannel</a:t>
            </a:r>
            <a:endParaRPr lang="en-US">
              <a:solidFill>
                <a:srgbClr val="92D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97" y="4313346"/>
            <a:ext cx="1804848" cy="18048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86107" y="4569439"/>
            <a:ext cx="472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Please </a:t>
            </a:r>
            <a:r>
              <a:rPr lang="en-US" b="1">
                <a:solidFill>
                  <a:srgbClr val="FFFF00"/>
                </a:solidFill>
              </a:rPr>
              <a:t>like</a:t>
            </a:r>
            <a:r>
              <a:rPr lang="en-US" b="1"/>
              <a:t> </a:t>
            </a:r>
            <a:r>
              <a:rPr lang="en-US"/>
              <a:t>videos and </a:t>
            </a:r>
            <a:r>
              <a:rPr lang="en-US" b="1">
                <a:solidFill>
                  <a:srgbClr val="FFFF00"/>
                </a:solidFill>
              </a:rPr>
              <a:t>subscribe </a:t>
            </a:r>
            <a:r>
              <a:rPr lang="en-US"/>
              <a:t>TEDU Channel to following the next video.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32326" y="428141"/>
            <a:ext cx="390502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#12</a:t>
            </a:r>
            <a:r>
              <a:rPr lang="en-US" sz="10800" b="1" cap="none" spc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C1B26-B151-4743-A9CA-B34506DE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3231E-8E60-4F70-86FC-66CB6EA01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ASP.NET Core web apps are based on the popular MVC Design pattern. </a:t>
            </a:r>
          </a:p>
          <a:p>
            <a:r>
              <a:rPr lang="en-US"/>
              <a:t>MVC Pattern stands for Model-View-Controller Pattern.</a:t>
            </a:r>
          </a:p>
          <a:p>
            <a:r>
              <a:rPr lang="en-US"/>
              <a:t> In this Tutorial, we learn what is MVC and in the subsequent tutorial, we will see how to use MVC Design pattern in ASP.NET Core.</a:t>
            </a:r>
          </a:p>
        </p:txBody>
      </p:sp>
    </p:spTree>
    <p:extLst>
      <p:ext uri="{BB962C8B-B14F-4D97-AF65-F5344CB8AC3E}">
        <p14:creationId xmlns:p14="http://schemas.microsoft.com/office/powerpoint/2010/main" val="113570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8EAC-355F-4DDE-9CAE-4DB0448DB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MVC Design Pattern in ASP.NET Core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2DE00F-F07A-4B80-9769-ABE91AA4A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2058194"/>
            <a:ext cx="6115050" cy="3886200"/>
          </a:xfrm>
        </p:spPr>
      </p:pic>
    </p:spTree>
    <p:extLst>
      <p:ext uri="{BB962C8B-B14F-4D97-AF65-F5344CB8AC3E}">
        <p14:creationId xmlns:p14="http://schemas.microsoft.com/office/powerpoint/2010/main" val="93948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0EDF-D859-45F2-8C76-73752C00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Separation of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84D13-935D-4611-BF8B-5E7CBF950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Separation of concerns philosophy states that each component of the application is responsible for only one thing. </a:t>
            </a:r>
          </a:p>
          <a:p>
            <a:r>
              <a:rPr lang="en-US"/>
              <a:t>They should do not depend upon any other component as much as possible. </a:t>
            </a:r>
          </a:p>
          <a:p>
            <a:r>
              <a:rPr lang="en-US"/>
              <a:t>In other words, the components should be loosely coupled with other. </a:t>
            </a:r>
          </a:p>
          <a:p>
            <a:r>
              <a:rPr lang="en-US"/>
              <a:t>The application built using such a concept is easily testable, maintainable and extensible.</a:t>
            </a:r>
          </a:p>
          <a:p>
            <a:r>
              <a:rPr lang="en-US"/>
              <a:t>The MVC Pattern follows the separation of concerns philosophy. </a:t>
            </a:r>
          </a:p>
        </p:txBody>
      </p:sp>
    </p:spTree>
    <p:extLst>
      <p:ext uri="{BB962C8B-B14F-4D97-AF65-F5344CB8AC3E}">
        <p14:creationId xmlns:p14="http://schemas.microsoft.com/office/powerpoint/2010/main" val="14522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5512-F43C-4B57-87A0-C26C22BF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D5E1-4458-4B9B-A54F-D433797E4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model represents the data that needs to be shown to the user and some associated logic. </a:t>
            </a:r>
          </a:p>
          <a:p>
            <a:r>
              <a:rPr lang="en-US"/>
              <a:t>It is an object or just another c# class with properties and methods.</a:t>
            </a:r>
          </a:p>
          <a:p>
            <a:r>
              <a:rPr lang="en-US"/>
              <a:t>The model does not and should not depend on Controller or View.</a:t>
            </a:r>
          </a:p>
          <a:p>
            <a:r>
              <a:rPr lang="en-US"/>
              <a:t>The only responsibility of the model is to hold the data. </a:t>
            </a:r>
          </a:p>
          <a:p>
            <a:r>
              <a:rPr lang="en-US"/>
              <a:t>The model class is ideally reusable.</a:t>
            </a:r>
          </a:p>
        </p:txBody>
      </p:sp>
    </p:spTree>
    <p:extLst>
      <p:ext uri="{BB962C8B-B14F-4D97-AF65-F5344CB8AC3E}">
        <p14:creationId xmlns:p14="http://schemas.microsoft.com/office/powerpoint/2010/main" val="122799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32D2-B3EC-4944-BDDA-3F2532FF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F3492-732B-43BC-A7AF-40BCBB719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view is a visual representation of the model. </a:t>
            </a:r>
          </a:p>
          <a:p>
            <a:r>
              <a:rPr lang="en-US"/>
              <a:t>It is the responsibility of the View is to take the model from the controller, render and present it to the user.</a:t>
            </a:r>
          </a:p>
          <a:p>
            <a:r>
              <a:rPr lang="en-US"/>
              <a:t>A View has following responsibilities</a:t>
            </a:r>
          </a:p>
          <a:p>
            <a:pPr lvl="1"/>
            <a:r>
              <a:rPr lang="en-US"/>
              <a:t>Responsible for interacting with the User</a:t>
            </a:r>
          </a:p>
          <a:p>
            <a:pPr lvl="1"/>
            <a:r>
              <a:rPr lang="en-US"/>
              <a:t>Render the model to the user</a:t>
            </a:r>
          </a:p>
          <a:p>
            <a:pPr lvl="1"/>
            <a:r>
              <a:rPr lang="en-US"/>
              <a:t>Accept User interaction and pass it to controller</a:t>
            </a:r>
          </a:p>
          <a:p>
            <a:pPr lvl="1"/>
            <a:r>
              <a:rPr lang="en-US"/>
              <a:t>Consists of Standard HTML Pages / Javascript and CSS</a:t>
            </a:r>
          </a:p>
          <a:p>
            <a:pPr lvl="1"/>
            <a:r>
              <a:rPr lang="en-US"/>
              <a:t>Should be able to Render JSon, XML and custom return types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8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FBAC-BFC1-46E4-9CD0-ABBB01CC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2F28-AF9E-477C-9527-B8BA4E137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The Controller receives the request. It then builds the model and selects the view to display it. </a:t>
            </a:r>
          </a:p>
          <a:p>
            <a:r>
              <a:rPr lang="en-US"/>
              <a:t>It sits between View and the model. </a:t>
            </a:r>
          </a:p>
          <a:p>
            <a:r>
              <a:rPr lang="en-US"/>
              <a:t>You can think of it as a glue which joins Model to the View.</a:t>
            </a:r>
          </a:p>
          <a:p>
            <a:r>
              <a:rPr lang="en-US"/>
              <a:t>The Controller should not become a dumping ground for your code.</a:t>
            </a:r>
          </a:p>
          <a:p>
            <a:r>
              <a:rPr lang="en-US"/>
              <a:t>The Controller has following responsibilities</a:t>
            </a:r>
          </a:p>
          <a:p>
            <a:pPr lvl="1"/>
            <a:r>
              <a:rPr lang="en-US"/>
              <a:t>Process incoming requests from the user.</a:t>
            </a:r>
          </a:p>
          <a:p>
            <a:pPr lvl="1"/>
            <a:r>
              <a:rPr lang="en-US"/>
              <a:t>The controller then passes the request to </a:t>
            </a:r>
            <a:r>
              <a:rPr lang="en-US" u="sng"/>
              <a:t>appropriate</a:t>
            </a:r>
            <a:r>
              <a:rPr lang="en-US"/>
              <a:t> Service layer gets the model.</a:t>
            </a:r>
          </a:p>
          <a:p>
            <a:pPr lvl="1"/>
            <a:r>
              <a:rPr lang="en-US"/>
              <a:t>Pass the model to view for rendering.</a:t>
            </a:r>
          </a:p>
          <a:p>
            <a:pPr lvl="1"/>
            <a:r>
              <a:rPr lang="en-US"/>
              <a:t>Passes the validations and errors back to View if any.</a:t>
            </a:r>
          </a:p>
          <a:p>
            <a:pPr lvl="1"/>
            <a:r>
              <a:rPr lang="en-US"/>
              <a:t>The controller never accesses the data layer.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9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236C1-C907-4DF5-816E-BE5BCDE96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MVC Pattern works in ASP.NET Core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2D1BE6-B2D7-4325-8E81-3DB367147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144" y="2411896"/>
            <a:ext cx="8158083" cy="3092278"/>
          </a:xfrm>
        </p:spPr>
      </p:pic>
    </p:spTree>
    <p:extLst>
      <p:ext uri="{BB962C8B-B14F-4D97-AF65-F5344CB8AC3E}">
        <p14:creationId xmlns:p14="http://schemas.microsoft.com/office/powerpoint/2010/main" val="43755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A16170-AED4-43FB-90C7-1F1653EBFACC}">
  <ds:schemaRefs>
    <ds:schemaRef ds:uri="http://purl.org/dc/elements/1.1/"/>
    <ds:schemaRef ds:uri="40262f94-9f35-4ac3-9a90-690165a166b7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a4f35948-e619-41b3-aa29-22878b09cfd2"/>
    <ds:schemaRef ds:uri="http://www.w3.org/XML/1998/namespace"/>
    <ds:schemaRef ds:uri="http://schemas.microsoft.com/office/2006/documentManagement/typ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2961EA76-1630-4788-A629-8FDAFC9205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C05A15-2C36-4B2C-9ED7-7313D59409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415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Arrus-Black</vt:lpstr>
      <vt:lpstr>Calibri</vt:lpstr>
      <vt:lpstr>Calibri Light</vt:lpstr>
      <vt:lpstr>Georgia</vt:lpstr>
      <vt:lpstr>Office Theme</vt:lpstr>
      <vt:lpstr>MVC Design Pattern in ASP.NET Core</vt:lpstr>
      <vt:lpstr>Overview</vt:lpstr>
      <vt:lpstr>MVC Design Pattern in ASP.NET Core</vt:lpstr>
      <vt:lpstr>Separation of concerns</vt:lpstr>
      <vt:lpstr>Model</vt:lpstr>
      <vt:lpstr>View</vt:lpstr>
      <vt:lpstr>Controller</vt:lpstr>
      <vt:lpstr>How MVC Pattern works in ASP.NET Core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- Basic</dc:title>
  <dc:creator>Ngoc Toan Bach</dc:creator>
  <cp:lastModifiedBy>Ngoc Toan Bach</cp:lastModifiedBy>
  <cp:revision>114</cp:revision>
  <dcterms:created xsi:type="dcterms:W3CDTF">2017-02-27T01:30:22Z</dcterms:created>
  <dcterms:modified xsi:type="dcterms:W3CDTF">2019-07-06T12:31:09Z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