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CAB821-A793-4B92-989C-CA8C4C939329}">
  <a:tblStyle styleId="{DACAB821-A793-4B92-989C-CA8C4C9393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4aecd39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4aecd39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4ad57c7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4ad57c7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4ad57c7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4ad57c7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4ad57c74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4ad57c74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63ca1ef11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63ca1ef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3ca1ef1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63ca1ef1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4ad57c7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4ad57c7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4ad57c74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4ad57c74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4ad57c7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4ad57c7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4ad57c74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4ad57c74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63ca1ef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63ca1ef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4ad57c7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4ad57c7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014db63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014db63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014db63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014db63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014db63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014db63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014db634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014db63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014db63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014db63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vì kiểu dữ liệu của 2 trường này là dạng string không thể phản ánh sự tương quan được, cho nên phải chuyển dữ liệu sang numeric nên cần dùng python</a:t>
            </a:r>
            <a:endParaRPr/>
          </a:p>
          <a:p>
            <a:pPr indent="0" lvl="0" marL="0" rtl="0" algn="l">
              <a:spcBef>
                <a:spcPts val="0"/>
              </a:spcBef>
              <a:spcAft>
                <a:spcPts val="0"/>
              </a:spcAft>
              <a:buNone/>
            </a:pPr>
            <a:r>
              <a:rPr lang="vi"/>
              <a:t>trực quan dùng python, regplot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63ca1ef11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63ca1ef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641947a8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641947a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641947a8c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641947a8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63ca1ef11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63ca1ef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63ca1ef1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63ca1ef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77b55f39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77b55f39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014db63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014db63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4aecd37a8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4aecd37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4aecd37a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4aecd37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63ca1ef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63ca1ef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63ca1ef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63ca1ef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ad57c7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ad57c7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4ad57c7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4ad57c7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8.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22.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jp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7.jpg"/><Relationship Id="rId4"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9.jpg"/><Relationship Id="rId7"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59427"/>
            <a:ext cx="8222100" cy="134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Thông tin tuyển dụng trên một trang web việc làm ở Việt Nam</a:t>
            </a:r>
            <a:endParaRPr/>
          </a:p>
        </p:txBody>
      </p:sp>
      <p:sp>
        <p:nvSpPr>
          <p:cNvPr id="86" name="Google Shape;86;p13"/>
          <p:cNvSpPr txBox="1"/>
          <p:nvPr>
            <p:ph type="ctrTitle"/>
          </p:nvPr>
        </p:nvSpPr>
        <p:spPr>
          <a:xfrm>
            <a:off x="547025" y="166350"/>
            <a:ext cx="5978700" cy="838800"/>
          </a:xfrm>
          <a:prstGeom prst="rect">
            <a:avLst/>
          </a:prstGeom>
          <a:effectLst>
            <a:reflection blurRad="0" dir="5400000" dist="38100" endA="0" endPos="32000" fadeDir="5400012" kx="0" rotWithShape="0" algn="bl"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lang="vi"/>
              <a:t>DATA VISUALIZATION</a:t>
            </a:r>
            <a:endParaRPr/>
          </a:p>
        </p:txBody>
      </p:sp>
      <p:sp>
        <p:nvSpPr>
          <p:cNvPr id="87" name="Google Shape;87;p13"/>
          <p:cNvSpPr txBox="1"/>
          <p:nvPr/>
        </p:nvSpPr>
        <p:spPr>
          <a:xfrm>
            <a:off x="3337275" y="4325050"/>
            <a:ext cx="2264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600">
                <a:solidFill>
                  <a:schemeClr val="lt1"/>
                </a:solidFill>
                <a:latin typeface="Roboto"/>
                <a:ea typeface="Roboto"/>
                <a:cs typeface="Roboto"/>
                <a:sym typeface="Roboto"/>
              </a:rPr>
              <a:t>NHÓM 21</a:t>
            </a:r>
            <a:endParaRPr b="1"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Giới thiệu Data</a:t>
            </a:r>
            <a:endParaRPr/>
          </a:p>
        </p:txBody>
      </p:sp>
      <p:pic>
        <p:nvPicPr>
          <p:cNvPr id="154" name="Google Shape;154;p22"/>
          <p:cNvPicPr preferRelativeResize="0"/>
          <p:nvPr/>
        </p:nvPicPr>
        <p:blipFill>
          <a:blip r:embed="rId4">
            <a:alphaModFix/>
          </a:blip>
          <a:stretch>
            <a:fillRect/>
          </a:stretch>
        </p:blipFill>
        <p:spPr>
          <a:xfrm>
            <a:off x="388637" y="2002875"/>
            <a:ext cx="8189025" cy="2656075"/>
          </a:xfrm>
          <a:prstGeom prst="rect">
            <a:avLst/>
          </a:prstGeom>
          <a:noFill/>
          <a:ln>
            <a:noFill/>
          </a:ln>
        </p:spPr>
      </p:pic>
      <p:sp>
        <p:nvSpPr>
          <p:cNvPr id="155" name="Google Shape;155;p22"/>
          <p:cNvSpPr txBox="1"/>
          <p:nvPr/>
        </p:nvSpPr>
        <p:spPr>
          <a:xfrm>
            <a:off x="1157050" y="1017800"/>
            <a:ext cx="719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oboto"/>
                <a:ea typeface="Roboto"/>
                <a:cs typeface="Roboto"/>
                <a:sym typeface="Roboto"/>
              </a:rPr>
              <a:t>Dữ liệu được lấy từ một trang web tuyển dụng và được public trên kaggle</a:t>
            </a:r>
            <a:endParaRPr sz="1600">
              <a:latin typeface="Roboto"/>
              <a:ea typeface="Roboto"/>
              <a:cs typeface="Roboto"/>
              <a:sym typeface="Roboto"/>
            </a:endParaRPr>
          </a:p>
        </p:txBody>
      </p:sp>
      <p:sp>
        <p:nvSpPr>
          <p:cNvPr id="156" name="Google Shape;156;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
        <p:nvSpPr>
          <p:cNvPr id="157" name="Google Shape;157;p22"/>
          <p:cNvSpPr txBox="1"/>
          <p:nvPr/>
        </p:nvSpPr>
        <p:spPr>
          <a:xfrm>
            <a:off x="1157050" y="1448888"/>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a:ea typeface="Roboto"/>
                <a:cs typeface="Roboto"/>
                <a:sym typeface="Roboto"/>
              </a:rPr>
              <a:t>Dữ liệu có 10 000 dòng và 11 cột</a:t>
            </a:r>
            <a:endParaRPr>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Giới thiệu Data</a:t>
            </a:r>
            <a:endParaRPr/>
          </a:p>
          <a:p>
            <a:pPr indent="0" lvl="0" marL="0" rtl="0" algn="l">
              <a:spcBef>
                <a:spcPts val="0"/>
              </a:spcBef>
              <a:spcAft>
                <a:spcPts val="0"/>
              </a:spcAft>
              <a:buNone/>
            </a:pPr>
            <a:r>
              <a:t/>
            </a:r>
            <a:endParaRPr/>
          </a:p>
        </p:txBody>
      </p:sp>
      <p:graphicFrame>
        <p:nvGraphicFramePr>
          <p:cNvPr id="163" name="Google Shape;163;p23"/>
          <p:cNvGraphicFramePr/>
          <p:nvPr/>
        </p:nvGraphicFramePr>
        <p:xfrm>
          <a:off x="1011725" y="1655800"/>
          <a:ext cx="3000000" cy="3000000"/>
        </p:xfrm>
        <a:graphic>
          <a:graphicData uri="http://schemas.openxmlformats.org/drawingml/2006/table">
            <a:tbl>
              <a:tblPr>
                <a:noFill/>
                <a:tableStyleId>{DACAB821-A793-4B92-989C-CA8C4C939329}</a:tableStyleId>
              </a:tblPr>
              <a:tblGrid>
                <a:gridCol w="2413000"/>
                <a:gridCol w="1678000"/>
                <a:gridCol w="3148000"/>
              </a:tblGrid>
              <a:tr h="381000">
                <a:tc>
                  <a:txBody>
                    <a:bodyPr/>
                    <a:lstStyle/>
                    <a:p>
                      <a:pPr indent="0" lvl="0" marL="0" rtl="0" algn="l">
                        <a:spcBef>
                          <a:spcPts val="0"/>
                        </a:spcBef>
                        <a:spcAft>
                          <a:spcPts val="0"/>
                        </a:spcAft>
                        <a:buNone/>
                      </a:pPr>
                      <a:r>
                        <a:rPr lang="vi"/>
                        <a:t>Tên thuộc tính</a:t>
                      </a:r>
                      <a:endParaRPr/>
                    </a:p>
                  </a:txBody>
                  <a:tcPr marT="91425" marB="91425" marR="91425" marL="91425"/>
                </a:tc>
                <a:tc>
                  <a:txBody>
                    <a:bodyPr/>
                    <a:lstStyle/>
                    <a:p>
                      <a:pPr indent="0" lvl="0" marL="0" rtl="0" algn="l">
                        <a:spcBef>
                          <a:spcPts val="0"/>
                        </a:spcBef>
                        <a:spcAft>
                          <a:spcPts val="0"/>
                        </a:spcAft>
                        <a:buNone/>
                      </a:pPr>
                      <a:r>
                        <a:rPr lang="vi"/>
                        <a:t>Kiểu dữ liệu</a:t>
                      </a:r>
                      <a:endParaRPr/>
                    </a:p>
                  </a:txBody>
                  <a:tcPr marT="91425" marB="91425" marR="91425" marL="91425"/>
                </a:tc>
                <a:tc>
                  <a:txBody>
                    <a:bodyPr/>
                    <a:lstStyle/>
                    <a:p>
                      <a:pPr indent="0" lvl="0" marL="0" rtl="0" algn="l">
                        <a:spcBef>
                          <a:spcPts val="0"/>
                        </a:spcBef>
                        <a:spcAft>
                          <a:spcPts val="0"/>
                        </a:spcAft>
                        <a:buNone/>
                      </a:pPr>
                      <a:r>
                        <a:rPr lang="vi"/>
                        <a:t>Ý nghĩa</a:t>
                      </a:r>
                      <a:endParaRPr/>
                    </a:p>
                  </a:txBody>
                  <a:tcPr marT="91425" marB="91425" marR="91425" marL="91425"/>
                </a:tc>
              </a:tr>
              <a:tr h="381000">
                <a:tc>
                  <a:txBody>
                    <a:bodyPr/>
                    <a:lstStyle/>
                    <a:p>
                      <a:pPr indent="0" lvl="0" marL="0" rtl="0" algn="l">
                        <a:spcBef>
                          <a:spcPts val="0"/>
                        </a:spcBef>
                        <a:spcAft>
                          <a:spcPts val="0"/>
                        </a:spcAft>
                        <a:buNone/>
                      </a:pPr>
                      <a:r>
                        <a:rPr lang="vi"/>
                        <a:t>Id tin </a:t>
                      </a:r>
                      <a:endParaRPr/>
                    </a:p>
                  </a:txBody>
                  <a:tcPr marT="91425" marB="91425" marR="91425" marL="91425"/>
                </a:tc>
                <a:tc>
                  <a:txBody>
                    <a:bodyPr/>
                    <a:lstStyle/>
                    <a:p>
                      <a:pPr indent="0" lvl="0" marL="0" rtl="0" algn="l">
                        <a:spcBef>
                          <a:spcPts val="0"/>
                        </a:spcBef>
                        <a:spcAft>
                          <a:spcPts val="0"/>
                        </a:spcAft>
                        <a:buNone/>
                      </a:pPr>
                      <a:r>
                        <a:rPr lang="vi"/>
                        <a:t>int</a:t>
                      </a:r>
                      <a:endParaRPr/>
                    </a:p>
                  </a:txBody>
                  <a:tcPr marT="91425" marB="91425" marR="91425" marL="91425"/>
                </a:tc>
                <a:tc>
                  <a:txBody>
                    <a:bodyPr/>
                    <a:lstStyle/>
                    <a:p>
                      <a:pPr indent="0" lvl="0" marL="0" rtl="0" algn="l">
                        <a:spcBef>
                          <a:spcPts val="0"/>
                        </a:spcBef>
                        <a:spcAft>
                          <a:spcPts val="0"/>
                        </a:spcAft>
                        <a:buNone/>
                      </a:pPr>
                      <a:r>
                        <a:rPr lang="vi"/>
                        <a:t>Mã số của tin tuyển dụng</a:t>
                      </a:r>
                      <a:endParaRPr/>
                    </a:p>
                  </a:txBody>
                  <a:tcPr marT="91425" marB="91425" marR="91425" marL="91425"/>
                </a:tc>
              </a:tr>
              <a:tr h="381000">
                <a:tc>
                  <a:txBody>
                    <a:bodyPr/>
                    <a:lstStyle/>
                    <a:p>
                      <a:pPr indent="0" lvl="0" marL="0" rtl="0" algn="l">
                        <a:spcBef>
                          <a:spcPts val="0"/>
                        </a:spcBef>
                        <a:spcAft>
                          <a:spcPts val="0"/>
                        </a:spcAft>
                        <a:buNone/>
                      </a:pPr>
                      <a:r>
                        <a:rPr lang="vi"/>
                        <a:t>Tiêu đề tin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Giới thiệu về thông tin tuyển dụng</a:t>
                      </a:r>
                      <a:endParaRPr/>
                    </a:p>
                  </a:txBody>
                  <a:tcPr marT="91425" marB="91425" marR="91425" marL="91425"/>
                </a:tc>
              </a:tr>
              <a:tr h="381000">
                <a:tc>
                  <a:txBody>
                    <a:bodyPr/>
                    <a:lstStyle/>
                    <a:p>
                      <a:pPr indent="0" lvl="0" marL="0" rtl="0" algn="l">
                        <a:spcBef>
                          <a:spcPts val="0"/>
                        </a:spcBef>
                        <a:spcAft>
                          <a:spcPts val="0"/>
                        </a:spcAft>
                        <a:buNone/>
                      </a:pPr>
                      <a:r>
                        <a:rPr lang="vi"/>
                        <a:t>Địa điểm tuyển dụng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Địa chỉ công ty cần tuyển dụng</a:t>
                      </a:r>
                      <a:endParaRPr/>
                    </a:p>
                  </a:txBody>
                  <a:tcPr marT="91425" marB="91425" marR="91425" marL="91425"/>
                </a:tc>
              </a:tr>
              <a:tr h="381000">
                <a:tc>
                  <a:txBody>
                    <a:bodyPr/>
                    <a:lstStyle/>
                    <a:p>
                      <a:pPr indent="0" lvl="0" marL="0" rtl="0" algn="l">
                        <a:spcBef>
                          <a:spcPts val="0"/>
                        </a:spcBef>
                        <a:spcAft>
                          <a:spcPts val="0"/>
                        </a:spcAft>
                        <a:buNone/>
                      </a:pPr>
                      <a:r>
                        <a:rPr lang="vi"/>
                        <a:t>Tỉnh thành tuyển dụng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Tỉnh thành công ty</a:t>
                      </a:r>
                      <a:endParaRPr/>
                    </a:p>
                  </a:txBody>
                  <a:tcPr marT="91425" marB="91425" marR="91425" marL="91425"/>
                </a:tc>
              </a:tr>
              <a:tr h="381000">
                <a:tc>
                  <a:txBody>
                    <a:bodyPr/>
                    <a:lstStyle/>
                    <a:p>
                      <a:pPr indent="0" lvl="0" marL="0" rtl="0" algn="l">
                        <a:spcBef>
                          <a:spcPts val="0"/>
                        </a:spcBef>
                        <a:spcAft>
                          <a:spcPts val="0"/>
                        </a:spcAft>
                        <a:buNone/>
                      </a:pPr>
                      <a:r>
                        <a:rPr lang="vi"/>
                        <a:t>Chức vụ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Chức vụ cần tuyển trong công ty</a:t>
                      </a:r>
                      <a:endParaRPr/>
                    </a:p>
                  </a:txBody>
                  <a:tcPr marT="91425" marB="91425" marR="91425" marL="91425"/>
                </a:tc>
              </a:tr>
              <a:tr h="381000">
                <a:tc>
                  <a:txBody>
                    <a:bodyPr/>
                    <a:lstStyle/>
                    <a:p>
                      <a:pPr indent="0" lvl="0" marL="0" rtl="0" algn="l">
                        <a:spcBef>
                          <a:spcPts val="0"/>
                        </a:spcBef>
                        <a:spcAft>
                          <a:spcPts val="0"/>
                        </a:spcAft>
                        <a:buNone/>
                      </a:pPr>
                      <a:r>
                        <a:rPr lang="vi"/>
                        <a:t>Mức lương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Mức lương cho đơn tuyển dụng</a:t>
                      </a:r>
                      <a:endParaRPr/>
                    </a:p>
                  </a:txBody>
                  <a:tcPr marT="91425" marB="91425" marR="91425" marL="91425"/>
                </a:tc>
              </a:tr>
            </a:tbl>
          </a:graphicData>
        </a:graphic>
      </p:graphicFrame>
      <p:sp>
        <p:nvSpPr>
          <p:cNvPr id="164" name="Google Shape;164;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Giới thiệu Data</a:t>
            </a:r>
            <a:endParaRPr/>
          </a:p>
          <a:p>
            <a:pPr indent="0" lvl="0" marL="0" rtl="0" algn="l">
              <a:spcBef>
                <a:spcPts val="0"/>
              </a:spcBef>
              <a:spcAft>
                <a:spcPts val="0"/>
              </a:spcAft>
              <a:buNone/>
            </a:pPr>
            <a:r>
              <a:t/>
            </a:r>
            <a:endParaRPr/>
          </a:p>
        </p:txBody>
      </p:sp>
      <p:graphicFrame>
        <p:nvGraphicFramePr>
          <p:cNvPr id="170" name="Google Shape;170;p24"/>
          <p:cNvGraphicFramePr/>
          <p:nvPr/>
        </p:nvGraphicFramePr>
        <p:xfrm>
          <a:off x="952500" y="1428750"/>
          <a:ext cx="3000000" cy="3000000"/>
        </p:xfrm>
        <a:graphic>
          <a:graphicData uri="http://schemas.openxmlformats.org/drawingml/2006/table">
            <a:tbl>
              <a:tblPr>
                <a:noFill/>
                <a:tableStyleId>{DACAB821-A793-4B92-989C-CA8C4C939329}</a:tableStyleId>
              </a:tblPr>
              <a:tblGrid>
                <a:gridCol w="2413000"/>
                <a:gridCol w="1699075"/>
                <a:gridCol w="3126925"/>
              </a:tblGrid>
              <a:tr h="381000">
                <a:tc>
                  <a:txBody>
                    <a:bodyPr/>
                    <a:lstStyle/>
                    <a:p>
                      <a:pPr indent="0" lvl="0" marL="0" rtl="0" algn="l">
                        <a:spcBef>
                          <a:spcPts val="0"/>
                        </a:spcBef>
                        <a:spcAft>
                          <a:spcPts val="0"/>
                        </a:spcAft>
                        <a:buNone/>
                      </a:pPr>
                      <a:r>
                        <a:rPr lang="vi"/>
                        <a:t>Tên thuộc tính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Kiểu dữ liệu</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Ý nghĩa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vi"/>
                        <a:t>Hình thức làm việc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String</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Cách thức làm việc có thể full time, part-time,...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vi"/>
                        <a:t>Ngành nghề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Nhóm ngành của vị trí tuyển dụng</a:t>
                      </a:r>
                      <a:endParaRPr/>
                    </a:p>
                  </a:txBody>
                  <a:tcPr marT="91425" marB="91425" marR="91425" marL="91425"/>
                </a:tc>
              </a:tr>
              <a:tr h="381000">
                <a:tc>
                  <a:txBody>
                    <a:bodyPr/>
                    <a:lstStyle/>
                    <a:p>
                      <a:pPr indent="0" lvl="0" marL="0" rtl="0" algn="l">
                        <a:spcBef>
                          <a:spcPts val="0"/>
                        </a:spcBef>
                        <a:spcAft>
                          <a:spcPts val="0"/>
                        </a:spcAft>
                        <a:buNone/>
                      </a:pPr>
                      <a:r>
                        <a:rPr lang="vi"/>
                        <a:t>Lĩnh vực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Lĩnh vực của vị trí tuyển dụng</a:t>
                      </a:r>
                      <a:endParaRPr/>
                    </a:p>
                  </a:txBody>
                  <a:tcPr marT="91425" marB="91425" marR="91425" marL="91425"/>
                </a:tc>
              </a:tr>
              <a:tr h="381000">
                <a:tc>
                  <a:txBody>
                    <a:bodyPr/>
                    <a:lstStyle/>
                    <a:p>
                      <a:pPr indent="0" lvl="0" marL="0" rtl="0" algn="l">
                        <a:spcBef>
                          <a:spcPts val="0"/>
                        </a:spcBef>
                        <a:spcAft>
                          <a:spcPts val="0"/>
                        </a:spcAft>
                        <a:buNone/>
                      </a:pPr>
                      <a:r>
                        <a:rPr lang="vi"/>
                        <a:t>Kinh nghiệm </a:t>
                      </a:r>
                      <a:endParaRPr/>
                    </a:p>
                  </a:txBody>
                  <a:tcPr marT="91425" marB="91425" marR="91425" marL="91425"/>
                </a:tc>
                <a:tc>
                  <a:txBody>
                    <a:bodyPr/>
                    <a:lstStyle/>
                    <a:p>
                      <a:pPr indent="0" lvl="0" marL="0" rtl="0" algn="l">
                        <a:spcBef>
                          <a:spcPts val="0"/>
                        </a:spcBef>
                        <a:spcAft>
                          <a:spcPts val="0"/>
                        </a:spcAft>
                        <a:buNone/>
                      </a:pPr>
                      <a:r>
                        <a:rPr lang="vi"/>
                        <a:t>String</a:t>
                      </a:r>
                      <a:endParaRPr/>
                    </a:p>
                  </a:txBody>
                  <a:tcPr marT="91425" marB="91425" marR="91425" marL="91425"/>
                </a:tc>
                <a:tc>
                  <a:txBody>
                    <a:bodyPr/>
                    <a:lstStyle/>
                    <a:p>
                      <a:pPr indent="0" lvl="0" marL="0" rtl="0" algn="l">
                        <a:spcBef>
                          <a:spcPts val="0"/>
                        </a:spcBef>
                        <a:spcAft>
                          <a:spcPts val="0"/>
                        </a:spcAft>
                        <a:buNone/>
                      </a:pPr>
                      <a:r>
                        <a:rPr lang="vi"/>
                        <a:t>Yêu cầu kinh nghiệm đối với vị trí tuyển dụng</a:t>
                      </a:r>
                      <a:endParaRPr/>
                    </a:p>
                  </a:txBody>
                  <a:tcPr marT="91425" marB="91425" marR="91425" marL="91425"/>
                </a:tc>
              </a:tr>
              <a:tr h="381000">
                <a:tc>
                  <a:txBody>
                    <a:bodyPr/>
                    <a:lstStyle/>
                    <a:p>
                      <a:pPr indent="0" lvl="0" marL="0" rtl="0" algn="l">
                        <a:spcBef>
                          <a:spcPts val="0"/>
                        </a:spcBef>
                        <a:spcAft>
                          <a:spcPts val="0"/>
                        </a:spcAft>
                        <a:buNone/>
                      </a:pPr>
                      <a:r>
                        <a:rPr lang="vi"/>
                        <a:t>Id công ty </a:t>
                      </a:r>
                      <a:endParaRPr/>
                    </a:p>
                  </a:txBody>
                  <a:tcPr marT="91425" marB="91425" marR="91425" marL="91425"/>
                </a:tc>
                <a:tc>
                  <a:txBody>
                    <a:bodyPr/>
                    <a:lstStyle/>
                    <a:p>
                      <a:pPr indent="0" lvl="0" marL="0" rtl="0" algn="l">
                        <a:spcBef>
                          <a:spcPts val="0"/>
                        </a:spcBef>
                        <a:spcAft>
                          <a:spcPts val="0"/>
                        </a:spcAft>
                        <a:buNone/>
                      </a:pPr>
                      <a:r>
                        <a:rPr lang="vi"/>
                        <a:t>int</a:t>
                      </a:r>
                      <a:endParaRPr/>
                    </a:p>
                  </a:txBody>
                  <a:tcPr marT="91425" marB="91425" marR="91425" marL="91425"/>
                </a:tc>
                <a:tc>
                  <a:txBody>
                    <a:bodyPr/>
                    <a:lstStyle/>
                    <a:p>
                      <a:pPr indent="0" lvl="0" marL="0" rtl="0" algn="l">
                        <a:spcBef>
                          <a:spcPts val="0"/>
                        </a:spcBef>
                        <a:spcAft>
                          <a:spcPts val="0"/>
                        </a:spcAft>
                        <a:buNone/>
                      </a:pPr>
                      <a:r>
                        <a:rPr lang="vi"/>
                        <a:t>Mã số của công ty tuyển dụng</a:t>
                      </a:r>
                      <a:endParaRPr/>
                    </a:p>
                  </a:txBody>
                  <a:tcPr marT="91425" marB="91425" marR="91425" marL="91425"/>
                </a:tc>
              </a:tr>
            </a:tbl>
          </a:graphicData>
        </a:graphic>
      </p:graphicFrame>
      <p:sp>
        <p:nvSpPr>
          <p:cNvPr id="171" name="Google Shape;171;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4</a:t>
            </a:r>
            <a:r>
              <a:rPr lang="vi"/>
              <a:t>. Biểu đồ</a:t>
            </a:r>
            <a:endParaRPr/>
          </a:p>
        </p:txBody>
      </p:sp>
      <p:sp>
        <p:nvSpPr>
          <p:cNvPr id="177" name="Google Shape;177;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Tableau</a:t>
            </a:r>
            <a:r>
              <a:rPr lang="vi"/>
              <a:t> là gì?</a:t>
            </a:r>
            <a:endParaRPr/>
          </a:p>
        </p:txBody>
      </p:sp>
      <p:sp>
        <p:nvSpPr>
          <p:cNvPr id="183" name="Google Shape;183;p26"/>
          <p:cNvSpPr txBox="1"/>
          <p:nvPr/>
        </p:nvSpPr>
        <p:spPr>
          <a:xfrm>
            <a:off x="479850" y="1516950"/>
            <a:ext cx="4034700" cy="227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vi" sz="1500">
                <a:latin typeface="Roboto"/>
                <a:ea typeface="Roboto"/>
                <a:cs typeface="Roboto"/>
                <a:sym typeface="Roboto"/>
              </a:rPr>
              <a:t>Tableau là phần mềm hỗ trợ phân tích và trực quan hóa dữ liệu (Data Visualization), được dùng nhiều trong ngành Business Intelligence. Phần mềm này tổng hợp các dữ liệu giống Excel nhưng ở một cấp độ cao hơn, thể hiện kết quả dưới dạng hình ảnh và biểu đồ trực quan một cách nhanh chóng và hiệu quả. </a:t>
            </a:r>
            <a:endParaRPr sz="1500">
              <a:latin typeface="Roboto"/>
              <a:ea typeface="Roboto"/>
              <a:cs typeface="Roboto"/>
              <a:sym typeface="Roboto"/>
            </a:endParaRPr>
          </a:p>
        </p:txBody>
      </p:sp>
      <p:pic>
        <p:nvPicPr>
          <p:cNvPr id="184" name="Google Shape;184;p26"/>
          <p:cNvPicPr preferRelativeResize="0"/>
          <p:nvPr/>
        </p:nvPicPr>
        <p:blipFill>
          <a:blip r:embed="rId4">
            <a:alphaModFix/>
          </a:blip>
          <a:stretch>
            <a:fillRect/>
          </a:stretch>
        </p:blipFill>
        <p:spPr>
          <a:xfrm>
            <a:off x="4572000" y="1481025"/>
            <a:ext cx="4344399" cy="2346145"/>
          </a:xfrm>
          <a:prstGeom prst="rect">
            <a:avLst/>
          </a:prstGeom>
          <a:noFill/>
          <a:ln>
            <a:noFill/>
          </a:ln>
        </p:spPr>
      </p:pic>
      <p:sp>
        <p:nvSpPr>
          <p:cNvPr id="185" name="Google Shape;185;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4">
            <a:alphaModFix/>
          </a:blip>
          <a:stretch>
            <a:fillRect/>
          </a:stretch>
        </p:blipFill>
        <p:spPr>
          <a:xfrm>
            <a:off x="4328600" y="1430688"/>
            <a:ext cx="4294350" cy="2282125"/>
          </a:xfrm>
          <a:prstGeom prst="rect">
            <a:avLst/>
          </a:prstGeom>
          <a:noFill/>
          <a:ln>
            <a:noFill/>
          </a:ln>
        </p:spPr>
      </p:pic>
      <p:sp>
        <p:nvSpPr>
          <p:cNvPr id="191" name="Google Shape;191;p27"/>
          <p:cNvSpPr txBox="1"/>
          <p:nvPr/>
        </p:nvSpPr>
        <p:spPr>
          <a:xfrm>
            <a:off x="468875" y="1430700"/>
            <a:ext cx="3662700" cy="266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Roboto"/>
              <a:buChar char="●"/>
            </a:pPr>
            <a:r>
              <a:rPr lang="vi">
                <a:latin typeface="Roboto"/>
                <a:ea typeface="Roboto"/>
                <a:cs typeface="Roboto"/>
                <a:sym typeface="Roboto"/>
              </a:rPr>
              <a:t>Biểu đồ cho ta thấy tổng quát tình hình việc làm của nước ta.</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vi">
                <a:latin typeface="Roboto"/>
                <a:ea typeface="Roboto"/>
                <a:cs typeface="Roboto"/>
                <a:sym typeface="Roboto"/>
              </a:rPr>
              <a:t>Đa phần là các vị trí tuyển dụng chủ yếu là Nhân viên</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vi">
                <a:latin typeface="Roboto"/>
                <a:ea typeface="Roboto"/>
                <a:cs typeface="Roboto"/>
                <a:sym typeface="Roboto"/>
              </a:rPr>
              <a:t>Các vị trí khác rất ít tuyển.</a:t>
            </a:r>
            <a:endParaRPr>
              <a:latin typeface="Roboto"/>
              <a:ea typeface="Roboto"/>
              <a:cs typeface="Roboto"/>
              <a:sym typeface="Roboto"/>
            </a:endParaRPr>
          </a:p>
          <a:p>
            <a:pPr indent="-317500" lvl="0" marL="457200" rtl="0" algn="just">
              <a:lnSpc>
                <a:spcPct val="150000"/>
              </a:lnSpc>
              <a:spcBef>
                <a:spcPts val="0"/>
              </a:spcBef>
              <a:spcAft>
                <a:spcPts val="0"/>
              </a:spcAft>
              <a:buSzPts val="1400"/>
              <a:buFont typeface="Roboto"/>
              <a:buChar char="●"/>
            </a:pPr>
            <a:r>
              <a:rPr lang="vi">
                <a:latin typeface="Roboto"/>
                <a:ea typeface="Roboto"/>
                <a:cs typeface="Roboto"/>
                <a:sym typeface="Roboto"/>
              </a:rPr>
              <a:t>Các vị trí cao như Giám đốc, hay quản lý chiếm tỉ trọng rất nhỏ 50/10000 tin tuyển dụng, tức 0.5%.</a:t>
            </a:r>
            <a:endParaRPr>
              <a:latin typeface="Roboto"/>
              <a:ea typeface="Roboto"/>
              <a:cs typeface="Roboto"/>
              <a:sym typeface="Roboto"/>
            </a:endParaRPr>
          </a:p>
        </p:txBody>
      </p:sp>
      <p:sp>
        <p:nvSpPr>
          <p:cNvPr id="192" name="Google Shape;192;p27"/>
          <p:cNvSpPr txBox="1"/>
          <p:nvPr/>
        </p:nvSpPr>
        <p:spPr>
          <a:xfrm>
            <a:off x="800225" y="3441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193" name="Google Shape;193;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pic>
        <p:nvPicPr>
          <p:cNvPr id="198" name="Google Shape;198;p28"/>
          <p:cNvPicPr preferRelativeResize="0"/>
          <p:nvPr/>
        </p:nvPicPr>
        <p:blipFill>
          <a:blip r:embed="rId4">
            <a:alphaModFix/>
          </a:blip>
          <a:stretch>
            <a:fillRect/>
          </a:stretch>
        </p:blipFill>
        <p:spPr>
          <a:xfrm>
            <a:off x="6058925" y="107000"/>
            <a:ext cx="2825455" cy="3820900"/>
          </a:xfrm>
          <a:prstGeom prst="rect">
            <a:avLst/>
          </a:prstGeom>
          <a:noFill/>
          <a:ln>
            <a:noFill/>
          </a:ln>
        </p:spPr>
      </p:pic>
      <p:pic>
        <p:nvPicPr>
          <p:cNvPr id="199" name="Google Shape;199;p28"/>
          <p:cNvPicPr preferRelativeResize="0"/>
          <p:nvPr/>
        </p:nvPicPr>
        <p:blipFill>
          <a:blip r:embed="rId5">
            <a:alphaModFix/>
          </a:blip>
          <a:stretch>
            <a:fillRect/>
          </a:stretch>
        </p:blipFill>
        <p:spPr>
          <a:xfrm>
            <a:off x="2459500" y="560998"/>
            <a:ext cx="3118625" cy="2439725"/>
          </a:xfrm>
          <a:prstGeom prst="rect">
            <a:avLst/>
          </a:prstGeom>
          <a:noFill/>
          <a:ln>
            <a:noFill/>
          </a:ln>
        </p:spPr>
      </p:pic>
      <p:sp>
        <p:nvSpPr>
          <p:cNvPr id="200" name="Google Shape;200;p28"/>
          <p:cNvSpPr txBox="1"/>
          <p:nvPr/>
        </p:nvSpPr>
        <p:spPr>
          <a:xfrm>
            <a:off x="381000" y="3372575"/>
            <a:ext cx="5719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vi">
                <a:latin typeface="Roboto"/>
                <a:ea typeface="Roboto"/>
                <a:cs typeface="Roboto"/>
                <a:sym typeface="Roboto"/>
              </a:rPr>
              <a:t>Hà Nội và Hồ Minh Chí có số lượng tuyển dụng cao nhất Việt Nam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vi">
                <a:latin typeface="Roboto"/>
                <a:ea typeface="Roboto"/>
                <a:cs typeface="Roboto"/>
                <a:sym typeface="Roboto"/>
              </a:rPr>
              <a:t>Do 2 thành phố có dân số đứng đầu Việt Nam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vi">
                <a:latin typeface="Roboto"/>
                <a:ea typeface="Roboto"/>
                <a:cs typeface="Roboto"/>
                <a:sym typeface="Roboto"/>
              </a:rPr>
              <a:t>Hà Nội là thủ đô còn Hồ Chí Minh là đầu mối giao thông lớn, cửa ngõ quốc tế</a:t>
            </a:r>
            <a:endParaRPr>
              <a:latin typeface="Roboto"/>
              <a:ea typeface="Roboto"/>
              <a:cs typeface="Roboto"/>
              <a:sym typeface="Roboto"/>
            </a:endParaRPr>
          </a:p>
        </p:txBody>
      </p:sp>
      <p:sp>
        <p:nvSpPr>
          <p:cNvPr id="201" name="Google Shape;201;p28"/>
          <p:cNvSpPr txBox="1"/>
          <p:nvPr/>
        </p:nvSpPr>
        <p:spPr>
          <a:xfrm>
            <a:off x="814800" y="3385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02" name="Google Shape;202;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1000"/>
                                        <p:tgtEl>
                                          <p:spTgt spid="2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1000"/>
                                        <p:tgtEl>
                                          <p:spTgt spid="2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 calcmode="lin" valueType="num">
                                      <p:cBhvr additive="base">
                                        <p:cTn dur="1000"/>
                                        <p:tgtEl>
                                          <p:spTgt spid="2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pic>
        <p:nvPicPr>
          <p:cNvPr id="207" name="Google Shape;207;p29"/>
          <p:cNvPicPr preferRelativeResize="0"/>
          <p:nvPr/>
        </p:nvPicPr>
        <p:blipFill>
          <a:blip r:embed="rId4">
            <a:alphaModFix/>
          </a:blip>
          <a:stretch>
            <a:fillRect/>
          </a:stretch>
        </p:blipFill>
        <p:spPr>
          <a:xfrm>
            <a:off x="3633600" y="841250"/>
            <a:ext cx="5276574" cy="3460999"/>
          </a:xfrm>
          <a:prstGeom prst="rect">
            <a:avLst/>
          </a:prstGeom>
          <a:noFill/>
          <a:ln>
            <a:noFill/>
          </a:ln>
        </p:spPr>
      </p:pic>
      <p:sp>
        <p:nvSpPr>
          <p:cNvPr id="208" name="Google Shape;208;p29"/>
          <p:cNvSpPr txBox="1"/>
          <p:nvPr/>
        </p:nvSpPr>
        <p:spPr>
          <a:xfrm>
            <a:off x="154175" y="1177700"/>
            <a:ext cx="3192600" cy="2630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Ta thấy được sự chênh lệch về cơ hội việc làm giữa Hồ Chí Minh và Hà Nội so với các tỉnh khác là rất lớn.</a:t>
            </a:r>
            <a:endParaRPr>
              <a:latin typeface="Roboto"/>
              <a:ea typeface="Roboto"/>
              <a:cs typeface="Roboto"/>
              <a:sym typeface="Roboto"/>
            </a:endParaRPr>
          </a:p>
          <a:p>
            <a:pPr indent="0" lvl="0" marL="45720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Bởi đây là 2 nơi phát triển về giao thương lẫn công nghiệp, thương nghiệp. Tập trung nhiều công ty lớn, khu công nghiệp, công nghệ cao, xí nghiệp.</a:t>
            </a:r>
            <a:endParaRPr>
              <a:latin typeface="Roboto"/>
              <a:ea typeface="Roboto"/>
              <a:cs typeface="Roboto"/>
              <a:sym typeface="Roboto"/>
            </a:endParaRPr>
          </a:p>
        </p:txBody>
      </p:sp>
      <p:sp>
        <p:nvSpPr>
          <p:cNvPr id="209" name="Google Shape;209;p29"/>
          <p:cNvSpPr txBox="1"/>
          <p:nvPr/>
        </p:nvSpPr>
        <p:spPr>
          <a:xfrm>
            <a:off x="804300" y="3513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10" name="Google Shape;210;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pic>
        <p:nvPicPr>
          <p:cNvPr id="215" name="Google Shape;215;p30"/>
          <p:cNvPicPr preferRelativeResize="0"/>
          <p:nvPr/>
        </p:nvPicPr>
        <p:blipFill rotWithShape="1">
          <a:blip r:embed="rId4">
            <a:alphaModFix/>
          </a:blip>
          <a:srcRect b="-3880" l="0" r="0" t="3880"/>
          <a:stretch/>
        </p:blipFill>
        <p:spPr>
          <a:xfrm>
            <a:off x="5246800" y="735550"/>
            <a:ext cx="3232646" cy="3820900"/>
          </a:xfrm>
          <a:prstGeom prst="rect">
            <a:avLst/>
          </a:prstGeom>
          <a:noFill/>
          <a:ln>
            <a:noFill/>
          </a:ln>
        </p:spPr>
      </p:pic>
      <p:sp>
        <p:nvSpPr>
          <p:cNvPr id="216" name="Google Shape;216;p30"/>
          <p:cNvSpPr txBox="1"/>
          <p:nvPr/>
        </p:nvSpPr>
        <p:spPr>
          <a:xfrm>
            <a:off x="643675" y="1886850"/>
            <a:ext cx="41811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vi">
                <a:latin typeface="Roboto"/>
                <a:ea typeface="Roboto"/>
                <a:cs typeface="Roboto"/>
                <a:sym typeface="Roboto"/>
              </a:rPr>
              <a:t>Hình thức toàn thời gian cố định được tuyển dụng nhiều nhất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vi">
                <a:latin typeface="Roboto"/>
                <a:ea typeface="Roboto"/>
                <a:cs typeface="Roboto"/>
                <a:sym typeface="Roboto"/>
              </a:rPr>
              <a:t>Tiếp theo là bán thời gian với tầm 10%</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vi">
                <a:latin typeface="Roboto"/>
                <a:ea typeface="Roboto"/>
                <a:cs typeface="Roboto"/>
                <a:sym typeface="Roboto"/>
              </a:rPr>
              <a:t>Các hình thức khác như rất ít được tuyển dụng</a:t>
            </a:r>
            <a:endParaRPr>
              <a:latin typeface="Roboto"/>
              <a:ea typeface="Roboto"/>
              <a:cs typeface="Roboto"/>
              <a:sym typeface="Roboto"/>
            </a:endParaRPr>
          </a:p>
        </p:txBody>
      </p:sp>
      <p:sp>
        <p:nvSpPr>
          <p:cNvPr id="217" name="Google Shape;217;p30"/>
          <p:cNvSpPr txBox="1"/>
          <p:nvPr/>
        </p:nvSpPr>
        <p:spPr>
          <a:xfrm>
            <a:off x="843225" y="3214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18" name="Google Shape;218;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pic>
        <p:nvPicPr>
          <p:cNvPr id="223" name="Google Shape;223;p31"/>
          <p:cNvPicPr preferRelativeResize="0"/>
          <p:nvPr/>
        </p:nvPicPr>
        <p:blipFill>
          <a:blip r:embed="rId4">
            <a:alphaModFix/>
          </a:blip>
          <a:stretch>
            <a:fillRect/>
          </a:stretch>
        </p:blipFill>
        <p:spPr>
          <a:xfrm>
            <a:off x="4318000" y="1496000"/>
            <a:ext cx="4514301" cy="2488476"/>
          </a:xfrm>
          <a:prstGeom prst="rect">
            <a:avLst/>
          </a:prstGeom>
          <a:noFill/>
          <a:ln>
            <a:noFill/>
          </a:ln>
        </p:spPr>
      </p:pic>
      <p:sp>
        <p:nvSpPr>
          <p:cNvPr id="224" name="Google Shape;224;p31"/>
          <p:cNvSpPr txBox="1"/>
          <p:nvPr/>
        </p:nvSpPr>
        <p:spPr>
          <a:xfrm>
            <a:off x="595775" y="1608575"/>
            <a:ext cx="3553800" cy="2630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Phần lớn yêu cầu không cần kinh nghiệm. Nhưng thật sự có yêu cầu kinh nghiệm hay không thì vẫn chưa biết. Đây có thể chỉ là một thủ thuật thu hút ứng viên.</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Đa phần thì các vị trí tuyển dụng it yêu cầu kinh nghiệm lâu năm. Đa phần dưới 2 năm kinh nghiệm.</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Rất ít vị trí cho ứng viên trên 5 năm kinh nghiệm</a:t>
            </a:r>
            <a:endParaRPr>
              <a:latin typeface="Roboto"/>
              <a:ea typeface="Roboto"/>
              <a:cs typeface="Roboto"/>
              <a:sym typeface="Roboto"/>
            </a:endParaRPr>
          </a:p>
        </p:txBody>
      </p:sp>
      <p:sp>
        <p:nvSpPr>
          <p:cNvPr id="225" name="Google Shape;225;p31"/>
          <p:cNvSpPr txBox="1"/>
          <p:nvPr/>
        </p:nvSpPr>
        <p:spPr>
          <a:xfrm>
            <a:off x="812000" y="3582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26" name="Google Shape;226;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262575" y="2171275"/>
            <a:ext cx="3898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Danh sách thành viên</a:t>
            </a:r>
            <a:endParaRPr/>
          </a:p>
        </p:txBody>
      </p:sp>
      <p:sp>
        <p:nvSpPr>
          <p:cNvPr id="93" name="Google Shape;93;p14"/>
          <p:cNvSpPr txBox="1"/>
          <p:nvPr>
            <p:ph idx="1" type="body"/>
          </p:nvPr>
        </p:nvSpPr>
        <p:spPr>
          <a:xfrm>
            <a:off x="4690275" y="1193850"/>
            <a:ext cx="3070500" cy="27558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vi" sz="1800"/>
              <a:t>Đào Quốc Phong</a:t>
            </a:r>
            <a:endParaRPr sz="1800"/>
          </a:p>
          <a:p>
            <a:pPr indent="-342900" lvl="0" marL="457200" rtl="0" algn="l">
              <a:lnSpc>
                <a:spcPct val="150000"/>
              </a:lnSpc>
              <a:spcBef>
                <a:spcPts val="0"/>
              </a:spcBef>
              <a:spcAft>
                <a:spcPts val="0"/>
              </a:spcAft>
              <a:buSzPts val="1800"/>
              <a:buChar char="●"/>
            </a:pPr>
            <a:r>
              <a:rPr lang="vi" sz="1800"/>
              <a:t>Nguyễn Đăng Quang</a:t>
            </a:r>
            <a:endParaRPr sz="1800"/>
          </a:p>
          <a:p>
            <a:pPr indent="-342900" lvl="0" marL="457200" rtl="0" algn="l">
              <a:lnSpc>
                <a:spcPct val="150000"/>
              </a:lnSpc>
              <a:spcBef>
                <a:spcPts val="0"/>
              </a:spcBef>
              <a:spcAft>
                <a:spcPts val="0"/>
              </a:spcAft>
              <a:buSzPts val="1800"/>
              <a:buChar char="●"/>
            </a:pPr>
            <a:r>
              <a:rPr lang="vi" sz="1800"/>
              <a:t>Đoàn Thanh Quang</a:t>
            </a:r>
            <a:endParaRPr sz="1800"/>
          </a:p>
          <a:p>
            <a:pPr indent="-342900" lvl="0" marL="457200" rtl="0" algn="l">
              <a:lnSpc>
                <a:spcPct val="150000"/>
              </a:lnSpc>
              <a:spcBef>
                <a:spcPts val="0"/>
              </a:spcBef>
              <a:spcAft>
                <a:spcPts val="0"/>
              </a:spcAft>
              <a:buSzPts val="1800"/>
              <a:buChar char="●"/>
            </a:pPr>
            <a:r>
              <a:rPr lang="vi" sz="1800"/>
              <a:t>Nguyễn Như Quang</a:t>
            </a:r>
            <a:endParaRPr sz="1800"/>
          </a:p>
          <a:p>
            <a:pPr indent="-342900" lvl="0" marL="457200" rtl="0" algn="l">
              <a:lnSpc>
                <a:spcPct val="150000"/>
              </a:lnSpc>
              <a:spcBef>
                <a:spcPts val="0"/>
              </a:spcBef>
              <a:spcAft>
                <a:spcPts val="0"/>
              </a:spcAft>
              <a:buSzPts val="1800"/>
              <a:buChar char="●"/>
            </a:pPr>
            <a:r>
              <a:rPr lang="vi" sz="1800"/>
              <a:t>Trần Nhật Phi</a:t>
            </a:r>
            <a:endParaRPr sz="1800"/>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pic>
        <p:nvPicPr>
          <p:cNvPr id="231" name="Google Shape;231;p32"/>
          <p:cNvPicPr preferRelativeResize="0"/>
          <p:nvPr/>
        </p:nvPicPr>
        <p:blipFill>
          <a:blip r:embed="rId4">
            <a:alphaModFix/>
          </a:blip>
          <a:stretch>
            <a:fillRect/>
          </a:stretch>
        </p:blipFill>
        <p:spPr>
          <a:xfrm>
            <a:off x="4075273" y="1624325"/>
            <a:ext cx="4757025" cy="2528000"/>
          </a:xfrm>
          <a:prstGeom prst="rect">
            <a:avLst/>
          </a:prstGeom>
          <a:noFill/>
          <a:ln>
            <a:noFill/>
          </a:ln>
        </p:spPr>
      </p:pic>
      <p:sp>
        <p:nvSpPr>
          <p:cNvPr id="232" name="Google Shape;232;p32"/>
          <p:cNvSpPr txBox="1"/>
          <p:nvPr/>
        </p:nvSpPr>
        <p:spPr>
          <a:xfrm>
            <a:off x="311700" y="1807150"/>
            <a:ext cx="37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3" name="Google Shape;233;p32"/>
          <p:cNvSpPr txBox="1"/>
          <p:nvPr/>
        </p:nvSpPr>
        <p:spPr>
          <a:xfrm>
            <a:off x="1324875" y="2286450"/>
            <a:ext cx="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4" name="Google Shape;234;p32"/>
          <p:cNvSpPr txBox="1"/>
          <p:nvPr/>
        </p:nvSpPr>
        <p:spPr>
          <a:xfrm>
            <a:off x="594300" y="1395225"/>
            <a:ext cx="3277800" cy="3126300"/>
          </a:xfrm>
          <a:prstGeom prst="rect">
            <a:avLst/>
          </a:prstGeom>
          <a:noFill/>
          <a:ln>
            <a:noFill/>
          </a:ln>
        </p:spPr>
        <p:txBody>
          <a:bodyPr anchorCtr="0" anchor="t" bIns="91425" lIns="91425" spcFirstLastPara="1" rIns="91425" wrap="square" tIns="91425">
            <a:spAutoFit/>
          </a:bodyPr>
          <a:lstStyle/>
          <a:p>
            <a:pPr indent="181100" lvl="0" marL="89999" rtl="0" algn="just">
              <a:lnSpc>
                <a:spcPct val="115000"/>
              </a:lnSpc>
              <a:spcBef>
                <a:spcPts val="0"/>
              </a:spcBef>
              <a:spcAft>
                <a:spcPts val="0"/>
              </a:spcAft>
              <a:buSzPts val="1400"/>
              <a:buFont typeface="Roboto"/>
              <a:buChar char="●"/>
            </a:pPr>
            <a:r>
              <a:rPr lang="vi">
                <a:latin typeface="Roboto"/>
                <a:ea typeface="Roboto"/>
                <a:cs typeface="Roboto"/>
                <a:sym typeface="Roboto"/>
              </a:rPr>
              <a:t>Đa phần các tin tuyển dụng có lương trong khoảng 5 triệu tới tầm 20 triệu.</a:t>
            </a:r>
            <a:endParaRPr>
              <a:latin typeface="Roboto"/>
              <a:ea typeface="Roboto"/>
              <a:cs typeface="Roboto"/>
              <a:sym typeface="Roboto"/>
            </a:endParaRPr>
          </a:p>
          <a:p>
            <a:pPr indent="181100" lvl="0" marL="89999" rtl="0" algn="just">
              <a:lnSpc>
                <a:spcPct val="115000"/>
              </a:lnSpc>
              <a:spcBef>
                <a:spcPts val="0"/>
              </a:spcBef>
              <a:spcAft>
                <a:spcPts val="0"/>
              </a:spcAft>
              <a:buSzPts val="1400"/>
              <a:buFont typeface="Roboto"/>
              <a:buChar char="●"/>
            </a:pPr>
            <a:r>
              <a:rPr lang="vi">
                <a:latin typeface="Roboto"/>
                <a:ea typeface="Roboto"/>
                <a:cs typeface="Roboto"/>
                <a:sym typeface="Roboto"/>
              </a:rPr>
              <a:t>Lương thỏa thuận chiếm khá nhiều, có thể cao có thể thấp nhưng đa phần cũng chỉ sẽ nằm trong khoảng 5-20 triệu.</a:t>
            </a:r>
            <a:endParaRPr>
              <a:latin typeface="Roboto"/>
              <a:ea typeface="Roboto"/>
              <a:cs typeface="Roboto"/>
              <a:sym typeface="Roboto"/>
            </a:endParaRPr>
          </a:p>
          <a:p>
            <a:pPr indent="181100" lvl="0" marL="89999" rtl="0" algn="just">
              <a:lnSpc>
                <a:spcPct val="115000"/>
              </a:lnSpc>
              <a:spcBef>
                <a:spcPts val="0"/>
              </a:spcBef>
              <a:spcAft>
                <a:spcPts val="0"/>
              </a:spcAft>
              <a:buSzPts val="1400"/>
              <a:buFont typeface="Roboto"/>
              <a:buChar char="●"/>
            </a:pPr>
            <a:r>
              <a:rPr lang="vi">
                <a:latin typeface="Roboto"/>
                <a:ea typeface="Roboto"/>
                <a:cs typeface="Roboto"/>
                <a:sym typeface="Roboto"/>
              </a:rPr>
              <a:t>Ta thấy lương trên 30 triệu rất ít.</a:t>
            </a:r>
            <a:endParaRPr>
              <a:latin typeface="Roboto"/>
              <a:ea typeface="Roboto"/>
              <a:cs typeface="Roboto"/>
              <a:sym typeface="Roboto"/>
            </a:endParaRPr>
          </a:p>
          <a:p>
            <a:pPr indent="181100" lvl="0" marL="89999" rtl="0" algn="just">
              <a:lnSpc>
                <a:spcPct val="115000"/>
              </a:lnSpc>
              <a:spcBef>
                <a:spcPts val="0"/>
              </a:spcBef>
              <a:spcAft>
                <a:spcPts val="0"/>
              </a:spcAft>
              <a:buSzPts val="1400"/>
              <a:buFont typeface="Roboto"/>
              <a:buChar char="●"/>
            </a:pPr>
            <a:r>
              <a:rPr lang="vi">
                <a:latin typeface="Roboto"/>
                <a:ea typeface="Roboto"/>
                <a:cs typeface="Roboto"/>
                <a:sym typeface="Roboto"/>
              </a:rPr>
              <a:t>Lương từ 1-5 triệu, cơ bản thì đây là mức lương mà không đủ để sinh hoạt. Phải chăng đây là mức lương cho sinh viên?</a:t>
            </a:r>
            <a:endParaRPr>
              <a:latin typeface="Roboto"/>
              <a:ea typeface="Roboto"/>
              <a:cs typeface="Roboto"/>
              <a:sym typeface="Roboto"/>
            </a:endParaRPr>
          </a:p>
        </p:txBody>
      </p:sp>
      <p:sp>
        <p:nvSpPr>
          <p:cNvPr id="235" name="Google Shape;235;p32"/>
          <p:cNvSpPr txBox="1"/>
          <p:nvPr/>
        </p:nvSpPr>
        <p:spPr>
          <a:xfrm>
            <a:off x="817875" y="38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36" name="Google Shape;236;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1000"/>
                                        <p:tgtEl>
                                          <p:spTgt spid="23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 calcmode="lin" valueType="num">
                                      <p:cBhvr additive="base">
                                        <p:cTn dur="1000"/>
                                        <p:tgtEl>
                                          <p:spTgt spid="23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 calcmode="lin" valueType="num">
                                      <p:cBhvr additive="base">
                                        <p:cTn dur="1000"/>
                                        <p:tgtEl>
                                          <p:spTgt spid="23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 calcmode="lin" valueType="num">
                                      <p:cBhvr additive="base">
                                        <p:cTn dur="1000"/>
                                        <p:tgtEl>
                                          <p:spTgt spid="23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pic>
        <p:nvPicPr>
          <p:cNvPr id="241" name="Google Shape;241;p33"/>
          <p:cNvPicPr preferRelativeResize="0"/>
          <p:nvPr/>
        </p:nvPicPr>
        <p:blipFill>
          <a:blip r:embed="rId4">
            <a:alphaModFix/>
          </a:blip>
          <a:stretch>
            <a:fillRect/>
          </a:stretch>
        </p:blipFill>
        <p:spPr>
          <a:xfrm>
            <a:off x="152400" y="152400"/>
            <a:ext cx="6900" cy="157015"/>
          </a:xfrm>
          <a:prstGeom prst="rect">
            <a:avLst/>
          </a:prstGeom>
          <a:noFill/>
          <a:ln>
            <a:noFill/>
          </a:ln>
        </p:spPr>
      </p:pic>
      <p:pic>
        <p:nvPicPr>
          <p:cNvPr id="242" name="Google Shape;242;p33"/>
          <p:cNvPicPr preferRelativeResize="0"/>
          <p:nvPr/>
        </p:nvPicPr>
        <p:blipFill>
          <a:blip r:embed="rId5">
            <a:alphaModFix/>
          </a:blip>
          <a:stretch>
            <a:fillRect/>
          </a:stretch>
        </p:blipFill>
        <p:spPr>
          <a:xfrm>
            <a:off x="4434675" y="1539075"/>
            <a:ext cx="4397625" cy="2571750"/>
          </a:xfrm>
          <a:prstGeom prst="rect">
            <a:avLst/>
          </a:prstGeom>
          <a:noFill/>
          <a:ln>
            <a:noFill/>
          </a:ln>
        </p:spPr>
      </p:pic>
      <p:sp>
        <p:nvSpPr>
          <p:cNvPr id="243" name="Google Shape;243;p33"/>
          <p:cNvSpPr txBox="1"/>
          <p:nvPr/>
        </p:nvSpPr>
        <p:spPr>
          <a:xfrm>
            <a:off x="1561800" y="1654600"/>
            <a:ext cx="24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33"/>
          <p:cNvSpPr txBox="1"/>
          <p:nvPr/>
        </p:nvSpPr>
        <p:spPr>
          <a:xfrm>
            <a:off x="554825" y="1539075"/>
            <a:ext cx="3702300" cy="2134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Các ngành như chăm sóc khách hàng, nhân viên kinh doanh, sale rất phổ biến.</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IT cũng là ngành rất hot hiện nay nhưng lại không được lọt top.</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Có thể vì IT có rất nhiều trang tuyển dụng riêng và ít được đăng trên trang tuyển dụng này.</a:t>
            </a:r>
            <a:endParaRPr>
              <a:latin typeface="Roboto"/>
              <a:ea typeface="Roboto"/>
              <a:cs typeface="Roboto"/>
              <a:sym typeface="Roboto"/>
            </a:endParaRPr>
          </a:p>
        </p:txBody>
      </p:sp>
      <p:sp>
        <p:nvSpPr>
          <p:cNvPr id="245" name="Google Shape;245;p33"/>
          <p:cNvSpPr txBox="1"/>
          <p:nvPr/>
        </p:nvSpPr>
        <p:spPr>
          <a:xfrm>
            <a:off x="829775" y="3799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46" name="Google Shape;246;p3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1000"/>
                                        <p:tgtEl>
                                          <p:spTgt spid="2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 calcmode="lin" valueType="num">
                                      <p:cBhvr additive="base">
                                        <p:cTn dur="1000"/>
                                        <p:tgtEl>
                                          <p:spTgt spid="24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 calcmode="lin" valueType="num">
                                      <p:cBhvr additive="base">
                                        <p:cTn dur="1000"/>
                                        <p:tgtEl>
                                          <p:spTgt spid="24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 calcmode="lin" valueType="num">
                                      <p:cBhvr additive="base">
                                        <p:cTn dur="1000"/>
                                        <p:tgtEl>
                                          <p:spTgt spid="24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pic>
        <p:nvPicPr>
          <p:cNvPr id="251" name="Google Shape;251;p34"/>
          <p:cNvPicPr preferRelativeResize="0"/>
          <p:nvPr/>
        </p:nvPicPr>
        <p:blipFill>
          <a:blip r:embed="rId4">
            <a:alphaModFix/>
          </a:blip>
          <a:stretch>
            <a:fillRect/>
          </a:stretch>
        </p:blipFill>
        <p:spPr>
          <a:xfrm>
            <a:off x="4148375" y="1436750"/>
            <a:ext cx="4536325" cy="2782450"/>
          </a:xfrm>
          <a:prstGeom prst="rect">
            <a:avLst/>
          </a:prstGeom>
          <a:noFill/>
          <a:ln>
            <a:noFill/>
          </a:ln>
        </p:spPr>
      </p:pic>
      <p:sp>
        <p:nvSpPr>
          <p:cNvPr id="252" name="Google Shape;252;p34"/>
          <p:cNvSpPr txBox="1"/>
          <p:nvPr/>
        </p:nvSpPr>
        <p:spPr>
          <a:xfrm>
            <a:off x="420300" y="1436750"/>
            <a:ext cx="3619500" cy="2630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Biểu đồ cho ta thấy được sự phân bố của kinh nghiệm trong các mức lương</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Tổng quan ở mọi mức lương thì đều có các vị trí không cần kinh nghiệm.</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Nhìn chung ta thấy lương càng cao thì càng cần nhiều năm kinh nghiệm.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Nhưng biểu đồ này chưa thể hiện rõ lắm vấn đề đó. Ta sẽ thấy rõ hơn ở biểu đồ sau.</a:t>
            </a:r>
            <a:endParaRPr>
              <a:latin typeface="Roboto"/>
              <a:ea typeface="Roboto"/>
              <a:cs typeface="Roboto"/>
              <a:sym typeface="Roboto"/>
            </a:endParaRPr>
          </a:p>
        </p:txBody>
      </p:sp>
      <p:sp>
        <p:nvSpPr>
          <p:cNvPr id="253" name="Google Shape;253;p34"/>
          <p:cNvSpPr txBox="1"/>
          <p:nvPr/>
        </p:nvSpPr>
        <p:spPr>
          <a:xfrm>
            <a:off x="776925" y="38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54" name="Google Shape;254;p3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 calcmode="lin" valueType="num">
                                      <p:cBhvr additive="base">
                                        <p:cTn dur="1000"/>
                                        <p:tgtEl>
                                          <p:spTgt spid="25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 calcmode="lin" valueType="num">
                                      <p:cBhvr additive="base">
                                        <p:cTn dur="1000"/>
                                        <p:tgtEl>
                                          <p:spTgt spid="25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 calcmode="lin" valueType="num">
                                      <p:cBhvr additive="base">
                                        <p:cTn dur="1000"/>
                                        <p:tgtEl>
                                          <p:spTgt spid="25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 calcmode="lin" valueType="num">
                                      <p:cBhvr additive="base">
                                        <p:cTn dur="1000"/>
                                        <p:tgtEl>
                                          <p:spTgt spid="25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4">
            <a:alphaModFix/>
          </a:blip>
          <a:stretch>
            <a:fillRect/>
          </a:stretch>
        </p:blipFill>
        <p:spPr>
          <a:xfrm>
            <a:off x="4062100" y="1486125"/>
            <a:ext cx="4770201" cy="2626700"/>
          </a:xfrm>
          <a:prstGeom prst="rect">
            <a:avLst/>
          </a:prstGeom>
          <a:noFill/>
          <a:ln>
            <a:noFill/>
          </a:ln>
        </p:spPr>
      </p:pic>
      <p:sp>
        <p:nvSpPr>
          <p:cNvPr id="260" name="Google Shape;260;p35"/>
          <p:cNvSpPr txBox="1"/>
          <p:nvPr/>
        </p:nvSpPr>
        <p:spPr>
          <a:xfrm>
            <a:off x="311700" y="1549000"/>
            <a:ext cx="3750300" cy="2878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Ta có thể thấy rõ là thành phần không có kinh nghiệm, 0-1 năm kinh nghiệm giảm dần theo mức lương tăng lên.</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Ngược lại kinh nghiệm từ 1-5 năm chiếm tỉ trọng lớn trong phân khúc lương từ 10-30 triệu.</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Biểu đồ không cần dùng số liệu chính xác vì các kích thước đã quá rõ ràng, thêm số liệu vào chỉ làm rối biểu đồ thêm chứ không giúp biểu đồ rõ ràng hơn.</a:t>
            </a:r>
            <a:endParaRPr>
              <a:latin typeface="Roboto"/>
              <a:ea typeface="Roboto"/>
              <a:cs typeface="Roboto"/>
              <a:sym typeface="Roboto"/>
            </a:endParaRPr>
          </a:p>
        </p:txBody>
      </p:sp>
      <p:sp>
        <p:nvSpPr>
          <p:cNvPr id="261" name="Google Shape;261;p35"/>
          <p:cNvSpPr txBox="1"/>
          <p:nvPr/>
        </p:nvSpPr>
        <p:spPr>
          <a:xfrm>
            <a:off x="768425" y="4076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62" name="Google Shape;262;p3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000"/>
                                        <p:tgtEl>
                                          <p:spTgt spid="2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1000"/>
                                        <p:tgtEl>
                                          <p:spTgt spid="2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 calcmode="lin" valueType="num">
                                      <p:cBhvr additive="base">
                                        <p:cTn dur="1000"/>
                                        <p:tgtEl>
                                          <p:spTgt spid="2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 calcmode="lin" valueType="num">
                                      <p:cBhvr additive="base">
                                        <p:cTn dur="1000"/>
                                        <p:tgtEl>
                                          <p:spTgt spid="2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pic>
        <p:nvPicPr>
          <p:cNvPr id="267" name="Google Shape;267;p36"/>
          <p:cNvPicPr preferRelativeResize="0"/>
          <p:nvPr/>
        </p:nvPicPr>
        <p:blipFill>
          <a:blip r:embed="rId4">
            <a:alphaModFix/>
          </a:blip>
          <a:stretch>
            <a:fillRect/>
          </a:stretch>
        </p:blipFill>
        <p:spPr>
          <a:xfrm>
            <a:off x="4063800" y="1506300"/>
            <a:ext cx="4881375" cy="2666700"/>
          </a:xfrm>
          <a:prstGeom prst="rect">
            <a:avLst/>
          </a:prstGeom>
          <a:noFill/>
          <a:ln>
            <a:noFill/>
          </a:ln>
        </p:spPr>
      </p:pic>
      <p:sp>
        <p:nvSpPr>
          <p:cNvPr id="268" name="Google Shape;268;p36"/>
          <p:cNvSpPr txBox="1"/>
          <p:nvPr/>
        </p:nvSpPr>
        <p:spPr>
          <a:xfrm>
            <a:off x="311700" y="1322850"/>
            <a:ext cx="3639300" cy="312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Cùng một dạng biểu đồ nhưng khác với biểu đồ trước, biểu đồ này cần có số liệu vì biểu đồ này chia nhiều màu hơn và đa phần các màu có tỉ lệ khá nhỏ nên cần số liệu để dễ dàng so sánh.</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Nhân viên luôn chiếm phần lớn trong mọi phân khúc lương</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Mức lương phổ biến của thực tập sinh là từ 1-3 triệu và 3-5 triệu.</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vi">
                <a:latin typeface="Roboto"/>
                <a:ea typeface="Roboto"/>
                <a:cs typeface="Roboto"/>
                <a:sym typeface="Roboto"/>
              </a:rPr>
              <a:t>Như dự đoán ở thì các vị trí cao thường ở những mức lương cao.</a:t>
            </a:r>
            <a:endParaRPr>
              <a:latin typeface="Roboto"/>
              <a:ea typeface="Roboto"/>
              <a:cs typeface="Roboto"/>
              <a:sym typeface="Roboto"/>
            </a:endParaRPr>
          </a:p>
        </p:txBody>
      </p:sp>
      <p:sp>
        <p:nvSpPr>
          <p:cNvPr id="269" name="Google Shape;269;p36"/>
          <p:cNvSpPr txBox="1"/>
          <p:nvPr/>
        </p:nvSpPr>
        <p:spPr>
          <a:xfrm>
            <a:off x="750100" y="4287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70" name="Google Shape;270;p3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1000"/>
                                        <p:tgtEl>
                                          <p:spTgt spid="26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1000"/>
                                        <p:tgtEl>
                                          <p:spTgt spid="26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 calcmode="lin" valueType="num">
                                      <p:cBhvr additive="base">
                                        <p:cTn dur="1000"/>
                                        <p:tgtEl>
                                          <p:spTgt spid="26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 calcmode="lin" valueType="num">
                                      <p:cBhvr additive="base">
                                        <p:cTn dur="1000"/>
                                        <p:tgtEl>
                                          <p:spTgt spid="26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pic>
        <p:nvPicPr>
          <p:cNvPr id="275" name="Google Shape;275;p37"/>
          <p:cNvPicPr preferRelativeResize="0"/>
          <p:nvPr/>
        </p:nvPicPr>
        <p:blipFill>
          <a:blip r:embed="rId4">
            <a:alphaModFix/>
          </a:blip>
          <a:stretch>
            <a:fillRect/>
          </a:stretch>
        </p:blipFill>
        <p:spPr>
          <a:xfrm>
            <a:off x="4735000" y="1101075"/>
            <a:ext cx="3820900" cy="3820900"/>
          </a:xfrm>
          <a:prstGeom prst="rect">
            <a:avLst/>
          </a:prstGeom>
          <a:noFill/>
          <a:ln>
            <a:noFill/>
          </a:ln>
        </p:spPr>
      </p:pic>
      <p:sp>
        <p:nvSpPr>
          <p:cNvPr id="276" name="Google Shape;276;p37"/>
          <p:cNvSpPr txBox="1"/>
          <p:nvPr/>
        </p:nvSpPr>
        <p:spPr>
          <a:xfrm>
            <a:off x="665400" y="1578800"/>
            <a:ext cx="3906600" cy="2285700"/>
          </a:xfrm>
          <a:prstGeom prst="rect">
            <a:avLst/>
          </a:prstGeom>
          <a:noFill/>
          <a:ln>
            <a:noFill/>
          </a:ln>
        </p:spPr>
        <p:txBody>
          <a:bodyPr anchorCtr="0" anchor="t" bIns="91425" lIns="91425" spcFirstLastPara="1" rIns="91425" wrap="square" tIns="91425">
            <a:spAutoFit/>
          </a:bodyPr>
          <a:lstStyle/>
          <a:p>
            <a:pPr indent="-317500" lvl="0" marL="457200" rtl="0" algn="just">
              <a:lnSpc>
                <a:spcPct val="125000"/>
              </a:lnSpc>
              <a:spcBef>
                <a:spcPts val="0"/>
              </a:spcBef>
              <a:spcAft>
                <a:spcPts val="0"/>
              </a:spcAft>
              <a:buSzPts val="1400"/>
              <a:buFont typeface="Roboto"/>
              <a:buChar char="●"/>
            </a:pPr>
            <a:r>
              <a:rPr lang="vi">
                <a:latin typeface="Roboto"/>
                <a:ea typeface="Roboto"/>
                <a:cs typeface="Roboto"/>
                <a:sym typeface="Roboto"/>
              </a:rPr>
              <a:t>Nhìn chung thì mức lương tỉ lệ thuận với kinh nghiệm. </a:t>
            </a:r>
            <a:endParaRPr>
              <a:latin typeface="Roboto"/>
              <a:ea typeface="Roboto"/>
              <a:cs typeface="Roboto"/>
              <a:sym typeface="Roboto"/>
            </a:endParaRPr>
          </a:p>
          <a:p>
            <a:pPr indent="-317500" lvl="0" marL="457200" rtl="0" algn="just">
              <a:lnSpc>
                <a:spcPct val="125000"/>
              </a:lnSpc>
              <a:spcBef>
                <a:spcPts val="0"/>
              </a:spcBef>
              <a:spcAft>
                <a:spcPts val="0"/>
              </a:spcAft>
              <a:buSzPts val="1400"/>
              <a:buFont typeface="Roboto"/>
              <a:buChar char="●"/>
            </a:pPr>
            <a:r>
              <a:rPr lang="vi">
                <a:latin typeface="Roboto"/>
                <a:ea typeface="Roboto"/>
                <a:cs typeface="Roboto"/>
                <a:sym typeface="Roboto"/>
              </a:rPr>
              <a:t>Nhưng khi kinh nghiệm tăng lên thì mức lương lại không tăng lên đáng kể.</a:t>
            </a:r>
            <a:endParaRPr>
              <a:latin typeface="Roboto"/>
              <a:ea typeface="Roboto"/>
              <a:cs typeface="Roboto"/>
              <a:sym typeface="Roboto"/>
            </a:endParaRPr>
          </a:p>
          <a:p>
            <a:pPr indent="-317500" lvl="0" marL="457200" rtl="0" algn="just">
              <a:lnSpc>
                <a:spcPct val="125000"/>
              </a:lnSpc>
              <a:spcBef>
                <a:spcPts val="0"/>
              </a:spcBef>
              <a:spcAft>
                <a:spcPts val="0"/>
              </a:spcAft>
              <a:buSzPts val="1400"/>
              <a:buFont typeface="Roboto"/>
              <a:buChar char="●"/>
            </a:pPr>
            <a:r>
              <a:rPr lang="vi">
                <a:latin typeface="Roboto"/>
                <a:ea typeface="Roboto"/>
                <a:cs typeface="Roboto"/>
                <a:sym typeface="Roboto"/>
              </a:rPr>
              <a:t>Theo như đường tương quan màu đỏ thì mức lương gần như không tăng lên.</a:t>
            </a:r>
            <a:endParaRPr>
              <a:latin typeface="Roboto"/>
              <a:ea typeface="Roboto"/>
              <a:cs typeface="Roboto"/>
              <a:sym typeface="Roboto"/>
            </a:endParaRPr>
          </a:p>
          <a:p>
            <a:pPr indent="-317500" lvl="0" marL="457200" rtl="0" algn="just">
              <a:lnSpc>
                <a:spcPct val="125000"/>
              </a:lnSpc>
              <a:spcBef>
                <a:spcPts val="0"/>
              </a:spcBef>
              <a:spcAft>
                <a:spcPts val="0"/>
              </a:spcAft>
              <a:buSzPts val="1400"/>
              <a:buFont typeface="Roboto"/>
              <a:buChar char="●"/>
            </a:pPr>
            <a:r>
              <a:rPr lang="vi">
                <a:latin typeface="Roboto"/>
                <a:ea typeface="Roboto"/>
                <a:cs typeface="Roboto"/>
                <a:sym typeface="Roboto"/>
              </a:rPr>
              <a:t>Có thể do dữ liệu chủ yếu lương nằm ở mức khá thấp nên bị bias.</a:t>
            </a:r>
            <a:endParaRPr>
              <a:latin typeface="Roboto"/>
              <a:ea typeface="Roboto"/>
              <a:cs typeface="Roboto"/>
              <a:sym typeface="Roboto"/>
            </a:endParaRPr>
          </a:p>
        </p:txBody>
      </p:sp>
      <p:sp>
        <p:nvSpPr>
          <p:cNvPr id="277" name="Google Shape;277;p37"/>
          <p:cNvSpPr txBox="1"/>
          <p:nvPr/>
        </p:nvSpPr>
        <p:spPr>
          <a:xfrm>
            <a:off x="870025" y="3934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Biểu Đồ</a:t>
            </a:r>
            <a:endParaRPr sz="3000">
              <a:solidFill>
                <a:schemeClr val="dk1"/>
              </a:solidFill>
              <a:latin typeface="Roboto"/>
              <a:ea typeface="Roboto"/>
              <a:cs typeface="Roboto"/>
              <a:sym typeface="Roboto"/>
            </a:endParaRPr>
          </a:p>
        </p:txBody>
      </p:sp>
      <p:sp>
        <p:nvSpPr>
          <p:cNvPr id="278" name="Google Shape;278;p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1000"/>
                                        <p:tgtEl>
                                          <p:spTgt spid="2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 calcmode="lin" valueType="num">
                                      <p:cBhvr additive="base">
                                        <p:cTn dur="1000"/>
                                        <p:tgtEl>
                                          <p:spTgt spid="27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 calcmode="lin" valueType="num">
                                      <p:cBhvr additive="base">
                                        <p:cTn dur="1000"/>
                                        <p:tgtEl>
                                          <p:spTgt spid="27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 calcmode="lin" valueType="num">
                                      <p:cBhvr additive="base">
                                        <p:cTn dur="1000"/>
                                        <p:tgtEl>
                                          <p:spTgt spid="27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 calcmode="lin" valueType="num">
                                      <p:cBhvr additive="base">
                                        <p:cTn dur="1000"/>
                                        <p:tgtEl>
                                          <p:spTgt spid="27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5</a:t>
            </a:r>
            <a:r>
              <a:rPr lang="vi"/>
              <a:t>. Trả lời câu hỏi</a:t>
            </a:r>
            <a:endParaRPr/>
          </a:p>
        </p:txBody>
      </p:sp>
      <p:sp>
        <p:nvSpPr>
          <p:cNvPr id="284" name="Google Shape;2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9"/>
          <p:cNvSpPr txBox="1"/>
          <p:nvPr/>
        </p:nvSpPr>
        <p:spPr>
          <a:xfrm>
            <a:off x="969775" y="1156175"/>
            <a:ext cx="69327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oboto"/>
              <a:buChar char="●"/>
            </a:pPr>
            <a:r>
              <a:rPr lang="vi" sz="1800">
                <a:latin typeface="Roboto"/>
                <a:ea typeface="Roboto"/>
                <a:cs typeface="Roboto"/>
                <a:sym typeface="Roboto"/>
              </a:rPr>
              <a:t>Phân bố tuyển dụng của nước ta ra sao? (ở đâu có nhiều việc làm nhất)</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vi" sz="1800">
                <a:latin typeface="Roboto"/>
                <a:ea typeface="Roboto"/>
                <a:cs typeface="Roboto"/>
                <a:sym typeface="Roboto"/>
              </a:rPr>
              <a:t>Nước ta tuyển dụng với mức lương như thế nào?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vi" sz="1800">
                <a:latin typeface="Roboto"/>
                <a:ea typeface="Roboto"/>
                <a:cs typeface="Roboto"/>
                <a:sym typeface="Roboto"/>
              </a:rPr>
              <a:t>Tuyển dụng ở trình độ nào?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vi" sz="1800">
                <a:latin typeface="Roboto"/>
                <a:ea typeface="Roboto"/>
                <a:cs typeface="Roboto"/>
                <a:sym typeface="Roboto"/>
              </a:rPr>
              <a:t>Đâu là những vị trí mà nước ta tuyển dụng?</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vi" sz="1800">
                <a:latin typeface="Roboto"/>
                <a:ea typeface="Roboto"/>
                <a:cs typeface="Roboto"/>
                <a:sym typeface="Roboto"/>
              </a:rPr>
              <a:t>Kinh nghiệm và lương có quan hệ như thế nào?</a:t>
            </a:r>
            <a:endParaRPr sz="1800">
              <a:latin typeface="Roboto"/>
              <a:ea typeface="Roboto"/>
              <a:cs typeface="Roboto"/>
              <a:sym typeface="Roboto"/>
            </a:endParaRPr>
          </a:p>
        </p:txBody>
      </p:sp>
      <p:sp>
        <p:nvSpPr>
          <p:cNvPr id="290" name="Google Shape;290;p3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0"/>
          <p:cNvSpPr txBox="1"/>
          <p:nvPr/>
        </p:nvSpPr>
        <p:spPr>
          <a:xfrm>
            <a:off x="360650" y="1647700"/>
            <a:ext cx="4761600" cy="14175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Roboto"/>
              <a:buChar char="●"/>
            </a:pPr>
            <a:r>
              <a:rPr lang="vi" sz="1800">
                <a:latin typeface="Roboto"/>
                <a:ea typeface="Roboto"/>
                <a:cs typeface="Roboto"/>
                <a:sym typeface="Roboto"/>
              </a:rPr>
              <a:t>Sinh viên sau khi ra trường được tuyển dụng ở mức lương nào?</a:t>
            </a:r>
            <a:endParaRPr sz="1800">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Char char="●"/>
            </a:pPr>
            <a:r>
              <a:rPr lang="vi" sz="1800">
                <a:latin typeface="Roboto"/>
                <a:ea typeface="Roboto"/>
                <a:cs typeface="Roboto"/>
                <a:sym typeface="Roboto"/>
              </a:rPr>
              <a:t>Sinh viên khi đi thực tập được trả lương bao nhiêu?</a:t>
            </a:r>
            <a:endParaRPr sz="1800"/>
          </a:p>
        </p:txBody>
      </p:sp>
      <p:pic>
        <p:nvPicPr>
          <p:cNvPr id="296" name="Google Shape;296;p40"/>
          <p:cNvPicPr preferRelativeResize="0"/>
          <p:nvPr/>
        </p:nvPicPr>
        <p:blipFill>
          <a:blip r:embed="rId4">
            <a:alphaModFix/>
          </a:blip>
          <a:stretch>
            <a:fillRect/>
          </a:stretch>
        </p:blipFill>
        <p:spPr>
          <a:xfrm>
            <a:off x="5087050" y="853700"/>
            <a:ext cx="3668901" cy="3516500"/>
          </a:xfrm>
          <a:prstGeom prst="rect">
            <a:avLst/>
          </a:prstGeom>
          <a:noFill/>
          <a:ln>
            <a:noFill/>
          </a:ln>
        </p:spPr>
      </p:pic>
      <p:sp>
        <p:nvSpPr>
          <p:cNvPr id="297" name="Google Shape;297;p4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6. Dashboard</a:t>
            </a:r>
            <a:endParaRPr/>
          </a:p>
        </p:txBody>
      </p:sp>
      <p:sp>
        <p:nvSpPr>
          <p:cNvPr id="303" name="Google Shape;303;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Mục lục</a:t>
            </a:r>
            <a:endParaRPr/>
          </a:p>
        </p:txBody>
      </p:sp>
      <p:sp>
        <p:nvSpPr>
          <p:cNvPr id="100" name="Google Shape;100;p15"/>
          <p:cNvSpPr txBox="1"/>
          <p:nvPr>
            <p:ph idx="2" type="body"/>
          </p:nvPr>
        </p:nvSpPr>
        <p:spPr>
          <a:xfrm>
            <a:off x="4918325" y="938400"/>
            <a:ext cx="3837000" cy="34809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vi"/>
              <a:t>Giới thiệu vấn đề</a:t>
            </a:r>
            <a:endParaRPr/>
          </a:p>
          <a:p>
            <a:pPr indent="-342900" lvl="0" marL="457200" rtl="0" algn="l">
              <a:lnSpc>
                <a:spcPct val="150000"/>
              </a:lnSpc>
              <a:spcBef>
                <a:spcPts val="0"/>
              </a:spcBef>
              <a:spcAft>
                <a:spcPts val="0"/>
              </a:spcAft>
              <a:buSzPts val="1800"/>
              <a:buAutoNum type="arabicPeriod"/>
            </a:pPr>
            <a:r>
              <a:rPr lang="vi"/>
              <a:t>Đặt câu hỏi</a:t>
            </a:r>
            <a:endParaRPr/>
          </a:p>
          <a:p>
            <a:pPr indent="-342900" lvl="0" marL="457200" rtl="0" algn="l">
              <a:lnSpc>
                <a:spcPct val="150000"/>
              </a:lnSpc>
              <a:spcBef>
                <a:spcPts val="0"/>
              </a:spcBef>
              <a:spcAft>
                <a:spcPts val="0"/>
              </a:spcAft>
              <a:buSzPts val="1800"/>
              <a:buAutoNum type="arabicPeriod"/>
            </a:pPr>
            <a:r>
              <a:rPr lang="vi"/>
              <a:t>Giới thiệu data</a:t>
            </a:r>
            <a:endParaRPr/>
          </a:p>
          <a:p>
            <a:pPr indent="-342900" lvl="0" marL="457200" rtl="0" algn="l">
              <a:lnSpc>
                <a:spcPct val="150000"/>
              </a:lnSpc>
              <a:spcBef>
                <a:spcPts val="0"/>
              </a:spcBef>
              <a:spcAft>
                <a:spcPts val="0"/>
              </a:spcAft>
              <a:buSzPts val="1800"/>
              <a:buAutoNum type="arabicPeriod"/>
            </a:pPr>
            <a:r>
              <a:rPr lang="vi"/>
              <a:t>Biểu đồ</a:t>
            </a:r>
            <a:endParaRPr/>
          </a:p>
          <a:p>
            <a:pPr indent="-342900" lvl="0" marL="457200" rtl="0" algn="l">
              <a:lnSpc>
                <a:spcPct val="150000"/>
              </a:lnSpc>
              <a:spcBef>
                <a:spcPts val="0"/>
              </a:spcBef>
              <a:spcAft>
                <a:spcPts val="0"/>
              </a:spcAft>
              <a:buSzPts val="1800"/>
              <a:buAutoNum type="arabicPeriod"/>
            </a:pPr>
            <a:r>
              <a:rPr lang="vi"/>
              <a:t>Trả lời câu hỏi</a:t>
            </a:r>
            <a:endParaRPr/>
          </a:p>
          <a:p>
            <a:pPr indent="-342900" lvl="0" marL="457200" rtl="0" algn="l">
              <a:lnSpc>
                <a:spcPct val="150000"/>
              </a:lnSpc>
              <a:spcBef>
                <a:spcPts val="0"/>
              </a:spcBef>
              <a:spcAft>
                <a:spcPts val="0"/>
              </a:spcAft>
              <a:buSzPts val="1800"/>
              <a:buAutoNum type="arabicPeriod"/>
            </a:pPr>
            <a:r>
              <a:rPr lang="vi"/>
              <a:t>Dashboard</a:t>
            </a:r>
            <a:endParaRPr/>
          </a:p>
          <a:p>
            <a:pPr indent="-342900" lvl="0" marL="457200" rtl="0" algn="l">
              <a:lnSpc>
                <a:spcPct val="150000"/>
              </a:lnSpc>
              <a:spcBef>
                <a:spcPts val="0"/>
              </a:spcBef>
              <a:spcAft>
                <a:spcPts val="0"/>
              </a:spcAft>
              <a:buSzPts val="1800"/>
              <a:buAutoNum type="arabicPeriod"/>
            </a:pPr>
            <a:r>
              <a:rPr lang="vi"/>
              <a:t>Rút kết</a:t>
            </a:r>
            <a:endParaRPr/>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pic>
        <p:nvPicPr>
          <p:cNvPr id="309" name="Google Shape;309;p42"/>
          <p:cNvPicPr preferRelativeResize="0"/>
          <p:nvPr/>
        </p:nvPicPr>
        <p:blipFill>
          <a:blip r:embed="rId3">
            <a:alphaModFix/>
          </a:blip>
          <a:stretch>
            <a:fillRect/>
          </a:stretch>
        </p:blipFill>
        <p:spPr>
          <a:xfrm>
            <a:off x="508075" y="539788"/>
            <a:ext cx="8127851" cy="406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3"/>
          <p:cNvPicPr preferRelativeResize="0"/>
          <p:nvPr/>
        </p:nvPicPr>
        <p:blipFill>
          <a:blip r:embed="rId3">
            <a:alphaModFix/>
          </a:blip>
          <a:stretch>
            <a:fillRect/>
          </a:stretch>
        </p:blipFill>
        <p:spPr>
          <a:xfrm>
            <a:off x="751100" y="706200"/>
            <a:ext cx="7641801" cy="3820901"/>
          </a:xfrm>
          <a:prstGeom prst="rect">
            <a:avLst/>
          </a:prstGeom>
          <a:noFill/>
          <a:ln>
            <a:noFill/>
          </a:ln>
        </p:spPr>
      </p:pic>
      <p:sp>
        <p:nvSpPr>
          <p:cNvPr id="315" name="Google Shape;315;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ppt_w</p:attrName>
                                        </p:attrNameLst>
                                      </p:cBhvr>
                                      <p:tavLst>
                                        <p:tav fmla="" tm="0">
                                          <p:val>
                                            <p:strVal val="0"/>
                                          </p:val>
                                        </p:tav>
                                        <p:tav fmla="" tm="100000">
                                          <p:val>
                                            <p:strVal val="#ppt_w"/>
                                          </p:val>
                                        </p:tav>
                                      </p:tavLst>
                                    </p:anim>
                                    <p:anim calcmode="lin" valueType="num">
                                      <p:cBhvr additive="base">
                                        <p:cTn dur="1000"/>
                                        <p:tgtEl>
                                          <p:spTgt spid="3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8</a:t>
            </a:r>
            <a:r>
              <a:rPr lang="vi"/>
              <a:t>. Rút kết</a:t>
            </a:r>
            <a:endParaRPr/>
          </a:p>
        </p:txBody>
      </p:sp>
      <p:sp>
        <p:nvSpPr>
          <p:cNvPr id="321" name="Google Shape;321;p4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5"/>
          <p:cNvSpPr txBox="1"/>
          <p:nvPr/>
        </p:nvSpPr>
        <p:spPr>
          <a:xfrm>
            <a:off x="1176775" y="1694100"/>
            <a:ext cx="7009500" cy="22779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Trên đây chỉ là dữ liệu của một trang tuyển dụng</a:t>
            </a:r>
            <a:endParaRPr sz="1600">
              <a:latin typeface="Roboto"/>
              <a:ea typeface="Roboto"/>
              <a:cs typeface="Roboto"/>
              <a:sym typeface="Roboto"/>
            </a:endParaRPr>
          </a:p>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Không thể dựa vào nó mà kết luận cho toàn bộ nước Việt Nam.</a:t>
            </a:r>
            <a:endParaRPr sz="1600">
              <a:latin typeface="Roboto"/>
              <a:ea typeface="Roboto"/>
              <a:cs typeface="Roboto"/>
              <a:sym typeface="Roboto"/>
            </a:endParaRPr>
          </a:p>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Nhưng nó thể hiện được cái nhìn tổng quát về việc làm của nước ta.</a:t>
            </a:r>
            <a:endParaRPr sz="1600">
              <a:latin typeface="Roboto"/>
              <a:ea typeface="Roboto"/>
              <a:cs typeface="Roboto"/>
              <a:sym typeface="Roboto"/>
            </a:endParaRPr>
          </a:p>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Cũng như là lương cơ bản của nhân viên, từng vị trí.</a:t>
            </a:r>
            <a:endParaRPr sz="1600">
              <a:latin typeface="Roboto"/>
              <a:ea typeface="Roboto"/>
              <a:cs typeface="Roboto"/>
              <a:sym typeface="Roboto"/>
            </a:endParaRPr>
          </a:p>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Một số đặc điểm về việc làm, khu vực có nhiều việc làm,...</a:t>
            </a:r>
            <a:endParaRPr sz="1600">
              <a:latin typeface="Roboto"/>
              <a:ea typeface="Roboto"/>
              <a:cs typeface="Roboto"/>
              <a:sym typeface="Roboto"/>
            </a:endParaRPr>
          </a:p>
          <a:p>
            <a:pPr indent="-330200" lvl="0" marL="457200" rtl="0" algn="just">
              <a:lnSpc>
                <a:spcPct val="150000"/>
              </a:lnSpc>
              <a:spcBef>
                <a:spcPts val="0"/>
              </a:spcBef>
              <a:spcAft>
                <a:spcPts val="0"/>
              </a:spcAft>
              <a:buSzPts val="1600"/>
              <a:buFont typeface="Roboto"/>
              <a:buChar char="●"/>
            </a:pPr>
            <a:r>
              <a:rPr lang="vi" sz="1600">
                <a:latin typeface="Roboto"/>
                <a:ea typeface="Roboto"/>
                <a:cs typeface="Roboto"/>
                <a:sym typeface="Roboto"/>
              </a:rPr>
              <a:t>Ta có thể dựa vào nó để đưa ra lựa chọn, quyết định của mình.</a:t>
            </a:r>
            <a:endParaRPr sz="1600">
              <a:latin typeface="Roboto"/>
              <a:ea typeface="Roboto"/>
              <a:cs typeface="Roboto"/>
              <a:sym typeface="Roboto"/>
            </a:endParaRPr>
          </a:p>
        </p:txBody>
      </p:sp>
      <p:sp>
        <p:nvSpPr>
          <p:cNvPr id="327" name="Google Shape;327;p45"/>
          <p:cNvSpPr txBox="1"/>
          <p:nvPr/>
        </p:nvSpPr>
        <p:spPr>
          <a:xfrm>
            <a:off x="2094925" y="82532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8" name="Google Shape;328;p45"/>
          <p:cNvSpPr txBox="1"/>
          <p:nvPr/>
        </p:nvSpPr>
        <p:spPr>
          <a:xfrm>
            <a:off x="3741650" y="3652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dk1"/>
                </a:solidFill>
                <a:latin typeface="Roboto"/>
                <a:ea typeface="Roboto"/>
                <a:cs typeface="Roboto"/>
                <a:sym typeface="Roboto"/>
              </a:rPr>
              <a:t>Rút kết</a:t>
            </a:r>
            <a:endParaRPr sz="3000">
              <a:solidFill>
                <a:schemeClr val="dk1"/>
              </a:solidFill>
              <a:latin typeface="Roboto"/>
              <a:ea typeface="Roboto"/>
              <a:cs typeface="Roboto"/>
              <a:sym typeface="Roboto"/>
            </a:endParaRPr>
          </a:p>
        </p:txBody>
      </p:sp>
      <p:sp>
        <p:nvSpPr>
          <p:cNvPr id="329" name="Google Shape;329;p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0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10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10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1000"/>
                                        <p:tgtEl>
                                          <p:spTgt spid="3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1000"/>
                                        <p:tgtEl>
                                          <p:spTgt spid="3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Effect filter="fade" transition="in">
                                      <p:cBhvr>
                                        <p:cTn dur="1000"/>
                                        <p:tgtEl>
                                          <p:spTgt spid="3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1050" y="2180572"/>
            <a:ext cx="8222100" cy="838800"/>
          </a:xfrm>
          <a:prstGeom prst="rect">
            <a:avLst/>
          </a:prstGeom>
        </p:spPr>
        <p:txBody>
          <a:bodyPr anchorCtr="0" anchor="ctr" bIns="91425" lIns="91425" spcFirstLastPara="1" rIns="91425" wrap="square" tIns="91425">
            <a:noAutofit/>
          </a:bodyPr>
          <a:lstStyle/>
          <a:p>
            <a:pPr indent="-495300" lvl="0" marL="457200" rtl="0" algn="l">
              <a:spcBef>
                <a:spcPts val="0"/>
              </a:spcBef>
              <a:spcAft>
                <a:spcPts val="0"/>
              </a:spcAft>
              <a:buSzPts val="4200"/>
              <a:buAutoNum type="arabicPeriod"/>
            </a:pPr>
            <a:r>
              <a:rPr lang="vi"/>
              <a:t>Giới thiệu vấn đề</a:t>
            </a:r>
            <a:endParaRPr/>
          </a:p>
        </p:txBody>
      </p:sp>
      <p:sp>
        <p:nvSpPr>
          <p:cNvPr id="107" name="Google Shape;107;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Tuyển dụng là gì?</a:t>
            </a:r>
            <a:endParaRPr/>
          </a:p>
        </p:txBody>
      </p:sp>
      <p:sp>
        <p:nvSpPr>
          <p:cNvPr id="113" name="Google Shape;113;p17"/>
          <p:cNvSpPr txBox="1"/>
          <p:nvPr/>
        </p:nvSpPr>
        <p:spPr>
          <a:xfrm>
            <a:off x="460100" y="1768250"/>
            <a:ext cx="4034700" cy="205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vi" sz="1800">
                <a:latin typeface="Roboto"/>
                <a:ea typeface="Roboto"/>
                <a:cs typeface="Roboto"/>
                <a:sym typeface="Roboto"/>
              </a:rPr>
              <a:t>Tuyển dụng là quá trình nhà tuyển dụng thu hút, nghiên cứu, sàng lọc và tiếp nhận các ứng viên, Mục đích của việc tuyển dụng chính là để tìm ra ứng viên thích hợp cho các vị trí mà công ty, doanh nghiệp đang tuyển.</a:t>
            </a:r>
            <a:endParaRPr sz="1800">
              <a:latin typeface="Roboto"/>
              <a:ea typeface="Roboto"/>
              <a:cs typeface="Roboto"/>
              <a:sym typeface="Roboto"/>
            </a:endParaRPr>
          </a:p>
        </p:txBody>
      </p:sp>
      <p:pic>
        <p:nvPicPr>
          <p:cNvPr id="114" name="Google Shape;114;p17"/>
          <p:cNvPicPr preferRelativeResize="0"/>
          <p:nvPr/>
        </p:nvPicPr>
        <p:blipFill>
          <a:blip r:embed="rId4">
            <a:alphaModFix/>
          </a:blip>
          <a:stretch>
            <a:fillRect/>
          </a:stretch>
        </p:blipFill>
        <p:spPr>
          <a:xfrm>
            <a:off x="4881800" y="1170200"/>
            <a:ext cx="4109801" cy="2739867"/>
          </a:xfrm>
          <a:prstGeom prst="rect">
            <a:avLst/>
          </a:prstGeom>
          <a:noFill/>
          <a:ln>
            <a:noFill/>
          </a:ln>
        </p:spPr>
      </p:pic>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Khi nào cần tuyển dụng?</a:t>
            </a:r>
            <a:endParaRPr/>
          </a:p>
        </p:txBody>
      </p:sp>
      <p:sp>
        <p:nvSpPr>
          <p:cNvPr id="121" name="Google Shape;121;p18"/>
          <p:cNvSpPr txBox="1"/>
          <p:nvPr/>
        </p:nvSpPr>
        <p:spPr>
          <a:xfrm>
            <a:off x="467125" y="1134950"/>
            <a:ext cx="3888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latin typeface="Roboto"/>
                <a:ea typeface="Roboto"/>
                <a:cs typeface="Roboto"/>
                <a:sym typeface="Roboto"/>
              </a:rPr>
              <a:t>Khi công ty cần nâng cao chất lượng nhân viên.</a:t>
            </a:r>
            <a:endParaRPr sz="1800">
              <a:latin typeface="Roboto"/>
              <a:ea typeface="Roboto"/>
              <a:cs typeface="Roboto"/>
              <a:sym typeface="Roboto"/>
            </a:endParaRPr>
          </a:p>
        </p:txBody>
      </p:sp>
      <p:pic>
        <p:nvPicPr>
          <p:cNvPr id="122" name="Google Shape;122;p18"/>
          <p:cNvPicPr preferRelativeResize="0"/>
          <p:nvPr/>
        </p:nvPicPr>
        <p:blipFill>
          <a:blip r:embed="rId4">
            <a:alphaModFix/>
          </a:blip>
          <a:stretch>
            <a:fillRect/>
          </a:stretch>
        </p:blipFill>
        <p:spPr>
          <a:xfrm>
            <a:off x="5499425" y="1134950"/>
            <a:ext cx="2935100" cy="2591250"/>
          </a:xfrm>
          <a:prstGeom prst="rect">
            <a:avLst/>
          </a:prstGeom>
          <a:noFill/>
          <a:ln>
            <a:noFill/>
          </a:ln>
        </p:spPr>
      </p:pic>
      <p:sp>
        <p:nvSpPr>
          <p:cNvPr id="123" name="Google Shape;123;p18"/>
          <p:cNvSpPr txBox="1"/>
          <p:nvPr/>
        </p:nvSpPr>
        <p:spPr>
          <a:xfrm>
            <a:off x="467125" y="1923700"/>
            <a:ext cx="4034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latin typeface="Roboto"/>
                <a:ea typeface="Roboto"/>
                <a:cs typeface="Roboto"/>
                <a:sym typeface="Roboto"/>
              </a:rPr>
              <a:t>Khi công việc thường xuyên bị quá tải</a:t>
            </a:r>
            <a:endParaRPr sz="1800">
              <a:latin typeface="Roboto"/>
              <a:ea typeface="Roboto"/>
              <a:cs typeface="Roboto"/>
              <a:sym typeface="Roboto"/>
            </a:endParaRPr>
          </a:p>
        </p:txBody>
      </p:sp>
      <p:sp>
        <p:nvSpPr>
          <p:cNvPr id="124" name="Google Shape;124;p18"/>
          <p:cNvSpPr txBox="1"/>
          <p:nvPr/>
        </p:nvSpPr>
        <p:spPr>
          <a:xfrm>
            <a:off x="467125" y="2393850"/>
            <a:ext cx="4034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latin typeface="Roboto"/>
                <a:ea typeface="Roboto"/>
                <a:cs typeface="Roboto"/>
                <a:sym typeface="Roboto"/>
              </a:rPr>
              <a:t>Thường xuyên sử dụng lao động tạm thời</a:t>
            </a:r>
            <a:endParaRPr sz="1800">
              <a:latin typeface="Roboto"/>
              <a:ea typeface="Roboto"/>
              <a:cs typeface="Roboto"/>
              <a:sym typeface="Roboto"/>
            </a:endParaRPr>
          </a:p>
        </p:txBody>
      </p:sp>
      <p:sp>
        <p:nvSpPr>
          <p:cNvPr id="125" name="Google Shape;125;p18"/>
          <p:cNvSpPr txBox="1"/>
          <p:nvPr/>
        </p:nvSpPr>
        <p:spPr>
          <a:xfrm>
            <a:off x="467125" y="3133125"/>
            <a:ext cx="40347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latin typeface="Roboto"/>
                <a:ea typeface="Roboto"/>
                <a:cs typeface="Roboto"/>
                <a:sym typeface="Roboto"/>
              </a:rPr>
              <a:t>Người quản lý không còn đủ thời gian cho công việc chính.</a:t>
            </a:r>
            <a:endParaRPr sz="1800">
              <a:latin typeface="Roboto"/>
              <a:ea typeface="Roboto"/>
              <a:cs typeface="Roboto"/>
              <a:sym typeface="Roboto"/>
            </a:endParaRPr>
          </a:p>
        </p:txBody>
      </p:sp>
      <p:pic>
        <p:nvPicPr>
          <p:cNvPr id="126" name="Google Shape;126;p18"/>
          <p:cNvPicPr preferRelativeResize="0"/>
          <p:nvPr/>
        </p:nvPicPr>
        <p:blipFill>
          <a:blip r:embed="rId5">
            <a:alphaModFix/>
          </a:blip>
          <a:stretch>
            <a:fillRect/>
          </a:stretch>
        </p:blipFill>
        <p:spPr>
          <a:xfrm>
            <a:off x="5499413" y="1560350"/>
            <a:ext cx="2962275" cy="1543050"/>
          </a:xfrm>
          <a:prstGeom prst="rect">
            <a:avLst/>
          </a:prstGeom>
          <a:noFill/>
          <a:ln>
            <a:noFill/>
          </a:ln>
        </p:spPr>
      </p:pic>
      <p:pic>
        <p:nvPicPr>
          <p:cNvPr id="127" name="Google Shape;127;p18"/>
          <p:cNvPicPr preferRelativeResize="0"/>
          <p:nvPr/>
        </p:nvPicPr>
        <p:blipFill>
          <a:blip r:embed="rId6">
            <a:alphaModFix/>
          </a:blip>
          <a:stretch>
            <a:fillRect/>
          </a:stretch>
        </p:blipFill>
        <p:spPr>
          <a:xfrm>
            <a:off x="5526176" y="1471775"/>
            <a:ext cx="2881575" cy="1917575"/>
          </a:xfrm>
          <a:prstGeom prst="rect">
            <a:avLst/>
          </a:prstGeom>
          <a:noFill/>
          <a:ln>
            <a:noFill/>
          </a:ln>
        </p:spPr>
      </p:pic>
      <p:pic>
        <p:nvPicPr>
          <p:cNvPr id="128" name="Google Shape;128;p18"/>
          <p:cNvPicPr preferRelativeResize="0"/>
          <p:nvPr/>
        </p:nvPicPr>
        <p:blipFill>
          <a:blip r:embed="rId7">
            <a:alphaModFix/>
          </a:blip>
          <a:stretch>
            <a:fillRect/>
          </a:stretch>
        </p:blipFill>
        <p:spPr>
          <a:xfrm>
            <a:off x="5355753" y="1255075"/>
            <a:ext cx="2962275" cy="2351012"/>
          </a:xfrm>
          <a:prstGeom prst="rect">
            <a:avLst/>
          </a:prstGeom>
          <a:noFill/>
          <a:ln>
            <a:noFill/>
          </a:ln>
        </p:spPr>
      </p:pic>
      <p:sp>
        <p:nvSpPr>
          <p:cNvPr id="129" name="Google Shape;129;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2. Đặt câu hỏi</a:t>
            </a:r>
            <a:endParaRPr/>
          </a:p>
        </p:txBody>
      </p:sp>
      <p:sp>
        <p:nvSpPr>
          <p:cNvPr id="135" name="Google Shape;135;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0"/>
          <p:cNvSpPr txBox="1"/>
          <p:nvPr/>
        </p:nvSpPr>
        <p:spPr>
          <a:xfrm>
            <a:off x="785600" y="1178150"/>
            <a:ext cx="55446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Phân bố tuyển dụng của nước ta ra sao? (ở đâu có nhiều việc làm nhất)</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Nước ta tuyển dụng với mức lương như thế nào?</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Tuyển dụng ở trình độ nào?</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Đâu là những vị trí mà nước ta tuyển dụng?</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Kinh nghiệm và lương có quan hệ như thế nào?</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Sinh viên sau khi ra trường được tuyển dụng ở mức lương nào?</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vi" sz="1800">
                <a:latin typeface="Roboto"/>
                <a:ea typeface="Roboto"/>
                <a:cs typeface="Roboto"/>
                <a:sym typeface="Roboto"/>
              </a:rPr>
              <a:t>Sinh viên khi đi thực tập được trả lương bao nhiêu?</a:t>
            </a:r>
            <a:endParaRPr sz="1800">
              <a:latin typeface="Roboto"/>
              <a:ea typeface="Roboto"/>
              <a:cs typeface="Roboto"/>
              <a:sym typeface="Roboto"/>
            </a:endParaRPr>
          </a:p>
        </p:txBody>
      </p:sp>
      <p:pic>
        <p:nvPicPr>
          <p:cNvPr id="141" name="Google Shape;141;p20"/>
          <p:cNvPicPr preferRelativeResize="0"/>
          <p:nvPr/>
        </p:nvPicPr>
        <p:blipFill>
          <a:blip r:embed="rId4">
            <a:alphaModFix/>
          </a:blip>
          <a:stretch>
            <a:fillRect/>
          </a:stretch>
        </p:blipFill>
        <p:spPr>
          <a:xfrm>
            <a:off x="6458275" y="1407800"/>
            <a:ext cx="2483025" cy="2483025"/>
          </a:xfrm>
          <a:prstGeom prst="rect">
            <a:avLst/>
          </a:prstGeom>
          <a:noFill/>
          <a:ln>
            <a:noFill/>
          </a:ln>
        </p:spPr>
      </p:pic>
      <p:sp>
        <p:nvSpPr>
          <p:cNvPr id="142" name="Google Shape;142;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t>3</a:t>
            </a:r>
            <a:r>
              <a:rPr lang="vi"/>
              <a:t>. </a:t>
            </a:r>
            <a:r>
              <a:rPr lang="vi"/>
              <a:t>Giới thiệu Data</a:t>
            </a:r>
            <a:endParaRPr/>
          </a:p>
        </p:txBody>
      </p:sp>
      <p:sp>
        <p:nvSpPr>
          <p:cNvPr id="148" name="Google Shape;148;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