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7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2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4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53F97-4014-4DE6-B855-08A7806B7A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2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4.wmf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5" y="328612"/>
            <a:ext cx="11101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ngưỡng (tách ngưỡng</a:t>
            </a:r>
            <a:r>
              <a:rPr lang="vi-V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ảnh sử dụng OpenCV C++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263" y="1843088"/>
            <a:ext cx="578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ngưỡng ảnh đơn giản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00057" y="2595025"/>
                <a:ext cx="559194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Trong đó: </a:t>
                </a:r>
              </a:p>
              <a:p>
                <a:r>
                  <a:rPr lang="en-US" dirty="0"/>
                  <a:t>	</a:t>
                </a:r>
                <a:r>
                  <a:rPr lang="el-GR" dirty="0" smtClean="0"/>
                  <a:t>“</a:t>
                </a:r>
                <a:r>
                  <a:rPr lang="en-US" dirty="0" smtClean="0"/>
                  <a:t>maxVal</a:t>
                </a:r>
                <a:r>
                  <a:rPr lang="el-GR" dirty="0" smtClean="0"/>
                  <a:t>“</a:t>
                </a:r>
                <a:r>
                  <a:rPr lang="en-US" dirty="0" smtClean="0"/>
                  <a:t>: </a:t>
                </a:r>
                <a:r>
                  <a:rPr lang="vi-VN" dirty="0"/>
                  <a:t> </a:t>
                </a:r>
                <a:r>
                  <a:rPr lang="vi-VN" sz="1400" dirty="0"/>
                  <a:t>là giá trị được gán nếu giá pixel lớn hơn giá </a:t>
                </a:r>
                <a:r>
                  <a:rPr lang="en-US" sz="1400" dirty="0" smtClean="0"/>
                  <a:t>					</a:t>
                </a:r>
                <a:r>
                  <a:rPr lang="vi-VN" sz="1400" dirty="0" smtClean="0"/>
                  <a:t>trị </a:t>
                </a:r>
                <a:r>
                  <a:rPr lang="vi-VN" sz="1400" dirty="0"/>
                  <a:t>ngưỡng</a:t>
                </a:r>
                <a:r>
                  <a:rPr lang="en-US" dirty="0" smtClean="0"/>
                  <a:t>	</a:t>
                </a:r>
              </a:p>
              <a:p>
                <a:r>
                  <a:rPr lang="en-US" dirty="0"/>
                  <a:t>	</a:t>
                </a:r>
                <a:r>
                  <a:rPr lang="el-GR" dirty="0" smtClean="0"/>
                  <a:t>"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𝑡h𝑟𝑒𝑠h</m:t>
                    </m:r>
                  </m:oMath>
                </a14:m>
                <a:r>
                  <a:rPr lang="el-GR" dirty="0" smtClean="0"/>
                  <a:t>“</a:t>
                </a:r>
                <a:r>
                  <a:rPr lang="en-US" dirty="0" smtClean="0"/>
                  <a:t>: giá trị ngưỡng</a:t>
                </a:r>
              </a:p>
              <a:p>
                <a:r>
                  <a:rPr lang="en-US" dirty="0" smtClean="0"/>
                  <a:t>	“src“: là điểm ảnh của ảnh nguồn(input)</a:t>
                </a:r>
              </a:p>
              <a:p>
                <a:r>
                  <a:rPr lang="en-US" dirty="0" smtClean="0"/>
                  <a:t>	“dst“là điểm ảnh của ảnh ra (output)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57" y="2595025"/>
                <a:ext cx="5591943" cy="2246769"/>
              </a:xfrm>
              <a:prstGeom prst="rect">
                <a:avLst/>
              </a:prstGeom>
              <a:blipFill>
                <a:blip r:embed="rId2"/>
                <a:stretch>
                  <a:fillRect l="-981" t="-1630" r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57263" y="2595025"/>
            <a:ext cx="578643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THRESH_BINARY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 giá trị pixel lớn hơn ngưỡng thì gán bằng maxval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Ngược lại bằng gán bằng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THRESH_BINARY_INV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 giá trị pixel lớn hơn ngưỡng thì gán bằng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Ngược lại bằng gán bằng maxval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THRESH_TRUNC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 giá trị pixel lớn hơn ngưỡng thì gán giá trị bằng ngưỡng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Ngược lại giữ nguyên giá trị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THRESH_TOZERO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 giá trị pixel lớn hơn ngưỡng thì giữ nguyên giá trị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Ngược lại gán bằng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THRESH_TOZERO_INV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 giá trị pixel lớn hơn ngưỡng thì gán giá trị bằng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Ngược lại giữ nguyên</a:t>
            </a:r>
            <a:endParaRPr lang="vi-VN" sz="1600" b="0" i="0" dirty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7263" y="2249569"/>
            <a:ext cx="8234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80"/>
                </a:solidFill>
                <a:latin typeface="Monaco"/>
              </a:rPr>
              <a:t>double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004ED0"/>
                </a:solidFill>
                <a:latin typeface="Monaco"/>
              </a:rPr>
              <a:t>threshold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(</a:t>
            </a:r>
            <a:r>
              <a:rPr lang="en-US" dirty="0">
                <a:solidFill>
                  <a:srgbClr val="004ED0"/>
                </a:solidFill>
                <a:latin typeface="Monaco"/>
              </a:rPr>
              <a:t>Mat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src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004ED0"/>
                </a:solidFill>
                <a:latin typeface="Monaco"/>
              </a:rPr>
              <a:t>Mat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dst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800080"/>
                </a:solidFill>
                <a:latin typeface="Monaco"/>
              </a:rPr>
              <a:t>double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thresh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800080"/>
                </a:solidFill>
                <a:latin typeface="Monaco"/>
              </a:rPr>
              <a:t>double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maxval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800080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5" y="328612"/>
            <a:ext cx="11101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ngưỡng (tách ngưỡng</a:t>
            </a:r>
            <a:r>
              <a:rPr lang="vi-V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ảnh sử dụng OpenCV C++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263" y="1843088"/>
            <a:ext cx="578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ngưỡng ảnh đơn giản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00057" y="2595025"/>
                <a:ext cx="559194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Trong đó: </a:t>
                </a:r>
              </a:p>
              <a:p>
                <a:r>
                  <a:rPr lang="en-US" dirty="0"/>
                  <a:t>	</a:t>
                </a:r>
                <a:r>
                  <a:rPr lang="el-GR" dirty="0" smtClean="0"/>
                  <a:t>“</a:t>
                </a:r>
                <a:r>
                  <a:rPr lang="en-US" dirty="0" smtClean="0"/>
                  <a:t>maxVal</a:t>
                </a:r>
                <a:r>
                  <a:rPr lang="el-GR" dirty="0" smtClean="0"/>
                  <a:t>“</a:t>
                </a:r>
                <a:r>
                  <a:rPr lang="en-US" dirty="0" smtClean="0"/>
                  <a:t>: </a:t>
                </a:r>
                <a:r>
                  <a:rPr lang="vi-VN" dirty="0"/>
                  <a:t> </a:t>
                </a:r>
                <a:r>
                  <a:rPr lang="vi-VN" sz="1400" dirty="0"/>
                  <a:t>là giá trị được gán nếu giá pixel lớn hơn giá </a:t>
                </a:r>
                <a:r>
                  <a:rPr lang="en-US" sz="1400" dirty="0" smtClean="0"/>
                  <a:t>					</a:t>
                </a:r>
                <a:r>
                  <a:rPr lang="vi-VN" sz="1400" dirty="0" smtClean="0"/>
                  <a:t>trị </a:t>
                </a:r>
                <a:r>
                  <a:rPr lang="vi-VN" sz="1400" dirty="0"/>
                  <a:t>ngưỡng</a:t>
                </a:r>
                <a:r>
                  <a:rPr lang="en-US" dirty="0" smtClean="0"/>
                  <a:t>	</a:t>
                </a:r>
              </a:p>
              <a:p>
                <a:r>
                  <a:rPr lang="en-US" dirty="0"/>
                  <a:t>	</a:t>
                </a:r>
                <a:r>
                  <a:rPr lang="el-GR" dirty="0" smtClean="0"/>
                  <a:t>"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𝑡h𝑟𝑒𝑠h</m:t>
                    </m:r>
                  </m:oMath>
                </a14:m>
                <a:r>
                  <a:rPr lang="el-GR" dirty="0" smtClean="0"/>
                  <a:t>“</a:t>
                </a:r>
                <a:r>
                  <a:rPr lang="en-US" dirty="0" smtClean="0"/>
                  <a:t>: giá trị ngưỡng</a:t>
                </a:r>
              </a:p>
              <a:p>
                <a:r>
                  <a:rPr lang="en-US" dirty="0" smtClean="0"/>
                  <a:t>	“src“: là điểm ảnh của ảnh nguồn(input)</a:t>
                </a:r>
              </a:p>
              <a:p>
                <a:r>
                  <a:rPr lang="en-US" dirty="0" smtClean="0"/>
                  <a:t>	“dst“là điểm ảnh của ảnh ra (output)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57" y="2595025"/>
                <a:ext cx="5591943" cy="2246769"/>
              </a:xfrm>
              <a:prstGeom prst="rect">
                <a:avLst/>
              </a:prstGeom>
              <a:blipFill>
                <a:blip r:embed="rId2"/>
                <a:stretch>
                  <a:fillRect l="-981" t="-1630" r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57263" y="2595025"/>
            <a:ext cx="578643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THRESH_BINARY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 giá trị pixel lớn hơn ngưỡng thì gán bằng maxval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Ngược lại bằng gán bằng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THRESH_BINARY_INV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 giá trị pixel lớn hơn ngưỡng thì gán bằng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Ngược lại bằng gán bằng maxval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THRESH_TRUNC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 giá trị pixel lớn hơn ngưỡng thì gán giá trị bằng ngưỡng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Ngược lại giữ nguyên giá trị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THRESH_TOZERO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 giá trị pixel lớn hơn ngưỡng thì giữ nguyên giá trị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Ngược lại gán bằng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THRESH_TOZERO_INV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 giá trị pixel lớn hơn ngưỡng thì gán giá trị bằng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Ngược lại giữ nguyên</a:t>
            </a:r>
            <a:endParaRPr lang="vi-VN" sz="1600" b="0" i="0" dirty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7263" y="2249569"/>
            <a:ext cx="8234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80"/>
                </a:solidFill>
                <a:latin typeface="Monaco"/>
              </a:rPr>
              <a:t>double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004ED0"/>
                </a:solidFill>
                <a:latin typeface="Monaco"/>
              </a:rPr>
              <a:t>threshold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(</a:t>
            </a:r>
            <a:r>
              <a:rPr lang="en-US" dirty="0">
                <a:solidFill>
                  <a:srgbClr val="004ED0"/>
                </a:solidFill>
                <a:latin typeface="Monaco"/>
              </a:rPr>
              <a:t>Mat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src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004ED0"/>
                </a:solidFill>
                <a:latin typeface="Monaco"/>
              </a:rPr>
              <a:t>Mat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dst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800080"/>
                </a:solidFill>
                <a:latin typeface="Monaco"/>
              </a:rPr>
              <a:t>double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thresh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800080"/>
                </a:solidFill>
                <a:latin typeface="Monaco"/>
              </a:rPr>
              <a:t>double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maxval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800080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5" y="328612"/>
            <a:ext cx="11101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ngưỡng (tách ngưỡng</a:t>
            </a:r>
            <a:r>
              <a:rPr lang="vi-V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ảnh sử dụng OpenCV C++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263" y="1843088"/>
            <a:ext cx="6593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Thresholding (phân ngưỡng thích nghi)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7263" y="332794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Phương thức: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ADAPTIVE_THRESH_MEAN_C: giá trị của pixel phụ thuộc vào các pixel lân cận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ADAPTIVE_THRESH_GAUSSIAN_C: giá trị của pixel cũng phụ thuộc vào các pixel lân cận, tuy nhiên được khử nhiễu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 Size: số pixel lân cận dùng để tính toán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 hằng số trừ đi giá trị trung bình</a:t>
            </a:r>
            <a:endParaRPr lang="vi-VN" b="0" i="0" dirty="0"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452493"/>
              </p:ext>
            </p:extLst>
          </p:nvPr>
        </p:nvGraphicFramePr>
        <p:xfrm>
          <a:off x="957264" y="2519333"/>
          <a:ext cx="8319472" cy="640080"/>
        </p:xfrm>
        <a:graphic>
          <a:graphicData uri="http://schemas.openxmlformats.org/drawingml/2006/table">
            <a:tbl>
              <a:tblPr/>
              <a:tblGrid>
                <a:gridCol w="8319472">
                  <a:extLst>
                    <a:ext uri="{9D8B030D-6E8A-4147-A177-3AD203B41FA5}">
                      <a16:colId xmlns:a16="http://schemas.microsoft.com/office/drawing/2014/main" val="2163975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adaptiveThreshold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Mat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src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Matdst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double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maxValue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adaptiveMethod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thresholdType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blockSize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double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536585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888" y="3435548"/>
            <a:ext cx="2596333" cy="21120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1174" y="5547591"/>
            <a:ext cx="4158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i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maxValue: </a:t>
            </a:r>
            <a:r>
              <a:rPr lang="vi-VN" sz="1600" i="1" dirty="0" smtClean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127</a:t>
            </a:r>
            <a:endParaRPr lang="en-US" sz="1600" i="1" dirty="0" smtClean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600" i="1" dirty="0" smtClean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adaptiveMethod: ADAPTIVE_THRESH_MEAN_C</a:t>
            </a:r>
            <a:endParaRPr lang="en-US" sz="1600" i="1" dirty="0" smtClean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600" i="1" dirty="0" smtClean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thresholdType: THRESH_BINARY</a:t>
            </a:r>
            <a:endParaRPr lang="en-US" sz="1600" i="1" dirty="0" smtClean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600" i="1" dirty="0" smtClean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blockSize</a:t>
            </a:r>
            <a:r>
              <a:rPr lang="en-US" sz="1600" i="1" dirty="0" smtClean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15</a:t>
            </a:r>
          </a:p>
          <a:p>
            <a:r>
              <a:rPr lang="vi-VN" sz="1600" i="1" dirty="0" smtClean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600" i="1" dirty="0" smtClean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8</a:t>
            </a:r>
            <a:endParaRPr lang="vi-VN" sz="1600" i="1" dirty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598" y="3045823"/>
            <a:ext cx="209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Kết quả thu được: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5" y="328612"/>
            <a:ext cx="11101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ngưỡng (tách ngưỡng</a:t>
            </a:r>
            <a:r>
              <a:rPr lang="vi-V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ảnh sử dụng OpenCV C++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263" y="1843088"/>
            <a:ext cx="578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eriod" startAt="2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 chương trình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340654"/>
              </p:ext>
            </p:extLst>
          </p:nvPr>
        </p:nvGraphicFramePr>
        <p:xfrm>
          <a:off x="5439698" y="2434235"/>
          <a:ext cx="6359012" cy="479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Document" r:id="rId3" imgW="6893640" imgH="4421520" progId="Word.OpenDocumentText.12">
                  <p:embed/>
                </p:oleObj>
              </mc:Choice>
              <mc:Fallback>
                <p:oleObj name="Document" r:id="rId3" imgW="6893640" imgH="4421520" progId="Word.OpenDocumentTex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9698" y="2434235"/>
                        <a:ext cx="6359012" cy="479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57263" y="2654710"/>
            <a:ext cx="3776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Phần đầu mã chương trình là thông tin sinh viên, họ tên, mã sinh viên và email nhưng chúng ta không tiện liệt kê ở đây do quá dài.</a:t>
            </a:r>
          </a:p>
          <a:p>
            <a:r>
              <a:rPr lang="en-US" dirty="0" smtClean="0"/>
              <a:t>Tiếp theo là khai báo thư viện sử dụng và khai báo sử dụng không gian tên.</a:t>
            </a:r>
          </a:p>
          <a:p>
            <a:r>
              <a:rPr lang="en-US" dirty="0" smtClean="0"/>
              <a:t>Tiếp đó là định nghĩa 1 đường dẫn ảnh cho tiện sử dụng</a:t>
            </a:r>
          </a:p>
        </p:txBody>
      </p:sp>
    </p:spTree>
    <p:extLst>
      <p:ext uri="{BB962C8B-B14F-4D97-AF65-F5344CB8AC3E}">
        <p14:creationId xmlns:p14="http://schemas.microsoft.com/office/powerpoint/2010/main" val="39118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5" y="328612"/>
            <a:ext cx="11101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ngưỡng (tách ngưỡng</a:t>
            </a:r>
            <a:r>
              <a:rPr lang="vi-V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ảnh sử dụng OpenCV C++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263" y="1843088"/>
            <a:ext cx="578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eriod" startAt="2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 chương trình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7263" y="2654710"/>
            <a:ext cx="41751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Tiếp sau đó là khai báo hàm main chính, bao gồm khai báo 2 cấu trúc “Mat” image và new_image để lưu ảnh.</a:t>
            </a:r>
          </a:p>
          <a:p>
            <a:r>
              <a:rPr lang="en-US" dirty="0" smtClean="0"/>
              <a:t>Tiến hành nhập vào 3 biến threshold_type</a:t>
            </a:r>
          </a:p>
          <a:p>
            <a:r>
              <a:rPr lang="en-US" dirty="0" smtClean="0"/>
              <a:t>, max_binary_value và threshold_value.</a:t>
            </a:r>
          </a:p>
          <a:p>
            <a:r>
              <a:rPr lang="en-US" dirty="0" smtClean="0"/>
              <a:t>Biến đổi ảnh từ ảnh BRG sang ảnh gray vì hàm threshold chỉ nhận input là ảnh nhị phân.</a:t>
            </a:r>
          </a:p>
          <a:p>
            <a:r>
              <a:rPr lang="en-US" dirty="0" smtClean="0"/>
              <a:t>Với mỗi loại ngưỡng sẽ cho ảnh tương ứng khác nhau với giá trị được gán khi điểm ảnh lớn hơn ngưỡng.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467905"/>
              </p:ext>
            </p:extLst>
          </p:nvPr>
        </p:nvGraphicFramePr>
        <p:xfrm>
          <a:off x="4267200" y="3336925"/>
          <a:ext cx="36576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Wordpad Document" r:id="rId3" imgW="3657600" imgH="181440" progId="WordPad.Document.1">
                  <p:embed/>
                </p:oleObj>
              </mc:Choice>
              <mc:Fallback>
                <p:oleObj name="Wordpad Document" r:id="rId3" imgW="3657600" imgH="18144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200" y="3336925"/>
                        <a:ext cx="36576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707204"/>
              </p:ext>
            </p:extLst>
          </p:nvPr>
        </p:nvGraphicFramePr>
        <p:xfrm>
          <a:off x="4968875" y="2043113"/>
          <a:ext cx="734536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Document" r:id="rId5" imgW="8124840" imgH="5418000" progId="Word.OpenDocumentText.12">
                  <p:embed/>
                </p:oleObj>
              </mc:Choice>
              <mc:Fallback>
                <p:oleObj name="Document" r:id="rId5" imgW="8124840" imgH="5418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8875" y="2043113"/>
                        <a:ext cx="734536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264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5" y="328612"/>
            <a:ext cx="11101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ngưỡng (tách ngưỡng</a:t>
            </a:r>
            <a:r>
              <a:rPr lang="vi-V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ảnh sử dụng OpenCV C++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263" y="1843088"/>
            <a:ext cx="578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eriod" startAt="2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đầu ra của mã chương trình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467905"/>
              </p:ext>
            </p:extLst>
          </p:nvPr>
        </p:nvGraphicFramePr>
        <p:xfrm>
          <a:off x="4267200" y="3336925"/>
          <a:ext cx="36576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Wordpad Document" r:id="rId3" imgW="3657600" imgH="181440" progId="WordPad.Document.1">
                  <p:embed/>
                </p:oleObj>
              </mc:Choice>
              <mc:Fallback>
                <p:oleObj name="Wordpad Document" r:id="rId3" imgW="3657600" imgH="181440" progId="WordPad.Document.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200" y="3336925"/>
                        <a:ext cx="36576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800" y="4777406"/>
            <a:ext cx="1857375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00" y="2741612"/>
            <a:ext cx="1857375" cy="155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5546" y="2741612"/>
            <a:ext cx="1857375" cy="1552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8171" y="4408074"/>
            <a:ext cx="107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Ảnh gốc 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58171" y="6443869"/>
            <a:ext cx="107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Ảnh gray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15546" y="4408076"/>
            <a:ext cx="218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i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threshold_type: 0</a:t>
            </a:r>
          </a:p>
          <a:p>
            <a:r>
              <a:rPr lang="vi-VN" sz="1600" i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threshold_value: 127</a:t>
            </a:r>
          </a:p>
          <a:p>
            <a:r>
              <a:rPr lang="vi-VN" sz="1600" i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max_binary_value: 255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2705327"/>
            <a:ext cx="1838582" cy="16099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76709" y="4402074"/>
            <a:ext cx="218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i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threshold_type: 1</a:t>
            </a:r>
          </a:p>
          <a:p>
            <a:r>
              <a:rPr lang="vi-VN" sz="1600" i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threshold_value: 127</a:t>
            </a:r>
          </a:p>
          <a:p>
            <a:r>
              <a:rPr lang="vi-VN" sz="1600" i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max_binary_value: 255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6399" y="2884788"/>
            <a:ext cx="1848108" cy="14956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96399" y="4651297"/>
            <a:ext cx="21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i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threshold_type: 2</a:t>
            </a:r>
          </a:p>
          <a:p>
            <a:r>
              <a:rPr lang="vi-VN" sz="1600" i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threshold_value: 100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6564" y="1717074"/>
            <a:ext cx="1829055" cy="149563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85618" y="3340218"/>
            <a:ext cx="21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i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threshold_type: 3</a:t>
            </a:r>
          </a:p>
          <a:p>
            <a:r>
              <a:rPr lang="vi-VN" sz="1600" i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threshold_value: 100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22234" y="3951083"/>
            <a:ext cx="1819529" cy="154326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22234" y="5745206"/>
            <a:ext cx="21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i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threshold_type: 4</a:t>
            </a:r>
          </a:p>
          <a:p>
            <a:r>
              <a:rPr lang="vi-VN" sz="1600" i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threshold_value: 100</a:t>
            </a:r>
          </a:p>
        </p:txBody>
      </p:sp>
    </p:spTree>
    <p:extLst>
      <p:ext uri="{BB962C8B-B14F-4D97-AF65-F5344CB8AC3E}">
        <p14:creationId xmlns:p14="http://schemas.microsoft.com/office/powerpoint/2010/main" val="33629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609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inherit</vt:lpstr>
      <vt:lpstr>Monaco</vt:lpstr>
      <vt:lpstr>Times New Roman</vt:lpstr>
      <vt:lpstr>Office Theme</vt:lpstr>
      <vt:lpstr>Document</vt:lpstr>
      <vt:lpstr>Wordpad Document</vt:lpstr>
      <vt:lpstr>OpenDocument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teu-laptop</dc:creator>
  <cp:lastModifiedBy>teu-pc</cp:lastModifiedBy>
  <cp:revision>15</cp:revision>
  <dcterms:created xsi:type="dcterms:W3CDTF">2021-11-01T11:25:57Z</dcterms:created>
  <dcterms:modified xsi:type="dcterms:W3CDTF">2021-11-01T19:14:23Z</dcterms:modified>
</cp:coreProperties>
</file>