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u-pc" initials="t" lastIdx="1" clrIdx="0">
    <p:extLst>
      <p:ext uri="{19B8F6BF-5375-455C-9EA6-DF929625EA0E}">
        <p15:presenceInfo xmlns:p15="http://schemas.microsoft.com/office/powerpoint/2012/main" userId="e7e3819a966460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501F79-E1CD-4E1E-B85C-E7DDC66B7EDA}"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7E27B-3951-47DE-ABAA-DED1BD7EC5AC}" type="slidenum">
              <a:rPr lang="en-US" smtClean="0"/>
              <a:t>‹#›</a:t>
            </a:fld>
            <a:endParaRPr lang="en-US"/>
          </a:p>
        </p:txBody>
      </p:sp>
    </p:spTree>
    <p:extLst>
      <p:ext uri="{BB962C8B-B14F-4D97-AF65-F5344CB8AC3E}">
        <p14:creationId xmlns:p14="http://schemas.microsoft.com/office/powerpoint/2010/main" val="155702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501F79-E1CD-4E1E-B85C-E7DDC66B7EDA}"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7E27B-3951-47DE-ABAA-DED1BD7EC5AC}" type="slidenum">
              <a:rPr lang="en-US" smtClean="0"/>
              <a:t>‹#›</a:t>
            </a:fld>
            <a:endParaRPr lang="en-US"/>
          </a:p>
        </p:txBody>
      </p:sp>
    </p:spTree>
    <p:extLst>
      <p:ext uri="{BB962C8B-B14F-4D97-AF65-F5344CB8AC3E}">
        <p14:creationId xmlns:p14="http://schemas.microsoft.com/office/powerpoint/2010/main" val="52838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501F79-E1CD-4E1E-B85C-E7DDC66B7EDA}"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7E27B-3951-47DE-ABAA-DED1BD7EC5AC}" type="slidenum">
              <a:rPr lang="en-US" smtClean="0"/>
              <a:t>‹#›</a:t>
            </a:fld>
            <a:endParaRPr lang="en-US"/>
          </a:p>
        </p:txBody>
      </p:sp>
    </p:spTree>
    <p:extLst>
      <p:ext uri="{BB962C8B-B14F-4D97-AF65-F5344CB8AC3E}">
        <p14:creationId xmlns:p14="http://schemas.microsoft.com/office/powerpoint/2010/main" val="102070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501F79-E1CD-4E1E-B85C-E7DDC66B7EDA}"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7E27B-3951-47DE-ABAA-DED1BD7EC5AC}" type="slidenum">
              <a:rPr lang="en-US" smtClean="0"/>
              <a:t>‹#›</a:t>
            </a:fld>
            <a:endParaRPr lang="en-US"/>
          </a:p>
        </p:txBody>
      </p:sp>
    </p:spTree>
    <p:extLst>
      <p:ext uri="{BB962C8B-B14F-4D97-AF65-F5344CB8AC3E}">
        <p14:creationId xmlns:p14="http://schemas.microsoft.com/office/powerpoint/2010/main" val="321011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501F79-E1CD-4E1E-B85C-E7DDC66B7EDA}"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7E27B-3951-47DE-ABAA-DED1BD7EC5AC}" type="slidenum">
              <a:rPr lang="en-US" smtClean="0"/>
              <a:t>‹#›</a:t>
            </a:fld>
            <a:endParaRPr lang="en-US"/>
          </a:p>
        </p:txBody>
      </p:sp>
    </p:spTree>
    <p:extLst>
      <p:ext uri="{BB962C8B-B14F-4D97-AF65-F5344CB8AC3E}">
        <p14:creationId xmlns:p14="http://schemas.microsoft.com/office/powerpoint/2010/main" val="1229330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501F79-E1CD-4E1E-B85C-E7DDC66B7EDA}"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7E27B-3951-47DE-ABAA-DED1BD7EC5AC}" type="slidenum">
              <a:rPr lang="en-US" smtClean="0"/>
              <a:t>‹#›</a:t>
            </a:fld>
            <a:endParaRPr lang="en-US"/>
          </a:p>
        </p:txBody>
      </p:sp>
    </p:spTree>
    <p:extLst>
      <p:ext uri="{BB962C8B-B14F-4D97-AF65-F5344CB8AC3E}">
        <p14:creationId xmlns:p14="http://schemas.microsoft.com/office/powerpoint/2010/main" val="246064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501F79-E1CD-4E1E-B85C-E7DDC66B7EDA}"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77E27B-3951-47DE-ABAA-DED1BD7EC5AC}" type="slidenum">
              <a:rPr lang="en-US" smtClean="0"/>
              <a:t>‹#›</a:t>
            </a:fld>
            <a:endParaRPr lang="en-US"/>
          </a:p>
        </p:txBody>
      </p:sp>
    </p:spTree>
    <p:extLst>
      <p:ext uri="{BB962C8B-B14F-4D97-AF65-F5344CB8AC3E}">
        <p14:creationId xmlns:p14="http://schemas.microsoft.com/office/powerpoint/2010/main" val="408978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501F79-E1CD-4E1E-B85C-E7DDC66B7EDA}"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77E27B-3951-47DE-ABAA-DED1BD7EC5AC}" type="slidenum">
              <a:rPr lang="en-US" smtClean="0"/>
              <a:t>‹#›</a:t>
            </a:fld>
            <a:endParaRPr lang="en-US"/>
          </a:p>
        </p:txBody>
      </p:sp>
    </p:spTree>
    <p:extLst>
      <p:ext uri="{BB962C8B-B14F-4D97-AF65-F5344CB8AC3E}">
        <p14:creationId xmlns:p14="http://schemas.microsoft.com/office/powerpoint/2010/main" val="260925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01F79-E1CD-4E1E-B85C-E7DDC66B7EDA}"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77E27B-3951-47DE-ABAA-DED1BD7EC5AC}" type="slidenum">
              <a:rPr lang="en-US" smtClean="0"/>
              <a:t>‹#›</a:t>
            </a:fld>
            <a:endParaRPr lang="en-US"/>
          </a:p>
        </p:txBody>
      </p:sp>
    </p:spTree>
    <p:extLst>
      <p:ext uri="{BB962C8B-B14F-4D97-AF65-F5344CB8AC3E}">
        <p14:creationId xmlns:p14="http://schemas.microsoft.com/office/powerpoint/2010/main" val="146274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501F79-E1CD-4E1E-B85C-E7DDC66B7EDA}"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7E27B-3951-47DE-ABAA-DED1BD7EC5AC}" type="slidenum">
              <a:rPr lang="en-US" smtClean="0"/>
              <a:t>‹#›</a:t>
            </a:fld>
            <a:endParaRPr lang="en-US"/>
          </a:p>
        </p:txBody>
      </p:sp>
    </p:spTree>
    <p:extLst>
      <p:ext uri="{BB962C8B-B14F-4D97-AF65-F5344CB8AC3E}">
        <p14:creationId xmlns:p14="http://schemas.microsoft.com/office/powerpoint/2010/main" val="1481153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501F79-E1CD-4E1E-B85C-E7DDC66B7EDA}"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7E27B-3951-47DE-ABAA-DED1BD7EC5AC}" type="slidenum">
              <a:rPr lang="en-US" smtClean="0"/>
              <a:t>‹#›</a:t>
            </a:fld>
            <a:endParaRPr lang="en-US"/>
          </a:p>
        </p:txBody>
      </p:sp>
    </p:spTree>
    <p:extLst>
      <p:ext uri="{BB962C8B-B14F-4D97-AF65-F5344CB8AC3E}">
        <p14:creationId xmlns:p14="http://schemas.microsoft.com/office/powerpoint/2010/main" val="184827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501F79-E1CD-4E1E-B85C-E7DDC66B7EDA}" type="datetimeFigureOut">
              <a:rPr lang="en-US" smtClean="0"/>
              <a:t>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7E27B-3951-47DE-ABAA-DED1BD7EC5AC}" type="slidenum">
              <a:rPr lang="en-US" smtClean="0"/>
              <a:t>‹#›</a:t>
            </a:fld>
            <a:endParaRPr lang="en-US"/>
          </a:p>
        </p:txBody>
      </p:sp>
    </p:spTree>
    <p:extLst>
      <p:ext uri="{BB962C8B-B14F-4D97-AF65-F5344CB8AC3E}">
        <p14:creationId xmlns:p14="http://schemas.microsoft.com/office/powerpoint/2010/main" val="4044421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79373" y="568411"/>
            <a:ext cx="8254313"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Template Matching</a:t>
            </a:r>
          </a:p>
        </p:txBody>
      </p:sp>
      <p:sp>
        <p:nvSpPr>
          <p:cNvPr id="12" name="Rectangle 11"/>
          <p:cNvSpPr/>
          <p:nvPr/>
        </p:nvSpPr>
        <p:spPr>
          <a:xfrm>
            <a:off x="1043223" y="1691952"/>
            <a:ext cx="6096000" cy="923330"/>
          </a:xfrm>
          <a:prstGeom prst="rect">
            <a:avLst/>
          </a:prstGeom>
        </p:spPr>
        <p:txBody>
          <a:bodyPr>
            <a:spAutoFit/>
          </a:bodyPr>
          <a:lstStyle/>
          <a:p>
            <a:r>
              <a:rPr lang="vi-VN" b="1" dirty="0">
                <a:latin typeface="Times New Roman" panose="02020603050405020304" pitchFamily="18" charset="0"/>
                <a:cs typeface="Times New Roman" panose="02020603050405020304" pitchFamily="18" charset="0"/>
              </a:rPr>
              <a:t>Template Matching </a:t>
            </a:r>
            <a:r>
              <a:rPr lang="vi-VN" dirty="0">
                <a:latin typeface="Times New Roman" panose="02020603050405020304" pitchFamily="18" charset="0"/>
                <a:cs typeface="Times New Roman" panose="02020603050405020304" pitchFamily="18" charset="0"/>
              </a:rPr>
              <a:t>là một kỹ thuật đơn giản và dễ sử dụng nhất để thực hiện Object Detection, tuy nhiên nhược điểm của nó chính là chỉ hoạt động dưới điều kiện ánh sáng lý tưởng.</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043223" y="2645369"/>
            <a:ext cx="6096000" cy="2862322"/>
          </a:xfrm>
          <a:prstGeom prst="rect">
            <a:avLst/>
          </a:prstGeom>
        </p:spPr>
        <p:txBody>
          <a:bodyPr>
            <a:spAutoFit/>
          </a:bodyPr>
          <a:lstStyle/>
          <a:p>
            <a:r>
              <a:rPr lang="vi-VN" dirty="0">
                <a:latin typeface="+mj-lt"/>
              </a:rPr>
              <a:t>Để thực hiện Template Matching, OpenCV cung cấp function </a:t>
            </a:r>
            <a:r>
              <a:rPr lang="vi-VN" dirty="0" smtClean="0">
                <a:latin typeface="+mj-lt"/>
              </a:rPr>
              <a:t>matchTemplate</a:t>
            </a:r>
            <a:r>
              <a:rPr lang="vi-VN" dirty="0">
                <a:latin typeface="+mj-lt"/>
              </a:rPr>
              <a:t>():</a:t>
            </a:r>
          </a:p>
          <a:p>
            <a:pPr algn="ctr"/>
            <a:r>
              <a:rPr lang="vi-VN" dirty="0">
                <a:latin typeface="+mj-lt"/>
              </a:rPr>
              <a:t>result =</a:t>
            </a:r>
            <a:r>
              <a:rPr lang="vi-VN" b="1" dirty="0">
                <a:latin typeface="+mj-lt"/>
              </a:rPr>
              <a:t> </a:t>
            </a:r>
            <a:r>
              <a:rPr lang="vi-VN" b="1" dirty="0" smtClean="0">
                <a:latin typeface="+mj-lt"/>
              </a:rPr>
              <a:t>matchTemplate</a:t>
            </a:r>
            <a:r>
              <a:rPr lang="vi-VN" dirty="0" smtClean="0">
                <a:latin typeface="+mj-lt"/>
              </a:rPr>
              <a:t>(source</a:t>
            </a:r>
            <a:r>
              <a:rPr lang="vi-VN" dirty="0">
                <a:latin typeface="+mj-lt"/>
              </a:rPr>
              <a:t>, template, method)</a:t>
            </a:r>
          </a:p>
          <a:p>
            <a:r>
              <a:rPr lang="vi-VN" b="1" dirty="0">
                <a:latin typeface="+mj-lt"/>
              </a:rPr>
              <a:t>Trong đó:</a:t>
            </a:r>
            <a:endParaRPr lang="vi-VN" dirty="0">
              <a:latin typeface="+mj-lt"/>
            </a:endParaRPr>
          </a:p>
          <a:p>
            <a:pPr>
              <a:buFont typeface="Arial" panose="020B0604020202020204" pitchFamily="34" charset="0"/>
              <a:buChar char="•"/>
            </a:pPr>
            <a:r>
              <a:rPr lang="vi-VN" b="1" dirty="0">
                <a:latin typeface="+mj-lt"/>
              </a:rPr>
              <a:t>source</a:t>
            </a:r>
            <a:r>
              <a:rPr lang="vi-VN" dirty="0">
                <a:latin typeface="+mj-lt"/>
              </a:rPr>
              <a:t> – hình ảnh chứa đối tượng được quan tâm;</a:t>
            </a:r>
          </a:p>
          <a:p>
            <a:pPr>
              <a:buFont typeface="Arial" panose="020B0604020202020204" pitchFamily="34" charset="0"/>
              <a:buChar char="•"/>
            </a:pPr>
            <a:r>
              <a:rPr lang="vi-VN" b="1" dirty="0">
                <a:latin typeface="+mj-lt"/>
              </a:rPr>
              <a:t>template</a:t>
            </a:r>
            <a:r>
              <a:rPr lang="vi-VN" dirty="0">
                <a:latin typeface="+mj-lt"/>
              </a:rPr>
              <a:t> – “object patch” được dùng để tìm kiếm trong source;</a:t>
            </a:r>
          </a:p>
          <a:p>
            <a:pPr>
              <a:buFont typeface="Arial" panose="020B0604020202020204" pitchFamily="34" charset="0"/>
              <a:buChar char="•"/>
            </a:pPr>
            <a:r>
              <a:rPr lang="vi-VN" b="1" dirty="0">
                <a:latin typeface="+mj-lt"/>
              </a:rPr>
              <a:t>method</a:t>
            </a:r>
            <a:r>
              <a:rPr lang="vi-VN" dirty="0">
                <a:latin typeface="+mj-lt"/>
              </a:rPr>
              <a:t> – phương pháp so sánh, gồm cv2.TM_CCOEFF, cv2.TM_SQDIFF, CV_TM_CCORR,…;</a:t>
            </a:r>
          </a:p>
          <a:p>
            <a:pPr>
              <a:buFont typeface="Arial" panose="020B0604020202020204" pitchFamily="34" charset="0"/>
              <a:buChar char="•"/>
            </a:pPr>
            <a:r>
              <a:rPr lang="vi-VN" b="1" dirty="0">
                <a:latin typeface="+mj-lt"/>
              </a:rPr>
              <a:t>result</a:t>
            </a:r>
            <a:r>
              <a:rPr lang="vi-VN" dirty="0">
                <a:latin typeface="+mj-lt"/>
              </a:rPr>
              <a:t> – ma trận chứa kết quả tính toán tại mỗi vị trí để thể hiện mức độ phù hợp của Template.</a:t>
            </a:r>
            <a:endParaRPr lang="vi-VN" b="0" i="0" dirty="0">
              <a:effectLst/>
              <a:latin typeface="+mj-lt"/>
            </a:endParaRPr>
          </a:p>
        </p:txBody>
      </p:sp>
    </p:spTree>
    <p:extLst>
      <p:ext uri="{BB962C8B-B14F-4D97-AF65-F5344CB8AC3E}">
        <p14:creationId xmlns:p14="http://schemas.microsoft.com/office/powerpoint/2010/main" val="2098149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79373" y="568411"/>
            <a:ext cx="8254313"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Template Matching</a:t>
            </a:r>
          </a:p>
        </p:txBody>
      </p:sp>
      <p:sp>
        <p:nvSpPr>
          <p:cNvPr id="3" name="Rectangle 2"/>
          <p:cNvSpPr/>
          <p:nvPr/>
        </p:nvSpPr>
        <p:spPr>
          <a:xfrm>
            <a:off x="1045780" y="1654669"/>
            <a:ext cx="6096000" cy="2862322"/>
          </a:xfrm>
          <a:prstGeom prst="rect">
            <a:avLst/>
          </a:prstGeom>
        </p:spPr>
        <p:txBody>
          <a:bodyPr>
            <a:spAutoFit/>
          </a:bodyPr>
          <a:lstStyle/>
          <a:p>
            <a:r>
              <a:rPr lang="vi-VN" dirty="0">
                <a:latin typeface="+mj-lt"/>
              </a:rPr>
              <a:t>Để trích xuất được tọa độ của </a:t>
            </a:r>
            <a:r>
              <a:rPr lang="vi-VN" b="1" dirty="0">
                <a:latin typeface="+mj-lt"/>
              </a:rPr>
              <a:t>“Best Match” </a:t>
            </a:r>
            <a:r>
              <a:rPr lang="vi-VN" dirty="0">
                <a:latin typeface="+mj-lt"/>
              </a:rPr>
              <a:t>chúng ta sử dụng </a:t>
            </a:r>
            <a:r>
              <a:rPr lang="vi-VN" dirty="0" smtClean="0">
                <a:latin typeface="+mj-lt"/>
              </a:rPr>
              <a:t>function</a:t>
            </a:r>
            <a:r>
              <a:rPr lang="en-US" dirty="0" smtClean="0">
                <a:latin typeface="+mj-lt"/>
              </a:rPr>
              <a:t> </a:t>
            </a:r>
            <a:r>
              <a:rPr lang="vi-VN" b="1" dirty="0" smtClean="0">
                <a:latin typeface="+mj-lt"/>
              </a:rPr>
              <a:t>minMaxLoc</a:t>
            </a:r>
            <a:r>
              <a:rPr lang="vi-VN" b="1" dirty="0">
                <a:latin typeface="+mj-lt"/>
              </a:rPr>
              <a:t>()</a:t>
            </a:r>
          </a:p>
          <a:p>
            <a:endParaRPr lang="vi-VN" dirty="0">
              <a:latin typeface="+mj-lt"/>
            </a:endParaRPr>
          </a:p>
          <a:p>
            <a:r>
              <a:rPr lang="vi-VN" b="1" dirty="0">
                <a:latin typeface="+mj-lt"/>
              </a:rPr>
              <a:t>minVal, maxVal, minLoc, maxLoc = </a:t>
            </a:r>
            <a:r>
              <a:rPr lang="vi-VN" b="1" dirty="0" smtClean="0">
                <a:latin typeface="+mj-lt"/>
              </a:rPr>
              <a:t>minMaxLoc(matrix</a:t>
            </a:r>
            <a:r>
              <a:rPr lang="vi-VN" b="1" dirty="0">
                <a:latin typeface="+mj-lt"/>
              </a:rPr>
              <a:t>)</a:t>
            </a:r>
          </a:p>
          <a:p>
            <a:endParaRPr lang="vi-VN" dirty="0">
              <a:latin typeface="+mj-lt"/>
            </a:endParaRPr>
          </a:p>
          <a:p>
            <a:r>
              <a:rPr lang="vi-VN" dirty="0">
                <a:latin typeface="+mj-lt"/>
              </a:rPr>
              <a:t>Trong đó:</a:t>
            </a:r>
          </a:p>
          <a:p>
            <a:endParaRPr lang="vi-VN" dirty="0">
              <a:latin typeface="+mj-lt"/>
            </a:endParaRPr>
          </a:p>
          <a:p>
            <a:r>
              <a:rPr lang="vi-VN" b="1" dirty="0">
                <a:latin typeface="+mj-lt"/>
              </a:rPr>
              <a:t>minVal, maxVal </a:t>
            </a:r>
            <a:r>
              <a:rPr lang="vi-VN" dirty="0">
                <a:latin typeface="+mj-lt"/>
              </a:rPr>
              <a:t>– giá trị nhỏ nhất và lớn nhất của matrix;</a:t>
            </a:r>
          </a:p>
          <a:p>
            <a:r>
              <a:rPr lang="vi-VN" b="1" dirty="0">
                <a:latin typeface="+mj-lt"/>
              </a:rPr>
              <a:t>minLoc, maxLoc </a:t>
            </a:r>
            <a:r>
              <a:rPr lang="vi-VN" dirty="0">
                <a:latin typeface="+mj-lt"/>
              </a:rPr>
              <a:t>– tọa độ của giá trị minVal và maxVal trong matrix, ở dạng (x, y).</a:t>
            </a:r>
            <a:endParaRPr lang="en-US" dirty="0">
              <a:latin typeface="+mj-lt"/>
            </a:endParaRPr>
          </a:p>
        </p:txBody>
      </p:sp>
    </p:spTree>
    <p:extLst>
      <p:ext uri="{BB962C8B-B14F-4D97-AF65-F5344CB8AC3E}">
        <p14:creationId xmlns:p14="http://schemas.microsoft.com/office/powerpoint/2010/main" val="3345506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79373" y="568411"/>
            <a:ext cx="8254313"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Template Matching</a:t>
            </a:r>
          </a:p>
        </p:txBody>
      </p:sp>
      <p:sp>
        <p:nvSpPr>
          <p:cNvPr id="3" name="Rectangle 2"/>
          <p:cNvSpPr/>
          <p:nvPr/>
        </p:nvSpPr>
        <p:spPr>
          <a:xfrm>
            <a:off x="1045780" y="1654669"/>
            <a:ext cx="6096000" cy="461665"/>
          </a:xfrm>
          <a:prstGeom prst="rect">
            <a:avLst/>
          </a:prstGeom>
        </p:spPr>
        <p:txBody>
          <a:bodyPr>
            <a:spAutoFit/>
          </a:bodyPr>
          <a:lstStyle/>
          <a:p>
            <a:r>
              <a:rPr lang="en-US" sz="2400" b="1" dirty="0" smtClean="0">
                <a:latin typeface="Times New Roman" panose="02020603050405020304" pitchFamily="18" charset="0"/>
                <a:cs typeface="Times New Roman" panose="02020603050405020304" pitchFamily="18" charset="0"/>
              </a:rPr>
              <a:t>Source code:</a:t>
            </a:r>
            <a:endParaRPr lang="en-US" sz="2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045780" y="2054779"/>
            <a:ext cx="6096000" cy="3108543"/>
          </a:xfrm>
          <a:prstGeom prst="rect">
            <a:avLst/>
          </a:prstGeom>
        </p:spPr>
        <p:txBody>
          <a:bodyPr>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"opencv2/imgcodecs.hpp"</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"opencv2/highgui.hpp"</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"opencv2/imgproc.hpp"</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cv;</a:t>
            </a:r>
          </a:p>
          <a:p>
            <a:endParaRPr lang="en-US" sz="1400" dirty="0">
              <a:solidFill>
                <a:srgbClr val="000000"/>
              </a:solidFill>
              <a:latin typeface="Consolas" panose="020B0609020204030204" pitchFamily="49" charset="0"/>
            </a:endParaRPr>
          </a:p>
          <a:p>
            <a:r>
              <a:rPr lang="en-US" sz="1400" dirty="0">
                <a:solidFill>
                  <a:srgbClr val="2B91AF"/>
                </a:solidFill>
                <a:latin typeface="Consolas" panose="020B0609020204030204" pitchFamily="49" charset="0"/>
              </a:rPr>
              <a:t>Mat</a:t>
            </a:r>
            <a:r>
              <a:rPr lang="en-US" sz="1400" dirty="0">
                <a:solidFill>
                  <a:srgbClr val="000000"/>
                </a:solidFill>
                <a:latin typeface="Consolas" panose="020B0609020204030204" pitchFamily="49" charset="0"/>
              </a:rPr>
              <a:t> input_image, input_filter;</a:t>
            </a:r>
          </a:p>
          <a:p>
            <a:r>
              <a:rPr lang="en-US" sz="1400" dirty="0">
                <a:solidFill>
                  <a:srgbClr val="2B91AF"/>
                </a:solidFill>
                <a:latin typeface="Consolas" panose="020B0609020204030204" pitchFamily="49" charset="0"/>
              </a:rPr>
              <a:t>Mat</a:t>
            </a:r>
            <a:r>
              <a:rPr lang="en-US" sz="1400" dirty="0">
                <a:solidFill>
                  <a:srgbClr val="000000"/>
                </a:solidFill>
                <a:latin typeface="Consolas" panose="020B0609020204030204" pitchFamily="49" charset="0"/>
              </a:rPr>
              <a:t> gray_scale_image(input_image.rows, input_image.cols, </a:t>
            </a:r>
            <a:r>
              <a:rPr lang="en-US" sz="1400" dirty="0">
                <a:solidFill>
                  <a:srgbClr val="6F008A"/>
                </a:solidFill>
                <a:latin typeface="Consolas" panose="020B0609020204030204" pitchFamily="49" charset="0"/>
              </a:rPr>
              <a:t>CV_8UC1</a:t>
            </a:r>
            <a:r>
              <a:rPr lang="en-US" sz="1400" dirty="0">
                <a:solidFill>
                  <a:srgbClr val="000000"/>
                </a:solidFill>
                <a:latin typeface="Consolas" panose="020B0609020204030204" pitchFamily="49" charset="0"/>
              </a:rPr>
              <a:t>);</a:t>
            </a:r>
          </a:p>
          <a:p>
            <a:r>
              <a:rPr lang="en-US" sz="1400" dirty="0">
                <a:solidFill>
                  <a:srgbClr val="2B91AF"/>
                </a:solidFill>
                <a:latin typeface="Consolas" panose="020B0609020204030204" pitchFamily="49" charset="0"/>
              </a:rPr>
              <a:t>Mat</a:t>
            </a:r>
            <a:r>
              <a:rPr lang="en-US" sz="1400" dirty="0">
                <a:solidFill>
                  <a:srgbClr val="000000"/>
                </a:solidFill>
                <a:latin typeface="Consolas" panose="020B0609020204030204" pitchFamily="49" charset="0"/>
              </a:rPr>
              <a:t> gray_scale_filter(input_filter.rows, input_filter.cols, </a:t>
            </a:r>
            <a:r>
              <a:rPr lang="en-US" sz="1400" dirty="0">
                <a:solidFill>
                  <a:srgbClr val="6F008A"/>
                </a:solidFill>
                <a:latin typeface="Consolas" panose="020B0609020204030204" pitchFamily="49" charset="0"/>
              </a:rPr>
              <a:t>CV_8UC1</a:t>
            </a:r>
            <a:r>
              <a:rPr lang="en-US" sz="1400" dirty="0">
                <a:solidFill>
                  <a:srgbClr val="000000"/>
                </a:solidFill>
                <a:latin typeface="Consolas" panose="020B0609020204030204" pitchFamily="49" charset="0"/>
              </a:rPr>
              <a:t>);</a:t>
            </a:r>
          </a:p>
          <a:p>
            <a:r>
              <a:rPr lang="en-US" sz="1400" dirty="0">
                <a:solidFill>
                  <a:srgbClr val="808080"/>
                </a:solidFill>
                <a:latin typeface="Consolas" panose="020B0609020204030204" pitchFamily="49" charset="0"/>
              </a:rPr>
              <a:t>#define</a:t>
            </a:r>
            <a:r>
              <a:rPr lang="en-US" sz="1400" dirty="0">
                <a:solidFill>
                  <a:srgbClr val="000000"/>
                </a:solidFill>
                <a:latin typeface="Consolas" panose="020B0609020204030204" pitchFamily="49" charset="0"/>
              </a:rPr>
              <a:t> </a:t>
            </a:r>
            <a:r>
              <a:rPr lang="en-US" sz="1400" dirty="0">
                <a:solidFill>
                  <a:srgbClr val="6F008A"/>
                </a:solidFill>
                <a:latin typeface="Consolas" panose="020B0609020204030204" pitchFamily="49" charset="0"/>
              </a:rPr>
              <a:t>input0</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"E:/hoc_tap/nam_4_ki_1/dip/img.jpg"</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#define</a:t>
            </a:r>
            <a:r>
              <a:rPr lang="en-US" sz="1400" dirty="0">
                <a:solidFill>
                  <a:srgbClr val="000000"/>
                </a:solidFill>
                <a:latin typeface="Consolas" panose="020B0609020204030204" pitchFamily="49" charset="0"/>
              </a:rPr>
              <a:t> </a:t>
            </a:r>
            <a:r>
              <a:rPr lang="en-US" sz="1400" dirty="0">
                <a:solidFill>
                  <a:srgbClr val="6F008A"/>
                </a:solidFill>
                <a:latin typeface="Consolas" panose="020B0609020204030204" pitchFamily="49" charset="0"/>
              </a:rPr>
              <a:t>input1</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"E:/hoc_tap/nam_4_ki_1/dip/img_template.jpg"</a:t>
            </a:r>
            <a:endParaRPr lang="en-US" sz="1400" dirty="0"/>
          </a:p>
        </p:txBody>
      </p:sp>
      <p:sp>
        <p:nvSpPr>
          <p:cNvPr id="4" name="TextBox 3"/>
          <p:cNvSpPr txBox="1"/>
          <p:nvPr/>
        </p:nvSpPr>
        <p:spPr>
          <a:xfrm>
            <a:off x="7283669" y="2116334"/>
            <a:ext cx="3783724" cy="147732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khai báo thư viện không gian tên sử dụng.</a:t>
            </a:r>
          </a:p>
          <a:p>
            <a:r>
              <a:rPr lang="en-US" dirty="0" smtClean="0">
                <a:latin typeface="Times New Roman" panose="02020603050405020304" pitchFamily="18" charset="0"/>
                <a:cs typeface="Times New Roman" panose="02020603050405020304" pitchFamily="18" charset="0"/>
              </a:rPr>
              <a:t>Khai báo kiểu dữ liệu Mat và đường dẫn ảnh.</a:t>
            </a: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075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79373" y="568411"/>
            <a:ext cx="8254313"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Template Matching</a:t>
            </a:r>
          </a:p>
        </p:txBody>
      </p:sp>
      <p:sp>
        <p:nvSpPr>
          <p:cNvPr id="3" name="Rectangle 2"/>
          <p:cNvSpPr/>
          <p:nvPr/>
        </p:nvSpPr>
        <p:spPr>
          <a:xfrm>
            <a:off x="1045780" y="1654669"/>
            <a:ext cx="6096000" cy="461665"/>
          </a:xfrm>
          <a:prstGeom prst="rect">
            <a:avLst/>
          </a:prstGeom>
        </p:spPr>
        <p:txBody>
          <a:bodyPr>
            <a:spAutoFit/>
          </a:bodyPr>
          <a:lstStyle/>
          <a:p>
            <a:r>
              <a:rPr lang="en-US" sz="2400" b="1" dirty="0" smtClean="0">
                <a:latin typeface="Times New Roman" panose="02020603050405020304" pitchFamily="18" charset="0"/>
                <a:cs typeface="Times New Roman" panose="02020603050405020304" pitchFamily="18" charset="0"/>
              </a:rPr>
              <a:t>Source code:</a:t>
            </a:r>
            <a:endParaRPr lang="en-US" sz="2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283669" y="2116334"/>
            <a:ext cx="3783724"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Tiến hành load ảnh từ hàm imread.</a:t>
            </a:r>
          </a:p>
          <a:p>
            <a:r>
              <a:rPr lang="en-US" dirty="0" smtClean="0">
                <a:latin typeface="Times New Roman" panose="02020603050405020304" pitchFamily="18" charset="0"/>
                <a:cs typeface="Times New Roman" panose="02020603050405020304" pitchFamily="18" charset="0"/>
              </a:rPr>
              <a:t>Hiện thị ảnh nguồn và ảnh “template” ra cửa sổ màn hình.</a:t>
            </a:r>
          </a:p>
          <a:p>
            <a:r>
              <a:rPr lang="en-US" dirty="0" smtClean="0">
                <a:latin typeface="Times New Roman" panose="02020603050405020304" pitchFamily="18" charset="0"/>
                <a:cs typeface="Times New Roman" panose="02020603050405020304" pitchFamily="18" charset="0"/>
              </a:rPr>
              <a:t>Tiến hành chuyển ảnh thành ảnh gray.</a:t>
            </a:r>
          </a:p>
          <a:p>
            <a:r>
              <a:rPr lang="en-US" dirty="0" smtClean="0">
                <a:latin typeface="Times New Roman" panose="02020603050405020304" pitchFamily="18" charset="0"/>
                <a:cs typeface="Times New Roman" panose="02020603050405020304" pitchFamily="18" charset="0"/>
              </a:rPr>
              <a:t>Và cuối cùng hiển thị ảnh ra màn hình.</a:t>
            </a: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045780" y="2116334"/>
            <a:ext cx="6096000" cy="4185761"/>
          </a:xfrm>
          <a:prstGeom prst="rect">
            <a:avLst/>
          </a:prstGeom>
        </p:spPr>
        <p:txBody>
          <a:bodyPr>
            <a:spAutoFit/>
          </a:bodyPr>
          <a:lstStyle/>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//load source img and template img</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input_image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imread(</a:t>
            </a:r>
            <a:r>
              <a:rPr lang="en-US" sz="1400" dirty="0">
                <a:solidFill>
                  <a:srgbClr val="6F008A"/>
                </a:solidFill>
                <a:latin typeface="Consolas" panose="020B0609020204030204" pitchFamily="49" charset="0"/>
              </a:rPr>
              <a:t>input0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input_filter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imread(</a:t>
            </a:r>
            <a:r>
              <a:rPr lang="en-US" sz="1400" dirty="0">
                <a:solidFill>
                  <a:srgbClr val="6F008A"/>
                </a:solidFill>
                <a:latin typeface="Consolas" panose="020B0609020204030204" pitchFamily="49" charset="0"/>
              </a:rPr>
              <a:t>input1</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imshow(</a:t>
            </a:r>
            <a:r>
              <a:rPr lang="en-US" sz="1400" dirty="0">
                <a:solidFill>
                  <a:srgbClr val="A31515"/>
                </a:solidFill>
                <a:latin typeface="Consolas" panose="020B0609020204030204" pitchFamily="49" charset="0"/>
              </a:rPr>
              <a:t>"Input Image"</a:t>
            </a:r>
            <a:r>
              <a:rPr lang="en-US" sz="1400" dirty="0">
                <a:solidFill>
                  <a:srgbClr val="000000"/>
                </a:solidFill>
                <a:latin typeface="Consolas" panose="020B0609020204030204" pitchFamily="49" charset="0"/>
              </a:rPr>
              <a:t>, input_image);</a:t>
            </a:r>
          </a:p>
          <a:p>
            <a:r>
              <a:rPr lang="en-US" sz="1400" dirty="0">
                <a:solidFill>
                  <a:srgbClr val="000000"/>
                </a:solidFill>
                <a:latin typeface="Consolas" panose="020B0609020204030204" pitchFamily="49" charset="0"/>
              </a:rPr>
              <a:t>    imshow(</a:t>
            </a:r>
            <a:r>
              <a:rPr lang="en-US" sz="1400" dirty="0">
                <a:solidFill>
                  <a:srgbClr val="A31515"/>
                </a:solidFill>
                <a:latin typeface="Consolas" panose="020B0609020204030204" pitchFamily="49" charset="0"/>
              </a:rPr>
              <a:t>"Input Template"</a:t>
            </a:r>
            <a:r>
              <a:rPr lang="en-US" sz="1400" dirty="0">
                <a:solidFill>
                  <a:srgbClr val="000000"/>
                </a:solidFill>
                <a:latin typeface="Consolas" panose="020B0609020204030204" pitchFamily="49" charset="0"/>
              </a:rPr>
              <a:t>, input_filter);</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(input_image.empty() || input_filter.empty())</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std::cout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"Can't find image"</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std::endl;</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-1;</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cvtColor(input_image, gray_scale_image, </a:t>
            </a:r>
            <a:r>
              <a:rPr lang="en-US" sz="1400" dirty="0">
                <a:solidFill>
                  <a:srgbClr val="2F4F4F"/>
                </a:solidFill>
                <a:latin typeface="Consolas" panose="020B0609020204030204" pitchFamily="49" charset="0"/>
              </a:rPr>
              <a:t>COLOR_BGR2GRAY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cvtColor(input_filter, gray_scale_filter, </a:t>
            </a:r>
            <a:r>
              <a:rPr lang="en-US" sz="1400" dirty="0">
                <a:solidFill>
                  <a:srgbClr val="2F4F4F"/>
                </a:solidFill>
                <a:latin typeface="Consolas" panose="020B0609020204030204" pitchFamily="49" charset="0"/>
              </a:rPr>
              <a:t>COLOR_BGR2GRAY</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imshow(</a:t>
            </a:r>
            <a:r>
              <a:rPr lang="en-US" sz="1400" dirty="0">
                <a:solidFill>
                  <a:srgbClr val="A31515"/>
                </a:solidFill>
                <a:latin typeface="Consolas" panose="020B0609020204030204" pitchFamily="49" charset="0"/>
              </a:rPr>
              <a:t>"GrayScale Image"</a:t>
            </a:r>
            <a:r>
              <a:rPr lang="en-US" sz="1400" dirty="0">
                <a:solidFill>
                  <a:srgbClr val="000000"/>
                </a:solidFill>
                <a:latin typeface="Consolas" panose="020B0609020204030204" pitchFamily="49" charset="0"/>
              </a:rPr>
              <a:t>, gray_scale_image);</a:t>
            </a:r>
          </a:p>
          <a:p>
            <a:r>
              <a:rPr lang="en-US" sz="1400" dirty="0">
                <a:solidFill>
                  <a:srgbClr val="000000"/>
                </a:solidFill>
                <a:latin typeface="Consolas" panose="020B0609020204030204" pitchFamily="49" charset="0"/>
              </a:rPr>
              <a:t>    imshow(</a:t>
            </a:r>
            <a:r>
              <a:rPr lang="en-US" sz="1400" dirty="0">
                <a:solidFill>
                  <a:srgbClr val="A31515"/>
                </a:solidFill>
                <a:latin typeface="Consolas" panose="020B0609020204030204" pitchFamily="49" charset="0"/>
              </a:rPr>
              <a:t>"GrayScale Filter"</a:t>
            </a:r>
            <a:r>
              <a:rPr lang="en-US" sz="1400" dirty="0">
                <a:solidFill>
                  <a:srgbClr val="000000"/>
                </a:solidFill>
                <a:latin typeface="Consolas" panose="020B0609020204030204" pitchFamily="49" charset="0"/>
              </a:rPr>
              <a:t>, gray_scale_filter);</a:t>
            </a:r>
            <a:endParaRPr lang="en-US" sz="1400" dirty="0"/>
          </a:p>
        </p:txBody>
      </p:sp>
      <p:pic>
        <p:nvPicPr>
          <p:cNvPr id="7" name="Picture 6"/>
          <p:cNvPicPr>
            <a:picLocks noChangeAspect="1"/>
          </p:cNvPicPr>
          <p:nvPr/>
        </p:nvPicPr>
        <p:blipFill>
          <a:blip r:embed="rId2"/>
          <a:stretch>
            <a:fillRect/>
          </a:stretch>
        </p:blipFill>
        <p:spPr>
          <a:xfrm>
            <a:off x="7336058" y="3683375"/>
            <a:ext cx="1698397" cy="2417880"/>
          </a:xfrm>
          <a:prstGeom prst="rect">
            <a:avLst/>
          </a:prstGeom>
        </p:spPr>
      </p:pic>
      <p:pic>
        <p:nvPicPr>
          <p:cNvPr id="8" name="Picture 7"/>
          <p:cNvPicPr>
            <a:picLocks noChangeAspect="1"/>
          </p:cNvPicPr>
          <p:nvPr/>
        </p:nvPicPr>
        <p:blipFill>
          <a:blip r:embed="rId3"/>
          <a:stretch>
            <a:fillRect/>
          </a:stretch>
        </p:blipFill>
        <p:spPr>
          <a:xfrm>
            <a:off x="9228733" y="3683374"/>
            <a:ext cx="1838660" cy="2497451"/>
          </a:xfrm>
          <a:prstGeom prst="rect">
            <a:avLst/>
          </a:prstGeom>
        </p:spPr>
      </p:pic>
      <p:sp>
        <p:nvSpPr>
          <p:cNvPr id="9" name="TextBox 8"/>
          <p:cNvSpPr txBox="1"/>
          <p:nvPr/>
        </p:nvSpPr>
        <p:spPr>
          <a:xfrm>
            <a:off x="7649228" y="6302095"/>
            <a:ext cx="1072056" cy="307777"/>
          </a:xfrm>
          <a:prstGeom prst="rect">
            <a:avLst/>
          </a:prstGeom>
          <a:noFill/>
        </p:spPr>
        <p:txBody>
          <a:bodyPr wrap="square" rtlCol="0">
            <a:spAutoFit/>
          </a:bodyPr>
          <a:lstStyle/>
          <a:p>
            <a:pPr algn="ctr"/>
            <a:r>
              <a:rPr lang="en-US" sz="1400" i="1" dirty="0" smtClean="0"/>
              <a:t>Ảnh nguồn</a:t>
            </a:r>
            <a:endParaRPr lang="en-US" sz="1400" i="1" dirty="0"/>
          </a:p>
        </p:txBody>
      </p:sp>
      <p:sp>
        <p:nvSpPr>
          <p:cNvPr id="10" name="TextBox 9"/>
          <p:cNvSpPr txBox="1"/>
          <p:nvPr/>
        </p:nvSpPr>
        <p:spPr>
          <a:xfrm>
            <a:off x="9612035" y="6302095"/>
            <a:ext cx="1072056" cy="307777"/>
          </a:xfrm>
          <a:prstGeom prst="rect">
            <a:avLst/>
          </a:prstGeom>
          <a:noFill/>
        </p:spPr>
        <p:txBody>
          <a:bodyPr wrap="square" rtlCol="0">
            <a:spAutoFit/>
          </a:bodyPr>
          <a:lstStyle/>
          <a:p>
            <a:pPr algn="ctr"/>
            <a:r>
              <a:rPr lang="en-US" sz="1400" i="1" dirty="0" smtClean="0"/>
              <a:t>Ảnh gray</a:t>
            </a:r>
            <a:endParaRPr lang="en-US" sz="1400" i="1" dirty="0"/>
          </a:p>
        </p:txBody>
      </p:sp>
    </p:spTree>
    <p:extLst>
      <p:ext uri="{BB962C8B-B14F-4D97-AF65-F5344CB8AC3E}">
        <p14:creationId xmlns:p14="http://schemas.microsoft.com/office/powerpoint/2010/main" val="2962808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79373" y="568411"/>
            <a:ext cx="8254313"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Template Matching</a:t>
            </a:r>
          </a:p>
        </p:txBody>
      </p:sp>
      <p:sp>
        <p:nvSpPr>
          <p:cNvPr id="3" name="Rectangle 2"/>
          <p:cNvSpPr/>
          <p:nvPr/>
        </p:nvSpPr>
        <p:spPr>
          <a:xfrm>
            <a:off x="1045780" y="1654669"/>
            <a:ext cx="6096000" cy="461665"/>
          </a:xfrm>
          <a:prstGeom prst="rect">
            <a:avLst/>
          </a:prstGeom>
        </p:spPr>
        <p:txBody>
          <a:bodyPr>
            <a:spAutoFit/>
          </a:bodyPr>
          <a:lstStyle/>
          <a:p>
            <a:r>
              <a:rPr lang="en-US" sz="2400" b="1" dirty="0" smtClean="0">
                <a:latin typeface="Times New Roman" panose="02020603050405020304" pitchFamily="18" charset="0"/>
                <a:cs typeface="Times New Roman" panose="02020603050405020304" pitchFamily="18" charset="0"/>
              </a:rPr>
              <a:t>Source code:</a:t>
            </a:r>
            <a:endParaRPr lang="en-US" sz="2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283669" y="2116334"/>
            <a:ext cx="3783724" cy="2031325"/>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Khai bảo ảnh đầu ra.</a:t>
            </a:r>
          </a:p>
          <a:p>
            <a:r>
              <a:rPr lang="en-US" dirty="0">
                <a:latin typeface="Times New Roman" panose="02020603050405020304" pitchFamily="18" charset="0"/>
                <a:cs typeface="Times New Roman" panose="02020603050405020304" pitchFamily="18" charset="0"/>
              </a:rPr>
              <a:t>Tiến hành gọi </a:t>
            </a:r>
            <a:r>
              <a:rPr lang="en-US" dirty="0" smtClean="0">
                <a:latin typeface="Times New Roman" panose="02020603050405020304" pitchFamily="18" charset="0"/>
                <a:cs typeface="Times New Roman" panose="02020603050405020304" pitchFamily="18" charset="0"/>
              </a:rPr>
              <a:t>hàm “minMaxLoc()”.</a:t>
            </a:r>
          </a:p>
          <a:p>
            <a:r>
              <a:rPr lang="en-US" dirty="0" smtClean="0">
                <a:latin typeface="Times New Roman" panose="02020603050405020304" pitchFamily="18" charset="0"/>
                <a:cs typeface="Times New Roman" panose="02020603050405020304" pitchFamily="18" charset="0"/>
              </a:rPr>
              <a:t>Tiến hành tìm ảnh cần tìm bằng hàm “matchTemplate”.</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1045780" y="2084493"/>
            <a:ext cx="6096000" cy="3970318"/>
          </a:xfrm>
          <a:prstGeom prst="rect">
            <a:avLst/>
          </a:prstGeom>
        </p:spPr>
        <p:txBody>
          <a:bodyPr>
            <a:spAutoFit/>
          </a:bodyPr>
          <a:lstStyle/>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Mat</a:t>
            </a:r>
            <a:r>
              <a:rPr lang="en-US" sz="1400" dirty="0">
                <a:solidFill>
                  <a:srgbClr val="000000"/>
                </a:solidFill>
                <a:latin typeface="Consolas" panose="020B0609020204030204" pitchFamily="49" charset="0"/>
              </a:rPr>
              <a:t> final_image(gray_scale_image.rows - gray_scale_filter.rows + 1, gray_scale_image.cols - gray_scale_filter.cols + 1, </a:t>
            </a:r>
            <a:r>
              <a:rPr lang="en-US" sz="1400" dirty="0">
                <a:solidFill>
                  <a:srgbClr val="6F008A"/>
                </a:solidFill>
                <a:latin typeface="Consolas" panose="020B0609020204030204" pitchFamily="49" charset="0"/>
              </a:rPr>
              <a:t>CV_8UC1</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matchTemplate(gray_scale_image, gray_scale_filter, final_image, 3);</a:t>
            </a:r>
          </a:p>
          <a:p>
            <a:r>
              <a:rPr lang="en-US" sz="1400" dirty="0">
                <a:solidFill>
                  <a:srgbClr val="000000"/>
                </a:solidFill>
                <a:latin typeface="Consolas" panose="020B0609020204030204" pitchFamily="49" charset="0"/>
              </a:rPr>
              <a:t>    normalize(final_image, final_image, 0, 1, </a:t>
            </a:r>
            <a:r>
              <a:rPr lang="en-US" sz="1400" dirty="0">
                <a:solidFill>
                  <a:srgbClr val="2F4F4F"/>
                </a:solidFill>
                <a:latin typeface="Consolas" panose="020B0609020204030204" pitchFamily="49" charset="0"/>
              </a:rPr>
              <a:t>NORM_MINMAX</a:t>
            </a:r>
            <a:r>
              <a:rPr lang="en-US" sz="1400" dirty="0">
                <a:solidFill>
                  <a:srgbClr val="000000"/>
                </a:solidFill>
                <a:latin typeface="Consolas" panose="020B0609020204030204" pitchFamily="49" charset="0"/>
              </a:rPr>
              <a:t>, -1, </a:t>
            </a:r>
            <a:r>
              <a:rPr lang="en-US" sz="1400" dirty="0">
                <a:solidFill>
                  <a:srgbClr val="2B91AF"/>
                </a:solidFill>
                <a:latin typeface="Consolas" panose="020B0609020204030204" pitchFamily="49" charset="0"/>
              </a:rPr>
              <a:t>Mat</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6400"/>
                </a:solidFill>
                <a:latin typeface="Consolas" panose="020B0609020204030204" pitchFamily="49" charset="0"/>
              </a:rPr>
              <a:t>/// Localizing the best match with minMaxLoc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min_val, max_val;</a:t>
            </a: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a:t>
            </a:r>
            <a:r>
              <a:rPr lang="en-US" sz="1400" dirty="0">
                <a:solidFill>
                  <a:srgbClr val="000000"/>
                </a:solidFill>
                <a:latin typeface="Consolas" panose="020B0609020204030204" pitchFamily="49" charset="0"/>
              </a:rPr>
              <a:t> min_loc, max_loc, match_loc;</a:t>
            </a:r>
          </a:p>
          <a:p>
            <a:r>
              <a:rPr lang="en-US" sz="1400" dirty="0">
                <a:solidFill>
                  <a:srgbClr val="000000"/>
                </a:solidFill>
                <a:latin typeface="Consolas" panose="020B0609020204030204" pitchFamily="49" charset="0"/>
              </a:rPr>
              <a:t>    minMaxLoc(final_image, &amp;min_val, &amp;max_val, &amp;min_loc, &amp;max_loc, </a:t>
            </a:r>
            <a:r>
              <a:rPr lang="en-US" sz="1400" dirty="0">
                <a:solidFill>
                  <a:srgbClr val="2B91AF"/>
                </a:solidFill>
                <a:latin typeface="Consolas" panose="020B0609020204030204" pitchFamily="49" charset="0"/>
              </a:rPr>
              <a:t>Mat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For SQDIFF and SQDIFF_NORMED, the best matches are lower values. For all the other methods, the higher the better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match_loc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max_loc;</a:t>
            </a:r>
          </a:p>
          <a:p>
            <a:r>
              <a:rPr lang="en-US" sz="1400" dirty="0">
                <a:solidFill>
                  <a:srgbClr val="000000"/>
                </a:solidFill>
                <a:latin typeface="Consolas" panose="020B0609020204030204" pitchFamily="49" charset="0"/>
              </a:rPr>
              <a:t>    std::cout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match_loc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std::endl;</a:t>
            </a:r>
            <a:endParaRPr lang="en-US" sz="1400" dirty="0"/>
          </a:p>
        </p:txBody>
      </p:sp>
      <p:pic>
        <p:nvPicPr>
          <p:cNvPr id="13" name="Picture 12"/>
          <p:cNvPicPr>
            <a:picLocks noChangeAspect="1"/>
          </p:cNvPicPr>
          <p:nvPr/>
        </p:nvPicPr>
        <p:blipFill>
          <a:blip r:embed="rId2"/>
          <a:stretch>
            <a:fillRect/>
          </a:stretch>
        </p:blipFill>
        <p:spPr>
          <a:xfrm>
            <a:off x="7141780" y="3511113"/>
            <a:ext cx="4689107" cy="1066370"/>
          </a:xfrm>
          <a:prstGeom prst="rect">
            <a:avLst/>
          </a:prstGeom>
        </p:spPr>
      </p:pic>
      <p:sp>
        <p:nvSpPr>
          <p:cNvPr id="14" name="TextBox 13"/>
          <p:cNvSpPr txBox="1"/>
          <p:nvPr/>
        </p:nvSpPr>
        <p:spPr>
          <a:xfrm>
            <a:off x="7466448" y="4577483"/>
            <a:ext cx="3418165" cy="307777"/>
          </a:xfrm>
          <a:prstGeom prst="rect">
            <a:avLst/>
          </a:prstGeom>
          <a:noFill/>
        </p:spPr>
        <p:txBody>
          <a:bodyPr wrap="square" rtlCol="0">
            <a:spAutoFit/>
          </a:bodyPr>
          <a:lstStyle/>
          <a:p>
            <a:pPr algn="ctr"/>
            <a:r>
              <a:rPr lang="en-US" sz="1400" i="1" dirty="0" smtClean="0"/>
              <a:t>Phương pháp sử dụng: tương quan chéo</a:t>
            </a:r>
            <a:endParaRPr lang="en-US" sz="1400" i="1" dirty="0"/>
          </a:p>
        </p:txBody>
      </p:sp>
    </p:spTree>
    <p:extLst>
      <p:ext uri="{BB962C8B-B14F-4D97-AF65-F5344CB8AC3E}">
        <p14:creationId xmlns:p14="http://schemas.microsoft.com/office/powerpoint/2010/main" val="52083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79373" y="568411"/>
            <a:ext cx="8254313"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Template Matching</a:t>
            </a:r>
          </a:p>
        </p:txBody>
      </p:sp>
      <p:sp>
        <p:nvSpPr>
          <p:cNvPr id="3" name="Rectangle 2"/>
          <p:cNvSpPr/>
          <p:nvPr/>
        </p:nvSpPr>
        <p:spPr>
          <a:xfrm>
            <a:off x="1045780" y="1654669"/>
            <a:ext cx="6096000" cy="461665"/>
          </a:xfrm>
          <a:prstGeom prst="rect">
            <a:avLst/>
          </a:prstGeom>
        </p:spPr>
        <p:txBody>
          <a:bodyPr>
            <a:spAutoFit/>
          </a:bodyPr>
          <a:lstStyle/>
          <a:p>
            <a:r>
              <a:rPr lang="en-US" sz="2400" b="1" dirty="0" smtClean="0">
                <a:latin typeface="Times New Roman" panose="02020603050405020304" pitchFamily="18" charset="0"/>
                <a:cs typeface="Times New Roman" panose="02020603050405020304" pitchFamily="18" charset="0"/>
              </a:rPr>
              <a:t>Source code:</a:t>
            </a:r>
            <a:endParaRPr lang="en-US" sz="2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283669" y="2116334"/>
            <a:ext cx="3783724"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Khởi tạo hình vuông bao quanh khung vực phát hiện vật thể.</a:t>
            </a:r>
          </a:p>
          <a:p>
            <a:r>
              <a:rPr lang="en-US" dirty="0" smtClean="0">
                <a:latin typeface="Times New Roman" panose="02020603050405020304" pitchFamily="18" charset="0"/>
                <a:cs typeface="Times New Roman" panose="02020603050405020304" pitchFamily="18" charset="0"/>
              </a:rPr>
              <a:t>Đưa ảnh đã tìm ra cửa sổ màn hình.</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045780" y="2116334"/>
            <a:ext cx="6096000" cy="4185761"/>
          </a:xfrm>
          <a:prstGeom prst="rect">
            <a:avLst/>
          </a:prstGeom>
        </p:spPr>
        <p:txBody>
          <a:bodyPr>
            <a:spAutoFit/>
          </a:bodyPr>
          <a:lstStyle/>
          <a:p>
            <a:r>
              <a:rPr lang="en-US" sz="1400" dirty="0">
                <a:solidFill>
                  <a:srgbClr val="000000"/>
                </a:solidFill>
                <a:latin typeface="Consolas" panose="020B0609020204030204" pitchFamily="49" charset="0"/>
              </a:rPr>
              <a:t> rectangle(input_image,</a:t>
            </a:r>
          </a:p>
          <a:p>
            <a:r>
              <a:rPr lang="en-US" sz="1400" dirty="0">
                <a:solidFill>
                  <a:srgbClr val="000000"/>
                </a:solidFill>
                <a:latin typeface="Consolas" panose="020B0609020204030204" pitchFamily="49" charset="0"/>
              </a:rPr>
              <a:t>        match_loc,</a:t>
            </a: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a:t>
            </a:r>
            <a:r>
              <a:rPr lang="en-US" sz="1400" dirty="0">
                <a:solidFill>
                  <a:srgbClr val="000000"/>
                </a:solidFill>
                <a:latin typeface="Consolas" panose="020B0609020204030204" pitchFamily="49" charset="0"/>
              </a:rPr>
              <a:t>(match_loc.x + gray_scale_filter.cols, match_loc.y + gray_scale_filter.rows),</a:t>
            </a: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Scalar</a:t>
            </a:r>
            <a:r>
              <a:rPr lang="en-US" sz="1400" dirty="0">
                <a:solidFill>
                  <a:srgbClr val="000000"/>
                </a:solidFill>
                <a:latin typeface="Consolas" panose="020B0609020204030204" pitchFamily="49" charset="0"/>
              </a:rPr>
              <a:t>::all(0),</a:t>
            </a:r>
          </a:p>
          <a:p>
            <a:r>
              <a:rPr lang="en-US" sz="1400" dirty="0">
                <a:solidFill>
                  <a:srgbClr val="000000"/>
                </a:solidFill>
                <a:latin typeface="Consolas" panose="020B0609020204030204" pitchFamily="49" charset="0"/>
              </a:rPr>
              <a:t>        2,</a:t>
            </a:r>
          </a:p>
          <a:p>
            <a:r>
              <a:rPr lang="en-US" sz="1400" dirty="0">
                <a:solidFill>
                  <a:srgbClr val="000000"/>
                </a:solidFill>
                <a:latin typeface="Consolas" panose="020B0609020204030204" pitchFamily="49" charset="0"/>
              </a:rPr>
              <a:t>        8,</a:t>
            </a:r>
          </a:p>
          <a:p>
            <a:r>
              <a:rPr lang="en-US" sz="1400" dirty="0">
                <a:solidFill>
                  <a:srgbClr val="000000"/>
                </a:solidFill>
                <a:latin typeface="Consolas" panose="020B0609020204030204" pitchFamily="49" charset="0"/>
              </a:rPr>
              <a:t>        0);</a:t>
            </a:r>
          </a:p>
          <a:p>
            <a:r>
              <a:rPr lang="en-US" sz="1400" dirty="0">
                <a:solidFill>
                  <a:srgbClr val="000000"/>
                </a:solidFill>
                <a:latin typeface="Consolas" panose="020B0609020204030204" pitchFamily="49" charset="0"/>
              </a:rPr>
              <a:t>    rectangle(final_image,</a:t>
            </a:r>
          </a:p>
          <a:p>
            <a:r>
              <a:rPr lang="en-US" sz="1400" dirty="0">
                <a:solidFill>
                  <a:srgbClr val="000000"/>
                </a:solidFill>
                <a:latin typeface="Consolas" panose="020B0609020204030204" pitchFamily="49" charset="0"/>
              </a:rPr>
              <a:t>        match_loc,</a:t>
            </a: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a:t>
            </a:r>
            <a:r>
              <a:rPr lang="en-US" sz="1400" dirty="0">
                <a:solidFill>
                  <a:srgbClr val="000000"/>
                </a:solidFill>
                <a:latin typeface="Consolas" panose="020B0609020204030204" pitchFamily="49" charset="0"/>
              </a:rPr>
              <a:t>(match_loc.x + gray_scale_filter.cols, match_loc.y + gray_scale_filter.rows),</a:t>
            </a: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Scalar</a:t>
            </a:r>
            <a:r>
              <a:rPr lang="en-US" sz="1400" dirty="0">
                <a:solidFill>
                  <a:srgbClr val="000000"/>
                </a:solidFill>
                <a:latin typeface="Consolas" panose="020B0609020204030204" pitchFamily="49" charset="0"/>
              </a:rPr>
              <a:t>::all(0),</a:t>
            </a:r>
          </a:p>
          <a:p>
            <a:r>
              <a:rPr lang="en-US" sz="1400" dirty="0">
                <a:solidFill>
                  <a:srgbClr val="000000"/>
                </a:solidFill>
                <a:latin typeface="Consolas" panose="020B0609020204030204" pitchFamily="49" charset="0"/>
              </a:rPr>
              <a:t>        2,</a:t>
            </a:r>
          </a:p>
          <a:p>
            <a:r>
              <a:rPr lang="en-US" sz="1400" dirty="0">
                <a:solidFill>
                  <a:srgbClr val="000000"/>
                </a:solidFill>
                <a:latin typeface="Consolas" panose="020B0609020204030204" pitchFamily="49" charset="0"/>
              </a:rPr>
              <a:t>        8,</a:t>
            </a:r>
          </a:p>
          <a:p>
            <a:r>
              <a:rPr lang="en-US" sz="1400" dirty="0">
                <a:solidFill>
                  <a:srgbClr val="000000"/>
                </a:solidFill>
                <a:latin typeface="Consolas" panose="020B0609020204030204" pitchFamily="49" charset="0"/>
              </a:rPr>
              <a:t>        0);</a:t>
            </a:r>
          </a:p>
          <a:p>
            <a:r>
              <a:rPr lang="en-US" sz="1400" dirty="0">
                <a:solidFill>
                  <a:srgbClr val="000000"/>
                </a:solidFill>
                <a:latin typeface="Consolas" panose="020B0609020204030204" pitchFamily="49" charset="0"/>
              </a:rPr>
              <a:t>    imshow(</a:t>
            </a:r>
            <a:r>
              <a:rPr lang="en-US" sz="1400" dirty="0">
                <a:solidFill>
                  <a:srgbClr val="A31515"/>
                </a:solidFill>
                <a:latin typeface="Consolas" panose="020B0609020204030204" pitchFamily="49" charset="0"/>
              </a:rPr>
              <a:t>"Final Image"</a:t>
            </a:r>
            <a:r>
              <a:rPr lang="en-US" sz="1400" dirty="0">
                <a:solidFill>
                  <a:srgbClr val="000000"/>
                </a:solidFill>
                <a:latin typeface="Consolas" panose="020B0609020204030204" pitchFamily="49" charset="0"/>
              </a:rPr>
              <a:t>, input_image);</a:t>
            </a:r>
          </a:p>
          <a:p>
            <a:r>
              <a:rPr lang="en-US" sz="1400" dirty="0">
                <a:solidFill>
                  <a:srgbClr val="000000"/>
                </a:solidFill>
                <a:latin typeface="Consolas" panose="020B0609020204030204" pitchFamily="49" charset="0"/>
              </a:rPr>
              <a:t>    cv::waitKey();</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endParaRPr lang="en-US" sz="1400" dirty="0"/>
          </a:p>
        </p:txBody>
      </p:sp>
      <p:pic>
        <p:nvPicPr>
          <p:cNvPr id="8" name="Picture 7"/>
          <p:cNvPicPr>
            <a:picLocks noChangeAspect="1"/>
          </p:cNvPicPr>
          <p:nvPr/>
        </p:nvPicPr>
        <p:blipFill>
          <a:blip r:embed="rId2"/>
          <a:stretch>
            <a:fillRect/>
          </a:stretch>
        </p:blipFill>
        <p:spPr>
          <a:xfrm>
            <a:off x="7141780" y="3290394"/>
            <a:ext cx="1513489" cy="885007"/>
          </a:xfrm>
          <a:prstGeom prst="rect">
            <a:avLst/>
          </a:prstGeom>
        </p:spPr>
      </p:pic>
      <p:sp>
        <p:nvSpPr>
          <p:cNvPr id="9" name="TextBox 8"/>
          <p:cNvSpPr txBox="1"/>
          <p:nvPr/>
        </p:nvSpPr>
        <p:spPr>
          <a:xfrm>
            <a:off x="7362496" y="4272242"/>
            <a:ext cx="1072056" cy="307777"/>
          </a:xfrm>
          <a:prstGeom prst="rect">
            <a:avLst/>
          </a:prstGeom>
          <a:noFill/>
        </p:spPr>
        <p:txBody>
          <a:bodyPr wrap="square" rtlCol="0">
            <a:spAutoFit/>
          </a:bodyPr>
          <a:lstStyle/>
          <a:p>
            <a:pPr algn="ctr"/>
            <a:r>
              <a:rPr lang="en-US" sz="1400" i="1" dirty="0" smtClean="0"/>
              <a:t>Ảnh cần tìm</a:t>
            </a:r>
            <a:endParaRPr lang="en-US" sz="1400" i="1" dirty="0"/>
          </a:p>
        </p:txBody>
      </p:sp>
      <p:sp>
        <p:nvSpPr>
          <p:cNvPr id="11" name="TextBox 10"/>
          <p:cNvSpPr txBox="1"/>
          <p:nvPr/>
        </p:nvSpPr>
        <p:spPr>
          <a:xfrm>
            <a:off x="9638825" y="6019990"/>
            <a:ext cx="1239382" cy="307777"/>
          </a:xfrm>
          <a:prstGeom prst="rect">
            <a:avLst/>
          </a:prstGeom>
          <a:noFill/>
        </p:spPr>
        <p:txBody>
          <a:bodyPr wrap="square" rtlCol="0">
            <a:spAutoFit/>
          </a:bodyPr>
          <a:lstStyle/>
          <a:p>
            <a:pPr algn="ctr"/>
            <a:r>
              <a:rPr lang="en-US" sz="1400" i="1" dirty="0" smtClean="0"/>
              <a:t>Ảnh thu được</a:t>
            </a:r>
            <a:endParaRPr lang="en-US" sz="1400" i="1" dirty="0"/>
          </a:p>
        </p:txBody>
      </p:sp>
      <p:pic>
        <p:nvPicPr>
          <p:cNvPr id="2" name="Picture 1"/>
          <p:cNvPicPr>
            <a:picLocks noChangeAspect="1"/>
          </p:cNvPicPr>
          <p:nvPr/>
        </p:nvPicPr>
        <p:blipFill>
          <a:blip r:embed="rId3"/>
          <a:stretch>
            <a:fillRect/>
          </a:stretch>
        </p:blipFill>
        <p:spPr>
          <a:xfrm>
            <a:off x="8797158" y="3039664"/>
            <a:ext cx="2694367" cy="2980326"/>
          </a:xfrm>
          <a:prstGeom prst="rect">
            <a:avLst/>
          </a:prstGeom>
        </p:spPr>
      </p:pic>
    </p:spTree>
    <p:extLst>
      <p:ext uri="{BB962C8B-B14F-4D97-AF65-F5344CB8AC3E}">
        <p14:creationId xmlns:p14="http://schemas.microsoft.com/office/powerpoint/2010/main" val="847178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631</Words>
  <Application>Microsoft Office PowerPoint</Application>
  <PresentationFormat>Widescreen</PresentationFormat>
  <Paragraphs>105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teu-pc</dc:creator>
  <cp:lastModifiedBy>teu-pc</cp:lastModifiedBy>
  <cp:revision>26</cp:revision>
  <dcterms:created xsi:type="dcterms:W3CDTF">2021-11-30T10:12:09Z</dcterms:created>
  <dcterms:modified xsi:type="dcterms:W3CDTF">2021-12-02T20:30:14Z</dcterms:modified>
</cp:coreProperties>
</file>