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338" r:id="rId3"/>
    <p:sldId id="339" r:id="rId4"/>
    <p:sldId id="341" r:id="rId5"/>
    <p:sldId id="356" r:id="rId6"/>
    <p:sldId id="342" r:id="rId7"/>
    <p:sldId id="343" r:id="rId8"/>
    <p:sldId id="344" r:id="rId9"/>
    <p:sldId id="345" r:id="rId10"/>
    <p:sldId id="346" r:id="rId11"/>
    <p:sldId id="1606" r:id="rId12"/>
    <p:sldId id="1607" r:id="rId13"/>
    <p:sldId id="1608" r:id="rId14"/>
    <p:sldId id="1609" r:id="rId15"/>
  </p:sldIdLst>
  <p:sldSz cx="9144000" cy="5143500" type="screen16x9"/>
  <p:notesSz cx="6858000" cy="9144000"/>
  <p:custShowLst>
    <p:custShow name="Custom Show 1"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ADA"/>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77901" autoAdjust="0"/>
  </p:normalViewPr>
  <p:slideViewPr>
    <p:cSldViewPr>
      <p:cViewPr varScale="1">
        <p:scale>
          <a:sx n="100" d="100"/>
          <a:sy n="100" d="100"/>
        </p:scale>
        <p:origin x="248"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DD8868-D186-45BC-B4DF-C34CFC373B1A}" type="datetimeFigureOut">
              <a:rPr lang="en-US" smtClean="0"/>
              <a:t>4/18/2023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A50244-B567-40F9-844D-79C0A8C981E8}" type="slidenum">
              <a:rPr lang="en-US" smtClean="0"/>
              <a:t>‹#›</a:t>
            </a:fld>
            <a:endParaRPr lang="en-US"/>
          </a:p>
        </p:txBody>
      </p:sp>
    </p:spTree>
    <p:extLst>
      <p:ext uri="{BB962C8B-B14F-4D97-AF65-F5344CB8AC3E}">
        <p14:creationId xmlns:p14="http://schemas.microsoft.com/office/powerpoint/2010/main" val="41724404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779C90-24DB-4382-9B3C-40C48D86E2D0}" type="datetimeFigureOut">
              <a:rPr lang="en-US" smtClean="0"/>
              <a:t>4/18/2023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81501C-2945-416B-B3C2-5BA3D59D8AB4}" type="slidenum">
              <a:rPr lang="en-US" smtClean="0"/>
              <a:t>‹#›</a:t>
            </a:fld>
            <a:endParaRPr lang="en-US"/>
          </a:p>
        </p:txBody>
      </p:sp>
    </p:spTree>
    <p:extLst>
      <p:ext uri="{BB962C8B-B14F-4D97-AF65-F5344CB8AC3E}">
        <p14:creationId xmlns:p14="http://schemas.microsoft.com/office/powerpoint/2010/main" val="204022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81501C-2945-416B-B3C2-5BA3D59D8AB4}" type="slidenum">
              <a:rPr lang="en-US" smtClean="0"/>
              <a:t>1</a:t>
            </a:fld>
            <a:endParaRPr lang="en-US"/>
          </a:p>
        </p:txBody>
      </p:sp>
    </p:spTree>
    <p:extLst>
      <p:ext uri="{BB962C8B-B14F-4D97-AF65-F5344CB8AC3E}">
        <p14:creationId xmlns:p14="http://schemas.microsoft.com/office/powerpoint/2010/main" val="222737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81501C-2945-416B-B3C2-5BA3D59D8AB4}" type="slidenum">
              <a:rPr lang="en-US" smtClean="0"/>
              <a:t>2</a:t>
            </a:fld>
            <a:endParaRPr lang="en-US"/>
          </a:p>
        </p:txBody>
      </p:sp>
    </p:spTree>
    <p:extLst>
      <p:ext uri="{BB962C8B-B14F-4D97-AF65-F5344CB8AC3E}">
        <p14:creationId xmlns:p14="http://schemas.microsoft.com/office/powerpoint/2010/main" val="176589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81501C-2945-416B-B3C2-5BA3D59D8AB4}" type="slidenum">
              <a:rPr lang="en-US" smtClean="0"/>
              <a:t>3</a:t>
            </a:fld>
            <a:endParaRPr lang="en-US"/>
          </a:p>
        </p:txBody>
      </p:sp>
    </p:spTree>
    <p:extLst>
      <p:ext uri="{BB962C8B-B14F-4D97-AF65-F5344CB8AC3E}">
        <p14:creationId xmlns:p14="http://schemas.microsoft.com/office/powerpoint/2010/main" val="2856379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81501C-2945-416B-B3C2-5BA3D59D8AB4}" type="slidenum">
              <a:rPr lang="en-US" smtClean="0"/>
              <a:t>4</a:t>
            </a:fld>
            <a:endParaRPr lang="en-US"/>
          </a:p>
        </p:txBody>
      </p:sp>
    </p:spTree>
    <p:extLst>
      <p:ext uri="{BB962C8B-B14F-4D97-AF65-F5344CB8AC3E}">
        <p14:creationId xmlns:p14="http://schemas.microsoft.com/office/powerpoint/2010/main" val="496027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81501C-2945-416B-B3C2-5BA3D59D8AB4}" type="slidenum">
              <a:rPr lang="en-US" smtClean="0"/>
              <a:t>6</a:t>
            </a:fld>
            <a:endParaRPr lang="en-US"/>
          </a:p>
        </p:txBody>
      </p:sp>
    </p:spTree>
    <p:extLst>
      <p:ext uri="{BB962C8B-B14F-4D97-AF65-F5344CB8AC3E}">
        <p14:creationId xmlns:p14="http://schemas.microsoft.com/office/powerpoint/2010/main" val="676709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81501C-2945-416B-B3C2-5BA3D59D8AB4}" type="slidenum">
              <a:rPr lang="en-US" smtClean="0"/>
              <a:t>7</a:t>
            </a:fld>
            <a:endParaRPr lang="en-US"/>
          </a:p>
        </p:txBody>
      </p:sp>
    </p:spTree>
    <p:extLst>
      <p:ext uri="{BB962C8B-B14F-4D97-AF65-F5344CB8AC3E}">
        <p14:creationId xmlns:p14="http://schemas.microsoft.com/office/powerpoint/2010/main" val="775765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81501C-2945-416B-B3C2-5BA3D59D8AB4}" type="slidenum">
              <a:rPr lang="en-US" smtClean="0"/>
              <a:t>8</a:t>
            </a:fld>
            <a:endParaRPr lang="en-US"/>
          </a:p>
        </p:txBody>
      </p:sp>
    </p:spTree>
    <p:extLst>
      <p:ext uri="{BB962C8B-B14F-4D97-AF65-F5344CB8AC3E}">
        <p14:creationId xmlns:p14="http://schemas.microsoft.com/office/powerpoint/2010/main" val="3277793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81501C-2945-416B-B3C2-5BA3D59D8AB4}" type="slidenum">
              <a:rPr lang="en-US" smtClean="0"/>
              <a:t>9</a:t>
            </a:fld>
            <a:endParaRPr lang="en-US"/>
          </a:p>
        </p:txBody>
      </p:sp>
    </p:spTree>
    <p:extLst>
      <p:ext uri="{BB962C8B-B14F-4D97-AF65-F5344CB8AC3E}">
        <p14:creationId xmlns:p14="http://schemas.microsoft.com/office/powerpoint/2010/main" val="1788254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81501C-2945-416B-B3C2-5BA3D59D8AB4}" type="slidenum">
              <a:rPr lang="en-US" smtClean="0"/>
              <a:t>10</a:t>
            </a:fld>
            <a:endParaRPr lang="en-US"/>
          </a:p>
        </p:txBody>
      </p:sp>
    </p:spTree>
    <p:extLst>
      <p:ext uri="{BB962C8B-B14F-4D97-AF65-F5344CB8AC3E}">
        <p14:creationId xmlns:p14="http://schemas.microsoft.com/office/powerpoint/2010/main" val="1737151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05253-2AF8-4CEE-A99E-4EF766AD0CB5}"/>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D405318-2B67-4154-A81D-8ED1D26E86F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5348B5B-4DA9-4C81-A608-AA765D91FC56}"/>
              </a:ext>
            </a:extLst>
          </p:cNvPr>
          <p:cNvSpPr>
            <a:spLocks noGrp="1"/>
          </p:cNvSpPr>
          <p:nvPr>
            <p:ph type="dt" sz="half" idx="10"/>
          </p:nvPr>
        </p:nvSpPr>
        <p:spPr/>
        <p:txBody>
          <a:bodyPr/>
          <a:lstStyle/>
          <a:p>
            <a:fld id="{0D5730CD-22FB-44A3-A101-67EE27BD7C07}" type="datetime1">
              <a:rPr lang="en-US" smtClean="0"/>
              <a:t>4/18/2023</a:t>
            </a:fld>
            <a:endParaRPr lang="en-US"/>
          </a:p>
        </p:txBody>
      </p:sp>
      <p:sp>
        <p:nvSpPr>
          <p:cNvPr id="5" name="Footer Placeholder 4">
            <a:extLst>
              <a:ext uri="{FF2B5EF4-FFF2-40B4-BE49-F238E27FC236}">
                <a16:creationId xmlns:a16="http://schemas.microsoft.com/office/drawing/2014/main" id="{B416FE58-3916-4024-AA94-93F31E33EFA2}"/>
              </a:ext>
            </a:extLst>
          </p:cNvPr>
          <p:cNvSpPr>
            <a:spLocks noGrp="1"/>
          </p:cNvSpPr>
          <p:nvPr>
            <p:ph type="ftr" sz="quarter" idx="11"/>
          </p:nvPr>
        </p:nvSpPr>
        <p:spPr/>
        <p:txBody>
          <a:bodyPr/>
          <a:lstStyle/>
          <a:p>
            <a:r>
              <a:rPr lang="it-IT"/>
              <a:t>Chi bộ XIV - Tháng 05 - 2014</a:t>
            </a:r>
            <a:endParaRPr lang="en-US"/>
          </a:p>
        </p:txBody>
      </p:sp>
      <p:sp>
        <p:nvSpPr>
          <p:cNvPr id="6" name="Slide Number Placeholder 5">
            <a:extLst>
              <a:ext uri="{FF2B5EF4-FFF2-40B4-BE49-F238E27FC236}">
                <a16:creationId xmlns:a16="http://schemas.microsoft.com/office/drawing/2014/main" id="{0C59B708-437A-4490-84C5-3F9CCFBE5628}"/>
              </a:ext>
            </a:extLst>
          </p:cNvPr>
          <p:cNvSpPr>
            <a:spLocks noGrp="1"/>
          </p:cNvSpPr>
          <p:nvPr>
            <p:ph type="sldNum" sz="quarter" idx="12"/>
          </p:nvPr>
        </p:nvSpPr>
        <p:spPr/>
        <p:txBody>
          <a:bodyPr/>
          <a:lstStyle/>
          <a:p>
            <a:fld id="{4FD7D187-26ED-400D-BC9A-5FCB195FBCF5}" type="slidenum">
              <a:rPr lang="en-US" smtClean="0"/>
              <a:t>‹#›</a:t>
            </a:fld>
            <a:endParaRPr lang="en-US"/>
          </a:p>
        </p:txBody>
      </p:sp>
    </p:spTree>
    <p:extLst>
      <p:ext uri="{BB962C8B-B14F-4D97-AF65-F5344CB8AC3E}">
        <p14:creationId xmlns:p14="http://schemas.microsoft.com/office/powerpoint/2010/main" val="1100965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0726-728C-432C-B253-D01FA8D9EF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B4DD9F-869A-47F6-AC1E-F3C4EF77BC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F3E23-EE4E-4005-B399-102E11FAA623}"/>
              </a:ext>
            </a:extLst>
          </p:cNvPr>
          <p:cNvSpPr>
            <a:spLocks noGrp="1"/>
          </p:cNvSpPr>
          <p:nvPr>
            <p:ph type="dt" sz="half" idx="10"/>
          </p:nvPr>
        </p:nvSpPr>
        <p:spPr/>
        <p:txBody>
          <a:bodyPr/>
          <a:lstStyle/>
          <a:p>
            <a:fld id="{6F6A50C5-0C00-456B-98F4-D7B591E47B06}" type="datetime1">
              <a:rPr lang="en-US" smtClean="0"/>
              <a:t>4/18/2023</a:t>
            </a:fld>
            <a:endParaRPr lang="en-US"/>
          </a:p>
        </p:txBody>
      </p:sp>
      <p:sp>
        <p:nvSpPr>
          <p:cNvPr id="5" name="Footer Placeholder 4">
            <a:extLst>
              <a:ext uri="{FF2B5EF4-FFF2-40B4-BE49-F238E27FC236}">
                <a16:creationId xmlns:a16="http://schemas.microsoft.com/office/drawing/2014/main" id="{3418785C-80C1-4C64-8D85-47D301DFEC28}"/>
              </a:ext>
            </a:extLst>
          </p:cNvPr>
          <p:cNvSpPr>
            <a:spLocks noGrp="1"/>
          </p:cNvSpPr>
          <p:nvPr>
            <p:ph type="ftr" sz="quarter" idx="11"/>
          </p:nvPr>
        </p:nvSpPr>
        <p:spPr/>
        <p:txBody>
          <a:bodyPr/>
          <a:lstStyle/>
          <a:p>
            <a:r>
              <a:rPr lang="it-IT"/>
              <a:t>Chi bộ XIV - Tháng 05 - 2014</a:t>
            </a:r>
            <a:endParaRPr lang="en-US"/>
          </a:p>
        </p:txBody>
      </p:sp>
      <p:sp>
        <p:nvSpPr>
          <p:cNvPr id="6" name="Slide Number Placeholder 5">
            <a:extLst>
              <a:ext uri="{FF2B5EF4-FFF2-40B4-BE49-F238E27FC236}">
                <a16:creationId xmlns:a16="http://schemas.microsoft.com/office/drawing/2014/main" id="{CF46916A-805C-45EC-B631-7B7C49E034F2}"/>
              </a:ext>
            </a:extLst>
          </p:cNvPr>
          <p:cNvSpPr>
            <a:spLocks noGrp="1"/>
          </p:cNvSpPr>
          <p:nvPr>
            <p:ph type="sldNum" sz="quarter" idx="12"/>
          </p:nvPr>
        </p:nvSpPr>
        <p:spPr/>
        <p:txBody>
          <a:bodyPr/>
          <a:lstStyle/>
          <a:p>
            <a:fld id="{4FD7D187-26ED-400D-BC9A-5FCB195FBCF5}" type="slidenum">
              <a:rPr lang="en-US" smtClean="0"/>
              <a:t>‹#›</a:t>
            </a:fld>
            <a:endParaRPr lang="en-US"/>
          </a:p>
        </p:txBody>
      </p:sp>
    </p:spTree>
    <p:extLst>
      <p:ext uri="{BB962C8B-B14F-4D97-AF65-F5344CB8AC3E}">
        <p14:creationId xmlns:p14="http://schemas.microsoft.com/office/powerpoint/2010/main" val="3553756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19EF0A-2160-4A0A-9247-3F9FD671C75D}"/>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364002-A281-4291-B4C4-34CEDB5385C4}"/>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EA328-FC26-4A9A-8A83-85DE782DC787}"/>
              </a:ext>
            </a:extLst>
          </p:cNvPr>
          <p:cNvSpPr>
            <a:spLocks noGrp="1"/>
          </p:cNvSpPr>
          <p:nvPr>
            <p:ph type="dt" sz="half" idx="10"/>
          </p:nvPr>
        </p:nvSpPr>
        <p:spPr/>
        <p:txBody>
          <a:bodyPr/>
          <a:lstStyle/>
          <a:p>
            <a:fld id="{A916E9DD-71E1-4DBE-843D-8D739890C428}" type="datetime1">
              <a:rPr lang="en-US" smtClean="0"/>
              <a:t>4/18/2023</a:t>
            </a:fld>
            <a:endParaRPr lang="en-US"/>
          </a:p>
        </p:txBody>
      </p:sp>
      <p:sp>
        <p:nvSpPr>
          <p:cNvPr id="5" name="Footer Placeholder 4">
            <a:extLst>
              <a:ext uri="{FF2B5EF4-FFF2-40B4-BE49-F238E27FC236}">
                <a16:creationId xmlns:a16="http://schemas.microsoft.com/office/drawing/2014/main" id="{6E20B11C-0D71-4FF1-A70F-DFA5306F2F18}"/>
              </a:ext>
            </a:extLst>
          </p:cNvPr>
          <p:cNvSpPr>
            <a:spLocks noGrp="1"/>
          </p:cNvSpPr>
          <p:nvPr>
            <p:ph type="ftr" sz="quarter" idx="11"/>
          </p:nvPr>
        </p:nvSpPr>
        <p:spPr/>
        <p:txBody>
          <a:bodyPr/>
          <a:lstStyle/>
          <a:p>
            <a:r>
              <a:rPr lang="it-IT"/>
              <a:t>Chi bộ XIV - Tháng 05 - 2014</a:t>
            </a:r>
            <a:endParaRPr lang="en-US"/>
          </a:p>
        </p:txBody>
      </p:sp>
      <p:sp>
        <p:nvSpPr>
          <p:cNvPr id="6" name="Slide Number Placeholder 5">
            <a:extLst>
              <a:ext uri="{FF2B5EF4-FFF2-40B4-BE49-F238E27FC236}">
                <a16:creationId xmlns:a16="http://schemas.microsoft.com/office/drawing/2014/main" id="{2E1321C6-FD44-4D16-B27D-132340A69FDA}"/>
              </a:ext>
            </a:extLst>
          </p:cNvPr>
          <p:cNvSpPr>
            <a:spLocks noGrp="1"/>
          </p:cNvSpPr>
          <p:nvPr>
            <p:ph type="sldNum" sz="quarter" idx="12"/>
          </p:nvPr>
        </p:nvSpPr>
        <p:spPr/>
        <p:txBody>
          <a:bodyPr/>
          <a:lstStyle/>
          <a:p>
            <a:fld id="{4FD7D187-26ED-400D-BC9A-5FCB195FBCF5}" type="slidenum">
              <a:rPr lang="en-US" smtClean="0"/>
              <a:t>‹#›</a:t>
            </a:fld>
            <a:endParaRPr lang="en-US"/>
          </a:p>
        </p:txBody>
      </p:sp>
    </p:spTree>
    <p:extLst>
      <p:ext uri="{BB962C8B-B14F-4D97-AF65-F5344CB8AC3E}">
        <p14:creationId xmlns:p14="http://schemas.microsoft.com/office/powerpoint/2010/main" val="195638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4F0C-850C-44A9-85DA-FC2B0D471D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44444B-5E82-496F-A991-6CEF2BF4C3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C15FFB-3E5F-4D96-9995-2B767CDC8B85}"/>
              </a:ext>
            </a:extLst>
          </p:cNvPr>
          <p:cNvSpPr>
            <a:spLocks noGrp="1"/>
          </p:cNvSpPr>
          <p:nvPr>
            <p:ph type="dt" sz="half" idx="10"/>
          </p:nvPr>
        </p:nvSpPr>
        <p:spPr/>
        <p:txBody>
          <a:bodyPr/>
          <a:lstStyle/>
          <a:p>
            <a:fld id="{85881B35-72FB-4634-BF9C-FE13C458B624}" type="datetime1">
              <a:rPr lang="en-US" smtClean="0"/>
              <a:t>4/18/2023</a:t>
            </a:fld>
            <a:endParaRPr lang="en-US"/>
          </a:p>
        </p:txBody>
      </p:sp>
      <p:sp>
        <p:nvSpPr>
          <p:cNvPr id="5" name="Footer Placeholder 4">
            <a:extLst>
              <a:ext uri="{FF2B5EF4-FFF2-40B4-BE49-F238E27FC236}">
                <a16:creationId xmlns:a16="http://schemas.microsoft.com/office/drawing/2014/main" id="{3C40418C-D099-45AE-9E6B-04534A3F4C7D}"/>
              </a:ext>
            </a:extLst>
          </p:cNvPr>
          <p:cNvSpPr>
            <a:spLocks noGrp="1"/>
          </p:cNvSpPr>
          <p:nvPr>
            <p:ph type="ftr" sz="quarter" idx="11"/>
          </p:nvPr>
        </p:nvSpPr>
        <p:spPr/>
        <p:txBody>
          <a:bodyPr/>
          <a:lstStyle/>
          <a:p>
            <a:r>
              <a:rPr lang="it-IT"/>
              <a:t>Chi bộ XIV - Tháng 05 - 2014</a:t>
            </a:r>
            <a:endParaRPr lang="en-US"/>
          </a:p>
        </p:txBody>
      </p:sp>
      <p:sp>
        <p:nvSpPr>
          <p:cNvPr id="6" name="Slide Number Placeholder 5">
            <a:extLst>
              <a:ext uri="{FF2B5EF4-FFF2-40B4-BE49-F238E27FC236}">
                <a16:creationId xmlns:a16="http://schemas.microsoft.com/office/drawing/2014/main" id="{B759C053-E3FD-4A66-8098-A8FD153BD731}"/>
              </a:ext>
            </a:extLst>
          </p:cNvPr>
          <p:cNvSpPr>
            <a:spLocks noGrp="1"/>
          </p:cNvSpPr>
          <p:nvPr>
            <p:ph type="sldNum" sz="quarter" idx="12"/>
          </p:nvPr>
        </p:nvSpPr>
        <p:spPr/>
        <p:txBody>
          <a:bodyPr/>
          <a:lstStyle/>
          <a:p>
            <a:fld id="{4FD7D187-26ED-400D-BC9A-5FCB195FBCF5}" type="slidenum">
              <a:rPr lang="en-US" smtClean="0"/>
              <a:t>‹#›</a:t>
            </a:fld>
            <a:endParaRPr lang="en-US"/>
          </a:p>
        </p:txBody>
      </p:sp>
    </p:spTree>
    <p:extLst>
      <p:ext uri="{BB962C8B-B14F-4D97-AF65-F5344CB8AC3E}">
        <p14:creationId xmlns:p14="http://schemas.microsoft.com/office/powerpoint/2010/main" val="2397858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6862-CD6B-435B-92D1-DF0EF36F1DC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706CA6B-A35E-4961-A983-BAEE32EC3B8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E74332-62AD-4680-AA4A-FADF5533A478}"/>
              </a:ext>
            </a:extLst>
          </p:cNvPr>
          <p:cNvSpPr>
            <a:spLocks noGrp="1"/>
          </p:cNvSpPr>
          <p:nvPr>
            <p:ph type="dt" sz="half" idx="10"/>
          </p:nvPr>
        </p:nvSpPr>
        <p:spPr/>
        <p:txBody>
          <a:bodyPr/>
          <a:lstStyle/>
          <a:p>
            <a:fld id="{1266A276-A015-4246-BEFB-9D8444422724}" type="datetime1">
              <a:rPr lang="en-US" smtClean="0"/>
              <a:t>4/18/2023</a:t>
            </a:fld>
            <a:endParaRPr lang="en-US"/>
          </a:p>
        </p:txBody>
      </p:sp>
      <p:sp>
        <p:nvSpPr>
          <p:cNvPr id="5" name="Footer Placeholder 4">
            <a:extLst>
              <a:ext uri="{FF2B5EF4-FFF2-40B4-BE49-F238E27FC236}">
                <a16:creationId xmlns:a16="http://schemas.microsoft.com/office/drawing/2014/main" id="{2FBE0FBC-0472-4D81-B0F6-B11628C29BA1}"/>
              </a:ext>
            </a:extLst>
          </p:cNvPr>
          <p:cNvSpPr>
            <a:spLocks noGrp="1"/>
          </p:cNvSpPr>
          <p:nvPr>
            <p:ph type="ftr" sz="quarter" idx="11"/>
          </p:nvPr>
        </p:nvSpPr>
        <p:spPr/>
        <p:txBody>
          <a:bodyPr/>
          <a:lstStyle/>
          <a:p>
            <a:r>
              <a:rPr lang="it-IT"/>
              <a:t>Chi bộ XIV - Tháng 05 - 2014</a:t>
            </a:r>
            <a:endParaRPr lang="en-US"/>
          </a:p>
        </p:txBody>
      </p:sp>
      <p:sp>
        <p:nvSpPr>
          <p:cNvPr id="6" name="Slide Number Placeholder 5">
            <a:extLst>
              <a:ext uri="{FF2B5EF4-FFF2-40B4-BE49-F238E27FC236}">
                <a16:creationId xmlns:a16="http://schemas.microsoft.com/office/drawing/2014/main" id="{E928189A-B960-4FC4-AB94-9C4833229ABD}"/>
              </a:ext>
            </a:extLst>
          </p:cNvPr>
          <p:cNvSpPr>
            <a:spLocks noGrp="1"/>
          </p:cNvSpPr>
          <p:nvPr>
            <p:ph type="sldNum" sz="quarter" idx="12"/>
          </p:nvPr>
        </p:nvSpPr>
        <p:spPr/>
        <p:txBody>
          <a:bodyPr/>
          <a:lstStyle/>
          <a:p>
            <a:fld id="{4FD7D187-26ED-400D-BC9A-5FCB195FBCF5}" type="slidenum">
              <a:rPr lang="en-US" smtClean="0"/>
              <a:t>‹#›</a:t>
            </a:fld>
            <a:endParaRPr lang="en-US"/>
          </a:p>
        </p:txBody>
      </p:sp>
    </p:spTree>
    <p:extLst>
      <p:ext uri="{BB962C8B-B14F-4D97-AF65-F5344CB8AC3E}">
        <p14:creationId xmlns:p14="http://schemas.microsoft.com/office/powerpoint/2010/main" val="1582668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2BB9-1FAD-48D9-AA0A-BC4E413C2C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DC09A6-5011-41CF-A8D1-30414C3C30C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F45ECB-C63B-459F-8D87-68757830E170}"/>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2A7C3F-6EDA-4D77-9B90-C6AAD780D911}"/>
              </a:ext>
            </a:extLst>
          </p:cNvPr>
          <p:cNvSpPr>
            <a:spLocks noGrp="1"/>
          </p:cNvSpPr>
          <p:nvPr>
            <p:ph type="dt" sz="half" idx="10"/>
          </p:nvPr>
        </p:nvSpPr>
        <p:spPr/>
        <p:txBody>
          <a:bodyPr/>
          <a:lstStyle/>
          <a:p>
            <a:fld id="{A2A4765B-CD64-4B46-B130-1EF529A6636F}" type="datetime1">
              <a:rPr lang="en-US" smtClean="0"/>
              <a:t>4/18/2023</a:t>
            </a:fld>
            <a:endParaRPr lang="en-US"/>
          </a:p>
        </p:txBody>
      </p:sp>
      <p:sp>
        <p:nvSpPr>
          <p:cNvPr id="6" name="Footer Placeholder 5">
            <a:extLst>
              <a:ext uri="{FF2B5EF4-FFF2-40B4-BE49-F238E27FC236}">
                <a16:creationId xmlns:a16="http://schemas.microsoft.com/office/drawing/2014/main" id="{BC0F14D3-A1B2-4B16-B09A-0ABAFEC64CFD}"/>
              </a:ext>
            </a:extLst>
          </p:cNvPr>
          <p:cNvSpPr>
            <a:spLocks noGrp="1"/>
          </p:cNvSpPr>
          <p:nvPr>
            <p:ph type="ftr" sz="quarter" idx="11"/>
          </p:nvPr>
        </p:nvSpPr>
        <p:spPr/>
        <p:txBody>
          <a:bodyPr/>
          <a:lstStyle/>
          <a:p>
            <a:r>
              <a:rPr lang="it-IT"/>
              <a:t>Chi bộ XIV - Tháng 05 - 2014</a:t>
            </a:r>
            <a:endParaRPr lang="en-US"/>
          </a:p>
        </p:txBody>
      </p:sp>
      <p:sp>
        <p:nvSpPr>
          <p:cNvPr id="7" name="Slide Number Placeholder 6">
            <a:extLst>
              <a:ext uri="{FF2B5EF4-FFF2-40B4-BE49-F238E27FC236}">
                <a16:creationId xmlns:a16="http://schemas.microsoft.com/office/drawing/2014/main" id="{8E3BDE17-E991-41EF-B286-ED57FE1EFCB6}"/>
              </a:ext>
            </a:extLst>
          </p:cNvPr>
          <p:cNvSpPr>
            <a:spLocks noGrp="1"/>
          </p:cNvSpPr>
          <p:nvPr>
            <p:ph type="sldNum" sz="quarter" idx="12"/>
          </p:nvPr>
        </p:nvSpPr>
        <p:spPr/>
        <p:txBody>
          <a:bodyPr/>
          <a:lstStyle/>
          <a:p>
            <a:fld id="{4FD7D187-26ED-400D-BC9A-5FCB195FBCF5}" type="slidenum">
              <a:rPr lang="en-US" smtClean="0"/>
              <a:t>‹#›</a:t>
            </a:fld>
            <a:endParaRPr lang="en-US"/>
          </a:p>
        </p:txBody>
      </p:sp>
    </p:spTree>
    <p:extLst>
      <p:ext uri="{BB962C8B-B14F-4D97-AF65-F5344CB8AC3E}">
        <p14:creationId xmlns:p14="http://schemas.microsoft.com/office/powerpoint/2010/main" val="4221236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4E3F4-B492-4F65-B48C-CDD4A0078BF6}"/>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891C3C-A810-4099-A671-F829EF3216A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153BBB9-EA89-46B9-99E8-73560DAAB004}"/>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B9BEEF-2CF5-4D69-8A0B-0C6A0E392B7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02EA121-A0BC-47ED-AC83-EA6C6BC355B6}"/>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6BBC36-AB94-4D82-8802-B186FB6E11FF}"/>
              </a:ext>
            </a:extLst>
          </p:cNvPr>
          <p:cNvSpPr>
            <a:spLocks noGrp="1"/>
          </p:cNvSpPr>
          <p:nvPr>
            <p:ph type="dt" sz="half" idx="10"/>
          </p:nvPr>
        </p:nvSpPr>
        <p:spPr/>
        <p:txBody>
          <a:bodyPr/>
          <a:lstStyle/>
          <a:p>
            <a:fld id="{D6B423A5-27A9-44ED-B9B9-28C0BE73E7EA}" type="datetime1">
              <a:rPr lang="en-US" smtClean="0"/>
              <a:t>4/18/2023</a:t>
            </a:fld>
            <a:endParaRPr lang="en-US"/>
          </a:p>
        </p:txBody>
      </p:sp>
      <p:sp>
        <p:nvSpPr>
          <p:cNvPr id="8" name="Footer Placeholder 7">
            <a:extLst>
              <a:ext uri="{FF2B5EF4-FFF2-40B4-BE49-F238E27FC236}">
                <a16:creationId xmlns:a16="http://schemas.microsoft.com/office/drawing/2014/main" id="{F66C7E19-6456-4166-8D96-8DA0C55CB5B0}"/>
              </a:ext>
            </a:extLst>
          </p:cNvPr>
          <p:cNvSpPr>
            <a:spLocks noGrp="1"/>
          </p:cNvSpPr>
          <p:nvPr>
            <p:ph type="ftr" sz="quarter" idx="11"/>
          </p:nvPr>
        </p:nvSpPr>
        <p:spPr/>
        <p:txBody>
          <a:bodyPr/>
          <a:lstStyle/>
          <a:p>
            <a:r>
              <a:rPr lang="it-IT"/>
              <a:t>Chi bộ XIV - Tháng 05 - 2014</a:t>
            </a:r>
            <a:endParaRPr lang="en-US"/>
          </a:p>
        </p:txBody>
      </p:sp>
      <p:sp>
        <p:nvSpPr>
          <p:cNvPr id="9" name="Slide Number Placeholder 8">
            <a:extLst>
              <a:ext uri="{FF2B5EF4-FFF2-40B4-BE49-F238E27FC236}">
                <a16:creationId xmlns:a16="http://schemas.microsoft.com/office/drawing/2014/main" id="{6DFBDB7E-E97A-4DBA-BE86-EF82D0D5E3B6}"/>
              </a:ext>
            </a:extLst>
          </p:cNvPr>
          <p:cNvSpPr>
            <a:spLocks noGrp="1"/>
          </p:cNvSpPr>
          <p:nvPr>
            <p:ph type="sldNum" sz="quarter" idx="12"/>
          </p:nvPr>
        </p:nvSpPr>
        <p:spPr/>
        <p:txBody>
          <a:bodyPr/>
          <a:lstStyle/>
          <a:p>
            <a:fld id="{4FD7D187-26ED-400D-BC9A-5FCB195FBCF5}" type="slidenum">
              <a:rPr lang="en-US" smtClean="0"/>
              <a:t>‹#›</a:t>
            </a:fld>
            <a:endParaRPr lang="en-US"/>
          </a:p>
        </p:txBody>
      </p:sp>
    </p:spTree>
    <p:extLst>
      <p:ext uri="{BB962C8B-B14F-4D97-AF65-F5344CB8AC3E}">
        <p14:creationId xmlns:p14="http://schemas.microsoft.com/office/powerpoint/2010/main" val="126896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07C89-BA21-4A27-B165-9F8ED8B57E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F5998C-C134-4950-B5D0-FC3F082F2778}"/>
              </a:ext>
            </a:extLst>
          </p:cNvPr>
          <p:cNvSpPr>
            <a:spLocks noGrp="1"/>
          </p:cNvSpPr>
          <p:nvPr>
            <p:ph type="dt" sz="half" idx="10"/>
          </p:nvPr>
        </p:nvSpPr>
        <p:spPr/>
        <p:txBody>
          <a:bodyPr/>
          <a:lstStyle/>
          <a:p>
            <a:fld id="{A6CD3FAA-21D0-4C34-9BDE-1F046DFABBFA}" type="datetime1">
              <a:rPr lang="en-US" smtClean="0"/>
              <a:t>4/18/2023</a:t>
            </a:fld>
            <a:endParaRPr lang="en-US"/>
          </a:p>
        </p:txBody>
      </p:sp>
      <p:sp>
        <p:nvSpPr>
          <p:cNvPr id="4" name="Footer Placeholder 3">
            <a:extLst>
              <a:ext uri="{FF2B5EF4-FFF2-40B4-BE49-F238E27FC236}">
                <a16:creationId xmlns:a16="http://schemas.microsoft.com/office/drawing/2014/main" id="{CE902683-02EF-4B7F-B9A9-81B37B5312CC}"/>
              </a:ext>
            </a:extLst>
          </p:cNvPr>
          <p:cNvSpPr>
            <a:spLocks noGrp="1"/>
          </p:cNvSpPr>
          <p:nvPr>
            <p:ph type="ftr" sz="quarter" idx="11"/>
          </p:nvPr>
        </p:nvSpPr>
        <p:spPr/>
        <p:txBody>
          <a:bodyPr/>
          <a:lstStyle/>
          <a:p>
            <a:r>
              <a:rPr lang="it-IT"/>
              <a:t>Chi bộ XIV - Tháng 05 - 2014</a:t>
            </a:r>
            <a:endParaRPr lang="en-US"/>
          </a:p>
        </p:txBody>
      </p:sp>
      <p:sp>
        <p:nvSpPr>
          <p:cNvPr id="5" name="Slide Number Placeholder 4">
            <a:extLst>
              <a:ext uri="{FF2B5EF4-FFF2-40B4-BE49-F238E27FC236}">
                <a16:creationId xmlns:a16="http://schemas.microsoft.com/office/drawing/2014/main" id="{CD6CD537-708E-432E-9DDA-7312DAB38ABE}"/>
              </a:ext>
            </a:extLst>
          </p:cNvPr>
          <p:cNvSpPr>
            <a:spLocks noGrp="1"/>
          </p:cNvSpPr>
          <p:nvPr>
            <p:ph type="sldNum" sz="quarter" idx="12"/>
          </p:nvPr>
        </p:nvSpPr>
        <p:spPr/>
        <p:txBody>
          <a:bodyPr/>
          <a:lstStyle/>
          <a:p>
            <a:fld id="{4FD7D187-26ED-400D-BC9A-5FCB195FBCF5}" type="slidenum">
              <a:rPr lang="en-US" smtClean="0"/>
              <a:t>‹#›</a:t>
            </a:fld>
            <a:endParaRPr lang="en-US"/>
          </a:p>
        </p:txBody>
      </p:sp>
    </p:spTree>
    <p:extLst>
      <p:ext uri="{BB962C8B-B14F-4D97-AF65-F5344CB8AC3E}">
        <p14:creationId xmlns:p14="http://schemas.microsoft.com/office/powerpoint/2010/main" val="4624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15D449-C65B-4FE0-B430-A3C70E537321}"/>
              </a:ext>
            </a:extLst>
          </p:cNvPr>
          <p:cNvSpPr>
            <a:spLocks noGrp="1"/>
          </p:cNvSpPr>
          <p:nvPr>
            <p:ph type="dt" sz="half" idx="10"/>
          </p:nvPr>
        </p:nvSpPr>
        <p:spPr/>
        <p:txBody>
          <a:bodyPr/>
          <a:lstStyle/>
          <a:p>
            <a:fld id="{DCF33ACC-0EE2-4B90-BFBA-4B098EAA27BC}" type="datetime1">
              <a:rPr lang="en-US" smtClean="0"/>
              <a:t>4/18/2023</a:t>
            </a:fld>
            <a:endParaRPr lang="en-US"/>
          </a:p>
        </p:txBody>
      </p:sp>
      <p:sp>
        <p:nvSpPr>
          <p:cNvPr id="3" name="Footer Placeholder 2">
            <a:extLst>
              <a:ext uri="{FF2B5EF4-FFF2-40B4-BE49-F238E27FC236}">
                <a16:creationId xmlns:a16="http://schemas.microsoft.com/office/drawing/2014/main" id="{F7FCFD30-D03E-4723-BB0B-B486F3072BA7}"/>
              </a:ext>
            </a:extLst>
          </p:cNvPr>
          <p:cNvSpPr>
            <a:spLocks noGrp="1"/>
          </p:cNvSpPr>
          <p:nvPr>
            <p:ph type="ftr" sz="quarter" idx="11"/>
          </p:nvPr>
        </p:nvSpPr>
        <p:spPr/>
        <p:txBody>
          <a:bodyPr/>
          <a:lstStyle/>
          <a:p>
            <a:r>
              <a:rPr lang="it-IT"/>
              <a:t>Chi bộ XIV - Tháng 05 - 2014</a:t>
            </a:r>
            <a:endParaRPr lang="en-US"/>
          </a:p>
        </p:txBody>
      </p:sp>
      <p:sp>
        <p:nvSpPr>
          <p:cNvPr id="4" name="Slide Number Placeholder 3">
            <a:extLst>
              <a:ext uri="{FF2B5EF4-FFF2-40B4-BE49-F238E27FC236}">
                <a16:creationId xmlns:a16="http://schemas.microsoft.com/office/drawing/2014/main" id="{F7A98454-5A65-487C-8709-648AF102F320}"/>
              </a:ext>
            </a:extLst>
          </p:cNvPr>
          <p:cNvSpPr>
            <a:spLocks noGrp="1"/>
          </p:cNvSpPr>
          <p:nvPr>
            <p:ph type="sldNum" sz="quarter" idx="12"/>
          </p:nvPr>
        </p:nvSpPr>
        <p:spPr/>
        <p:txBody>
          <a:bodyPr/>
          <a:lstStyle/>
          <a:p>
            <a:fld id="{4FD7D187-26ED-400D-BC9A-5FCB195FBCF5}" type="slidenum">
              <a:rPr lang="en-US" smtClean="0"/>
              <a:t>‹#›</a:t>
            </a:fld>
            <a:endParaRPr lang="en-US"/>
          </a:p>
        </p:txBody>
      </p:sp>
    </p:spTree>
    <p:extLst>
      <p:ext uri="{BB962C8B-B14F-4D97-AF65-F5344CB8AC3E}">
        <p14:creationId xmlns:p14="http://schemas.microsoft.com/office/powerpoint/2010/main" val="3431582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31CB1-CB12-4D8F-BC30-73292A4B58E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AED7213-9096-4844-8F47-820D8778209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0C9DF1-65AE-4CB6-AB14-0C0FB749740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4AC50F1-C9DD-4398-889A-460D467C9F71}"/>
              </a:ext>
            </a:extLst>
          </p:cNvPr>
          <p:cNvSpPr>
            <a:spLocks noGrp="1"/>
          </p:cNvSpPr>
          <p:nvPr>
            <p:ph type="dt" sz="half" idx="10"/>
          </p:nvPr>
        </p:nvSpPr>
        <p:spPr/>
        <p:txBody>
          <a:bodyPr/>
          <a:lstStyle/>
          <a:p>
            <a:fld id="{290750EF-D179-4E61-A8ED-7DD6B5BD1EFA}" type="datetime1">
              <a:rPr lang="en-US" smtClean="0"/>
              <a:t>4/18/2023</a:t>
            </a:fld>
            <a:endParaRPr lang="en-US"/>
          </a:p>
        </p:txBody>
      </p:sp>
      <p:sp>
        <p:nvSpPr>
          <p:cNvPr id="6" name="Footer Placeholder 5">
            <a:extLst>
              <a:ext uri="{FF2B5EF4-FFF2-40B4-BE49-F238E27FC236}">
                <a16:creationId xmlns:a16="http://schemas.microsoft.com/office/drawing/2014/main" id="{36A0EFB6-23F9-4D98-8B5C-C0789C4870A0}"/>
              </a:ext>
            </a:extLst>
          </p:cNvPr>
          <p:cNvSpPr>
            <a:spLocks noGrp="1"/>
          </p:cNvSpPr>
          <p:nvPr>
            <p:ph type="ftr" sz="quarter" idx="11"/>
          </p:nvPr>
        </p:nvSpPr>
        <p:spPr/>
        <p:txBody>
          <a:bodyPr/>
          <a:lstStyle/>
          <a:p>
            <a:r>
              <a:rPr lang="it-IT"/>
              <a:t>Chi bộ XIV - Tháng 05 - 2014</a:t>
            </a:r>
            <a:endParaRPr lang="en-US"/>
          </a:p>
        </p:txBody>
      </p:sp>
      <p:sp>
        <p:nvSpPr>
          <p:cNvPr id="7" name="Slide Number Placeholder 6">
            <a:extLst>
              <a:ext uri="{FF2B5EF4-FFF2-40B4-BE49-F238E27FC236}">
                <a16:creationId xmlns:a16="http://schemas.microsoft.com/office/drawing/2014/main" id="{EAA76EC7-886F-44E6-9B84-4A96CF46E672}"/>
              </a:ext>
            </a:extLst>
          </p:cNvPr>
          <p:cNvSpPr>
            <a:spLocks noGrp="1"/>
          </p:cNvSpPr>
          <p:nvPr>
            <p:ph type="sldNum" sz="quarter" idx="12"/>
          </p:nvPr>
        </p:nvSpPr>
        <p:spPr/>
        <p:txBody>
          <a:bodyPr/>
          <a:lstStyle/>
          <a:p>
            <a:fld id="{4FD7D187-26ED-400D-BC9A-5FCB195FBCF5}" type="slidenum">
              <a:rPr lang="en-US" smtClean="0"/>
              <a:t>‹#›</a:t>
            </a:fld>
            <a:endParaRPr lang="en-US"/>
          </a:p>
        </p:txBody>
      </p:sp>
    </p:spTree>
    <p:extLst>
      <p:ext uri="{BB962C8B-B14F-4D97-AF65-F5344CB8AC3E}">
        <p14:creationId xmlns:p14="http://schemas.microsoft.com/office/powerpoint/2010/main" val="2708263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BA69-765B-4081-B35D-58320548A12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44590D36-C7AD-41DB-9242-39B3A851700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9B501B3-4DF0-4D7B-AFC6-68D8A057CCB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3432901-F33D-4952-A424-BC039BF8BEBF}"/>
              </a:ext>
            </a:extLst>
          </p:cNvPr>
          <p:cNvSpPr>
            <a:spLocks noGrp="1"/>
          </p:cNvSpPr>
          <p:nvPr>
            <p:ph type="dt" sz="half" idx="10"/>
          </p:nvPr>
        </p:nvSpPr>
        <p:spPr/>
        <p:txBody>
          <a:bodyPr/>
          <a:lstStyle/>
          <a:p>
            <a:fld id="{42C2F26E-6356-46E6-9E21-63E744D72382}" type="datetime1">
              <a:rPr lang="en-US" smtClean="0"/>
              <a:t>4/18/2023</a:t>
            </a:fld>
            <a:endParaRPr lang="en-US"/>
          </a:p>
        </p:txBody>
      </p:sp>
      <p:sp>
        <p:nvSpPr>
          <p:cNvPr id="6" name="Footer Placeholder 5">
            <a:extLst>
              <a:ext uri="{FF2B5EF4-FFF2-40B4-BE49-F238E27FC236}">
                <a16:creationId xmlns:a16="http://schemas.microsoft.com/office/drawing/2014/main" id="{51114A54-EE58-4614-8442-9CD834BD6337}"/>
              </a:ext>
            </a:extLst>
          </p:cNvPr>
          <p:cNvSpPr>
            <a:spLocks noGrp="1"/>
          </p:cNvSpPr>
          <p:nvPr>
            <p:ph type="ftr" sz="quarter" idx="11"/>
          </p:nvPr>
        </p:nvSpPr>
        <p:spPr/>
        <p:txBody>
          <a:bodyPr/>
          <a:lstStyle/>
          <a:p>
            <a:r>
              <a:rPr lang="it-IT"/>
              <a:t>Chi bộ XIV - Tháng 05 - 2014</a:t>
            </a:r>
            <a:endParaRPr lang="en-US"/>
          </a:p>
        </p:txBody>
      </p:sp>
      <p:sp>
        <p:nvSpPr>
          <p:cNvPr id="7" name="Slide Number Placeholder 6">
            <a:extLst>
              <a:ext uri="{FF2B5EF4-FFF2-40B4-BE49-F238E27FC236}">
                <a16:creationId xmlns:a16="http://schemas.microsoft.com/office/drawing/2014/main" id="{4D9637C6-2DB9-4651-9A20-08A5C3B5FC03}"/>
              </a:ext>
            </a:extLst>
          </p:cNvPr>
          <p:cNvSpPr>
            <a:spLocks noGrp="1"/>
          </p:cNvSpPr>
          <p:nvPr>
            <p:ph type="sldNum" sz="quarter" idx="12"/>
          </p:nvPr>
        </p:nvSpPr>
        <p:spPr/>
        <p:txBody>
          <a:bodyPr/>
          <a:lstStyle/>
          <a:p>
            <a:fld id="{4FD7D187-26ED-400D-BC9A-5FCB195FBCF5}" type="slidenum">
              <a:rPr lang="en-US" smtClean="0"/>
              <a:t>‹#›</a:t>
            </a:fld>
            <a:endParaRPr lang="en-US"/>
          </a:p>
        </p:txBody>
      </p:sp>
    </p:spTree>
    <p:extLst>
      <p:ext uri="{BB962C8B-B14F-4D97-AF65-F5344CB8AC3E}">
        <p14:creationId xmlns:p14="http://schemas.microsoft.com/office/powerpoint/2010/main" val="661021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728FE4-8C0F-45E7-96F4-9DCF686CEB8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943ED8-89C4-4E17-89EB-E575CA0138D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9EA7AF-0C52-42C6-B5DA-3661305FFB3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7E322EC-6EDA-44EB-A845-99E4EDB68759}" type="datetime1">
              <a:rPr lang="en-US" smtClean="0"/>
              <a:t>4/18/2023</a:t>
            </a:fld>
            <a:endParaRPr lang="en-US"/>
          </a:p>
        </p:txBody>
      </p:sp>
      <p:sp>
        <p:nvSpPr>
          <p:cNvPr id="5" name="Footer Placeholder 4">
            <a:extLst>
              <a:ext uri="{FF2B5EF4-FFF2-40B4-BE49-F238E27FC236}">
                <a16:creationId xmlns:a16="http://schemas.microsoft.com/office/drawing/2014/main" id="{AA9D1E8F-E7FF-4AF8-9E30-3EB557ED0A0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it-IT"/>
              <a:t>Chi bộ XIV - Tháng 05 - 2014</a:t>
            </a:r>
            <a:endParaRPr lang="en-US"/>
          </a:p>
        </p:txBody>
      </p:sp>
      <p:sp>
        <p:nvSpPr>
          <p:cNvPr id="6" name="Slide Number Placeholder 5">
            <a:extLst>
              <a:ext uri="{FF2B5EF4-FFF2-40B4-BE49-F238E27FC236}">
                <a16:creationId xmlns:a16="http://schemas.microsoft.com/office/drawing/2014/main" id="{99B7B1B4-2D4F-4FC9-92AC-63776208A69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FD7D187-26ED-400D-BC9A-5FCB195FBCF5}" type="slidenum">
              <a:rPr lang="en-US" smtClean="0"/>
              <a:t>‹#›</a:t>
            </a:fld>
            <a:endParaRPr lang="en-US"/>
          </a:p>
        </p:txBody>
      </p:sp>
    </p:spTree>
    <p:extLst>
      <p:ext uri="{BB962C8B-B14F-4D97-AF65-F5344CB8AC3E}">
        <p14:creationId xmlns:p14="http://schemas.microsoft.com/office/powerpoint/2010/main" val="3803898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2400" y="995514"/>
            <a:ext cx="8763000" cy="707886"/>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cs typeface="Times New Roman" panose="02020603050405020304" pitchFamily="18" charset="0"/>
              </a:rPr>
              <a:t>CÁC CHỈ SỐ TÀI CHÍNH C</a:t>
            </a:r>
            <a:r>
              <a:rPr lang="vi-VN" sz="4000" b="1" dirty="0">
                <a:solidFill>
                  <a:srgbClr val="FF0000"/>
                </a:solidFill>
                <a:latin typeface="Times New Roman" panose="02020603050405020304" pitchFamily="18" charset="0"/>
                <a:cs typeface="Times New Roman" panose="02020603050405020304" pitchFamily="18" charset="0"/>
              </a:rPr>
              <a:t>Ơ</a:t>
            </a:r>
            <a:r>
              <a:rPr lang="en-US" sz="4000" b="1" dirty="0">
                <a:solidFill>
                  <a:srgbClr val="FF0000"/>
                </a:solidFill>
                <a:latin typeface="Times New Roman" panose="02020603050405020304" pitchFamily="18" charset="0"/>
                <a:cs typeface="Times New Roman" panose="02020603050405020304" pitchFamily="18" charset="0"/>
              </a:rPr>
              <a:t> BẢN</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2286000" y="3257550"/>
            <a:ext cx="6400800" cy="1253514"/>
          </a:xfrm>
        </p:spPr>
        <p:txBody>
          <a:bodyPr>
            <a:noAutofit/>
          </a:bodyPr>
          <a:lstStyle/>
          <a:p>
            <a:pPr algn="r"/>
            <a:r>
              <a:rPr lang="en-US" sz="2400" b="1" dirty="0" err="1">
                <a:latin typeface="Times New Roman" panose="02020603050405020304" pitchFamily="18" charset="0"/>
                <a:cs typeface="Times New Roman" panose="02020603050405020304" pitchFamily="18" charset="0"/>
              </a:rPr>
              <a:t>Giảng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ThS</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Hồ</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Thị</a:t>
            </a:r>
            <a:r>
              <a:rPr lang="en-US" sz="2400" b="1" dirty="0">
                <a:latin typeface="Times New Roman" panose="02020603050405020304" pitchFamily="18" charset="0"/>
                <a:cs typeface="Times New Roman" panose="02020603050405020304" pitchFamily="18" charset="0"/>
              </a:rPr>
              <a:t> Thanh </a:t>
            </a:r>
            <a:r>
              <a:rPr lang="en-US" sz="2400" b="1" dirty="0" err="1">
                <a:latin typeface="Times New Roman" panose="02020603050405020304" pitchFamily="18" charset="0"/>
                <a:cs typeface="Times New Roman" panose="02020603050405020304" pitchFamily="18" charset="0"/>
              </a:rPr>
              <a:t>Thảo</a:t>
            </a:r>
            <a:endParaRPr lang="en-US" sz="2400" b="1"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4FD7D187-26ED-400D-BC9A-5FCB195FBCF5}" type="slidenum">
              <a:rPr lang="en-US" smtClean="0"/>
              <a:t>1</a:t>
            </a:fld>
            <a:endParaRPr lang="en-US"/>
          </a:p>
        </p:txBody>
      </p:sp>
      <p:sp>
        <p:nvSpPr>
          <p:cNvPr id="11" name="Slide Number Placeholder 4"/>
          <p:cNvSpPr txBox="1">
            <a:spLocks/>
          </p:cNvSpPr>
          <p:nvPr/>
        </p:nvSpPr>
        <p:spPr>
          <a:xfrm>
            <a:off x="0" y="4744732"/>
            <a:ext cx="9144000" cy="338328"/>
          </a:xfrm>
          <a:prstGeom prst="rect">
            <a:avLst/>
          </a:prstGeom>
          <a:solidFill>
            <a:srgbClr val="FF0000"/>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 </a:t>
            </a:r>
            <a:fld id="{4FD7D187-26ED-400D-BC9A-5FCB195FBCF5}" type="slidenum">
              <a:rPr lang="en-US" sz="1300" smtClean="0">
                <a:solidFill>
                  <a:schemeClr val="bg1"/>
                </a:solidFill>
                <a:latin typeface="Times New Roman" panose="02020603050405020304" pitchFamily="18" charset="0"/>
                <a:cs typeface="Times New Roman" panose="02020603050405020304" pitchFamily="18" charset="0"/>
              </a:rPr>
              <a:pPr algn="ctr"/>
              <a:t>1</a:t>
            </a:fld>
            <a:endParaRPr lang="en-US" sz="1300" dirty="0">
              <a:solidFill>
                <a:schemeClr val="bg1"/>
              </a:solidFill>
              <a:latin typeface="Times New Roman" panose="02020603050405020304" pitchFamily="18" charset="0"/>
              <a:cs typeface="Times New Roman" panose="02020603050405020304" pitchFamily="18" charset="0"/>
            </a:endParaRPr>
          </a:p>
        </p:txBody>
      </p:sp>
      <p:pic>
        <p:nvPicPr>
          <p:cNvPr id="17" name="Picture 2" descr="D:\Downloads\Theme - Wallpaper\Icon Pack\PNG\System\White\MB_0006_back.png">
            <a:hlinkClick r:id="" action="ppaction://hlinkshowjump?jump=nex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4759307"/>
            <a:ext cx="316476" cy="316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2514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967"/>
            <a:ext cx="9144000" cy="400110"/>
          </a:xfrm>
          <a:prstGeom prst="rect">
            <a:avLst/>
          </a:prstGeom>
          <a:solidFill>
            <a:srgbClr val="FF0000"/>
          </a:solidFill>
        </p:spPr>
        <p:txBody>
          <a:bodyPr wrap="square" lIns="91440" tIns="45720" rIns="91440" bIns="45720">
            <a:spAutoFit/>
          </a:bodyPr>
          <a:lstStyle/>
          <a:p>
            <a:endParaRPr lang="en-US" sz="2000" dirty="0">
              <a:ln w="18415" cmpd="sng">
                <a:solidFill>
                  <a:srgbClr val="FFFFFF"/>
                </a:solidFill>
                <a:prstDash val="solid"/>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2" name="Picture 11" descr="D:\Downloads\Theme - Wallpaper\Icon Pack\PNG\System\White\MB_0023_home2.png">
            <a:hlinkClick r:id="" action="ppaction://hlinkshowjump?jump=firs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3788" y="107619"/>
            <a:ext cx="430888" cy="43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a:extLst>
              <a:ext uri="{FF2B5EF4-FFF2-40B4-BE49-F238E27FC236}">
                <a16:creationId xmlns:a16="http://schemas.microsoft.com/office/drawing/2014/main" id="{A6945D8A-4C13-434A-A62E-3F46EC0B8EAC}"/>
              </a:ext>
            </a:extLst>
          </p:cNvPr>
          <p:cNvSpPr>
            <a:spLocks noGrp="1"/>
          </p:cNvSpPr>
          <p:nvPr>
            <p:ph type="title"/>
          </p:nvPr>
        </p:nvSpPr>
        <p:spPr/>
        <p:txBody>
          <a:bodyPr/>
          <a:lstStyle/>
          <a:p>
            <a:r>
              <a:rPr lang="en-US" dirty="0"/>
              <a:t>CHỈ SỐ HIỆU SUẤT</a:t>
            </a:r>
          </a:p>
        </p:txBody>
      </p:sp>
      <p:sp>
        <p:nvSpPr>
          <p:cNvPr id="3" name="Subtitle 2">
            <a:extLst>
              <a:ext uri="{FF2B5EF4-FFF2-40B4-BE49-F238E27FC236}">
                <a16:creationId xmlns:a16="http://schemas.microsoft.com/office/drawing/2014/main" id="{BE7F5584-3B46-47E0-8E94-90282235B658}"/>
              </a:ext>
            </a:extLst>
          </p:cNvPr>
          <p:cNvSpPr>
            <a:spLocks noGrp="1"/>
          </p:cNvSpPr>
          <p:nvPr>
            <p:ph idx="1"/>
          </p:nvPr>
        </p:nvSpPr>
        <p:spPr/>
        <p:txBody>
          <a:bodyPr>
            <a:noAutofit/>
          </a:bodyPr>
          <a:lstStyle/>
          <a:p>
            <a:pPr marL="457200" indent="-457200" algn="just">
              <a:spcBef>
                <a:spcPts val="0"/>
              </a:spcBef>
              <a:buFont typeface="Arial" panose="020B0604020202020204" pitchFamily="34" charset="0"/>
              <a:buChar char="•"/>
            </a:pPr>
            <a:r>
              <a:rPr lang="en-US" sz="2800" dirty="0" err="1">
                <a:solidFill>
                  <a:schemeClr val="tx1"/>
                </a:solidFill>
                <a:latin typeface="Times New Roman" panose="02020603050405020304" pitchFamily="18" charset="0"/>
                <a:cs typeface="Times New Roman" panose="02020603050405020304" pitchFamily="18" charset="0"/>
              </a:rPr>
              <a:t>Nhóm</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chỉ</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số</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hiệu</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suất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có</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thể</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cho</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thấy</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mức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độ</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nhanh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chóng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của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một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công</a:t>
            </a:r>
            <a:r>
              <a:rPr lang="en-US" sz="2800" dirty="0">
                <a:solidFill>
                  <a:schemeClr val="tx1"/>
                </a:solidFill>
                <a:latin typeface="Times New Roman" panose="02020603050405020304" pitchFamily="18" charset="0"/>
                <a:cs typeface="Times New Roman" panose="02020603050405020304" pitchFamily="18" charset="0"/>
              </a:rPr>
              <a:t> ty </a:t>
            </a:r>
            <a:r>
              <a:rPr lang="en-US" sz="2800" dirty="0" err="1">
                <a:solidFill>
                  <a:schemeClr val="tx1"/>
                </a:solidFill>
                <a:latin typeface="Times New Roman" panose="02020603050405020304" pitchFamily="18" charset="0"/>
                <a:cs typeface="Times New Roman" panose="02020603050405020304" pitchFamily="18" charset="0"/>
              </a:rPr>
              <a:t>trong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việc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thu</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tiền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từ</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các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khoản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bán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chịu</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của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mình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hoặc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thời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gian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cần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để</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hàng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tồn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kho</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có</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thể</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chuyển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đổi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trong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một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khoảng</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thời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gian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nhất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định</a:t>
            </a:r>
            <a:endParaRPr lang="en-US" altLang="en-US" sz="2800" dirty="0">
              <a:solidFill>
                <a:schemeClr val="tx1"/>
              </a:solidFill>
              <a:latin typeface="Times New Roman" panose="02020603050405020304" pitchFamily="18" charset="0"/>
              <a:cs typeface="Times New Roman" panose="02020603050405020304" pitchFamily="18" charset="0"/>
            </a:endParaRPr>
          </a:p>
        </p:txBody>
      </p:sp>
      <p:sp>
        <p:nvSpPr>
          <p:cNvPr id="13" name="Slide Number Placeholder 4"/>
          <p:cNvSpPr>
            <a:spLocks noGrp="1"/>
          </p:cNvSpPr>
          <p:nvPr>
            <p:ph type="sldNum" sz="quarter" idx="12"/>
          </p:nvPr>
        </p:nvSpPr>
        <p:spPr>
          <a:solidFill>
            <a:srgbClr val="FF0000"/>
          </a:solidFill>
        </p:spPr>
        <p:txBody>
          <a:bodyPr/>
          <a:lstStyle/>
          <a:p>
            <a:pPr algn="ctr"/>
            <a:fld id="{4FD7D187-26ED-400D-BC9A-5FCB195FBCF5}" type="slidenum">
              <a:rPr lang="en-US" sz="1300" smtClean="0">
                <a:solidFill>
                  <a:schemeClr val="bg1"/>
                </a:solidFill>
                <a:latin typeface="Times New Roman" panose="02020603050405020304" pitchFamily="18" charset="0"/>
                <a:cs typeface="Times New Roman" panose="02020603050405020304" pitchFamily="18" charset="0"/>
              </a:rPr>
              <a:pPr algn="ctr"/>
              <a:t>10</a:t>
            </a:fld>
            <a:endParaRPr lang="en-US" sz="1300" dirty="0">
              <a:solidFill>
                <a:schemeClr val="bg1"/>
              </a:solidFill>
              <a:latin typeface="Times New Roman" panose="02020603050405020304" pitchFamily="18" charset="0"/>
              <a:cs typeface="Times New Roman" panose="02020603050405020304" pitchFamily="18" charset="0"/>
            </a:endParaRPr>
          </a:p>
        </p:txBody>
      </p:sp>
      <p:pic>
        <p:nvPicPr>
          <p:cNvPr id="14" name="Picture 2" descr="D:\Downloads\Theme - Wallpaper\Icon Pack\PNG\System\White\MB_0006_back.png">
            <a:hlinkClick r:id="" action="ppaction://hlinkshowjump?jump=nextslid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8200" y="4759307"/>
            <a:ext cx="316476" cy="316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D:\Downloads\Theme - Wallpaper\Icon Pack\PNG\System\White\MB_0006_back.png">
            <a:hlinkClick r:id="" action="ppaction://hlinkshowjump?jump=previousslid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760" y="4759307"/>
            <a:ext cx="39624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553685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708C-AEAA-499C-A781-CBAADF6EF43C}"/>
              </a:ext>
            </a:extLst>
          </p:cNvPr>
          <p:cNvSpPr>
            <a:spLocks noGrp="1"/>
          </p:cNvSpPr>
          <p:nvPr>
            <p:ph type="title"/>
          </p:nvPr>
        </p:nvSpPr>
        <p:spPr/>
        <p:txBody>
          <a:bodyPr>
            <a:normAutofit/>
          </a:bodyPr>
          <a:lstStyle/>
          <a:p>
            <a:r>
              <a:rPr lang="en-US" dirty="0"/>
              <a:t>CHỈ SỐ HIỆU SUẤT</a:t>
            </a:r>
            <a:r>
              <a:rPr lang="en-US" b="0" dirty="0"/>
              <a:t>	</a:t>
            </a:r>
            <a:endParaRPr lang="en-US" dirty="0"/>
          </a:p>
        </p:txBody>
      </p:sp>
      <p:sp>
        <p:nvSpPr>
          <p:cNvPr id="3" name="Content Placeholder 2">
            <a:extLst>
              <a:ext uri="{FF2B5EF4-FFF2-40B4-BE49-F238E27FC236}">
                <a16:creationId xmlns:a16="http://schemas.microsoft.com/office/drawing/2014/main" id="{E8A2B212-2984-48E3-A076-E13FC97D6B67}"/>
              </a:ext>
            </a:extLst>
          </p:cNvPr>
          <p:cNvSpPr>
            <a:spLocks noGrp="1"/>
          </p:cNvSpPr>
          <p:nvPr>
            <p:ph idx="1"/>
          </p:nvPr>
        </p:nvSpPr>
        <p:spPr/>
        <p:txBody>
          <a:bodyPr>
            <a:normAutofit fontScale="92500"/>
          </a:bodyPr>
          <a:lstStyle/>
          <a:p>
            <a:r>
              <a:rPr lang="vi-VN" b="1" dirty="0"/>
              <a:t>Chỉ số vòng quay các khoản phải thu (Accounts Receivable Turnover)</a:t>
            </a:r>
            <a:br>
              <a:rPr lang="vi-VN" dirty="0"/>
            </a:br>
            <a:r>
              <a:rPr lang="vi-VN" dirty="0"/>
              <a:t>a. Công thức</a:t>
            </a:r>
            <a:br>
              <a:rPr lang="vi-VN" dirty="0"/>
            </a:br>
            <a:r>
              <a:rPr lang="vi-VN" dirty="0"/>
              <a:t>Vòng quay các khoản phải thu = Doanh số thuần hàng năm/ Các khoản phải thu trung bình</a:t>
            </a:r>
            <a:br>
              <a:rPr lang="vi-VN" dirty="0"/>
            </a:br>
            <a:r>
              <a:rPr lang="vi-VN" dirty="0"/>
              <a:t>Trong đó: Các khoản phải thu trung bình = (Các khoản phải thu còn lại trong báo cáo của năm trước và các khoản phải thu năm nay)/2</a:t>
            </a:r>
            <a:br>
              <a:rPr lang="vi-VN" dirty="0"/>
            </a:br>
            <a:r>
              <a:rPr lang="vi-VN" dirty="0"/>
              <a:t>b. Ý nghĩa</a:t>
            </a:r>
            <a:br>
              <a:rPr lang="vi-VN" dirty="0"/>
            </a:br>
            <a:r>
              <a:rPr lang="vi-VN" dirty="0"/>
              <a:t>Đây là một chỉ số cho thấy tính hiệu quả của chính sách tín dụng mà doanh nghiệp áp dụng đối với các bạn hàng. Chỉ số vòng quay càng cao sẽ cho thấy doanh nghiệp được khách hàng trả nợ càng nhanh.</a:t>
            </a:r>
            <a:endParaRPr lang="en-US" dirty="0"/>
          </a:p>
        </p:txBody>
      </p:sp>
    </p:spTree>
    <p:extLst>
      <p:ext uri="{BB962C8B-B14F-4D97-AF65-F5344CB8AC3E}">
        <p14:creationId xmlns:p14="http://schemas.microsoft.com/office/powerpoint/2010/main" val="4249808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98A9-5803-4082-BAF2-ECF05C6BCEC4}"/>
              </a:ext>
            </a:extLst>
          </p:cNvPr>
          <p:cNvSpPr>
            <a:spLocks noGrp="1"/>
          </p:cNvSpPr>
          <p:nvPr>
            <p:ph type="title"/>
          </p:nvPr>
        </p:nvSpPr>
        <p:spPr/>
        <p:txBody>
          <a:bodyPr/>
          <a:lstStyle/>
          <a:p>
            <a:r>
              <a:rPr lang="en-US" dirty="0"/>
              <a:t>CHỈ SỐ HIỆU SUẤT</a:t>
            </a:r>
          </a:p>
        </p:txBody>
      </p:sp>
      <p:sp>
        <p:nvSpPr>
          <p:cNvPr id="3" name="Content Placeholder 2">
            <a:extLst>
              <a:ext uri="{FF2B5EF4-FFF2-40B4-BE49-F238E27FC236}">
                <a16:creationId xmlns:a16="http://schemas.microsoft.com/office/drawing/2014/main" id="{9DB527B2-3A62-4CE7-8B74-F65A65A45FC6}"/>
              </a:ext>
            </a:extLst>
          </p:cNvPr>
          <p:cNvSpPr>
            <a:spLocks noGrp="1"/>
          </p:cNvSpPr>
          <p:nvPr>
            <p:ph idx="1"/>
          </p:nvPr>
        </p:nvSpPr>
        <p:spPr/>
        <p:txBody>
          <a:bodyPr>
            <a:normAutofit/>
          </a:bodyPr>
          <a:lstStyle/>
          <a:p>
            <a:r>
              <a:rPr lang="vi-VN" b="1" dirty="0"/>
              <a:t>Chỉ số số ngày bình quân vòng quay khoản phải thu</a:t>
            </a:r>
            <a:br>
              <a:rPr lang="vi-VN" dirty="0"/>
            </a:br>
            <a:r>
              <a:rPr lang="vi-VN" dirty="0"/>
              <a:t>a. Công thức</a:t>
            </a:r>
            <a:br>
              <a:rPr lang="vi-VN" dirty="0"/>
            </a:br>
            <a:r>
              <a:rPr lang="vi-VN" dirty="0"/>
              <a:t>Số ngày trung bình = 365/ Vòng quay các khoản phải thu</a:t>
            </a:r>
            <a:br>
              <a:rPr lang="vi-VN" dirty="0"/>
            </a:br>
            <a:r>
              <a:rPr lang="vi-VN" dirty="0"/>
              <a:t>b. Ý nghĩa</a:t>
            </a:r>
            <a:br>
              <a:rPr lang="vi-VN" dirty="0"/>
            </a:br>
            <a:r>
              <a:rPr lang="vi-VN" dirty="0"/>
              <a:t>Cũng tương tự như vòng quay các khoản phải thu, có điều chỉ số này cho chúng ta biết về số ngày trung bình mà doanh nghiệp thu được tiền của khách hàng</a:t>
            </a:r>
            <a:endParaRPr lang="en-US" dirty="0"/>
          </a:p>
        </p:txBody>
      </p:sp>
    </p:spTree>
    <p:extLst>
      <p:ext uri="{BB962C8B-B14F-4D97-AF65-F5344CB8AC3E}">
        <p14:creationId xmlns:p14="http://schemas.microsoft.com/office/powerpoint/2010/main" val="4183354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0CBE-BF34-4460-BA18-C9A4877C739C}"/>
              </a:ext>
            </a:extLst>
          </p:cNvPr>
          <p:cNvSpPr>
            <a:spLocks noGrp="1"/>
          </p:cNvSpPr>
          <p:nvPr>
            <p:ph type="title"/>
          </p:nvPr>
        </p:nvSpPr>
        <p:spPr/>
        <p:txBody>
          <a:bodyPr/>
          <a:lstStyle/>
          <a:p>
            <a:r>
              <a:rPr lang="en-US" dirty="0"/>
              <a:t>CHỈ SỐ HIỆU SUẤT</a:t>
            </a:r>
            <a:r>
              <a:rPr lang="en-US" b="0" dirty="0"/>
              <a:t>	</a:t>
            </a:r>
            <a:endParaRPr lang="en-US" dirty="0"/>
          </a:p>
        </p:txBody>
      </p:sp>
      <p:sp>
        <p:nvSpPr>
          <p:cNvPr id="3" name="Content Placeholder 2">
            <a:extLst>
              <a:ext uri="{FF2B5EF4-FFF2-40B4-BE49-F238E27FC236}">
                <a16:creationId xmlns:a16="http://schemas.microsoft.com/office/drawing/2014/main" id="{6BE3EC2D-65DA-4D57-86A3-ED58515FFE8C}"/>
              </a:ext>
            </a:extLst>
          </p:cNvPr>
          <p:cNvSpPr>
            <a:spLocks noGrp="1"/>
          </p:cNvSpPr>
          <p:nvPr>
            <p:ph idx="1"/>
          </p:nvPr>
        </p:nvSpPr>
        <p:spPr/>
        <p:txBody>
          <a:bodyPr>
            <a:normAutofit/>
          </a:bodyPr>
          <a:lstStyle/>
          <a:p>
            <a:r>
              <a:rPr lang="vi-VN" b="1" dirty="0"/>
              <a:t>Chỉ số vòng quay hàng tồn kho</a:t>
            </a:r>
            <a:br>
              <a:rPr lang="vi-VN" dirty="0"/>
            </a:br>
            <a:r>
              <a:rPr lang="vi-VN" dirty="0"/>
              <a:t>a. Công thức</a:t>
            </a:r>
            <a:br>
              <a:rPr lang="vi-VN" dirty="0"/>
            </a:br>
            <a:r>
              <a:rPr lang="vi-VN" dirty="0"/>
              <a:t>Vòng quay hàng tồn kho = giá vốn hàng bán/ Hàng tồn kho trung bình</a:t>
            </a:r>
            <a:br>
              <a:rPr lang="vi-VN" dirty="0"/>
            </a:br>
            <a:r>
              <a:rPr lang="vi-VN" dirty="0"/>
              <a:t>Trong đó: Hàng tồn kho trung bình = (Hàng tồn kho trong báo cáo năm trước + hàng tồn kho năm nay)/2</a:t>
            </a:r>
            <a:br>
              <a:rPr lang="vi-VN" dirty="0"/>
            </a:br>
            <a:r>
              <a:rPr lang="vi-VN" dirty="0"/>
              <a:t>b. Ý nghĩa</a:t>
            </a:r>
            <a:br>
              <a:rPr lang="vi-VN" dirty="0"/>
            </a:br>
            <a:r>
              <a:rPr lang="vi-VN" dirty="0"/>
              <a:t>Chỉ số này thể hiện khả năng quản trị hàng tồn kho hiệu quả như thế nào.  Chỉ số vòng quay hàng tồn kho càng cao càng cho thấy doanh nghiệp bán hàng nhanh và hàng tồn kho không bị ứ đọng nhiều trong doanh nghiệp</a:t>
            </a:r>
            <a:r>
              <a:rPr lang="vi-VN" b="1" dirty="0">
                <a:solidFill>
                  <a:srgbClr val="FF0000"/>
                </a:solidFill>
              </a:rPr>
              <a:t>.</a:t>
            </a:r>
            <a:endParaRPr lang="en-US" dirty="0">
              <a:solidFill>
                <a:srgbClr val="FF0000"/>
              </a:solidFill>
            </a:endParaRPr>
          </a:p>
          <a:p>
            <a:endParaRPr lang="en-US" dirty="0"/>
          </a:p>
        </p:txBody>
      </p:sp>
    </p:spTree>
    <p:extLst>
      <p:ext uri="{BB962C8B-B14F-4D97-AF65-F5344CB8AC3E}">
        <p14:creationId xmlns:p14="http://schemas.microsoft.com/office/powerpoint/2010/main" val="3372965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2826-8173-429E-A214-FEC56815405A}"/>
              </a:ext>
            </a:extLst>
          </p:cNvPr>
          <p:cNvSpPr>
            <a:spLocks noGrp="1"/>
          </p:cNvSpPr>
          <p:nvPr>
            <p:ph type="title"/>
          </p:nvPr>
        </p:nvSpPr>
        <p:spPr/>
        <p:txBody>
          <a:bodyPr>
            <a:normAutofit/>
          </a:bodyPr>
          <a:lstStyle/>
          <a:p>
            <a:r>
              <a:rPr lang="en-US" dirty="0"/>
              <a:t>CHỈ SỐ HIỆU SUẤT</a:t>
            </a:r>
          </a:p>
        </p:txBody>
      </p:sp>
      <p:sp>
        <p:nvSpPr>
          <p:cNvPr id="3" name="Content Placeholder 2">
            <a:extLst>
              <a:ext uri="{FF2B5EF4-FFF2-40B4-BE49-F238E27FC236}">
                <a16:creationId xmlns:a16="http://schemas.microsoft.com/office/drawing/2014/main" id="{D1D50554-B9A1-4D44-96C1-186B4B165401}"/>
              </a:ext>
            </a:extLst>
          </p:cNvPr>
          <p:cNvSpPr>
            <a:spLocks noGrp="1"/>
          </p:cNvSpPr>
          <p:nvPr>
            <p:ph idx="1"/>
          </p:nvPr>
        </p:nvSpPr>
        <p:spPr/>
        <p:txBody>
          <a:bodyPr>
            <a:normAutofit/>
          </a:bodyPr>
          <a:lstStyle/>
          <a:p>
            <a:r>
              <a:rPr lang="vi-VN" b="1" dirty="0"/>
              <a:t>Chỉ số số ngày bình quân vòng quay hàng tồn kho</a:t>
            </a:r>
            <a:br>
              <a:rPr lang="vi-VN" dirty="0"/>
            </a:br>
            <a:r>
              <a:rPr lang="vi-VN" dirty="0"/>
              <a:t>a. Công thức</a:t>
            </a:r>
            <a:br>
              <a:rPr lang="vi-VN" dirty="0"/>
            </a:br>
            <a:r>
              <a:rPr lang="vi-VN" dirty="0"/>
              <a:t>Số ngày bình quân vòng quay hàng tồn kho = 365/ Vòng quay hàng tồn kho</a:t>
            </a:r>
            <a:br>
              <a:rPr lang="vi-VN" dirty="0"/>
            </a:br>
            <a:r>
              <a:rPr lang="vi-VN" dirty="0"/>
              <a:t>b. Ý nghĩa</a:t>
            </a:r>
            <a:br>
              <a:rPr lang="vi-VN" dirty="0"/>
            </a:br>
            <a:r>
              <a:rPr lang="vi-VN" dirty="0"/>
              <a:t>Tương tự như vòng quay hàng tồn kho có điều chỉ số này quan tâm đến số ngày.</a:t>
            </a:r>
            <a:endParaRPr lang="en-US" dirty="0">
              <a:solidFill>
                <a:srgbClr val="FF0000"/>
              </a:solidFill>
            </a:endParaRPr>
          </a:p>
        </p:txBody>
      </p:sp>
    </p:spTree>
    <p:extLst>
      <p:ext uri="{BB962C8B-B14F-4D97-AF65-F5344CB8AC3E}">
        <p14:creationId xmlns:p14="http://schemas.microsoft.com/office/powerpoint/2010/main" val="408129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967"/>
            <a:ext cx="9144000" cy="400110"/>
          </a:xfrm>
          <a:prstGeom prst="rect">
            <a:avLst/>
          </a:prstGeom>
          <a:solidFill>
            <a:srgbClr val="FF0000"/>
          </a:solidFill>
        </p:spPr>
        <p:txBody>
          <a:bodyPr wrap="square" lIns="91440" tIns="45720" rIns="91440" bIns="45720">
            <a:spAutoFit/>
          </a:bodyPr>
          <a:lstStyle/>
          <a:p>
            <a:endParaRPr lang="en-US" sz="2000" dirty="0">
              <a:ln w="18415" cmpd="sng">
                <a:solidFill>
                  <a:srgbClr val="FFFFFF"/>
                </a:solidFill>
                <a:prstDash val="solid"/>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2" name="Picture 11" descr="D:\Downloads\Theme - Wallpaper\Icon Pack\PNG\System\White\MB_0023_home2.png">
            <a:hlinkClick r:id="" action="ppaction://hlinkshowjump?jump=firs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3788" y="107619"/>
            <a:ext cx="430888" cy="43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a:extLst>
              <a:ext uri="{FF2B5EF4-FFF2-40B4-BE49-F238E27FC236}">
                <a16:creationId xmlns:a16="http://schemas.microsoft.com/office/drawing/2014/main" id="{BE7F5584-3B46-47E0-8E94-90282235B658}"/>
              </a:ext>
            </a:extLst>
          </p:cNvPr>
          <p:cNvSpPr>
            <a:spLocks noGrp="1"/>
          </p:cNvSpPr>
          <p:nvPr>
            <p:ph type="subTitle" idx="1"/>
          </p:nvPr>
        </p:nvSpPr>
        <p:spPr>
          <a:xfrm>
            <a:off x="533400" y="895350"/>
            <a:ext cx="8077200" cy="3505200"/>
          </a:xfrm>
        </p:spPr>
        <p:txBody>
          <a:bodyPr>
            <a:noAutofit/>
          </a:bodyPr>
          <a:lstStyle/>
          <a:p>
            <a:pPr algn="just">
              <a:lnSpc>
                <a:spcPct val="150000"/>
              </a:lnSpc>
              <a:spcBef>
                <a:spcPts val="0"/>
              </a:spcBef>
            </a:pPr>
            <a:r>
              <a:rPr lang="en-US" altLang="en-US" sz="2800" dirty="0" err="1">
                <a:solidFill>
                  <a:srgbClr val="FF0000"/>
                </a:solidFill>
                <a:latin typeface="Times New Roman" panose="02020603050405020304" pitchFamily="18" charset="0"/>
                <a:cs typeface="Times New Roman" panose="02020603050405020304" pitchFamily="18" charset="0"/>
              </a:rPr>
              <a:t>Các</a:t>
            </a:r>
            <a:r>
              <a:rPr lang="en-US" altLang="en-US" sz="2800" dirty="0">
                <a:solidFill>
                  <a:srgbClr val="FF0000"/>
                </a:solidFill>
                <a:latin typeface="Times New Roman" panose="02020603050405020304" pitchFamily="18" charset="0"/>
                <a:cs typeface="Times New Roman" panose="02020603050405020304" pitchFamily="18" charset="0"/>
              </a:rPr>
              <a:t> </a:t>
            </a:r>
            <a:r>
              <a:rPr lang="en-US" altLang="en-US" sz="2800" dirty="0" err="1">
                <a:solidFill>
                  <a:srgbClr val="FF0000"/>
                </a:solidFill>
                <a:latin typeface="Times New Roman" panose="02020603050405020304" pitchFamily="18" charset="0"/>
                <a:cs typeface="Times New Roman" panose="02020603050405020304" pitchFamily="18" charset="0"/>
              </a:rPr>
              <a:t>chỉ</a:t>
            </a:r>
            <a:r>
              <a:rPr lang="en-US" altLang="en-US" sz="2800" dirty="0">
                <a:solidFill>
                  <a:srgbClr val="FF0000"/>
                </a:solidFill>
                <a:latin typeface="Times New Roman" panose="02020603050405020304" pitchFamily="18" charset="0"/>
                <a:cs typeface="Times New Roman" panose="02020603050405020304" pitchFamily="18" charset="0"/>
              </a:rPr>
              <a:t> </a:t>
            </a:r>
            <a:r>
              <a:rPr lang="en-US" altLang="en-US" sz="2800" dirty="0" err="1">
                <a:solidFill>
                  <a:srgbClr val="FF0000"/>
                </a:solidFill>
                <a:latin typeface="Times New Roman" panose="02020603050405020304" pitchFamily="18" charset="0"/>
                <a:cs typeface="Times New Roman" panose="02020603050405020304" pitchFamily="18" charset="0"/>
              </a:rPr>
              <a:t>số</a:t>
            </a:r>
            <a:r>
              <a:rPr lang="en-US" altLang="en-US" sz="2800" dirty="0">
                <a:solidFill>
                  <a:srgbClr val="FF0000"/>
                </a:solidFill>
                <a:latin typeface="Times New Roman" panose="02020603050405020304" pitchFamily="18" charset="0"/>
                <a:cs typeface="Times New Roman" panose="02020603050405020304" pitchFamily="18" charset="0"/>
              </a:rPr>
              <a:t> </a:t>
            </a:r>
            <a:r>
              <a:rPr lang="en-US" altLang="en-US" sz="2800" dirty="0" err="1">
                <a:solidFill>
                  <a:srgbClr val="FF0000"/>
                </a:solidFill>
                <a:latin typeface="Times New Roman" panose="02020603050405020304" pitchFamily="18" charset="0"/>
                <a:cs typeface="Times New Roman" panose="02020603050405020304" pitchFamily="18" charset="0"/>
              </a:rPr>
              <a:t>tài</a:t>
            </a:r>
            <a:r>
              <a:rPr lang="en-US" altLang="en-US" sz="2800" dirty="0">
                <a:solidFill>
                  <a:srgbClr val="FF0000"/>
                </a:solidFill>
                <a:latin typeface="Times New Roman" panose="02020603050405020304" pitchFamily="18" charset="0"/>
                <a:cs typeface="Times New Roman" panose="02020603050405020304" pitchFamily="18" charset="0"/>
              </a:rPr>
              <a:t> </a:t>
            </a:r>
            <a:r>
              <a:rPr lang="en-US" altLang="en-US" sz="2800" dirty="0" err="1">
                <a:solidFill>
                  <a:srgbClr val="FF0000"/>
                </a:solidFill>
                <a:latin typeface="Times New Roman" panose="02020603050405020304" pitchFamily="18" charset="0"/>
                <a:cs typeface="Times New Roman" panose="02020603050405020304" pitchFamily="18" charset="0"/>
              </a:rPr>
              <a:t>chính</a:t>
            </a:r>
            <a:r>
              <a:rPr lang="en-US" altLang="en-US" sz="2800" dirty="0">
                <a:solidFill>
                  <a:srgbClr val="FF0000"/>
                </a:solidFill>
                <a:latin typeface="Times New Roman" panose="02020603050405020304" pitchFamily="18" charset="0"/>
                <a:cs typeface="Times New Roman" panose="02020603050405020304" pitchFamily="18" charset="0"/>
              </a:rPr>
              <a:t> c</a:t>
            </a:r>
            <a:r>
              <a:rPr lang="vi-VN" altLang="en-US" sz="2800" dirty="0">
                <a:solidFill>
                  <a:srgbClr val="FF0000"/>
                </a:solidFill>
                <a:latin typeface="Times New Roman" panose="02020603050405020304" pitchFamily="18" charset="0"/>
                <a:cs typeface="Times New Roman" panose="02020603050405020304" pitchFamily="18" charset="0"/>
              </a:rPr>
              <a:t>ơ</a:t>
            </a:r>
            <a:r>
              <a:rPr lang="en-US" altLang="en-US" sz="2800" dirty="0">
                <a:solidFill>
                  <a:srgbClr val="FF0000"/>
                </a:solidFill>
                <a:latin typeface="Times New Roman" panose="02020603050405020304" pitchFamily="18" charset="0"/>
                <a:cs typeface="Times New Roman" panose="02020603050405020304" pitchFamily="18" charset="0"/>
              </a:rPr>
              <a:t> </a:t>
            </a:r>
            <a:r>
              <a:rPr lang="en-US" altLang="en-US" sz="2800" dirty="0" err="1">
                <a:solidFill>
                  <a:srgbClr val="FF0000"/>
                </a:solidFill>
                <a:latin typeface="Times New Roman" panose="02020603050405020304" pitchFamily="18" charset="0"/>
                <a:cs typeface="Times New Roman" panose="02020603050405020304" pitchFamily="18" charset="0"/>
              </a:rPr>
              <a:t>bản</a:t>
            </a:r>
            <a:r>
              <a:rPr lang="en-US" altLang="en-US" sz="2800" dirty="0">
                <a:solidFill>
                  <a:srgbClr val="FF0000"/>
                </a:solidFill>
                <a:latin typeface="Times New Roman" panose="02020603050405020304" pitchFamily="18" charset="0"/>
                <a:cs typeface="Times New Roman" panose="02020603050405020304" pitchFamily="18" charset="0"/>
              </a:rPr>
              <a:t>:</a:t>
            </a:r>
          </a:p>
          <a:p>
            <a:pPr marL="457200" indent="-457200" algn="l">
              <a:buFont typeface="Arial" panose="020B0604020202020204" pitchFamily="34" charset="0"/>
              <a:buChar char="•"/>
            </a:pPr>
            <a:r>
              <a:rPr lang="vi-VN" sz="2800" dirty="0">
                <a:solidFill>
                  <a:schemeClr val="tx1"/>
                </a:solidFill>
                <a:latin typeface="Times New Roman" panose="02020603050405020304" pitchFamily="18" charset="0"/>
                <a:cs typeface="Times New Roman" panose="02020603050405020304" pitchFamily="18" charset="0"/>
              </a:rPr>
              <a:t>Chỉ số thanh toán</a:t>
            </a:r>
          </a:p>
          <a:p>
            <a:pPr marL="457200" indent="-457200" algn="l">
              <a:buFont typeface="Arial" panose="020B0604020202020204" pitchFamily="34" charset="0"/>
              <a:buChar char="•"/>
            </a:pPr>
            <a:r>
              <a:rPr lang="vi-VN" sz="2800" dirty="0">
                <a:solidFill>
                  <a:schemeClr val="tx1"/>
                </a:solidFill>
                <a:latin typeface="Times New Roman" panose="02020603050405020304" pitchFamily="18" charset="0"/>
                <a:cs typeface="Times New Roman" panose="02020603050405020304" pitchFamily="18" charset="0"/>
              </a:rPr>
              <a:t>Chỉ số hoạt động</a:t>
            </a:r>
          </a:p>
          <a:p>
            <a:pPr marL="457200" indent="-457200" algn="l">
              <a:buFont typeface="Arial" panose="020B0604020202020204" pitchFamily="34" charset="0"/>
              <a:buChar char="•"/>
            </a:pPr>
            <a:r>
              <a:rPr lang="vi-VN" sz="2800" dirty="0">
                <a:solidFill>
                  <a:schemeClr val="tx1"/>
                </a:solidFill>
                <a:latin typeface="Times New Roman" panose="02020603050405020304" pitchFamily="18" charset="0"/>
                <a:cs typeface="Times New Roman" panose="02020603050405020304" pitchFamily="18" charset="0"/>
              </a:rPr>
              <a:t>Chỉ số </a:t>
            </a:r>
            <a:r>
              <a:rPr lang="en-US" sz="2800" dirty="0" err="1">
                <a:solidFill>
                  <a:schemeClr val="tx1"/>
                </a:solidFill>
                <a:latin typeface="Times New Roman" panose="02020603050405020304" pitchFamily="18" charset="0"/>
                <a:cs typeface="Times New Roman" panose="02020603050405020304" pitchFamily="18" charset="0"/>
              </a:rPr>
              <a:t>đòn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bẫy</a:t>
            </a: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vi-VN" sz="2800" dirty="0">
                <a:solidFill>
                  <a:schemeClr val="tx1"/>
                </a:solidFill>
                <a:latin typeface="Times New Roman" panose="02020603050405020304" pitchFamily="18" charset="0"/>
                <a:cs typeface="Times New Roman" panose="02020603050405020304" pitchFamily="18" charset="0"/>
              </a:rPr>
              <a:t>Chỉ số </a:t>
            </a:r>
            <a:r>
              <a:rPr lang="en-US" sz="2800" dirty="0" err="1">
                <a:solidFill>
                  <a:schemeClr val="tx1"/>
                </a:solidFill>
                <a:latin typeface="Times New Roman" panose="02020603050405020304" pitchFamily="18" charset="0"/>
                <a:cs typeface="Times New Roman" panose="02020603050405020304" pitchFamily="18" charset="0"/>
              </a:rPr>
              <a:t>lợi</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nhuận</a:t>
            </a:r>
            <a:endParaRPr lang="vi-VN" sz="2800" dirty="0">
              <a:solidFill>
                <a:schemeClr val="tx1"/>
              </a:solidFill>
              <a:latin typeface="Times New Roman" panose="02020603050405020304" pitchFamily="18" charset="0"/>
              <a:cs typeface="Times New Roman" panose="02020603050405020304" pitchFamily="18" charset="0"/>
            </a:endParaRPr>
          </a:p>
        </p:txBody>
      </p:sp>
      <p:sp>
        <p:nvSpPr>
          <p:cNvPr id="13" name="Slide Number Placeholder 4"/>
          <p:cNvSpPr>
            <a:spLocks noGrp="1"/>
          </p:cNvSpPr>
          <p:nvPr>
            <p:ph type="sldNum" sz="quarter" idx="12"/>
          </p:nvPr>
        </p:nvSpPr>
        <p:spPr>
          <a:solidFill>
            <a:srgbClr val="FF0000"/>
          </a:solidFill>
        </p:spPr>
        <p:txBody>
          <a:bodyPr/>
          <a:lstStyle/>
          <a:p>
            <a:pPr algn="ctr"/>
            <a:fld id="{4FD7D187-26ED-400D-BC9A-5FCB195FBCF5}" type="slidenum">
              <a:rPr lang="en-US" sz="1300" smtClean="0">
                <a:solidFill>
                  <a:schemeClr val="bg1"/>
                </a:solidFill>
                <a:latin typeface="Times New Roman" panose="02020603050405020304" pitchFamily="18" charset="0"/>
                <a:cs typeface="Times New Roman" panose="02020603050405020304" pitchFamily="18" charset="0"/>
              </a:rPr>
              <a:pPr algn="ctr"/>
              <a:t>2</a:t>
            </a:fld>
            <a:endParaRPr lang="en-US" sz="1300" dirty="0">
              <a:solidFill>
                <a:schemeClr val="bg1"/>
              </a:solidFill>
              <a:latin typeface="Times New Roman" panose="02020603050405020304" pitchFamily="18" charset="0"/>
              <a:cs typeface="Times New Roman" panose="02020603050405020304" pitchFamily="18" charset="0"/>
            </a:endParaRPr>
          </a:p>
        </p:txBody>
      </p:sp>
      <p:pic>
        <p:nvPicPr>
          <p:cNvPr id="14" name="Picture 2" descr="D:\Downloads\Theme - Wallpaper\Icon Pack\PNG\System\White\MB_0006_back.png">
            <a:hlinkClick r:id="" action="ppaction://hlinkshowjump?jump=nextslid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8200" y="4759307"/>
            <a:ext cx="316476" cy="316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D:\Downloads\Theme - Wallpaper\Icon Pack\PNG\System\White\MB_0006_back.png">
            <a:hlinkClick r:id="" action="ppaction://hlinkshowjump?jump=previousslid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760" y="4759307"/>
            <a:ext cx="39624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772472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967"/>
            <a:ext cx="9144000" cy="400110"/>
          </a:xfrm>
          <a:prstGeom prst="rect">
            <a:avLst/>
          </a:prstGeom>
          <a:solidFill>
            <a:srgbClr val="FF0000"/>
          </a:solidFill>
        </p:spPr>
        <p:txBody>
          <a:bodyPr wrap="square" lIns="91440" tIns="45720" rIns="91440" bIns="45720">
            <a:spAutoFit/>
          </a:bodyPr>
          <a:lstStyle/>
          <a:p>
            <a:endParaRPr lang="en-US" sz="2000" dirty="0">
              <a:ln w="18415" cmpd="sng">
                <a:solidFill>
                  <a:srgbClr val="FFFFFF"/>
                </a:solidFill>
                <a:prstDash val="solid"/>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2" name="Picture 11" descr="D:\Downloads\Theme - Wallpaper\Icon Pack\PNG\System\White\MB_0023_home2.png">
            <a:hlinkClick r:id="" action="ppaction://hlinkshowjump?jump=firs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3788" y="107619"/>
            <a:ext cx="430888" cy="43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a:extLst>
              <a:ext uri="{FF2B5EF4-FFF2-40B4-BE49-F238E27FC236}">
                <a16:creationId xmlns:a16="http://schemas.microsoft.com/office/drawing/2014/main" id="{7EBB9F90-9D3A-463B-A419-2D5421FC01A3}"/>
              </a:ext>
            </a:extLst>
          </p:cNvPr>
          <p:cNvSpPr>
            <a:spLocks noGrp="1"/>
          </p:cNvSpPr>
          <p:nvPr>
            <p:ph type="title"/>
          </p:nvPr>
        </p:nvSpPr>
        <p:spPr/>
        <p:txBody>
          <a:bodyPr/>
          <a:lstStyle/>
          <a:p>
            <a:r>
              <a:rPr lang="en-US" dirty="0"/>
              <a:t>CHỈ SỐ THANH TOÁN</a:t>
            </a:r>
          </a:p>
        </p:txBody>
      </p:sp>
      <p:sp>
        <p:nvSpPr>
          <p:cNvPr id="3" name="Subtitle 2">
            <a:extLst>
              <a:ext uri="{FF2B5EF4-FFF2-40B4-BE49-F238E27FC236}">
                <a16:creationId xmlns:a16="http://schemas.microsoft.com/office/drawing/2014/main" id="{BE7F5584-3B46-47E0-8E94-90282235B658}"/>
              </a:ext>
            </a:extLst>
          </p:cNvPr>
          <p:cNvSpPr>
            <a:spLocks noGrp="1"/>
          </p:cNvSpPr>
          <p:nvPr>
            <p:ph idx="1"/>
          </p:nvPr>
        </p:nvSpPr>
        <p:spPr/>
        <p:txBody>
          <a:bodyPr>
            <a:noAutofit/>
          </a:bodyPr>
          <a:lstStyle/>
          <a:p>
            <a:pPr algn="just"/>
            <a:r>
              <a:rPr lang="vi-VN" sz="2800" b="1" dirty="0">
                <a:solidFill>
                  <a:schemeClr val="tx1"/>
                </a:solidFill>
                <a:latin typeface="Times New Roman" panose="02020603050405020304" pitchFamily="18" charset="0"/>
                <a:cs typeface="Times New Roman" panose="02020603050405020304" pitchFamily="18" charset="0"/>
              </a:rPr>
              <a:t>Chỉ số thanh toán</a:t>
            </a:r>
            <a:r>
              <a:rPr lang="vi-VN" sz="2800" dirty="0">
                <a:solidFill>
                  <a:schemeClr val="tx1"/>
                </a:solidFill>
                <a:latin typeface="Times New Roman" panose="02020603050405020304" pitchFamily="18" charset="0"/>
                <a:cs typeface="Times New Roman" panose="02020603050405020304" pitchFamily="18" charset="0"/>
              </a:rPr>
              <a:t>: Các chỉ số trong loại này được tính toán và sử dụng để quyết định xem liệu một doanh nghiệp nào đó có khả năng thanh toán các nghĩa vụ phải trả ngắn hạn hay không?</a:t>
            </a:r>
          </a:p>
        </p:txBody>
      </p:sp>
      <p:sp>
        <p:nvSpPr>
          <p:cNvPr id="13" name="Slide Number Placeholder 4"/>
          <p:cNvSpPr>
            <a:spLocks noGrp="1"/>
          </p:cNvSpPr>
          <p:nvPr>
            <p:ph type="sldNum" sz="quarter" idx="12"/>
          </p:nvPr>
        </p:nvSpPr>
        <p:spPr>
          <a:solidFill>
            <a:srgbClr val="FF0000"/>
          </a:solidFill>
        </p:spPr>
        <p:txBody>
          <a:bodyPr/>
          <a:lstStyle/>
          <a:p>
            <a:pPr algn="ctr"/>
            <a:fld id="{4FD7D187-26ED-400D-BC9A-5FCB195FBCF5}" type="slidenum">
              <a:rPr lang="en-US" sz="1300" smtClean="0">
                <a:solidFill>
                  <a:schemeClr val="bg1"/>
                </a:solidFill>
                <a:latin typeface="Times New Roman" panose="02020603050405020304" pitchFamily="18" charset="0"/>
                <a:cs typeface="Times New Roman" panose="02020603050405020304" pitchFamily="18" charset="0"/>
              </a:rPr>
              <a:pPr algn="ctr"/>
              <a:t>3</a:t>
            </a:fld>
            <a:endParaRPr lang="en-US" sz="1300" dirty="0">
              <a:solidFill>
                <a:schemeClr val="bg1"/>
              </a:solidFill>
              <a:latin typeface="Times New Roman" panose="02020603050405020304" pitchFamily="18" charset="0"/>
              <a:cs typeface="Times New Roman" panose="02020603050405020304" pitchFamily="18" charset="0"/>
            </a:endParaRPr>
          </a:p>
        </p:txBody>
      </p:sp>
      <p:pic>
        <p:nvPicPr>
          <p:cNvPr id="14" name="Picture 2" descr="D:\Downloads\Theme - Wallpaper\Icon Pack\PNG\System\White\MB_0006_back.png">
            <a:hlinkClick r:id="" action="ppaction://hlinkshowjump?jump=nextslid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8200" y="4759307"/>
            <a:ext cx="316476" cy="316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D:\Downloads\Theme - Wallpaper\Icon Pack\PNG\System\White\MB_0006_back.png">
            <a:hlinkClick r:id="" action="ppaction://hlinkshowjump?jump=previousslid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760" y="4759307"/>
            <a:ext cx="39624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7818783"/>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967"/>
            <a:ext cx="9144000" cy="400110"/>
          </a:xfrm>
          <a:prstGeom prst="rect">
            <a:avLst/>
          </a:prstGeom>
          <a:solidFill>
            <a:srgbClr val="FF0000"/>
          </a:solidFill>
        </p:spPr>
        <p:txBody>
          <a:bodyPr wrap="square" lIns="91440" tIns="45720" rIns="91440" bIns="45720">
            <a:spAutoFit/>
          </a:bodyPr>
          <a:lstStyle/>
          <a:p>
            <a:endParaRPr lang="en-US" sz="2000" dirty="0">
              <a:ln w="18415" cmpd="sng">
                <a:solidFill>
                  <a:srgbClr val="FFFFFF"/>
                </a:solidFill>
                <a:prstDash val="solid"/>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2" name="Picture 11" descr="D:\Downloads\Theme - Wallpaper\Icon Pack\PNG\System\White\MB_0023_home2.png">
            <a:hlinkClick r:id="" action="ppaction://hlinkshowjump?jump=firs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3788" y="107619"/>
            <a:ext cx="430888" cy="43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a:extLst>
              <a:ext uri="{FF2B5EF4-FFF2-40B4-BE49-F238E27FC236}">
                <a16:creationId xmlns:a16="http://schemas.microsoft.com/office/drawing/2014/main" id="{29A23881-F0B6-4095-A1DB-F6DB14711586}"/>
              </a:ext>
            </a:extLst>
          </p:cNvPr>
          <p:cNvSpPr>
            <a:spLocks noGrp="1"/>
          </p:cNvSpPr>
          <p:nvPr>
            <p:ph type="title"/>
          </p:nvPr>
        </p:nvSpPr>
        <p:spPr/>
        <p:txBody>
          <a:bodyPr/>
          <a:lstStyle/>
          <a:p>
            <a:r>
              <a:rPr lang="en-US" dirty="0"/>
              <a:t>CHỈ SỐ THANH TOÁN</a:t>
            </a:r>
          </a:p>
        </p:txBody>
      </p:sp>
      <p:sp>
        <p:nvSpPr>
          <p:cNvPr id="3" name="Subtitle 2">
            <a:extLst>
              <a:ext uri="{FF2B5EF4-FFF2-40B4-BE49-F238E27FC236}">
                <a16:creationId xmlns:a16="http://schemas.microsoft.com/office/drawing/2014/main" id="{BE7F5584-3B46-47E0-8E94-90282235B658}"/>
              </a:ext>
            </a:extLst>
          </p:cNvPr>
          <p:cNvSpPr>
            <a:spLocks noGrp="1"/>
          </p:cNvSpPr>
          <p:nvPr>
            <p:ph idx="1"/>
          </p:nvPr>
        </p:nvSpPr>
        <p:spPr/>
        <p:txBody>
          <a:bodyPr>
            <a:noAutofit/>
          </a:bodyPr>
          <a:lstStyle/>
          <a:p>
            <a:pPr algn="l"/>
            <a:r>
              <a:rPr lang="vi-VN" sz="2200" b="1" dirty="0">
                <a:solidFill>
                  <a:schemeClr val="tx1"/>
                </a:solidFill>
              </a:rPr>
              <a:t>Chỉ số thanh toán: </a:t>
            </a:r>
            <a:endParaRPr lang="en-US" sz="2200" b="1" dirty="0">
              <a:solidFill>
                <a:schemeClr val="tx1"/>
              </a:solidFill>
            </a:endParaRPr>
          </a:p>
          <a:p>
            <a:pPr algn="l"/>
            <a:r>
              <a:rPr lang="vi-VN" sz="2200" dirty="0">
                <a:solidFill>
                  <a:schemeClr val="tx1"/>
                </a:solidFill>
              </a:rPr>
              <a:t>Chỉ số thanh toán hiện hành (Current Ratio)</a:t>
            </a:r>
            <a:br>
              <a:rPr lang="vi-VN" sz="2200" dirty="0">
                <a:solidFill>
                  <a:schemeClr val="tx1"/>
                </a:solidFill>
              </a:rPr>
            </a:br>
            <a:r>
              <a:rPr lang="vi-VN" sz="2200" dirty="0">
                <a:solidFill>
                  <a:schemeClr val="tx1"/>
                </a:solidFill>
              </a:rPr>
              <a:t>a. Công thức</a:t>
            </a:r>
            <a:br>
              <a:rPr lang="vi-VN" sz="2200" dirty="0">
                <a:solidFill>
                  <a:schemeClr val="tx1"/>
                </a:solidFill>
              </a:rPr>
            </a:br>
            <a:r>
              <a:rPr lang="vi-VN" sz="2200" dirty="0">
                <a:solidFill>
                  <a:schemeClr val="tx1"/>
                </a:solidFill>
              </a:rPr>
              <a:t>Chỉ số thanh toán hiện hành = Tài sản lưu động/ Nợ ngắn hạn</a:t>
            </a:r>
            <a:br>
              <a:rPr lang="vi-VN" sz="2200" dirty="0">
                <a:solidFill>
                  <a:schemeClr val="tx1"/>
                </a:solidFill>
              </a:rPr>
            </a:br>
            <a:r>
              <a:rPr lang="vi-VN" sz="2200" dirty="0">
                <a:solidFill>
                  <a:schemeClr val="tx1"/>
                </a:solidFill>
              </a:rPr>
              <a:t>b. Ý nghĩa</a:t>
            </a:r>
            <a:br>
              <a:rPr lang="vi-VN" sz="2200" dirty="0">
                <a:solidFill>
                  <a:schemeClr val="tx1"/>
                </a:solidFill>
              </a:rPr>
            </a:br>
            <a:r>
              <a:rPr lang="vi-VN" sz="2200" dirty="0">
                <a:solidFill>
                  <a:schemeClr val="tx1"/>
                </a:solidFill>
              </a:rPr>
              <a:t>Chỉ số này cho biết khả năng của một công ty trong việc dùng các tài sản lưu động như tiền mặt, hàng tồn kho hay các khoản phải thu để chi trả cho các khoản nợ ngắn hạn của mình</a:t>
            </a:r>
          </a:p>
        </p:txBody>
      </p:sp>
      <p:sp>
        <p:nvSpPr>
          <p:cNvPr id="13" name="Slide Number Placeholder 4"/>
          <p:cNvSpPr>
            <a:spLocks noGrp="1"/>
          </p:cNvSpPr>
          <p:nvPr>
            <p:ph type="sldNum" sz="quarter" idx="12"/>
          </p:nvPr>
        </p:nvSpPr>
        <p:spPr>
          <a:solidFill>
            <a:srgbClr val="FF0000"/>
          </a:solidFill>
        </p:spPr>
        <p:txBody>
          <a:bodyPr/>
          <a:lstStyle/>
          <a:p>
            <a:pPr algn="ctr"/>
            <a:fld id="{4FD7D187-26ED-400D-BC9A-5FCB195FBCF5}" type="slidenum">
              <a:rPr lang="en-US" sz="1300" smtClean="0">
                <a:solidFill>
                  <a:schemeClr val="bg1"/>
                </a:solidFill>
                <a:latin typeface="Times New Roman" panose="02020603050405020304" pitchFamily="18" charset="0"/>
                <a:cs typeface="Times New Roman" panose="02020603050405020304" pitchFamily="18" charset="0"/>
              </a:rPr>
              <a:pPr algn="ctr"/>
              <a:t>4</a:t>
            </a:fld>
            <a:endParaRPr lang="en-US" sz="1300" dirty="0">
              <a:solidFill>
                <a:schemeClr val="bg1"/>
              </a:solidFill>
              <a:latin typeface="Times New Roman" panose="02020603050405020304" pitchFamily="18" charset="0"/>
              <a:cs typeface="Times New Roman" panose="02020603050405020304" pitchFamily="18" charset="0"/>
            </a:endParaRPr>
          </a:p>
        </p:txBody>
      </p:sp>
      <p:pic>
        <p:nvPicPr>
          <p:cNvPr id="14" name="Picture 2" descr="D:\Downloads\Theme - Wallpaper\Icon Pack\PNG\System\White\MB_0006_back.png">
            <a:hlinkClick r:id="" action="ppaction://hlinkshowjump?jump=nextslid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8200" y="4759307"/>
            <a:ext cx="316476" cy="316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D:\Downloads\Theme - Wallpaper\Icon Pack\PNG\System\White\MB_0006_back.png">
            <a:hlinkClick r:id="" action="ppaction://hlinkshowjump?jump=previousslid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760" y="4759307"/>
            <a:ext cx="39624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487075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365994-89DB-4007-A2F3-195776F74FD0}"/>
              </a:ext>
            </a:extLst>
          </p:cNvPr>
          <p:cNvSpPr>
            <a:spLocks noGrp="1"/>
          </p:cNvSpPr>
          <p:nvPr>
            <p:ph type="title"/>
          </p:nvPr>
        </p:nvSpPr>
        <p:spPr/>
        <p:txBody>
          <a:bodyPr/>
          <a:lstStyle/>
          <a:p>
            <a:r>
              <a:rPr lang="en-US" dirty="0"/>
              <a:t>CHỈ SỐ THANH TOÁN</a:t>
            </a:r>
          </a:p>
        </p:txBody>
      </p:sp>
      <p:sp>
        <p:nvSpPr>
          <p:cNvPr id="3" name="Content Placeholder 2">
            <a:extLst>
              <a:ext uri="{FF2B5EF4-FFF2-40B4-BE49-F238E27FC236}">
                <a16:creationId xmlns:a16="http://schemas.microsoft.com/office/drawing/2014/main" id="{D424985A-9681-4396-B791-47AAE4173F83}"/>
              </a:ext>
            </a:extLst>
          </p:cNvPr>
          <p:cNvSpPr>
            <a:spLocks noGrp="1"/>
          </p:cNvSpPr>
          <p:nvPr>
            <p:ph idx="1"/>
          </p:nvPr>
        </p:nvSpPr>
        <p:spPr/>
        <p:txBody>
          <a:bodyPr>
            <a:normAutofit/>
          </a:bodyPr>
          <a:lstStyle/>
          <a:p>
            <a:r>
              <a:rPr lang="vi-VN" b="1" dirty="0"/>
              <a:t>Chỉ số thanh toán nhanh (Quick Ratio)</a:t>
            </a:r>
            <a:br>
              <a:rPr lang="vi-VN" dirty="0"/>
            </a:br>
            <a:r>
              <a:rPr lang="vi-VN" dirty="0"/>
              <a:t>a. Công thức</a:t>
            </a:r>
            <a:br>
              <a:rPr lang="vi-VN" dirty="0"/>
            </a:br>
            <a:r>
              <a:rPr lang="vi-VN" dirty="0"/>
              <a:t>Chỉ số thanh toán nhanh = (Tiền và các khoản tương đương tiền+các khoản phải thu+các khoản đầu tư ngắn hạn)/(Nợ ngắn hạn)</a:t>
            </a:r>
            <a:br>
              <a:rPr lang="vi-VN" dirty="0"/>
            </a:br>
            <a:r>
              <a:rPr lang="vi-VN" dirty="0"/>
              <a:t>b. Ý nghĩa</a:t>
            </a:r>
            <a:br>
              <a:rPr lang="vi-VN" dirty="0"/>
            </a:br>
            <a:r>
              <a:rPr lang="vi-VN" dirty="0"/>
              <a:t>Chỉ số thanh toán nhanh cho biết liệu công ty có đủ các tài sản ngắn hạn để trả cho các khoản nợ ngắn hạn mà không cần phải bán hàng tồn kho hay không. Chỉ số này phản ánh chính xác hơn chỉ số thanh toán hiện hành</a:t>
            </a:r>
            <a:endParaRPr lang="en-US" dirty="0"/>
          </a:p>
        </p:txBody>
      </p:sp>
      <p:sp>
        <p:nvSpPr>
          <p:cNvPr id="4" name="Slide Number Placeholder 3">
            <a:extLst>
              <a:ext uri="{FF2B5EF4-FFF2-40B4-BE49-F238E27FC236}">
                <a16:creationId xmlns:a16="http://schemas.microsoft.com/office/drawing/2014/main" id="{57D3F15C-3CA5-4BBE-AFEA-9C15795619F1}"/>
              </a:ext>
            </a:extLst>
          </p:cNvPr>
          <p:cNvSpPr>
            <a:spLocks noGrp="1"/>
          </p:cNvSpPr>
          <p:nvPr>
            <p:ph type="sldNum" sz="quarter" idx="12"/>
          </p:nvPr>
        </p:nvSpPr>
        <p:spPr/>
        <p:txBody>
          <a:bodyPr/>
          <a:lstStyle/>
          <a:p>
            <a:fld id="{4FD7D187-26ED-400D-BC9A-5FCB195FBCF5}" type="slidenum">
              <a:rPr lang="en-US" smtClean="0"/>
              <a:t>5</a:t>
            </a:fld>
            <a:endParaRPr lang="en-US"/>
          </a:p>
        </p:txBody>
      </p:sp>
    </p:spTree>
    <p:extLst>
      <p:ext uri="{BB962C8B-B14F-4D97-AF65-F5344CB8AC3E}">
        <p14:creationId xmlns:p14="http://schemas.microsoft.com/office/powerpoint/2010/main" val="2930406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967"/>
            <a:ext cx="9144000" cy="400110"/>
          </a:xfrm>
          <a:prstGeom prst="rect">
            <a:avLst/>
          </a:prstGeom>
          <a:solidFill>
            <a:srgbClr val="FF0000"/>
          </a:solidFill>
        </p:spPr>
        <p:txBody>
          <a:bodyPr wrap="square" lIns="91440" tIns="45720" rIns="91440" bIns="45720">
            <a:spAutoFit/>
          </a:bodyPr>
          <a:lstStyle/>
          <a:p>
            <a:endParaRPr lang="en-US" sz="2000" dirty="0">
              <a:ln w="18415" cmpd="sng">
                <a:solidFill>
                  <a:srgbClr val="FFFFFF"/>
                </a:solidFill>
                <a:prstDash val="solid"/>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2" name="Picture 11" descr="D:\Downloads\Theme - Wallpaper\Icon Pack\PNG\System\White\MB_0023_home2.png">
            <a:hlinkClick r:id="" action="ppaction://hlinkshowjump?jump=firs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3788" y="107619"/>
            <a:ext cx="430888" cy="43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a:extLst>
              <a:ext uri="{FF2B5EF4-FFF2-40B4-BE49-F238E27FC236}">
                <a16:creationId xmlns:a16="http://schemas.microsoft.com/office/drawing/2014/main" id="{F5951C5A-1C9B-4AA2-AA56-FBDD1FE95F65}"/>
              </a:ext>
            </a:extLst>
          </p:cNvPr>
          <p:cNvSpPr>
            <a:spLocks noGrp="1"/>
          </p:cNvSpPr>
          <p:nvPr>
            <p:ph type="title"/>
          </p:nvPr>
        </p:nvSpPr>
        <p:spPr/>
        <p:txBody>
          <a:bodyPr/>
          <a:lstStyle/>
          <a:p>
            <a:r>
              <a:rPr lang="en-US" dirty="0"/>
              <a:t>CHỈ SỐ ĐÒN BẪY</a:t>
            </a:r>
          </a:p>
        </p:txBody>
      </p:sp>
      <p:sp>
        <p:nvSpPr>
          <p:cNvPr id="3" name="Subtitle 2">
            <a:extLst>
              <a:ext uri="{FF2B5EF4-FFF2-40B4-BE49-F238E27FC236}">
                <a16:creationId xmlns:a16="http://schemas.microsoft.com/office/drawing/2014/main" id="{BE7F5584-3B46-47E0-8E94-90282235B658}"/>
              </a:ext>
            </a:extLst>
          </p:cNvPr>
          <p:cNvSpPr>
            <a:spLocks noGrp="1"/>
          </p:cNvSpPr>
          <p:nvPr>
            <p:ph idx="1"/>
          </p:nvPr>
        </p:nvSpPr>
        <p:spPr/>
        <p:txBody>
          <a:bodyPr>
            <a:noAutofit/>
          </a:bodyPr>
          <a:lstStyle/>
          <a:p>
            <a:pPr algn="l"/>
            <a:r>
              <a:rPr lang="en-US" sz="3200" dirty="0" err="1">
                <a:solidFill>
                  <a:schemeClr val="tx1"/>
                </a:solidFill>
                <a:latin typeface="Times New Roman" panose="02020603050405020304" pitchFamily="18" charset="0"/>
                <a:cs typeface="Times New Roman" panose="02020603050405020304" pitchFamily="18" charset="0"/>
              </a:rPr>
              <a:t>Chỉ</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số</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đòn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bẩy</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xem</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xét</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mức</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độ</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phụ</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thuộc</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của</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một</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công</a:t>
            </a:r>
            <a:r>
              <a:rPr lang="en-US" sz="3200" dirty="0">
                <a:solidFill>
                  <a:schemeClr val="tx1"/>
                </a:solidFill>
                <a:latin typeface="Times New Roman" panose="02020603050405020304" pitchFamily="18" charset="0"/>
                <a:cs typeface="Times New Roman" panose="02020603050405020304" pitchFamily="18" charset="0"/>
              </a:rPr>
              <a:t> ty </a:t>
            </a:r>
            <a:r>
              <a:rPr lang="en-US" sz="3200" dirty="0" err="1">
                <a:solidFill>
                  <a:schemeClr val="tx1"/>
                </a:solidFill>
                <a:latin typeface="Times New Roman" panose="02020603050405020304" pitchFamily="18" charset="0"/>
                <a:cs typeface="Times New Roman" panose="02020603050405020304" pitchFamily="18" charset="0"/>
              </a:rPr>
              <a:t>vào</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các</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khoản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vay</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để</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có</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tiền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tài</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trợ</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cho</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các</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hoạt</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động</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của</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mình</a:t>
            </a:r>
            <a:endParaRPr lang="vi-VN" sz="3200" dirty="0">
              <a:solidFill>
                <a:schemeClr val="tx1"/>
              </a:solidFill>
              <a:latin typeface="Times New Roman" panose="02020603050405020304" pitchFamily="18" charset="0"/>
              <a:cs typeface="Times New Roman" panose="02020603050405020304" pitchFamily="18" charset="0"/>
            </a:endParaRPr>
          </a:p>
        </p:txBody>
      </p:sp>
      <p:sp>
        <p:nvSpPr>
          <p:cNvPr id="13" name="Slide Number Placeholder 4"/>
          <p:cNvSpPr>
            <a:spLocks noGrp="1"/>
          </p:cNvSpPr>
          <p:nvPr>
            <p:ph type="sldNum" sz="quarter" idx="12"/>
          </p:nvPr>
        </p:nvSpPr>
        <p:spPr>
          <a:solidFill>
            <a:srgbClr val="FF0000"/>
          </a:solidFill>
        </p:spPr>
        <p:txBody>
          <a:bodyPr/>
          <a:lstStyle/>
          <a:p>
            <a:pPr algn="ctr"/>
            <a:fld id="{4FD7D187-26ED-400D-BC9A-5FCB195FBCF5}" type="slidenum">
              <a:rPr lang="en-US" sz="1300" smtClean="0">
                <a:solidFill>
                  <a:schemeClr val="bg1"/>
                </a:solidFill>
                <a:latin typeface="Times New Roman" panose="02020603050405020304" pitchFamily="18" charset="0"/>
                <a:cs typeface="Times New Roman" panose="02020603050405020304" pitchFamily="18" charset="0"/>
              </a:rPr>
              <a:pPr algn="ctr"/>
              <a:t>6</a:t>
            </a:fld>
            <a:endParaRPr lang="en-US" sz="1300" dirty="0">
              <a:solidFill>
                <a:schemeClr val="bg1"/>
              </a:solidFill>
              <a:latin typeface="Times New Roman" panose="02020603050405020304" pitchFamily="18" charset="0"/>
              <a:cs typeface="Times New Roman" panose="02020603050405020304" pitchFamily="18" charset="0"/>
            </a:endParaRPr>
          </a:p>
        </p:txBody>
      </p:sp>
      <p:pic>
        <p:nvPicPr>
          <p:cNvPr id="14" name="Picture 2" descr="D:\Downloads\Theme - Wallpaper\Icon Pack\PNG\System\White\MB_0006_back.png">
            <a:hlinkClick r:id="" action="ppaction://hlinkshowjump?jump=nextslid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8200" y="4759307"/>
            <a:ext cx="316476" cy="316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D:\Downloads\Theme - Wallpaper\Icon Pack\PNG\System\White\MB_0006_back.png">
            <a:hlinkClick r:id="" action="ppaction://hlinkshowjump?jump=previousslid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760" y="4759307"/>
            <a:ext cx="39624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9695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967"/>
            <a:ext cx="9144000" cy="400110"/>
          </a:xfrm>
          <a:prstGeom prst="rect">
            <a:avLst/>
          </a:prstGeom>
          <a:solidFill>
            <a:srgbClr val="FF0000"/>
          </a:solidFill>
        </p:spPr>
        <p:txBody>
          <a:bodyPr wrap="square" lIns="91440" tIns="45720" rIns="91440" bIns="45720">
            <a:spAutoFit/>
          </a:bodyPr>
          <a:lstStyle/>
          <a:p>
            <a:endParaRPr lang="en-US" sz="2000" dirty="0">
              <a:ln w="18415" cmpd="sng">
                <a:solidFill>
                  <a:srgbClr val="FFFFFF"/>
                </a:solidFill>
                <a:prstDash val="solid"/>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2" name="Picture 11" descr="D:\Downloads\Theme - Wallpaper\Icon Pack\PNG\System\White\MB_0023_home2.png">
            <a:hlinkClick r:id="" action="ppaction://hlinkshowjump?jump=firs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3788" y="107619"/>
            <a:ext cx="430888" cy="43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a:extLst>
              <a:ext uri="{FF2B5EF4-FFF2-40B4-BE49-F238E27FC236}">
                <a16:creationId xmlns:a16="http://schemas.microsoft.com/office/drawing/2014/main" id="{689D3910-B8C2-46A3-A720-F94B929765B8}"/>
              </a:ext>
            </a:extLst>
          </p:cNvPr>
          <p:cNvSpPr>
            <a:spLocks noGrp="1"/>
          </p:cNvSpPr>
          <p:nvPr>
            <p:ph type="title"/>
          </p:nvPr>
        </p:nvSpPr>
        <p:spPr/>
        <p:txBody>
          <a:bodyPr/>
          <a:lstStyle/>
          <a:p>
            <a:r>
              <a:rPr lang="en-US" dirty="0"/>
              <a:t>CHỈ SỐ ĐÒN BẪY</a:t>
            </a:r>
          </a:p>
        </p:txBody>
      </p:sp>
      <p:sp>
        <p:nvSpPr>
          <p:cNvPr id="3" name="Subtitle 2">
            <a:extLst>
              <a:ext uri="{FF2B5EF4-FFF2-40B4-BE49-F238E27FC236}">
                <a16:creationId xmlns:a16="http://schemas.microsoft.com/office/drawing/2014/main" id="{BE7F5584-3B46-47E0-8E94-90282235B658}"/>
              </a:ext>
            </a:extLst>
          </p:cNvPr>
          <p:cNvSpPr>
            <a:spLocks noGrp="1"/>
          </p:cNvSpPr>
          <p:nvPr>
            <p:ph idx="1"/>
          </p:nvPr>
        </p:nvSpPr>
        <p:spPr/>
        <p:txBody>
          <a:bodyPr>
            <a:noAutofit/>
          </a:bodyPr>
          <a:lstStyle/>
          <a:p>
            <a:r>
              <a:rPr lang="vi-VN" b="1" dirty="0"/>
              <a:t>Tỷ số nợ trên tổng vốn</a:t>
            </a:r>
            <a:endParaRPr lang="vi-VN" dirty="0"/>
          </a:p>
          <a:p>
            <a:r>
              <a:rPr lang="vi-VN" dirty="0"/>
              <a:t>Chỉ số này cho thấy tỷ lệ nợ được sử dụng trong tổng cấu trúc vốn của công ty. Tỷ số nợ trên vốn lớn ám chỉ rằng các cổ đông đang thực hiện chính sách thâm dụng nợ và và do đó làm cho công ty trở nên rủi ro hơn.</a:t>
            </a:r>
          </a:p>
          <a:p>
            <a:r>
              <a:rPr lang="vi-VN" dirty="0"/>
              <a:t>Nợ trên tổng vốn = Tổng nợ/ Tổng vốn</a:t>
            </a:r>
          </a:p>
          <a:p>
            <a:r>
              <a:rPr lang="vi-VN" dirty="0"/>
              <a:t>Trong đó:</a:t>
            </a:r>
            <a:br>
              <a:rPr lang="vi-VN" dirty="0"/>
            </a:br>
            <a:r>
              <a:rPr lang="vi-VN" dirty="0"/>
              <a:t>Tổng nợ = Nợ ngắn hạn + Nợ dài hạn</a:t>
            </a:r>
            <a:br>
              <a:rPr lang="vi-VN" dirty="0"/>
            </a:br>
            <a:r>
              <a:rPr lang="vi-VN" dirty="0"/>
              <a:t>Tổng vốn = Tổng nợ + Tổng vốn chủ sở hữu.</a:t>
            </a:r>
          </a:p>
        </p:txBody>
      </p:sp>
      <p:sp>
        <p:nvSpPr>
          <p:cNvPr id="13" name="Slide Number Placeholder 4"/>
          <p:cNvSpPr>
            <a:spLocks noGrp="1"/>
          </p:cNvSpPr>
          <p:nvPr>
            <p:ph type="sldNum" sz="quarter" idx="12"/>
          </p:nvPr>
        </p:nvSpPr>
        <p:spPr>
          <a:solidFill>
            <a:srgbClr val="FF0000"/>
          </a:solidFill>
        </p:spPr>
        <p:txBody>
          <a:bodyPr/>
          <a:lstStyle/>
          <a:p>
            <a:pPr algn="ctr"/>
            <a:fld id="{4FD7D187-26ED-400D-BC9A-5FCB195FBCF5}" type="slidenum">
              <a:rPr lang="en-US" sz="1300" smtClean="0">
                <a:solidFill>
                  <a:schemeClr val="bg1"/>
                </a:solidFill>
                <a:latin typeface="Times New Roman" panose="02020603050405020304" pitchFamily="18" charset="0"/>
                <a:cs typeface="Times New Roman" panose="02020603050405020304" pitchFamily="18" charset="0"/>
              </a:rPr>
              <a:pPr algn="ctr"/>
              <a:t>7</a:t>
            </a:fld>
            <a:endParaRPr lang="en-US" sz="1300" dirty="0">
              <a:solidFill>
                <a:schemeClr val="bg1"/>
              </a:solidFill>
              <a:latin typeface="Times New Roman" panose="02020603050405020304" pitchFamily="18" charset="0"/>
              <a:cs typeface="Times New Roman" panose="02020603050405020304" pitchFamily="18" charset="0"/>
            </a:endParaRPr>
          </a:p>
        </p:txBody>
      </p:sp>
      <p:pic>
        <p:nvPicPr>
          <p:cNvPr id="14" name="Picture 2" descr="D:\Downloads\Theme - Wallpaper\Icon Pack\PNG\System\White\MB_0006_back.png">
            <a:hlinkClick r:id="" action="ppaction://hlinkshowjump?jump=nextslid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8200" y="4759307"/>
            <a:ext cx="316476" cy="316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D:\Downloads\Theme - Wallpaper\Icon Pack\PNG\System\White\MB_0006_back.png">
            <a:hlinkClick r:id="" action="ppaction://hlinkshowjump?jump=previousslid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760" y="4759307"/>
            <a:ext cx="39624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26400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967"/>
            <a:ext cx="9144000" cy="400110"/>
          </a:xfrm>
          <a:prstGeom prst="rect">
            <a:avLst/>
          </a:prstGeom>
          <a:solidFill>
            <a:srgbClr val="FF0000"/>
          </a:solidFill>
        </p:spPr>
        <p:txBody>
          <a:bodyPr wrap="square" lIns="91440" tIns="45720" rIns="91440" bIns="45720">
            <a:spAutoFit/>
          </a:bodyPr>
          <a:lstStyle/>
          <a:p>
            <a:endParaRPr lang="en-US" sz="2000" dirty="0">
              <a:ln w="18415" cmpd="sng">
                <a:solidFill>
                  <a:srgbClr val="FFFFFF"/>
                </a:solidFill>
                <a:prstDash val="solid"/>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2" name="Picture 11" descr="D:\Downloads\Theme - Wallpaper\Icon Pack\PNG\System\White\MB_0023_home2.png">
            <a:hlinkClick r:id="" action="ppaction://hlinkshowjump?jump=firs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3788" y="107619"/>
            <a:ext cx="430888" cy="43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a:extLst>
              <a:ext uri="{FF2B5EF4-FFF2-40B4-BE49-F238E27FC236}">
                <a16:creationId xmlns:a16="http://schemas.microsoft.com/office/drawing/2014/main" id="{D18EAC7C-F1DC-405C-8031-0FE098631910}"/>
              </a:ext>
            </a:extLst>
          </p:cNvPr>
          <p:cNvSpPr>
            <a:spLocks noGrp="1"/>
          </p:cNvSpPr>
          <p:nvPr>
            <p:ph type="title"/>
          </p:nvPr>
        </p:nvSpPr>
        <p:spPr/>
        <p:txBody>
          <a:bodyPr/>
          <a:lstStyle/>
          <a:p>
            <a:r>
              <a:rPr lang="en-US" dirty="0"/>
              <a:t>CHỈ SỐ LỢI NHUẬN</a:t>
            </a:r>
          </a:p>
        </p:txBody>
      </p:sp>
      <p:sp>
        <p:nvSpPr>
          <p:cNvPr id="3" name="Subtitle 2">
            <a:extLst>
              <a:ext uri="{FF2B5EF4-FFF2-40B4-BE49-F238E27FC236}">
                <a16:creationId xmlns:a16="http://schemas.microsoft.com/office/drawing/2014/main" id="{BE7F5584-3B46-47E0-8E94-90282235B658}"/>
              </a:ext>
            </a:extLst>
          </p:cNvPr>
          <p:cNvSpPr>
            <a:spLocks noGrp="1"/>
          </p:cNvSpPr>
          <p:nvPr>
            <p:ph idx="1"/>
          </p:nvPr>
        </p:nvSpPr>
        <p:spPr/>
        <p:txBody>
          <a:bodyPr>
            <a:noAutofit/>
          </a:bodyPr>
          <a:lstStyle/>
          <a:p>
            <a:pPr algn="l"/>
            <a:r>
              <a:rPr lang="en-US" sz="3200" dirty="0" err="1">
                <a:solidFill>
                  <a:schemeClr val="tx1"/>
                </a:solidFill>
                <a:latin typeface="Times New Roman" panose="02020603050405020304" pitchFamily="18" charset="0"/>
                <a:cs typeface="Times New Roman" panose="02020603050405020304" pitchFamily="18" charset="0"/>
              </a:rPr>
              <a:t>Chỉ</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số</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lợi</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nhuận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cung</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cấp</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thông</a:t>
            </a:r>
            <a:r>
              <a:rPr lang="en-US" sz="3200" dirty="0">
                <a:solidFill>
                  <a:schemeClr val="tx1"/>
                </a:solidFill>
                <a:latin typeface="Times New Roman" panose="02020603050405020304" pitchFamily="18" charset="0"/>
                <a:cs typeface="Times New Roman" panose="02020603050405020304" pitchFamily="18" charset="0"/>
              </a:rPr>
              <a:t> tin </a:t>
            </a:r>
            <a:r>
              <a:rPr lang="en-US" sz="3200" dirty="0" err="1">
                <a:solidFill>
                  <a:schemeClr val="tx1"/>
                </a:solidFill>
                <a:latin typeface="Times New Roman" panose="02020603050405020304" pitchFamily="18" charset="0"/>
                <a:cs typeface="Times New Roman" panose="02020603050405020304" pitchFamily="18" charset="0"/>
              </a:rPr>
              <a:t>về</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hiệu</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suất</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quản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lý</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trong</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việc</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sử</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dụng</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các</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nguồn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lực</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của</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doanh</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nghiệp</a:t>
            </a:r>
            <a:endParaRPr lang="vi-VN" sz="3200" dirty="0">
              <a:solidFill>
                <a:schemeClr val="tx1"/>
              </a:solidFill>
              <a:latin typeface="Times New Roman" panose="02020603050405020304" pitchFamily="18" charset="0"/>
              <a:cs typeface="Times New Roman" panose="02020603050405020304" pitchFamily="18" charset="0"/>
            </a:endParaRPr>
          </a:p>
        </p:txBody>
      </p:sp>
      <p:sp>
        <p:nvSpPr>
          <p:cNvPr id="13" name="Slide Number Placeholder 4"/>
          <p:cNvSpPr>
            <a:spLocks noGrp="1"/>
          </p:cNvSpPr>
          <p:nvPr>
            <p:ph type="sldNum" sz="quarter" idx="12"/>
          </p:nvPr>
        </p:nvSpPr>
        <p:spPr>
          <a:solidFill>
            <a:srgbClr val="FF0000"/>
          </a:solidFill>
        </p:spPr>
        <p:txBody>
          <a:bodyPr/>
          <a:lstStyle/>
          <a:p>
            <a:pPr algn="ctr"/>
            <a:fld id="{4FD7D187-26ED-400D-BC9A-5FCB195FBCF5}" type="slidenum">
              <a:rPr lang="en-US" sz="1300" smtClean="0">
                <a:solidFill>
                  <a:schemeClr val="bg1"/>
                </a:solidFill>
                <a:latin typeface="Times New Roman" panose="02020603050405020304" pitchFamily="18" charset="0"/>
                <a:cs typeface="Times New Roman" panose="02020603050405020304" pitchFamily="18" charset="0"/>
              </a:rPr>
              <a:pPr algn="ctr"/>
              <a:t>8</a:t>
            </a:fld>
            <a:endParaRPr lang="en-US" sz="1300" dirty="0">
              <a:solidFill>
                <a:schemeClr val="bg1"/>
              </a:solidFill>
              <a:latin typeface="Times New Roman" panose="02020603050405020304" pitchFamily="18" charset="0"/>
              <a:cs typeface="Times New Roman" panose="02020603050405020304" pitchFamily="18" charset="0"/>
            </a:endParaRPr>
          </a:p>
        </p:txBody>
      </p:sp>
      <p:pic>
        <p:nvPicPr>
          <p:cNvPr id="14" name="Picture 2" descr="D:\Downloads\Theme - Wallpaper\Icon Pack\PNG\System\White\MB_0006_back.png">
            <a:hlinkClick r:id="" action="ppaction://hlinkshowjump?jump=nextslid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8200" y="4759307"/>
            <a:ext cx="316476" cy="316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D:\Downloads\Theme - Wallpaper\Icon Pack\PNG\System\White\MB_0006_back.png">
            <a:hlinkClick r:id="" action="ppaction://hlinkshowjump?jump=previousslid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760" y="4759307"/>
            <a:ext cx="39624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473610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967"/>
            <a:ext cx="9144000" cy="400110"/>
          </a:xfrm>
          <a:prstGeom prst="rect">
            <a:avLst/>
          </a:prstGeom>
          <a:solidFill>
            <a:srgbClr val="FF0000"/>
          </a:solidFill>
        </p:spPr>
        <p:txBody>
          <a:bodyPr wrap="square" lIns="91440" tIns="45720" rIns="91440" bIns="45720">
            <a:spAutoFit/>
          </a:bodyPr>
          <a:lstStyle/>
          <a:p>
            <a:endParaRPr lang="en-US" sz="2000" dirty="0">
              <a:ln w="18415" cmpd="sng">
                <a:solidFill>
                  <a:srgbClr val="FFFFFF"/>
                </a:solidFill>
                <a:prstDash val="solid"/>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2" name="Picture 11" descr="D:\Downloads\Theme - Wallpaper\Icon Pack\PNG\System\White\MB_0023_home2.png">
            <a:hlinkClick r:id="" action="ppaction://hlinkshowjump?jump=firs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3788" y="107619"/>
            <a:ext cx="430888" cy="43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a:extLst>
              <a:ext uri="{FF2B5EF4-FFF2-40B4-BE49-F238E27FC236}">
                <a16:creationId xmlns:a16="http://schemas.microsoft.com/office/drawing/2014/main" id="{F20F15FA-BAC4-4CB2-95A6-5DFF2E37B8C7}"/>
              </a:ext>
            </a:extLst>
          </p:cNvPr>
          <p:cNvSpPr>
            <a:spLocks noGrp="1"/>
          </p:cNvSpPr>
          <p:nvPr>
            <p:ph type="title"/>
          </p:nvPr>
        </p:nvSpPr>
        <p:spPr/>
        <p:txBody>
          <a:bodyPr/>
          <a:lstStyle/>
          <a:p>
            <a:r>
              <a:rPr lang="en-US" dirty="0"/>
              <a:t>CHỈ SỐ LỢI NHUẬN</a:t>
            </a:r>
          </a:p>
        </p:txBody>
      </p:sp>
      <p:sp>
        <p:nvSpPr>
          <p:cNvPr id="3" name="Subtitle 2">
            <a:extLst>
              <a:ext uri="{FF2B5EF4-FFF2-40B4-BE49-F238E27FC236}">
                <a16:creationId xmlns:a16="http://schemas.microsoft.com/office/drawing/2014/main" id="{BE7F5584-3B46-47E0-8E94-90282235B658}"/>
              </a:ext>
            </a:extLst>
          </p:cNvPr>
          <p:cNvSpPr>
            <a:spLocks noGrp="1"/>
          </p:cNvSpPr>
          <p:nvPr>
            <p:ph idx="1"/>
          </p:nvPr>
        </p:nvSpPr>
        <p:spPr/>
        <p:txBody>
          <a:bodyPr>
            <a:noAutofit/>
          </a:bodyPr>
          <a:lstStyle/>
          <a:p>
            <a:pPr marL="342900" indent="-342900" algn="l">
              <a:lnSpc>
                <a:spcPct val="80000"/>
              </a:lnSpc>
              <a:buFont typeface="Arial" panose="020B0604020202020204" pitchFamily="34" charset="0"/>
              <a:buChar char="•"/>
            </a:pPr>
            <a:r>
              <a:rPr lang="vi-VN" sz="2500" dirty="0">
                <a:solidFill>
                  <a:schemeClr val="tx1"/>
                </a:solidFill>
              </a:rPr>
              <a:t>Tỷ suất sinh lợi trên tài sản (ROA)</a:t>
            </a:r>
          </a:p>
          <a:p>
            <a:pPr marL="342900" indent="-342900" algn="l">
              <a:lnSpc>
                <a:spcPct val="80000"/>
              </a:lnSpc>
              <a:buFont typeface="Arial" panose="020B0604020202020204" pitchFamily="34" charset="0"/>
              <a:buChar char="•"/>
            </a:pPr>
            <a:r>
              <a:rPr lang="vi-VN" sz="2500" dirty="0">
                <a:solidFill>
                  <a:schemeClr val="tx1"/>
                </a:solidFill>
              </a:rPr>
              <a:t>Chỉ tiêu ROA thể hiện tính hiệu quả của quá trình tổ chức, quản lý hoạt động sản xuất kinh doanh của doanh nghiệp. Kết quả chỉ tiêu cho biết bình quân cứ một đồng tài sản được sử dụng trong quá trình sản xuất kinh doanh thì tạo ra được bao nhiêu đồng lợi nhuận. </a:t>
            </a:r>
            <a:endParaRPr lang="en-US" sz="2500" dirty="0">
              <a:solidFill>
                <a:schemeClr val="tx1"/>
              </a:solidFill>
            </a:endParaRPr>
          </a:p>
          <a:p>
            <a:pPr marL="342900" indent="-342900" algn="l">
              <a:lnSpc>
                <a:spcPct val="80000"/>
              </a:lnSpc>
              <a:buFont typeface="Arial" panose="020B0604020202020204" pitchFamily="34" charset="0"/>
              <a:buChar char="•"/>
            </a:pPr>
            <a:r>
              <a:rPr lang="vi-VN" sz="2500" dirty="0">
                <a:solidFill>
                  <a:schemeClr val="tx1"/>
                </a:solidFill>
              </a:rPr>
              <a:t>ROA= Lợi nhuận sau thuế/ Tổng tài sản x100</a:t>
            </a:r>
          </a:p>
        </p:txBody>
      </p:sp>
      <p:sp>
        <p:nvSpPr>
          <p:cNvPr id="13" name="Slide Number Placeholder 4"/>
          <p:cNvSpPr>
            <a:spLocks noGrp="1"/>
          </p:cNvSpPr>
          <p:nvPr>
            <p:ph type="sldNum" sz="quarter" idx="12"/>
          </p:nvPr>
        </p:nvSpPr>
        <p:spPr>
          <a:solidFill>
            <a:srgbClr val="FF0000"/>
          </a:solidFill>
        </p:spPr>
        <p:txBody>
          <a:bodyPr/>
          <a:lstStyle/>
          <a:p>
            <a:pPr algn="ctr"/>
            <a:fld id="{4FD7D187-26ED-400D-BC9A-5FCB195FBCF5}" type="slidenum">
              <a:rPr lang="en-US" sz="1300" smtClean="0">
                <a:solidFill>
                  <a:schemeClr val="bg1"/>
                </a:solidFill>
                <a:latin typeface="Times New Roman" panose="02020603050405020304" pitchFamily="18" charset="0"/>
                <a:cs typeface="Times New Roman" panose="02020603050405020304" pitchFamily="18" charset="0"/>
              </a:rPr>
              <a:pPr algn="ctr"/>
              <a:t>9</a:t>
            </a:fld>
            <a:endParaRPr lang="en-US" sz="1300" dirty="0">
              <a:solidFill>
                <a:schemeClr val="bg1"/>
              </a:solidFill>
              <a:latin typeface="Times New Roman" panose="02020603050405020304" pitchFamily="18" charset="0"/>
              <a:cs typeface="Times New Roman" panose="02020603050405020304" pitchFamily="18" charset="0"/>
            </a:endParaRPr>
          </a:p>
        </p:txBody>
      </p:sp>
      <p:pic>
        <p:nvPicPr>
          <p:cNvPr id="14" name="Picture 2" descr="D:\Downloads\Theme - Wallpaper\Icon Pack\PNG\System\White\MB_0006_back.png">
            <a:hlinkClick r:id="" action="ppaction://hlinkshowjump?jump=nextslid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8200" y="4759307"/>
            <a:ext cx="316476" cy="316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D:\Downloads\Theme - Wallpaper\Icon Pack\PNG\System\White\MB_0006_back.png">
            <a:hlinkClick r:id="" action="ppaction://hlinkshowjump?jump=previousslid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760" y="4759307"/>
            <a:ext cx="39624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1134379"/>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5818</TotalTime>
  <Words>978</Words>
  <Application>Microsoft Office PowerPoint</Application>
  <PresentationFormat>On-screen Show (16:9)</PresentationFormat>
  <Paragraphs>57</Paragraphs>
  <Slides>14</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0" baseType="lpstr">
      <vt:lpstr>Arial</vt:lpstr>
      <vt:lpstr>Calibri</vt:lpstr>
      <vt:lpstr>Calibri Light</vt:lpstr>
      <vt:lpstr>Times New Roman</vt:lpstr>
      <vt:lpstr>Office Theme</vt:lpstr>
      <vt:lpstr>Giảng viên: ThS. Hồ Thị Thanh Thảo</vt:lpstr>
      <vt:lpstr>PowerPoint Presentation</vt:lpstr>
      <vt:lpstr>CHỈ SỐ THANH TOÁN</vt:lpstr>
      <vt:lpstr>CHỈ SỐ THANH TOÁN</vt:lpstr>
      <vt:lpstr>CHỈ SỐ THANH TOÁN</vt:lpstr>
      <vt:lpstr>CHỈ SỐ ĐÒN BẪY</vt:lpstr>
      <vt:lpstr>CHỈ SỐ ĐÒN BẪY</vt:lpstr>
      <vt:lpstr>CHỈ SỐ LỢI NHUẬN</vt:lpstr>
      <vt:lpstr>CHỈ SỐ LỢI NHUẬN</vt:lpstr>
      <vt:lpstr>CHỈ SỐ HIỆU SUẤT</vt:lpstr>
      <vt:lpstr>CHỈ SỐ HIỆU SUẤT </vt:lpstr>
      <vt:lpstr>CHỈ SỐ HIỆU SUẤT</vt:lpstr>
      <vt:lpstr>CHỈ SỐ HIỆU SUẤT </vt:lpstr>
      <vt:lpstr>CHỈ SỐ HIỆU SUẤT</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ThienAn</dc:creator>
  <cp:lastModifiedBy>Hồ Thị Thanh Thảo</cp:lastModifiedBy>
  <cp:revision>504</cp:revision>
  <cp:lastPrinted>2016-10-12T08:14:57Z</cp:lastPrinted>
  <dcterms:created xsi:type="dcterms:W3CDTF">2014-05-27T04:26:36Z</dcterms:created>
  <dcterms:modified xsi:type="dcterms:W3CDTF">2023-04-17T23:03:52Z</dcterms:modified>
</cp:coreProperties>
</file>