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93" r:id="rId4"/>
    <p:sldId id="292" r:id="rId5"/>
    <p:sldId id="259" r:id="rId6"/>
    <p:sldId id="294" r:id="rId7"/>
    <p:sldId id="260" r:id="rId8"/>
    <p:sldId id="296" r:id="rId9"/>
    <p:sldId id="297" r:id="rId10"/>
    <p:sldId id="298" r:id="rId11"/>
    <p:sldId id="299" r:id="rId12"/>
    <p:sldId id="300" r:id="rId13"/>
    <p:sldId id="262" r:id="rId14"/>
    <p:sldId id="304" r:id="rId15"/>
    <p:sldId id="305" r:id="rId16"/>
    <p:sldId id="306" r:id="rId17"/>
    <p:sldId id="307" r:id="rId18"/>
    <p:sldId id="265" r:id="rId19"/>
    <p:sldId id="266" r:id="rId20"/>
    <p:sldId id="267" r:id="rId21"/>
    <p:sldId id="268" r:id="rId22"/>
    <p:sldId id="301" r:id="rId23"/>
    <p:sldId id="308" r:id="rId24"/>
    <p:sldId id="309" r:id="rId25"/>
    <p:sldId id="302" r:id="rId26"/>
    <p:sldId id="303" r:id="rId27"/>
    <p:sldId id="31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ngNQ" initials="D" lastIdx="1" clrIdx="0">
    <p:extLst>
      <p:ext uri="{19B8F6BF-5375-455C-9EA6-DF929625EA0E}">
        <p15:presenceInfo xmlns:p15="http://schemas.microsoft.com/office/powerpoint/2012/main" userId="DungN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2AAA3-7192-4BCE-A50B-CEDC34954F98}"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AC3A-1E11-4ADB-A791-5232E8B14989}" type="slidenum">
              <a:rPr lang="en-US" smtClean="0"/>
              <a:t>‹#›</a:t>
            </a:fld>
            <a:endParaRPr lang="en-US"/>
          </a:p>
        </p:txBody>
      </p:sp>
    </p:spTree>
    <p:extLst>
      <p:ext uri="{BB962C8B-B14F-4D97-AF65-F5344CB8AC3E}">
        <p14:creationId xmlns:p14="http://schemas.microsoft.com/office/powerpoint/2010/main" val="255361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3/28/2023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3/28/2023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KPI</a:t>
            </a:r>
          </a:p>
        </p:txBody>
      </p:sp>
      <p:sp>
        <p:nvSpPr>
          <p:cNvPr id="3" name="Subtitle 2"/>
          <p:cNvSpPr>
            <a:spLocks noGrp="1"/>
          </p:cNvSpPr>
          <p:nvPr>
            <p:ph type="subTitle" idx="1"/>
          </p:nvPr>
        </p:nvSpPr>
        <p:spPr/>
        <p:txBody>
          <a:bodyPr/>
          <a:lstStyle/>
          <a:p>
            <a:r>
              <a:rPr lang="en-US" dirty="0" err="1">
                <a:latin typeface="Arial" panose="020B0604020202020204" pitchFamily="34" charset="0"/>
                <a:cs typeface="Arial" panose="020B0604020202020204" pitchFamily="34" charset="0"/>
              </a:rPr>
              <a:t>Ths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thảo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475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11691257" cy="1151965"/>
          </a:xfrm>
        </p:spPr>
        <p:txBody>
          <a:bodyPr>
            <a:normAutofit fontScale="90000"/>
          </a:bodyPr>
          <a:lstStyle/>
          <a:p>
            <a:r>
              <a:rPr lang="en-US" sz="4400" dirty="0">
                <a:latin typeface="Times New Roman" panose="02020603050405020304" pitchFamily="18" charset="0"/>
                <a:cs typeface="Times New Roman" panose="02020603050405020304" pitchFamily="18" charset="0"/>
              </a:rPr>
              <a:t>KPI </a:t>
            </a:r>
            <a:r>
              <a:rPr lang="en-US" sz="4400" dirty="0" err="1">
                <a:latin typeface="Times New Roman" panose="02020603050405020304" pitchFamily="18" charset="0"/>
                <a:cs typeface="Times New Roman" panose="02020603050405020304" pitchFamily="18" charset="0"/>
              </a:rPr>
              <a:t>mẫu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bộ</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phận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Bán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hàng</a:t>
            </a:r>
            <a:r>
              <a:rPr lang="en-US" sz="4400" dirty="0">
                <a:latin typeface="Times New Roman" panose="02020603050405020304" pitchFamily="18" charset="0"/>
                <a:cs typeface="Times New Roman" panose="02020603050405020304" pitchFamily="18" charset="0"/>
              </a:rPr>
              <a:t> (Sales)</a:t>
            </a:r>
            <a:br>
              <a:rPr lang="vi-VN" dirty="0"/>
            </a:br>
            <a:r>
              <a:rPr lang="vi-VN" dirty="0"/>
              <a:t>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24641585"/>
              </p:ext>
            </p:extLst>
          </p:nvPr>
        </p:nvGraphicFramePr>
        <p:xfrm>
          <a:off x="685800" y="1396093"/>
          <a:ext cx="10394950" cy="3706586"/>
        </p:xfrm>
        <a:graphic>
          <a:graphicData uri="http://schemas.openxmlformats.org/drawingml/2006/table">
            <a:tbl>
              <a:tblPr firstRow="1" bandRow="1">
                <a:tableStyleId>{5C22544A-7EE6-4342-B048-85BDC9FD1C3A}</a:tableStyleId>
              </a:tblPr>
              <a:tblGrid>
                <a:gridCol w="5197475">
                  <a:extLst>
                    <a:ext uri="{9D8B030D-6E8A-4147-A177-3AD203B41FA5}">
                      <a16:colId xmlns:a16="http://schemas.microsoft.com/office/drawing/2014/main" val="3232541129"/>
                    </a:ext>
                  </a:extLst>
                </a:gridCol>
                <a:gridCol w="5197475">
                  <a:extLst>
                    <a:ext uri="{9D8B030D-6E8A-4147-A177-3AD203B41FA5}">
                      <a16:colId xmlns:a16="http://schemas.microsoft.com/office/drawing/2014/main" val="1320540862"/>
                    </a:ext>
                  </a:extLst>
                </a:gridCol>
              </a:tblGrid>
              <a:tr h="3706586">
                <a:tc>
                  <a:txBody>
                    <a:bodyPr/>
                    <a:lstStyle/>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Doanh thu</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tăng trưởng doanh thu</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Số lượng đơn hàng</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Giá trị trung bình của một đơn hàng mới</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chuyển đổi trung bình từ Lead thành đơn hàng</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Thời gian chuyển đổi trung bình từ Lead thành đơn hàng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huỷ đơn hàng</a:t>
                      </a:r>
                      <a:endParaRPr lang="en-US" sz="2400" b="0" i="0" kern="1200" dirty="0">
                        <a:solidFill>
                          <a:schemeClr val="bg1"/>
                        </a:solidFill>
                        <a:effectLst/>
                        <a:latin typeface="Times New Roman" panose="02020603050405020304" pitchFamily="18" charset="0"/>
                        <a:ea typeface="+mn-ea"/>
                        <a:cs typeface="Times New Roman" panose="02020603050405020304" pitchFamily="18" charset="0"/>
                      </a:endParaRPr>
                    </a:p>
                    <a:p>
                      <a:r>
                        <a:rPr lang="vi-VN" sz="2400" b="0" i="0" kern="1200" dirty="0">
                          <a:solidFill>
                            <a:schemeClr val="bg1"/>
                          </a:solidFill>
                          <a:effectLst/>
                          <a:latin typeface="Times New Roman" panose="02020603050405020304" pitchFamily="18" charset="0"/>
                          <a:ea typeface="+mn-ea"/>
                          <a:cs typeface="Times New Roman" panose="02020603050405020304" pitchFamily="18" charset="0"/>
                        </a:rPr>
                        <a:t>Tỷ lệ khách hàng </a:t>
                      </a:r>
                      <a:r>
                        <a:rPr lang="en-US" sz="24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up-sale/ cross-sale</a:t>
                      </a:r>
                      <a:endParaRPr lang="vi-VN" sz="2400" b="0" i="0" kern="1200" dirty="0">
                        <a:solidFill>
                          <a:schemeClr val="bg1"/>
                        </a:solidFill>
                        <a:effectLst/>
                        <a:latin typeface="Times New Roman" panose="02020603050405020304" pitchFamily="18" charset="0"/>
                        <a:ea typeface="+mn-ea"/>
                        <a:cs typeface="Times New Roman" panose="02020603050405020304" pitchFamily="18" charset="0"/>
                      </a:endParaRPr>
                    </a:p>
                    <a:p>
                      <a:r>
                        <a:rPr lang="vi-VN" sz="2400" b="0" i="0" kern="1200" dirty="0">
                          <a:solidFill>
                            <a:schemeClr val="bg1"/>
                          </a:solidFill>
                          <a:effectLst/>
                          <a:latin typeface="Times New Roman" panose="02020603050405020304" pitchFamily="18" charset="0"/>
                          <a:ea typeface="+mn-ea"/>
                          <a:cs typeface="Times New Roman" panose="02020603050405020304" pitchFamily="18" charset="0"/>
                        </a:rPr>
                        <a:t>Doanh thu ghi nhận từ up-sale/ cross-sale</a:t>
                      </a:r>
                    </a:p>
                    <a:p>
                      <a:r>
                        <a:rPr lang="vi-VN" sz="2400" b="0" i="0" kern="1200" dirty="0">
                          <a:solidFill>
                            <a:schemeClr val="bg1"/>
                          </a:solidFill>
                          <a:effectLst/>
                          <a:latin typeface="Times New Roman" panose="02020603050405020304" pitchFamily="18" charset="0"/>
                          <a:ea typeface="+mn-ea"/>
                          <a:cs typeface="Times New Roman" panose="02020603050405020304" pitchFamily="18" charset="0"/>
                        </a:rPr>
                        <a:t>Thời gian trung bình trả lời khách liên lạc</a:t>
                      </a:r>
                    </a:p>
                    <a:p>
                      <a:r>
                        <a:rPr lang="vi-VN" sz="2400" b="0" i="0" kern="1200" dirty="0">
                          <a:solidFill>
                            <a:schemeClr val="bg1"/>
                          </a:solidFill>
                          <a:effectLst/>
                          <a:latin typeface="Times New Roman" panose="02020603050405020304" pitchFamily="18" charset="0"/>
                          <a:ea typeface="+mn-ea"/>
                          <a:cs typeface="Times New Roman" panose="02020603050405020304" pitchFamily="18" charset="0"/>
                        </a:rPr>
                        <a:t>Chỉ số hài lòng của khách hàng</a:t>
                      </a:r>
                    </a:p>
                  </a:txBody>
                  <a:tcPr/>
                </a:tc>
                <a:extLst>
                  <a:ext uri="{0D108BD9-81ED-4DB2-BD59-A6C34878D82A}">
                    <a16:rowId xmlns:a16="http://schemas.microsoft.com/office/drawing/2014/main" val="574054691"/>
                  </a:ext>
                </a:extLst>
              </a:tr>
            </a:tbl>
          </a:graphicData>
        </a:graphic>
      </p:graphicFrame>
    </p:spTree>
    <p:extLst>
      <p:ext uri="{BB962C8B-B14F-4D97-AF65-F5344CB8AC3E}">
        <p14:creationId xmlns:p14="http://schemas.microsoft.com/office/powerpoint/2010/main" val="10400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685800"/>
            <a:ext cx="11576958" cy="1151965"/>
          </a:xfrm>
        </p:spPr>
        <p:txBody>
          <a:bodyPr>
            <a:noAutofit/>
          </a:bodyPr>
          <a:lstStyle/>
          <a:p>
            <a:r>
              <a:rPr lang="en-US" sz="3800" dirty="0">
                <a:latin typeface="Times New Roman" panose="02020603050405020304" pitchFamily="18" charset="0"/>
                <a:cs typeface="Times New Roman" panose="02020603050405020304" pitchFamily="18" charset="0"/>
              </a:rPr>
              <a:t>KPI </a:t>
            </a:r>
            <a:r>
              <a:rPr lang="en-US" sz="3800" dirty="0" err="1">
                <a:latin typeface="Times New Roman" panose="02020603050405020304" pitchFamily="18" charset="0"/>
                <a:cs typeface="Times New Roman" panose="02020603050405020304" pitchFamily="18" charset="0"/>
              </a:rPr>
              <a:t>mẫu</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cho</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bộ</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phận</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Chăm</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sóc</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khách</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hàng</a:t>
            </a:r>
            <a:br>
              <a:rPr lang="vi-VN" sz="3800" dirty="0"/>
            </a:br>
            <a:r>
              <a:rPr lang="vi-VN" sz="3800" dirty="0"/>
              <a:t>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96966803"/>
              </p:ext>
            </p:extLst>
          </p:nvPr>
        </p:nvGraphicFramePr>
        <p:xfrm>
          <a:off x="685800" y="1396093"/>
          <a:ext cx="10394950" cy="3706586"/>
        </p:xfrm>
        <a:graphic>
          <a:graphicData uri="http://schemas.openxmlformats.org/drawingml/2006/table">
            <a:tbl>
              <a:tblPr firstRow="1" bandRow="1">
                <a:tableStyleId>{5C22544A-7EE6-4342-B048-85BDC9FD1C3A}</a:tableStyleId>
              </a:tblPr>
              <a:tblGrid>
                <a:gridCol w="5197475">
                  <a:extLst>
                    <a:ext uri="{9D8B030D-6E8A-4147-A177-3AD203B41FA5}">
                      <a16:colId xmlns:a16="http://schemas.microsoft.com/office/drawing/2014/main" val="3232541129"/>
                    </a:ext>
                  </a:extLst>
                </a:gridCol>
                <a:gridCol w="5197475">
                  <a:extLst>
                    <a:ext uri="{9D8B030D-6E8A-4147-A177-3AD203B41FA5}">
                      <a16:colId xmlns:a16="http://schemas.microsoft.com/office/drawing/2014/main" val="1320540862"/>
                    </a:ext>
                  </a:extLst>
                </a:gridCol>
              </a:tblGrid>
              <a:tr h="3706586">
                <a:tc>
                  <a:txBody>
                    <a:bodyPr/>
                    <a:lstStyle/>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Tỷ</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lệ</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duy</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trì</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khách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hàng</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Tỷ</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lệ</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khách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hàng</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rời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bỏ</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doanh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nghiệp</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Giá</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trị</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vòng</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đời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của</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khách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hàng</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Tỷ</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lệ</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khách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hàng</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thiện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cảm</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Chỉ</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số</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hài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lòng</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của</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khách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hàng</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vi-VN" sz="1800" b="0" i="0" kern="1200" dirty="0">
                        <a:solidFill>
                          <a:schemeClr val="lt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Thời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gian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trung</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bình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trả</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lời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khách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liên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lạc</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Tỷ</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lệ</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khiếu</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nại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của</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khách</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hàng</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Tỷ</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lệ</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giải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quyết</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vấn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đề</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ngay</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từ</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lần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gọi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đầu</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tiên</a:t>
                      </a:r>
                      <a:endParaRPr lang="en-US" sz="24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Tỷ</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lệ</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vấn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đề</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đã</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giải</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quyết</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vấn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đề</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tồn</a:t>
                      </a:r>
                      <a:r>
                        <a:rPr lang="en-US" sz="24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lt1"/>
                          </a:solidFill>
                          <a:effectLst/>
                          <a:latin typeface="Times New Roman" panose="02020603050405020304" pitchFamily="18" charset="0"/>
                          <a:ea typeface="+mn-ea"/>
                          <a:cs typeface="Times New Roman" panose="02020603050405020304" pitchFamily="18" charset="0"/>
                        </a:rPr>
                        <a:t>đọng</a:t>
                      </a:r>
                      <a:r>
                        <a:rPr lang="en-US" sz="1800" b="0" i="0" kern="1200" dirty="0">
                          <a:solidFill>
                            <a:schemeClr val="lt1"/>
                          </a:solidFill>
                          <a:effectLst/>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574054691"/>
                  </a:ext>
                </a:extLst>
              </a:tr>
            </a:tbl>
          </a:graphicData>
        </a:graphic>
      </p:graphicFrame>
    </p:spTree>
    <p:extLst>
      <p:ext uri="{BB962C8B-B14F-4D97-AF65-F5344CB8AC3E}">
        <p14:creationId xmlns:p14="http://schemas.microsoft.com/office/powerpoint/2010/main" val="278864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67" y="351065"/>
            <a:ext cx="10991061" cy="1151965"/>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KPI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br>
              <a:rPr lang="vi-VN" dirty="0"/>
            </a:br>
            <a:r>
              <a:rPr lang="vi-VN" dirty="0"/>
              <a:t>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632938943"/>
              </p:ext>
            </p:extLst>
          </p:nvPr>
        </p:nvGraphicFramePr>
        <p:xfrm>
          <a:off x="685800" y="1396093"/>
          <a:ext cx="10394950" cy="3749040"/>
        </p:xfrm>
        <a:graphic>
          <a:graphicData uri="http://schemas.openxmlformats.org/drawingml/2006/table">
            <a:tbl>
              <a:tblPr firstRow="1" bandRow="1">
                <a:tableStyleId>{5C22544A-7EE6-4342-B048-85BDC9FD1C3A}</a:tableStyleId>
              </a:tblPr>
              <a:tblGrid>
                <a:gridCol w="5197475">
                  <a:extLst>
                    <a:ext uri="{9D8B030D-6E8A-4147-A177-3AD203B41FA5}">
                      <a16:colId xmlns:a16="http://schemas.microsoft.com/office/drawing/2014/main" val="3232541129"/>
                    </a:ext>
                  </a:extLst>
                </a:gridCol>
                <a:gridCol w="5197475">
                  <a:extLst>
                    <a:ext uri="{9D8B030D-6E8A-4147-A177-3AD203B41FA5}">
                      <a16:colId xmlns:a16="http://schemas.microsoft.com/office/drawing/2014/main" val="1320540862"/>
                    </a:ext>
                  </a:extLst>
                </a:gridCol>
              </a:tblGrid>
              <a:tr h="3706586">
                <a:tc>
                  <a:txBody>
                    <a:bodyPr/>
                    <a:lstStyle/>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Thời gian hoàn thiện chu trình đơn hàng</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giao/ nhận hàng đúng hạn</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giao/ nhận hàng đúng chất lượng, số lượng</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hao hụt hàng tồn kho</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hàng đạt chất lượng ngay từ đầu</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Tỷ lệ hàng đạt tiêu chuẩn khi xuất xưởng</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Mức độ gia công lại</a:t>
                      </a:r>
                    </a:p>
                    <a:p>
                      <a:br>
                        <a:rPr lang="en-US" sz="2400" dirty="0">
                          <a:latin typeface="Times New Roman" panose="02020603050405020304" pitchFamily="18" charset="0"/>
                          <a:cs typeface="Times New Roman" panose="02020603050405020304" pitchFamily="18" charset="0"/>
                        </a:rPr>
                      </a:br>
                      <a:endParaRPr lang="vi-VN" sz="2400" b="0" i="0" kern="1200" dirty="0">
                        <a:solidFill>
                          <a:schemeClr val="lt1"/>
                        </a:solidFill>
                        <a:effectLst/>
                        <a:latin typeface="Times New Roman" panose="02020603050405020304" pitchFamily="18" charset="0"/>
                        <a:ea typeface="+mn-ea"/>
                        <a:cs typeface="Times New Roman" panose="02020603050405020304" pitchFamily="18" charset="0"/>
                      </a:endParaRPr>
                    </a:p>
                  </a:txBody>
                  <a:tcPr/>
                </a:tc>
                <a:tc>
                  <a:txBody>
                    <a:bodyPr/>
                    <a:lstStyle/>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Mức độ chết máy hoặc Mức độ dây chuyền ngừng hoạt động</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Chỉ số chất lượng</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Chỉ số hiệu quả thiết bị tổng thể</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Chỉ số hiệu quả hoạt động bảo trì</a:t>
                      </a:r>
                    </a:p>
                    <a:p>
                      <a:r>
                        <a:rPr lang="vi-VN" sz="2400" b="0" i="0" kern="1200" dirty="0">
                          <a:solidFill>
                            <a:schemeClr val="lt1"/>
                          </a:solidFill>
                          <a:effectLst/>
                          <a:latin typeface="Times New Roman" panose="02020603050405020304" pitchFamily="18" charset="0"/>
                          <a:ea typeface="+mn-ea"/>
                          <a:cs typeface="Times New Roman" panose="02020603050405020304" pitchFamily="18" charset="0"/>
                        </a:rPr>
                        <a:t>Chênh lệch chi phí sản xuất thực tế so với chi phí dự trù</a:t>
                      </a:r>
                    </a:p>
                  </a:txBody>
                  <a:tcPr/>
                </a:tc>
                <a:extLst>
                  <a:ext uri="{0D108BD9-81ED-4DB2-BD59-A6C34878D82A}">
                    <a16:rowId xmlns:a16="http://schemas.microsoft.com/office/drawing/2014/main" val="574054691"/>
                  </a:ext>
                </a:extLst>
              </a:tr>
            </a:tbl>
          </a:graphicData>
        </a:graphic>
      </p:graphicFrame>
    </p:spTree>
    <p:extLst>
      <p:ext uri="{BB962C8B-B14F-4D97-AF65-F5344CB8AC3E}">
        <p14:creationId xmlns:p14="http://schemas.microsoft.com/office/powerpoint/2010/main" val="338607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fontAlgn="base"/>
            <a:r>
              <a:rPr lang="vi-VN" b="1" cap="none" dirty="0">
                <a:latin typeface="Times New Roman" panose="02020603050405020304" pitchFamily="18" charset="0"/>
                <a:cs typeface="Times New Roman" panose="02020603050405020304" pitchFamily="18" charset="0"/>
              </a:rPr>
              <a:t>1. Xác định ai là người xây dựng KPIs</a:t>
            </a:r>
          </a:p>
          <a:p>
            <a:r>
              <a:rPr lang="en-US" b="1" cap="none" dirty="0">
                <a:latin typeface="Times New Roman" panose="02020603050405020304" pitchFamily="18" charset="0"/>
                <a:cs typeface="Times New Roman" panose="02020603050405020304" pitchFamily="18" charset="0"/>
              </a:rPr>
              <a:t>2. </a:t>
            </a:r>
            <a:r>
              <a:rPr lang="en-US" b="1" cap="none" dirty="0" err="1">
                <a:latin typeface="Times New Roman" panose="02020603050405020304" pitchFamily="18" charset="0"/>
                <a:cs typeface="Times New Roman" panose="02020603050405020304" pitchFamily="18" charset="0"/>
              </a:rPr>
              <a:t>Xác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định</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các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chỉ</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số</a:t>
            </a:r>
            <a:r>
              <a:rPr lang="en-US" b="1" cap="none" dirty="0">
                <a:latin typeface="Times New Roman" panose="02020603050405020304" pitchFamily="18" charset="0"/>
                <a:cs typeface="Times New Roman" panose="02020603050405020304" pitchFamily="18" charset="0"/>
              </a:rPr>
              <a:t> KPI </a:t>
            </a:r>
            <a:r>
              <a:rPr lang="en-US" b="1" cap="none" dirty="0" err="1">
                <a:latin typeface="Times New Roman" panose="02020603050405020304" pitchFamily="18" charset="0"/>
                <a:cs typeface="Times New Roman" panose="02020603050405020304" pitchFamily="18" charset="0"/>
              </a:rPr>
              <a:t>bằng</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công</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cụ</a:t>
            </a:r>
            <a:r>
              <a:rPr lang="en-US" b="1" cap="none" dirty="0">
                <a:latin typeface="Times New Roman" panose="02020603050405020304" pitchFamily="18" charset="0"/>
                <a:cs typeface="Times New Roman" panose="02020603050405020304" pitchFamily="18" charset="0"/>
              </a:rPr>
              <a:t> SMART</a:t>
            </a:r>
            <a:endParaRPr lang="en-US" cap="none" dirty="0">
              <a:latin typeface="Times New Roman" panose="02020603050405020304" pitchFamily="18" charset="0"/>
              <a:cs typeface="Times New Roman" panose="02020603050405020304" pitchFamily="18" charset="0"/>
            </a:endParaRPr>
          </a:p>
          <a:p>
            <a:r>
              <a:rPr lang="en-US" cap="none" dirty="0">
                <a:latin typeface="Times New Roman" panose="02020603050405020304" pitchFamily="18" charset="0"/>
                <a:cs typeface="Times New Roman" panose="02020603050405020304" pitchFamily="18" charset="0"/>
              </a:rPr>
              <a:t>3.</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Áp</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dụng</a:t>
            </a:r>
            <a:r>
              <a:rPr lang="en-US" b="1" cap="none" dirty="0">
                <a:latin typeface="Times New Roman" panose="02020603050405020304" pitchFamily="18" charset="0"/>
                <a:cs typeface="Times New Roman" panose="02020603050405020304" pitchFamily="18" charset="0"/>
              </a:rPr>
              <a:t> KPI </a:t>
            </a:r>
            <a:r>
              <a:rPr lang="en-US" b="1" cap="none" dirty="0" err="1">
                <a:latin typeface="Times New Roman" panose="02020603050405020304" pitchFamily="18" charset="0"/>
                <a:cs typeface="Times New Roman" panose="02020603050405020304" pitchFamily="18" charset="0"/>
              </a:rPr>
              <a:t>và</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đánh</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giá</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mức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độ</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hoàn</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thành</a:t>
            </a:r>
            <a:endParaRPr lang="en-US" cap="none" dirty="0">
              <a:latin typeface="Times New Roman" panose="02020603050405020304" pitchFamily="18" charset="0"/>
              <a:cs typeface="Times New Roman" panose="02020603050405020304" pitchFamily="18" charset="0"/>
            </a:endParaRPr>
          </a:p>
          <a:p>
            <a:r>
              <a:rPr lang="vi-VN" b="1" cap="none" dirty="0">
                <a:latin typeface="Times New Roman" panose="02020603050405020304" pitchFamily="18" charset="0"/>
                <a:cs typeface="Times New Roman" panose="02020603050405020304" pitchFamily="18" charset="0"/>
              </a:rPr>
              <a:t>4. Đánh giá KPIs và tính toán với lương thưởng</a:t>
            </a:r>
            <a:endParaRPr lang="vi-VN" cap="none" dirty="0">
              <a:latin typeface="Times New Roman" panose="02020603050405020304" pitchFamily="18" charset="0"/>
              <a:cs typeface="Times New Roman" panose="02020603050405020304" pitchFamily="18" charset="0"/>
            </a:endParaRPr>
          </a:p>
          <a:p>
            <a:r>
              <a:rPr lang="en-US" b="1" cap="none" dirty="0">
                <a:latin typeface="Times New Roman" panose="02020603050405020304" pitchFamily="18" charset="0"/>
                <a:cs typeface="Times New Roman" panose="02020603050405020304" pitchFamily="18" charset="0"/>
              </a:rPr>
              <a:t>5. </a:t>
            </a:r>
            <a:r>
              <a:rPr lang="en-US" b="1" cap="none" dirty="0" err="1">
                <a:latin typeface="Times New Roman" panose="02020603050405020304" pitchFamily="18" charset="0"/>
                <a:cs typeface="Times New Roman" panose="02020603050405020304" pitchFamily="18" charset="0"/>
              </a:rPr>
              <a:t>Điều</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chỉnh</a:t>
            </a:r>
            <a:r>
              <a:rPr lang="en-US" b="1" cap="none" dirty="0">
                <a:latin typeface="Times New Roman" panose="02020603050405020304" pitchFamily="18" charset="0"/>
                <a:cs typeface="Times New Roman" panose="02020603050405020304" pitchFamily="18" charset="0"/>
              </a:rPr>
              <a:t> KPIs </a:t>
            </a:r>
            <a:r>
              <a:rPr lang="en-US" b="1" cap="none" dirty="0" err="1">
                <a:latin typeface="Times New Roman" panose="02020603050405020304" pitchFamily="18" charset="0"/>
                <a:cs typeface="Times New Roman" panose="02020603050405020304" pitchFamily="18" charset="0"/>
              </a:rPr>
              <a:t>phù</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hợp</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với</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thực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tế</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hoàn</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thành</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công</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việc</a:t>
            </a:r>
            <a:r>
              <a:rPr lang="en-US" b="1" cap="none" dirty="0">
                <a:latin typeface="Times New Roman" panose="02020603050405020304" pitchFamily="18" charset="0"/>
                <a:cs typeface="Times New Roman" panose="02020603050405020304" pitchFamily="18" charset="0"/>
              </a:rPr>
              <a:t> </a:t>
            </a:r>
            <a:endParaRPr lang="en-US" cap="non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528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marL="0" indent="0" fontAlgn="base">
              <a:buNone/>
            </a:pPr>
            <a:r>
              <a:rPr lang="vi-VN" b="1" cap="none" dirty="0">
                <a:latin typeface="Times New Roman" panose="02020603050405020304" pitchFamily="18" charset="0"/>
                <a:cs typeface="Times New Roman" panose="02020603050405020304" pitchFamily="18" charset="0"/>
              </a:rPr>
              <a:t>1. Xác định ai là người xây dựng KPIs</a:t>
            </a:r>
          </a:p>
          <a:p>
            <a:pPr algn="just"/>
            <a:r>
              <a:rPr lang="en-US" b="0" i="0" cap="none" dirty="0">
                <a:solidFill>
                  <a:srgbClr val="434343"/>
                </a:solidFill>
                <a:effectLst/>
                <a:latin typeface="Roboto" panose="02000000000000000000" pitchFamily="2" charset="0"/>
              </a:rPr>
              <a:t>C</a:t>
            </a:r>
            <a:r>
              <a:rPr lang="vi-VN" b="0" i="0" cap="none" dirty="0">
                <a:solidFill>
                  <a:srgbClr val="434343"/>
                </a:solidFill>
                <a:effectLst/>
                <a:latin typeface="Roboto" panose="02000000000000000000" pitchFamily="2" charset="0"/>
              </a:rPr>
              <a:t>ó 2 phương pháp chính: </a:t>
            </a:r>
          </a:p>
          <a:p>
            <a:pPr algn="just"/>
            <a:r>
              <a:rPr lang="vi-VN" b="0" i="0" cap="none" dirty="0">
                <a:solidFill>
                  <a:srgbClr val="434343"/>
                </a:solidFill>
                <a:effectLst/>
                <a:latin typeface="Roboto" panose="02000000000000000000" pitchFamily="2" charset="0"/>
              </a:rPr>
              <a:t> Phương pháp 1: Các bộ phận/phòng ban chức năng tự xây dựng hệ thống KPI cho các vị trí trong bộ phận/phòng ban mình</a:t>
            </a:r>
            <a:endParaRPr lang="en-US" b="0" i="0" cap="none" dirty="0">
              <a:solidFill>
                <a:srgbClr val="434343"/>
              </a:solidFill>
              <a:effectLst/>
              <a:latin typeface="Roboto" panose="02000000000000000000" pitchFamily="2" charset="0"/>
            </a:endParaRPr>
          </a:p>
          <a:p>
            <a:pPr algn="just"/>
            <a:r>
              <a:rPr lang="vi-VN" b="0" i="0" cap="none" dirty="0">
                <a:solidFill>
                  <a:srgbClr val="434343"/>
                </a:solidFill>
                <a:effectLst/>
                <a:latin typeface="Roboto" panose="02000000000000000000" pitchFamily="2" charset="0"/>
              </a:rPr>
              <a:t>Phương pháp 2: Bộ phận nhân sự, đội ngũ quản lý cấp cao sẽ đưa ra bộ KPI cho phòng/ban/bộ phận</a:t>
            </a:r>
          </a:p>
          <a:p>
            <a:endParaRPr lang="en-US" dirty="0"/>
          </a:p>
        </p:txBody>
      </p:sp>
    </p:spTree>
    <p:extLst>
      <p:ext uri="{BB962C8B-B14F-4D97-AF65-F5344CB8AC3E}">
        <p14:creationId xmlns:p14="http://schemas.microsoft.com/office/powerpoint/2010/main" val="386564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5" name="Picture 4" descr="Diagram&#10;&#10;Description automatically generated">
            <a:extLst>
              <a:ext uri="{FF2B5EF4-FFF2-40B4-BE49-F238E27FC236}">
                <a16:creationId xmlns:a16="http://schemas.microsoft.com/office/drawing/2014/main" id="{FC230129-166B-7130-2E18-9B4FB9C42CDD}"/>
              </a:ext>
            </a:extLst>
          </p:cNvPr>
          <p:cNvPicPr>
            <a:picLocks noChangeAspect="1"/>
          </p:cNvPicPr>
          <p:nvPr/>
        </p:nvPicPr>
        <p:blipFill>
          <a:blip r:embed="rId4"/>
          <a:stretch>
            <a:fillRect/>
          </a:stretch>
        </p:blipFill>
        <p:spPr>
          <a:xfrm>
            <a:off x="6562455" y="999527"/>
            <a:ext cx="4677405" cy="4396760"/>
          </a:xfrm>
          <a:prstGeom prst="rect">
            <a:avLst/>
          </a:prstGeom>
          <a:ln>
            <a:noFill/>
          </a:ln>
        </p:spPr>
      </p:pic>
      <p:sp>
        <p:nvSpPr>
          <p:cNvPr id="14"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6" name="Rectangle 15">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5799" y="690479"/>
            <a:ext cx="4957275" cy="1146825"/>
          </a:xfrm>
        </p:spPr>
        <p:txBody>
          <a:bodyPr>
            <a:normAutofit/>
          </a:bodyPr>
          <a:lstStyle/>
          <a:p>
            <a:r>
              <a:rPr lang="en-US" sz="2400" b="1">
                <a:solidFill>
                  <a:schemeClr val="bg1"/>
                </a:solidFill>
                <a:latin typeface="Times New Roman" panose="02020603050405020304" pitchFamily="18" charset="0"/>
                <a:cs typeface="Times New Roman" panose="02020603050405020304" pitchFamily="18" charset="0"/>
              </a:rPr>
              <a:t>Quy trình xây dựng chỉ số KPI trong doanh nghiệp</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2063395"/>
            <a:ext cx="4957273" cy="3446103"/>
          </a:xfrm>
        </p:spPr>
        <p:txBody>
          <a:bodyPr>
            <a:normAutofit/>
          </a:bodyPr>
          <a:lstStyle/>
          <a:p>
            <a:pPr marL="0" indent="0">
              <a:buNone/>
            </a:pPr>
            <a:r>
              <a:rPr lang="en-US" sz="1800" b="1" cap="none">
                <a:solidFill>
                  <a:schemeClr val="bg1"/>
                </a:solidFill>
                <a:latin typeface="Times New Roman" panose="02020603050405020304" pitchFamily="18" charset="0"/>
                <a:cs typeface="Times New Roman" panose="02020603050405020304" pitchFamily="18" charset="0"/>
              </a:rPr>
              <a:t>2. Xác định các chỉ số KPI </a:t>
            </a:r>
          </a:p>
          <a:p>
            <a:r>
              <a:rPr lang="vi-VN" sz="1800" b="0" i="0" cap="none">
                <a:solidFill>
                  <a:schemeClr val="bg1"/>
                </a:solidFill>
                <a:effectLst/>
                <a:latin typeface="Roboto" panose="02000000000000000000" pitchFamily="2" charset="0"/>
              </a:rPr>
              <a:t>Yếu tố quan trọng nhất khi xây dựng các chỉ số KPI là việc phải đảm bảo chúng được gắn bó chặt chẽ với những mục tiêu cụ thể của phòng ban, doanh nghiệp</a:t>
            </a:r>
            <a:endParaRPr lang="en-US" sz="1800" cap="none">
              <a:solidFill>
                <a:schemeClr val="bg1"/>
              </a:solidFill>
              <a:latin typeface="Times New Roman" panose="02020603050405020304" pitchFamily="18" charset="0"/>
              <a:cs typeface="Times New Roman" panose="02020603050405020304" pitchFamily="18" charset="0"/>
            </a:endParaRPr>
          </a:p>
          <a:p>
            <a:endParaRPr lang="en-US" sz="1800">
              <a:solidFill>
                <a:schemeClr val="bg1"/>
              </a:solidFill>
            </a:endParaRPr>
          </a:p>
        </p:txBody>
      </p:sp>
    </p:spTree>
    <p:extLst>
      <p:ext uri="{BB962C8B-B14F-4D97-AF65-F5344CB8AC3E}">
        <p14:creationId xmlns:p14="http://schemas.microsoft.com/office/powerpoint/2010/main" val="257583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77500" lnSpcReduction="20000"/>
          </a:bodyPr>
          <a:lstStyle/>
          <a:p>
            <a:pPr marL="0" indent="0">
              <a:buNone/>
            </a:pPr>
            <a:r>
              <a:rPr lang="en-US" b="1" cap="none" dirty="0">
                <a:latin typeface="Times New Roman" panose="02020603050405020304" pitchFamily="18" charset="0"/>
                <a:cs typeface="Times New Roman" panose="02020603050405020304" pitchFamily="18" charset="0"/>
              </a:rPr>
              <a:t>2. </a:t>
            </a:r>
            <a:r>
              <a:rPr lang="en-US" b="1" cap="none" dirty="0" err="1">
                <a:latin typeface="Times New Roman" panose="02020603050405020304" pitchFamily="18" charset="0"/>
                <a:cs typeface="Times New Roman" panose="02020603050405020304" pitchFamily="18" charset="0"/>
              </a:rPr>
              <a:t>Xác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định</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các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chỉ</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số</a:t>
            </a:r>
            <a:r>
              <a:rPr lang="en-US" b="1" cap="none" dirty="0">
                <a:latin typeface="Times New Roman" panose="02020603050405020304" pitchFamily="18" charset="0"/>
                <a:cs typeface="Times New Roman" panose="02020603050405020304" pitchFamily="18" charset="0"/>
              </a:rPr>
              <a:t> </a:t>
            </a:r>
            <a:r>
              <a:rPr lang="en-US" b="1" cap="none">
                <a:latin typeface="Times New Roman" panose="02020603050405020304" pitchFamily="18" charset="0"/>
                <a:cs typeface="Times New Roman" panose="02020603050405020304" pitchFamily="18" charset="0"/>
              </a:rPr>
              <a:t>KPI </a:t>
            </a:r>
            <a:endParaRPr lang="en-US" cap="none" dirty="0">
              <a:latin typeface="Times New Roman" panose="02020603050405020304" pitchFamily="18" charset="0"/>
              <a:cs typeface="Times New Roman" panose="02020603050405020304" pitchFamily="18" charset="0"/>
            </a:endParaRPr>
          </a:p>
          <a:p>
            <a:pPr algn="just"/>
            <a:r>
              <a:rPr lang="vi-VN" b="0" i="0" cap="none" dirty="0">
                <a:solidFill>
                  <a:srgbClr val="434343"/>
                </a:solidFill>
                <a:effectLst/>
                <a:latin typeface="Roboto" panose="02000000000000000000" pitchFamily="2" charset="0"/>
              </a:rPr>
              <a:t>Sau khi đã thống nhất được KPI với phần mục tiêu của phòng ban, doanh nghiệp, bước tiếp theo, bạn cần ứng dụng những tiêu chí SMART để đánh giá từng chỉ số thực hiện công việc:</a:t>
            </a:r>
          </a:p>
          <a:p>
            <a:pPr algn="just"/>
            <a:r>
              <a:rPr lang="vi-VN" b="0" i="0" cap="none" dirty="0">
                <a:solidFill>
                  <a:srgbClr val="434343"/>
                </a:solidFill>
                <a:effectLst/>
                <a:latin typeface="Roboto" panose="02000000000000000000" pitchFamily="2" charset="0"/>
              </a:rPr>
              <a:t> </a:t>
            </a:r>
          </a:p>
          <a:p>
            <a:pPr algn="just"/>
            <a:r>
              <a:rPr lang="vi-VN" b="0" i="0" cap="none" dirty="0">
                <a:solidFill>
                  <a:srgbClr val="434343"/>
                </a:solidFill>
                <a:effectLst/>
                <a:latin typeface="Roboto" panose="02000000000000000000" pitchFamily="2" charset="0"/>
              </a:rPr>
              <a:t>S     –     Specific: Mục tiêu cụ thể</a:t>
            </a:r>
          </a:p>
          <a:p>
            <a:pPr algn="just"/>
            <a:r>
              <a:rPr lang="vi-VN" b="0" i="0" cap="none" dirty="0">
                <a:solidFill>
                  <a:srgbClr val="434343"/>
                </a:solidFill>
                <a:effectLst/>
                <a:latin typeface="Roboto" panose="02000000000000000000" pitchFamily="2" charset="0"/>
              </a:rPr>
              <a:t>M    –     Measurable: Mục tiêu đo lường được</a:t>
            </a:r>
          </a:p>
          <a:p>
            <a:pPr algn="just"/>
            <a:r>
              <a:rPr lang="vi-VN" b="0" i="0" cap="none" dirty="0">
                <a:solidFill>
                  <a:srgbClr val="434343"/>
                </a:solidFill>
                <a:effectLst/>
                <a:latin typeface="Roboto" panose="02000000000000000000" pitchFamily="2" charset="0"/>
              </a:rPr>
              <a:t>A     –     Attainable: Mục tiêu có thể đạt được</a:t>
            </a:r>
          </a:p>
          <a:p>
            <a:pPr algn="just"/>
            <a:r>
              <a:rPr lang="vi-VN" b="0" i="0" cap="none" dirty="0">
                <a:solidFill>
                  <a:srgbClr val="434343"/>
                </a:solidFill>
                <a:effectLst/>
                <a:latin typeface="Roboto" panose="02000000000000000000" pitchFamily="2" charset="0"/>
              </a:rPr>
              <a:t>R     –     Relevant: Mục tiêu thực tế</a:t>
            </a:r>
          </a:p>
          <a:p>
            <a:pPr algn="just"/>
            <a:r>
              <a:rPr lang="vi-VN" b="0" i="0" cap="none" dirty="0">
                <a:solidFill>
                  <a:srgbClr val="434343"/>
                </a:solidFill>
                <a:effectLst/>
                <a:latin typeface="Roboto" panose="02000000000000000000" pitchFamily="2" charset="0"/>
              </a:rPr>
              <a:t>T     –     Timebound: Mục tiêu có thời hạn cụ thể</a:t>
            </a:r>
          </a:p>
          <a:p>
            <a:endParaRPr lang="en-US" dirty="0"/>
          </a:p>
        </p:txBody>
      </p:sp>
    </p:spTree>
    <p:extLst>
      <p:ext uri="{BB962C8B-B14F-4D97-AF65-F5344CB8AC3E}">
        <p14:creationId xmlns:p14="http://schemas.microsoft.com/office/powerpoint/2010/main" val="108371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cap="none" dirty="0">
                <a:latin typeface="Times New Roman" panose="02020603050405020304" pitchFamily="18" charset="0"/>
                <a:cs typeface="Times New Roman" panose="02020603050405020304" pitchFamily="18" charset="0"/>
              </a:rPr>
              <a:t>3.</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Áp</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dụng</a:t>
            </a:r>
            <a:r>
              <a:rPr lang="en-US" b="1" cap="none" dirty="0">
                <a:latin typeface="Times New Roman" panose="02020603050405020304" pitchFamily="18" charset="0"/>
                <a:cs typeface="Times New Roman" panose="02020603050405020304" pitchFamily="18" charset="0"/>
              </a:rPr>
              <a:t> KPI </a:t>
            </a:r>
            <a:r>
              <a:rPr lang="en-US" b="1" cap="none" dirty="0" err="1">
                <a:latin typeface="Times New Roman" panose="02020603050405020304" pitchFamily="18" charset="0"/>
                <a:cs typeface="Times New Roman" panose="02020603050405020304" pitchFamily="18" charset="0"/>
              </a:rPr>
              <a:t>và</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đánh</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giá</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mức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độ</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hoàn</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thành</a:t>
            </a:r>
            <a:endParaRPr lang="en-US" cap="non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59242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85000" lnSpcReduction="10000"/>
          </a:bodyPr>
          <a:lstStyle/>
          <a:p>
            <a:pPr marL="0" indent="0" fontAlgn="base">
              <a:buNone/>
            </a:pPr>
            <a:r>
              <a:rPr lang="en-US" b="1" cap="none" dirty="0" err="1">
                <a:latin typeface="Times New Roman" panose="02020603050405020304" pitchFamily="18" charset="0"/>
                <a:cs typeface="Times New Roman" panose="02020603050405020304" pitchFamily="18" charset="0"/>
              </a:rPr>
              <a:t>Nguyên</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tắc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phân</a:t>
            </a:r>
            <a:r>
              <a:rPr lang="en-US" b="1" cap="none" dirty="0">
                <a:latin typeface="Times New Roman" panose="02020603050405020304" pitchFamily="18" charset="0"/>
                <a:cs typeface="Times New Roman" panose="02020603050405020304" pitchFamily="18" charset="0"/>
              </a:rPr>
              <a:t> chia KPI </a:t>
            </a:r>
            <a:r>
              <a:rPr lang="en-US" b="1" cap="none" dirty="0" err="1">
                <a:latin typeface="Times New Roman" panose="02020603050405020304" pitchFamily="18" charset="0"/>
                <a:cs typeface="Times New Roman" panose="02020603050405020304" pitchFamily="18" charset="0"/>
              </a:rPr>
              <a:t>theo</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trọng</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số</a:t>
            </a:r>
            <a:endParaRPr lang="en-US" cap="none" dirty="0">
              <a:latin typeface="Times New Roman" panose="02020603050405020304" pitchFamily="18" charset="0"/>
              <a:cs typeface="Times New Roman" panose="02020603050405020304" pitchFamily="18" charset="0"/>
            </a:endParaRPr>
          </a:p>
          <a:p>
            <a:pPr fontAlgn="base"/>
            <a:r>
              <a:rPr lang="vi-VN" cap="none" dirty="0">
                <a:latin typeface="Times New Roman" panose="02020603050405020304" pitchFamily="18" charset="0"/>
                <a:cs typeface="Times New Roman" panose="02020603050405020304" pitchFamily="18" charset="0"/>
              </a:rPr>
              <a:t>Một nhân viên có thể nhận 5-7 công việc cùng lúc. Tuy nhiên, không phải công việc nào cũng quan trọng và mang lại giá trị ngang nhau cho tổ chức.</a:t>
            </a:r>
          </a:p>
          <a:p>
            <a:pPr fontAlgn="base"/>
            <a:r>
              <a:rPr lang="vi-VN" cap="none" dirty="0">
                <a:latin typeface="Times New Roman" panose="02020603050405020304" pitchFamily="18" charset="0"/>
                <a:cs typeface="Times New Roman" panose="02020603050405020304" pitchFamily="18" charset="0"/>
              </a:rPr>
              <a:t>Cụ thể mọi công việc đều có thể phân chia về 3 nhóm chính như sau:</a:t>
            </a:r>
          </a:p>
          <a:p>
            <a:pPr fontAlgn="base"/>
            <a:r>
              <a:rPr lang="vi-VN" b="1" cap="none" dirty="0">
                <a:latin typeface="Times New Roman" panose="02020603050405020304" pitchFamily="18" charset="0"/>
                <a:cs typeface="Times New Roman" panose="02020603050405020304" pitchFamily="18" charset="0"/>
              </a:rPr>
              <a:t>Nhóm A</a:t>
            </a:r>
            <a:r>
              <a:rPr lang="vi-VN" cap="none" dirty="0">
                <a:latin typeface="Times New Roman" panose="02020603050405020304" pitchFamily="18" charset="0"/>
                <a:cs typeface="Times New Roman" panose="02020603050405020304" pitchFamily="18" charset="0"/>
              </a:rPr>
              <a:t>: Là các công việc cần nhiều thời gian để thực hiện và ảnh hưởng lớn đến mục tiêu chung của tổ chức.</a:t>
            </a:r>
          </a:p>
          <a:p>
            <a:pPr fontAlgn="base"/>
            <a:r>
              <a:rPr lang="vi-VN" b="1" cap="none" dirty="0">
                <a:latin typeface="Times New Roman" panose="02020603050405020304" pitchFamily="18" charset="0"/>
                <a:cs typeface="Times New Roman" panose="02020603050405020304" pitchFamily="18" charset="0"/>
              </a:rPr>
              <a:t>Nhóm B</a:t>
            </a:r>
            <a:r>
              <a:rPr lang="vi-VN" cap="none" dirty="0">
                <a:latin typeface="Times New Roman" panose="02020603050405020304" pitchFamily="18" charset="0"/>
                <a:cs typeface="Times New Roman" panose="02020603050405020304" pitchFamily="18" charset="0"/>
              </a:rPr>
              <a:t>: Các công việc ở nhóm này tốn ít thời gian hơn so với nhóm A và có ảnh hưởng khá nhiều đến mục tiêu chung hoặc cũng có thể cần nhiều thời gian để thực hiện nhưng ít ảnh hưởng đến mục tiêu chung.</a:t>
            </a:r>
          </a:p>
          <a:p>
            <a:pPr fontAlgn="base"/>
            <a:r>
              <a:rPr lang="vi-VN" b="1" cap="none" dirty="0">
                <a:latin typeface="Times New Roman" panose="02020603050405020304" pitchFamily="18" charset="0"/>
                <a:cs typeface="Times New Roman" panose="02020603050405020304" pitchFamily="18" charset="0"/>
              </a:rPr>
              <a:t>Nhóm C</a:t>
            </a:r>
            <a:r>
              <a:rPr lang="vi-VN" cap="none" dirty="0">
                <a:latin typeface="Times New Roman" panose="02020603050405020304" pitchFamily="18" charset="0"/>
                <a:cs typeface="Times New Roman" panose="02020603050405020304" pitchFamily="18" charset="0"/>
              </a:rPr>
              <a:t>: Ở nhóm này, các công việc tốn ít thời gian để thực hiện và ảnh hưởng ít đến mục tiêu chung.</a:t>
            </a:r>
          </a:p>
          <a:p>
            <a:endParaRPr lang="en-US" cap="none" dirty="0"/>
          </a:p>
        </p:txBody>
      </p:sp>
    </p:spTree>
    <p:extLst>
      <p:ext uri="{BB962C8B-B14F-4D97-AF65-F5344CB8AC3E}">
        <p14:creationId xmlns:p14="http://schemas.microsoft.com/office/powerpoint/2010/main" val="226791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1" y="2063396"/>
            <a:ext cx="5530442" cy="3311189"/>
          </a:xfrm>
        </p:spPr>
        <p:txBody>
          <a:bodyPr>
            <a:normAutofit/>
          </a:bodyPr>
          <a:lstStyle/>
          <a:p>
            <a:pPr fontAlgn="base"/>
            <a:r>
              <a:rPr lang="vi-VN" cap="none" dirty="0">
                <a:latin typeface="Times New Roman" panose="02020603050405020304" pitchFamily="18" charset="0"/>
                <a:cs typeface="Times New Roman" panose="02020603050405020304" pitchFamily="18" charset="0"/>
              </a:rPr>
              <a:t>Như vậy, trọng số của mỗi nhóm công việc có thể được tính bằng đơn vị %, đồng thời dựa trên mức độ quan trọng của chúng.</a:t>
            </a:r>
          </a:p>
          <a:p>
            <a:pPr fontAlgn="base"/>
            <a:r>
              <a:rPr lang="vi-VN" cap="none" dirty="0">
                <a:latin typeface="Times New Roman" panose="02020603050405020304" pitchFamily="18" charset="0"/>
                <a:cs typeface="Times New Roman" panose="02020603050405020304" pitchFamily="18" charset="0"/>
              </a:rPr>
              <a:t>Ví dụ, một nhân viên X có 5 KPI, cụ thể có 2 KPI thuộc nhóm A, 2 KPI thuộc nhóm B và có 1 KPI nhóm C. Do đó, cách tính KPI dựa trên trọng số sẽ như sau:</a:t>
            </a:r>
          </a:p>
        </p:txBody>
      </p:sp>
      <p:graphicFrame>
        <p:nvGraphicFramePr>
          <p:cNvPr id="8" name="Table 7"/>
          <p:cNvGraphicFramePr>
            <a:graphicFrameLocks noGrp="1"/>
          </p:cNvGraphicFramePr>
          <p:nvPr>
            <p:extLst>
              <p:ext uri="{D42A27DB-BD31-4B8C-83A1-F6EECF244321}">
                <p14:modId xmlns:p14="http://schemas.microsoft.com/office/powerpoint/2010/main" val="2554367931"/>
              </p:ext>
            </p:extLst>
          </p:nvPr>
        </p:nvGraphicFramePr>
        <p:xfrm>
          <a:off x="6795084" y="1719742"/>
          <a:ext cx="4287256" cy="3247813"/>
        </p:xfrm>
        <a:graphic>
          <a:graphicData uri="http://schemas.openxmlformats.org/drawingml/2006/table">
            <a:tbl>
              <a:tblPr firstRow="1" firstCol="1" bandRow="1">
                <a:tableStyleId>{5C22544A-7EE6-4342-B048-85BDC9FD1C3A}</a:tableStyleId>
              </a:tblPr>
              <a:tblGrid>
                <a:gridCol w="845807">
                  <a:extLst>
                    <a:ext uri="{9D8B030D-6E8A-4147-A177-3AD203B41FA5}">
                      <a16:colId xmlns:a16="http://schemas.microsoft.com/office/drawing/2014/main" val="2628721349"/>
                    </a:ext>
                  </a:extLst>
                </a:gridCol>
                <a:gridCol w="1672392">
                  <a:extLst>
                    <a:ext uri="{9D8B030D-6E8A-4147-A177-3AD203B41FA5}">
                      <a16:colId xmlns:a16="http://schemas.microsoft.com/office/drawing/2014/main" val="1591625003"/>
                    </a:ext>
                  </a:extLst>
                </a:gridCol>
                <a:gridCol w="1769057">
                  <a:extLst>
                    <a:ext uri="{9D8B030D-6E8A-4147-A177-3AD203B41FA5}">
                      <a16:colId xmlns:a16="http://schemas.microsoft.com/office/drawing/2014/main" val="338893915"/>
                    </a:ext>
                  </a:extLst>
                </a:gridCol>
              </a:tblGrid>
              <a:tr h="493035">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KPI</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Nhóm</a:t>
                      </a:r>
                      <a:r>
                        <a:rPr lang="en-US" sz="2000" dirty="0">
                          <a:effectLst/>
                          <a:latin typeface="Times New Roman" panose="02020603050405020304" pitchFamily="18" charset="0"/>
                          <a:cs typeface="Times New Roman" panose="02020603050405020304" pitchFamily="18" charset="0"/>
                        </a:rPr>
                        <a:t> KPI</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err="1">
                          <a:effectLst/>
                          <a:latin typeface="Times New Roman" panose="02020603050405020304" pitchFamily="18" charset="0"/>
                          <a:cs typeface="Times New Roman" panose="02020603050405020304" pitchFamily="18" charset="0"/>
                        </a:rPr>
                        <a:t>Trọng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số</a:t>
                      </a:r>
                      <a:r>
                        <a:rPr lang="en-US" sz="2000" dirty="0">
                          <a:effectLst/>
                          <a:latin typeface="Times New Roman" panose="02020603050405020304" pitchFamily="18" charset="0"/>
                          <a:cs typeface="Times New Roman" panose="02020603050405020304" pitchFamily="18" charset="0"/>
                        </a:rPr>
                        <a:t> KPI</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extLst>
                  <a:ext uri="{0D108BD9-81ED-4DB2-BD59-A6C34878D82A}">
                    <a16:rowId xmlns:a16="http://schemas.microsoft.com/office/drawing/2014/main" val="994731876"/>
                  </a:ext>
                </a:extLst>
              </a:tr>
              <a:tr h="493035">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extLst>
                  <a:ext uri="{0D108BD9-81ED-4DB2-BD59-A6C34878D82A}">
                    <a16:rowId xmlns:a16="http://schemas.microsoft.com/office/drawing/2014/main" val="2381061927"/>
                  </a:ext>
                </a:extLst>
              </a:tr>
              <a:tr h="493035">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30%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extLst>
                  <a:ext uri="{0D108BD9-81ED-4DB2-BD59-A6C34878D82A}">
                    <a16:rowId xmlns:a16="http://schemas.microsoft.com/office/drawing/2014/main" val="3274932549"/>
                  </a:ext>
                </a:extLst>
              </a:tr>
              <a:tr h="493035">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extLst>
                  <a:ext uri="{0D108BD9-81ED-4DB2-BD59-A6C34878D82A}">
                    <a16:rowId xmlns:a16="http://schemas.microsoft.com/office/drawing/2014/main" val="3378498424"/>
                  </a:ext>
                </a:extLst>
              </a:tr>
              <a:tr h="493035">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extLst>
                  <a:ext uri="{0D108BD9-81ED-4DB2-BD59-A6C34878D82A}">
                    <a16:rowId xmlns:a16="http://schemas.microsoft.com/office/drawing/2014/main" val="2267363982"/>
                  </a:ext>
                </a:extLst>
              </a:tr>
              <a:tr h="493035">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90500" marR="190500" marT="76200" marB="76200" anchor="b"/>
                </a:tc>
                <a:extLst>
                  <a:ext uri="{0D108BD9-81ED-4DB2-BD59-A6C34878D82A}">
                    <a16:rowId xmlns:a16="http://schemas.microsoft.com/office/drawing/2014/main" val="618944799"/>
                  </a:ext>
                </a:extLst>
              </a:tr>
            </a:tbl>
          </a:graphicData>
        </a:graphic>
      </p:graphicFrame>
    </p:spTree>
    <p:extLst>
      <p:ext uri="{BB962C8B-B14F-4D97-AF65-F5344CB8AC3E}">
        <p14:creationId xmlns:p14="http://schemas.microsoft.com/office/powerpoint/2010/main" val="358010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b="1" dirty="0"/>
              <a:t>KPI </a:t>
            </a:r>
            <a:r>
              <a:rPr lang="en-US" b="1" dirty="0" err="1"/>
              <a:t>là</a:t>
            </a:r>
            <a:r>
              <a:rPr lang="en-US" b="1" dirty="0"/>
              <a:t> </a:t>
            </a:r>
            <a:r>
              <a:rPr lang="en-US" b="1" dirty="0" err="1"/>
              <a:t>gì</a:t>
            </a:r>
            <a:r>
              <a:rPr lang="en-US" b="1" dirty="0"/>
              <a:t>?</a:t>
            </a:r>
            <a:endParaRPr lang="en-US" dirty="0"/>
          </a:p>
        </p:txBody>
      </p:sp>
      <p:sp>
        <p:nvSpPr>
          <p:cNvPr id="3" name="Content Placeholder 2"/>
          <p:cNvSpPr>
            <a:spLocks noGrp="1"/>
          </p:cNvSpPr>
          <p:nvPr>
            <p:ph sz="quarter" idx="13"/>
          </p:nvPr>
        </p:nvSpPr>
        <p:spPr/>
        <p:txBody>
          <a:bodyPr/>
          <a:lstStyle/>
          <a:p>
            <a:r>
              <a:rPr lang="vi-VN" b="1" cap="none" dirty="0"/>
              <a:t>KPI</a:t>
            </a:r>
            <a:r>
              <a:rPr lang="vi-VN" cap="none" dirty="0"/>
              <a:t> là viết tắt của cụm từ tiếng Anh </a:t>
            </a:r>
            <a:r>
              <a:rPr lang="vi-VN" b="1" cap="none" dirty="0"/>
              <a:t>Key Performance Indicator</a:t>
            </a:r>
            <a:r>
              <a:rPr lang="vi-VN" cap="none" dirty="0"/>
              <a:t>. </a:t>
            </a:r>
            <a:endParaRPr lang="en-US" cap="none" dirty="0"/>
          </a:p>
          <a:p>
            <a:r>
              <a:rPr lang="vi-VN" cap="none" dirty="0"/>
              <a:t>KPI là các chỉ số đo lường hiệu quả, hiệu suất công việc của một cá nhân, đội nhóm, phòng ban, hay của cả một doanh nghiệp. </a:t>
            </a:r>
          </a:p>
          <a:p>
            <a:r>
              <a:rPr lang="vi-VN" cap="none" dirty="0"/>
              <a:t>KPI thường được thể hiện qua các giá trị định lượng, số liệu cụ thể</a:t>
            </a:r>
            <a:r>
              <a:rPr lang="en-US" cap="none" dirty="0"/>
              <a:t>, </a:t>
            </a:r>
            <a:r>
              <a:rPr lang="vi-VN" cap="none" dirty="0"/>
              <a:t>giúp doanh nghiệp đánh giá mức độ hoàn thành công việc của nhân viên ra sao, từ đó có những đánh giá về năng lực, tính toán lương thưởng, v.v.</a:t>
            </a:r>
          </a:p>
          <a:p>
            <a:endParaRPr lang="en-US" dirty="0"/>
          </a:p>
        </p:txBody>
      </p:sp>
    </p:spTree>
    <p:extLst>
      <p:ext uri="{BB962C8B-B14F-4D97-AF65-F5344CB8AC3E}">
        <p14:creationId xmlns:p14="http://schemas.microsoft.com/office/powerpoint/2010/main" val="1418920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indent="0" fontAlgn="base">
              <a:buNone/>
            </a:pPr>
            <a:r>
              <a:rPr lang="vi-VN" b="1" cap="none" dirty="0"/>
              <a:t>Nguyên tắc tính điểm của KPI theo hiệu suất và giai đoạn</a:t>
            </a:r>
            <a:endParaRPr lang="vi-VN" cap="none" dirty="0"/>
          </a:p>
          <a:p>
            <a:pPr fontAlgn="base"/>
            <a:r>
              <a:rPr lang="vi-VN" b="1" cap="none" dirty="0"/>
              <a:t>Cách tính KPI theo hiệu suất thành phần</a:t>
            </a:r>
            <a:r>
              <a:rPr lang="vi-VN" cap="none" dirty="0"/>
              <a:t>:</a:t>
            </a:r>
          </a:p>
          <a:p>
            <a:pPr fontAlgn="base"/>
            <a:r>
              <a:rPr lang="vi-VN" b="1" cap="none" dirty="0"/>
              <a:t>Hiệu suất KPI thành phần = (Kết quả công việc thực tế / Mục tiêu) * Trọng số</a:t>
            </a:r>
            <a:endParaRPr lang="vi-VN" cap="none" dirty="0"/>
          </a:p>
          <a:p>
            <a:pPr fontAlgn="base"/>
            <a:r>
              <a:rPr lang="vi-VN" cap="none" dirty="0"/>
              <a:t>Ví dụ, một nhân viên X có KPI thuộc nhóm A và trọng số 30%. Mục tiêu đặt ra cho KPI này là 100, đồng thời kết quả đạt được thực tế là 90.</a:t>
            </a:r>
          </a:p>
          <a:p>
            <a:pPr fontAlgn="base"/>
            <a:r>
              <a:rPr lang="vi-VN" cap="none" dirty="0"/>
              <a:t>Hiệu suất KPI của nhân viên X sẽ được tính như sau:</a:t>
            </a:r>
          </a:p>
          <a:p>
            <a:pPr fontAlgn="base"/>
            <a:r>
              <a:rPr lang="vi-VN" cap="none" dirty="0"/>
              <a:t>(90 / 100) * 30 = 27 (đơn vị tính:%)</a:t>
            </a:r>
          </a:p>
          <a:p>
            <a:endParaRPr lang="en-US" dirty="0"/>
          </a:p>
        </p:txBody>
      </p:sp>
    </p:spTree>
    <p:extLst>
      <p:ext uri="{BB962C8B-B14F-4D97-AF65-F5344CB8AC3E}">
        <p14:creationId xmlns:p14="http://schemas.microsoft.com/office/powerpoint/2010/main" val="207190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indent="0" fontAlgn="base">
              <a:buNone/>
            </a:pPr>
            <a:r>
              <a:rPr lang="vi-VN" b="1" cap="none" dirty="0"/>
              <a:t>Cách tính KPI theo hiệu suất tổng</a:t>
            </a:r>
            <a:endParaRPr lang="vi-VN" cap="none" dirty="0"/>
          </a:p>
          <a:p>
            <a:pPr fontAlgn="base"/>
            <a:r>
              <a:rPr lang="vi-VN" b="1" cap="none" dirty="0"/>
              <a:t>Hiệu suất KPI tổng = Hiệu suất KPI thành phần (1) + Hiệu suất KPI thành phần (2) + …+ Hiệu suất KPI thành phần (n)</a:t>
            </a:r>
            <a:endParaRPr lang="vi-VN" cap="none" dirty="0"/>
          </a:p>
          <a:p>
            <a:pPr fontAlgn="base"/>
            <a:r>
              <a:rPr lang="vi-VN" cap="none" dirty="0"/>
              <a:t>Ví dụ: Một nhân viên X có 3 KPI, trong đó: KPI (1) đạt hiệu suất 27%, KPI (2) đạt hiệu suất 36%, KPI (3) đạt hiệu suất 25%.</a:t>
            </a:r>
          </a:p>
          <a:p>
            <a:pPr fontAlgn="base"/>
            <a:r>
              <a:rPr lang="vi-VN" cap="none" dirty="0"/>
              <a:t>Như vậy, hiệu suất làm việc tổng của nhân viên X sẽ là:</a:t>
            </a:r>
          </a:p>
          <a:p>
            <a:pPr fontAlgn="base"/>
            <a:r>
              <a:rPr lang="vi-VN" cap="none" dirty="0"/>
              <a:t>27 + 36 + 25 = 88 (đơn vị tính: %)</a:t>
            </a:r>
          </a:p>
          <a:p>
            <a:endParaRPr lang="en-US" dirty="0"/>
          </a:p>
        </p:txBody>
      </p:sp>
    </p:spTree>
    <p:extLst>
      <p:ext uri="{BB962C8B-B14F-4D97-AF65-F5344CB8AC3E}">
        <p14:creationId xmlns:p14="http://schemas.microsoft.com/office/powerpoint/2010/main" val="31676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indent="0" fontAlgn="base">
              <a:buNone/>
            </a:pPr>
            <a:r>
              <a:rPr lang="vi-VN" b="1" cap="none" dirty="0"/>
              <a:t>Cách tính KPI dựa trên giai đoạn thời gian</a:t>
            </a:r>
            <a:endParaRPr lang="vi-VN" cap="none" dirty="0"/>
          </a:p>
          <a:p>
            <a:pPr fontAlgn="base"/>
            <a:r>
              <a:rPr lang="vi-VN" cap="none" dirty="0"/>
              <a:t>Chỉ số KPI sau mỗi quý có thể được tính dựa trên chỉ số KPI của các tháng trong quý đó.</a:t>
            </a:r>
          </a:p>
          <a:p>
            <a:endParaRPr lang="en-US" dirty="0"/>
          </a:p>
        </p:txBody>
      </p:sp>
    </p:spTree>
    <p:extLst>
      <p:ext uri="{BB962C8B-B14F-4D97-AF65-F5344CB8AC3E}">
        <p14:creationId xmlns:p14="http://schemas.microsoft.com/office/powerpoint/2010/main" val="347360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92500" lnSpcReduction="20000"/>
          </a:bodyPr>
          <a:lstStyle/>
          <a:p>
            <a:pPr marL="0" indent="0">
              <a:buNone/>
            </a:pPr>
            <a:r>
              <a:rPr lang="vi-VN" b="1" cap="none" dirty="0">
                <a:latin typeface="Times New Roman" panose="02020603050405020304" pitchFamily="18" charset="0"/>
                <a:cs typeface="Times New Roman" panose="02020603050405020304" pitchFamily="18" charset="0"/>
              </a:rPr>
              <a:t>4. Đánh giá KPIs và tính toán với lương thưởng</a:t>
            </a:r>
            <a:endParaRPr lang="vi-VN" cap="none" dirty="0">
              <a:latin typeface="Times New Roman" panose="02020603050405020304" pitchFamily="18" charset="0"/>
              <a:cs typeface="Times New Roman" panose="02020603050405020304" pitchFamily="18" charset="0"/>
            </a:endParaRPr>
          </a:p>
          <a:p>
            <a:pPr algn="just"/>
            <a:r>
              <a:rPr lang="vi-VN" b="0" i="0" cap="none" dirty="0">
                <a:solidFill>
                  <a:srgbClr val="434343"/>
                </a:solidFill>
                <a:effectLst/>
                <a:latin typeface="Roboto" panose="02000000000000000000" pitchFamily="2" charset="0"/>
              </a:rPr>
              <a:t>Với mỗi mức độ hoàn thành KPI, người xây dựng hệ thống KPI sẽ xác định một mức lương thưởng nhất định. </a:t>
            </a:r>
          </a:p>
          <a:p>
            <a:pPr algn="just"/>
            <a:r>
              <a:rPr lang="vi-VN" b="0" i="0" cap="none" dirty="0">
                <a:solidFill>
                  <a:srgbClr val="434343"/>
                </a:solidFill>
                <a:effectLst/>
                <a:latin typeface="Roboto" panose="02000000000000000000" pitchFamily="2" charset="0"/>
              </a:rPr>
              <a:t>Chính sách này có thể được quy định từ trước bởi các cấp lãnh đạo trong doanh nghiệp, của quản lý cấp cao nhất trong phòng ban, người xây dựng hệ thống KPI hoặc do chính các nhân viên tự thống nhất với nhau.</a:t>
            </a:r>
          </a:p>
          <a:p>
            <a:pPr algn="just"/>
            <a:r>
              <a:rPr lang="vi-VN" b="0" i="0" cap="none" dirty="0">
                <a:solidFill>
                  <a:srgbClr val="434343"/>
                </a:solidFill>
                <a:effectLst/>
                <a:latin typeface="Roboto" panose="02000000000000000000" pitchFamily="2" charset="0"/>
              </a:rPr>
              <a:t>Thông thường, sẽ có một buổi nghiệm thu đánh giá kết quả công việc định kỳ cuối mỗi kỳ đánh giá. Việc đánh giá nên được khách quan và toàn diện bằng cách kết hợp ý kiến của cả </a:t>
            </a:r>
            <a:r>
              <a:rPr lang="en-US" b="0" i="0" cap="none" dirty="0" err="1">
                <a:solidFill>
                  <a:srgbClr val="434343"/>
                </a:solidFill>
                <a:effectLst/>
                <a:latin typeface="Roboto" panose="02000000000000000000" pitchFamily="2" charset="0"/>
              </a:rPr>
              <a:t>nhà</a:t>
            </a:r>
            <a:r>
              <a:rPr lang="en-US" b="0" i="0" cap="none" dirty="0">
                <a:solidFill>
                  <a:srgbClr val="434343"/>
                </a:solidFill>
                <a:effectLst/>
                <a:latin typeface="Roboto" panose="02000000000000000000" pitchFamily="2" charset="0"/>
              </a:rPr>
              <a:t> </a:t>
            </a:r>
            <a:r>
              <a:rPr lang="en-US" b="0" i="0" cap="none" dirty="0" err="1">
                <a:solidFill>
                  <a:srgbClr val="434343"/>
                </a:solidFill>
                <a:effectLst/>
                <a:latin typeface="Roboto" panose="02000000000000000000" pitchFamily="2" charset="0"/>
              </a:rPr>
              <a:t>quản</a:t>
            </a:r>
            <a:r>
              <a:rPr lang="en-US" b="0" i="0" cap="none" dirty="0">
                <a:solidFill>
                  <a:srgbClr val="434343"/>
                </a:solidFill>
                <a:effectLst/>
                <a:latin typeface="Roboto" panose="02000000000000000000" pitchFamily="2" charset="0"/>
              </a:rPr>
              <a:t> </a:t>
            </a:r>
            <a:r>
              <a:rPr lang="en-US" b="0" i="0" cap="none" dirty="0" err="1">
                <a:solidFill>
                  <a:srgbClr val="434343"/>
                </a:solidFill>
                <a:effectLst/>
                <a:latin typeface="Roboto" panose="02000000000000000000" pitchFamily="2" charset="0"/>
              </a:rPr>
              <a:t>lý</a:t>
            </a:r>
            <a:r>
              <a:rPr lang="vi-VN" b="0" i="0" cap="none" dirty="0">
                <a:solidFill>
                  <a:srgbClr val="434343"/>
                </a:solidFill>
                <a:effectLst/>
                <a:latin typeface="Roboto" panose="02000000000000000000" pitchFamily="2" charset="0"/>
              </a:rPr>
              <a:t>, đồng nghiệp, khách hàng và bản thân nhân viên.</a:t>
            </a:r>
          </a:p>
          <a:p>
            <a:endParaRPr lang="en-US" dirty="0"/>
          </a:p>
        </p:txBody>
      </p:sp>
    </p:spTree>
    <p:extLst>
      <p:ext uri="{BB962C8B-B14F-4D97-AF65-F5344CB8AC3E}">
        <p14:creationId xmlns:p14="http://schemas.microsoft.com/office/powerpoint/2010/main" val="2684745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Quy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chỉ</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KPI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pPr marL="0" indent="0">
              <a:buNone/>
            </a:pPr>
            <a:r>
              <a:rPr lang="en-US" b="1" cap="none" dirty="0">
                <a:latin typeface="Times New Roman" panose="02020603050405020304" pitchFamily="18" charset="0"/>
                <a:cs typeface="Times New Roman" panose="02020603050405020304" pitchFamily="18" charset="0"/>
              </a:rPr>
              <a:t>5. </a:t>
            </a:r>
            <a:r>
              <a:rPr lang="en-US" b="1" cap="none" dirty="0" err="1">
                <a:latin typeface="Times New Roman" panose="02020603050405020304" pitchFamily="18" charset="0"/>
                <a:cs typeface="Times New Roman" panose="02020603050405020304" pitchFamily="18" charset="0"/>
              </a:rPr>
              <a:t>Điều</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chỉnh</a:t>
            </a:r>
            <a:r>
              <a:rPr lang="en-US" b="1" cap="none" dirty="0">
                <a:latin typeface="Times New Roman" panose="02020603050405020304" pitchFamily="18" charset="0"/>
                <a:cs typeface="Times New Roman" panose="02020603050405020304" pitchFamily="18" charset="0"/>
              </a:rPr>
              <a:t> KPIs </a:t>
            </a:r>
            <a:r>
              <a:rPr lang="en-US" b="1" cap="none" dirty="0" err="1">
                <a:latin typeface="Times New Roman" panose="02020603050405020304" pitchFamily="18" charset="0"/>
                <a:cs typeface="Times New Roman" panose="02020603050405020304" pitchFamily="18" charset="0"/>
              </a:rPr>
              <a:t>phù</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hợp</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với</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thực</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tế</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hoàn</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thành</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công</a:t>
            </a:r>
            <a:r>
              <a:rPr lang="en-US" b="1" cap="none" dirty="0">
                <a:latin typeface="Times New Roman" panose="02020603050405020304" pitchFamily="18" charset="0"/>
                <a:cs typeface="Times New Roman" panose="02020603050405020304" pitchFamily="18" charset="0"/>
              </a:rPr>
              <a:t> </a:t>
            </a:r>
            <a:r>
              <a:rPr lang="en-US" b="1" cap="none" dirty="0" err="1">
                <a:latin typeface="Times New Roman" panose="02020603050405020304" pitchFamily="18" charset="0"/>
                <a:cs typeface="Times New Roman" panose="02020603050405020304" pitchFamily="18" charset="0"/>
              </a:rPr>
              <a:t>việc</a:t>
            </a:r>
            <a:r>
              <a:rPr lang="en-US" b="1" cap="none" dirty="0">
                <a:latin typeface="Times New Roman" panose="02020603050405020304" pitchFamily="18" charset="0"/>
                <a:cs typeface="Times New Roman" panose="02020603050405020304" pitchFamily="18" charset="0"/>
              </a:rPr>
              <a:t> </a:t>
            </a:r>
          </a:p>
          <a:p>
            <a:pPr algn="just"/>
            <a:r>
              <a:rPr lang="vi-VN" b="0" i="0" cap="none" dirty="0">
                <a:solidFill>
                  <a:srgbClr val="434343"/>
                </a:solidFill>
                <a:effectLst/>
                <a:latin typeface="Roboto" panose="02000000000000000000" pitchFamily="2" charset="0"/>
              </a:rPr>
              <a:t>KPIs có thể được theo dõi và điều chỉnh theo thời gian.</a:t>
            </a:r>
          </a:p>
          <a:p>
            <a:pPr algn="just"/>
            <a:r>
              <a:rPr lang="vi-VN" b="0" i="0" cap="none" dirty="0">
                <a:solidFill>
                  <a:srgbClr val="434343"/>
                </a:solidFill>
                <a:effectLst/>
                <a:latin typeface="Roboto" panose="02000000000000000000" pitchFamily="2" charset="0"/>
              </a:rPr>
              <a:t> Ban đầu, hãy xem xét các KPI vừa được lập để đảm bảo rằng các số liệu là phù hợp. Có thể mất vài tháng đầu để mọi thứ đạt đến mức tối ưu nhưng một khi đã có được KPI cuối cùng, hãy duy trì nó trong ít nhất một năm.</a:t>
            </a:r>
          </a:p>
          <a:p>
            <a:endParaRPr lang="en-US" cap="non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057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KPI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sz="quarter" idx="13"/>
          </p:nvPr>
        </p:nvSpPr>
        <p:spPr/>
        <p:txBody>
          <a:bodyPr/>
          <a:lstStyle/>
          <a:p>
            <a:pPr marL="0" indent="0" fontAlgn="base">
              <a:buNone/>
            </a:pPr>
            <a:r>
              <a:rPr lang="vi-VN" cap="none" dirty="0"/>
              <a:t>Chỉ số KPI sẽ phải đáp ứng những tiêu chí sau:</a:t>
            </a:r>
          </a:p>
          <a:p>
            <a:pPr fontAlgn="base"/>
            <a:r>
              <a:rPr lang="vi-VN" cap="none" dirty="0"/>
              <a:t>Phù hợp với mục tiêu dài hạn mang tính chiến lược.</a:t>
            </a:r>
          </a:p>
          <a:p>
            <a:pPr fontAlgn="base"/>
            <a:r>
              <a:rPr lang="vi-VN" cap="none" dirty="0"/>
              <a:t>Các mục tiêu có tính tập trung thay vì dàn trải</a:t>
            </a:r>
          </a:p>
          <a:p>
            <a:pPr fontAlgn="base"/>
            <a:r>
              <a:rPr lang="vi-VN" cap="none" dirty="0"/>
              <a:t>Hợp lý với các nhiệm vụ và chức năng của cá nhân, phòng ban</a:t>
            </a:r>
          </a:p>
          <a:p>
            <a:pPr fontAlgn="base"/>
            <a:r>
              <a:rPr lang="vi-VN" cap="none" dirty="0"/>
              <a:t>Đáp ứng tiêu chí của công cụ SMART</a:t>
            </a:r>
          </a:p>
          <a:p>
            <a:endParaRPr lang="en-US" dirty="0"/>
          </a:p>
        </p:txBody>
      </p:sp>
    </p:spTree>
    <p:extLst>
      <p:ext uri="{BB962C8B-B14F-4D97-AF65-F5344CB8AC3E}">
        <p14:creationId xmlns:p14="http://schemas.microsoft.com/office/powerpoint/2010/main" val="2670199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1450"/>
            <a:ext cx="10396882" cy="1151965"/>
          </a:xfrm>
        </p:spPr>
        <p:txBody>
          <a:bodyPr>
            <a:normAutofit fontScale="90000"/>
          </a:bodyPr>
          <a:lstStyle/>
          <a:p>
            <a:pPr fontAlgn="base"/>
            <a:r>
              <a:rPr lang="vi-VN" dirty="0"/>
              <a:t>Lý do nào khiến doanh nghiệp không đạt được KPI?</a:t>
            </a:r>
          </a:p>
        </p:txBody>
      </p:sp>
      <p:sp>
        <p:nvSpPr>
          <p:cNvPr id="3" name="Content Placeholder 2"/>
          <p:cNvSpPr>
            <a:spLocks noGrp="1"/>
          </p:cNvSpPr>
          <p:nvPr>
            <p:ph sz="quarter" idx="13"/>
          </p:nvPr>
        </p:nvSpPr>
        <p:spPr/>
        <p:txBody>
          <a:bodyPr>
            <a:normAutofit fontScale="70000" lnSpcReduction="20000"/>
          </a:bodyPr>
          <a:lstStyle/>
          <a:p>
            <a:pPr marL="0" indent="0" fontAlgn="base">
              <a:buNone/>
            </a:pPr>
            <a:r>
              <a:rPr lang="vi-VN" sz="2300" cap="none" dirty="0"/>
              <a:t>Dưới đây là các lý do ảnh hưởng đến việc doanh nghiệp không đạt được KPI của mình.</a:t>
            </a:r>
          </a:p>
          <a:p>
            <a:pPr fontAlgn="base"/>
            <a:r>
              <a:rPr lang="vi-VN" sz="2300" cap="none" dirty="0"/>
              <a:t>Mục tiêu đặt ra không cụ thể và chưa phù hợp, không đáp ứng đủ tiêu chí SMART.</a:t>
            </a:r>
          </a:p>
          <a:p>
            <a:pPr fontAlgn="base"/>
            <a:r>
              <a:rPr lang="vi-VN" sz="2300" cap="none" dirty="0"/>
              <a:t>Việc triển khai KPI không nhận được sự đồng thuận của tất cả nhân viên.</a:t>
            </a:r>
          </a:p>
          <a:p>
            <a:pPr fontAlgn="base"/>
            <a:r>
              <a:rPr lang="vi-VN" sz="2300" cap="none" dirty="0"/>
              <a:t>Hệ thống mục tiêu KPI chưa thiết thực và quá xa vời.</a:t>
            </a:r>
          </a:p>
          <a:p>
            <a:pPr fontAlgn="base"/>
            <a:r>
              <a:rPr lang="vi-VN" sz="2300" cap="none" dirty="0"/>
              <a:t>Người quản lý KPI chưa đủ năng lực để giám sát cũng như đánh giá và báo cáo kịp thời.</a:t>
            </a:r>
          </a:p>
          <a:p>
            <a:pPr fontAlgn="base"/>
            <a:r>
              <a:rPr lang="vi-VN" sz="2300" cap="none" dirty="0"/>
              <a:t>Quy trình xây dựng KPI không rõ ràng, không liên hệ đến hệ thống mục tiêu trong quy trình.</a:t>
            </a:r>
          </a:p>
          <a:p>
            <a:pPr fontAlgn="base"/>
            <a:r>
              <a:rPr lang="vi-VN" sz="2300" cap="none" dirty="0"/>
              <a:t>Năng lực thực tế của nhân viên còn hạn chế để đạt được KPI.</a:t>
            </a:r>
            <a:endParaRPr lang="en-US" sz="2300" cap="none" dirty="0"/>
          </a:p>
          <a:p>
            <a:pPr fontAlgn="base"/>
            <a:r>
              <a:rPr lang="en-US" sz="2300" b="0" i="0" cap="none" dirty="0" err="1">
                <a:solidFill>
                  <a:srgbClr val="434343"/>
                </a:solidFill>
                <a:effectLst/>
                <a:latin typeface="Roboto" panose="02000000000000000000" pitchFamily="2" charset="0"/>
              </a:rPr>
              <a:t>Xây</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dựng</a:t>
            </a:r>
            <a:r>
              <a:rPr lang="en-US" sz="2300" b="0" i="0" cap="none" dirty="0">
                <a:solidFill>
                  <a:srgbClr val="434343"/>
                </a:solidFill>
                <a:effectLst/>
                <a:latin typeface="Roboto" panose="02000000000000000000" pitchFamily="2" charset="0"/>
              </a:rPr>
              <a:t> KPIs </a:t>
            </a:r>
            <a:r>
              <a:rPr lang="en-US" sz="2300" b="0" i="0" cap="none" dirty="0" err="1">
                <a:solidFill>
                  <a:srgbClr val="434343"/>
                </a:solidFill>
                <a:effectLst/>
                <a:latin typeface="Roboto" panose="02000000000000000000" pitchFamily="2" charset="0"/>
              </a:rPr>
              <a:t>cố</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định</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không</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có</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sự</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cập</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nhật</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và</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tùy</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chỉnh</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theo</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thời</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gian</a:t>
            </a:r>
            <a:endParaRPr lang="en-US" sz="2300" b="0" i="0" cap="none" dirty="0">
              <a:solidFill>
                <a:srgbClr val="434343"/>
              </a:solidFill>
              <a:effectLst/>
              <a:latin typeface="Roboto" panose="02000000000000000000" pitchFamily="2" charset="0"/>
            </a:endParaRPr>
          </a:p>
          <a:p>
            <a:pPr fontAlgn="base"/>
            <a:r>
              <a:rPr lang="en-US" sz="2300" b="0" i="0" cap="none" dirty="0" err="1">
                <a:solidFill>
                  <a:srgbClr val="434343"/>
                </a:solidFill>
                <a:effectLst/>
                <a:latin typeface="Roboto" panose="02000000000000000000" pitchFamily="2" charset="0"/>
              </a:rPr>
              <a:t>Chỉ</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tập</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trung</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tới</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các</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chỉ</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số</a:t>
            </a:r>
            <a:r>
              <a:rPr lang="en-US" sz="2300" b="0" i="0" cap="none" dirty="0">
                <a:solidFill>
                  <a:srgbClr val="434343"/>
                </a:solidFill>
                <a:effectLst/>
                <a:latin typeface="Roboto" panose="02000000000000000000" pitchFamily="2" charset="0"/>
              </a:rPr>
              <a:t> KPI </a:t>
            </a:r>
            <a:r>
              <a:rPr lang="en-US" sz="2300" b="0" i="0" cap="none" dirty="0" err="1">
                <a:solidFill>
                  <a:srgbClr val="434343"/>
                </a:solidFill>
                <a:effectLst/>
                <a:latin typeface="Roboto" panose="02000000000000000000" pitchFamily="2" charset="0"/>
              </a:rPr>
              <a:t>kết</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quả</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mà</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bỏ</a:t>
            </a:r>
            <a:r>
              <a:rPr lang="en-US" sz="2300" b="0" i="0" cap="none" dirty="0">
                <a:solidFill>
                  <a:srgbClr val="434343"/>
                </a:solidFill>
                <a:effectLst/>
                <a:latin typeface="Roboto" panose="02000000000000000000" pitchFamily="2" charset="0"/>
              </a:rPr>
              <a:t> qua KPI </a:t>
            </a:r>
            <a:r>
              <a:rPr lang="en-US" sz="2300" b="0" i="0" cap="none" dirty="0" err="1">
                <a:solidFill>
                  <a:srgbClr val="434343"/>
                </a:solidFill>
                <a:effectLst/>
                <a:latin typeface="Roboto" panose="02000000000000000000" pitchFamily="2" charset="0"/>
              </a:rPr>
              <a:t>dẫn</a:t>
            </a:r>
            <a:r>
              <a:rPr lang="en-US" sz="2300" b="0" i="0" cap="none" dirty="0">
                <a:solidFill>
                  <a:srgbClr val="434343"/>
                </a:solidFill>
                <a:effectLst/>
                <a:latin typeface="Roboto" panose="02000000000000000000" pitchFamily="2" charset="0"/>
              </a:rPr>
              <a:t> </a:t>
            </a:r>
            <a:r>
              <a:rPr lang="en-US" sz="2300" b="0" i="0" cap="none" dirty="0" err="1">
                <a:solidFill>
                  <a:srgbClr val="434343"/>
                </a:solidFill>
                <a:effectLst/>
                <a:latin typeface="Roboto" panose="02000000000000000000" pitchFamily="2" charset="0"/>
              </a:rPr>
              <a:t>dắt</a:t>
            </a:r>
            <a:endParaRPr lang="en-US" sz="2300" b="0" i="0" cap="none" dirty="0">
              <a:solidFill>
                <a:srgbClr val="434343"/>
              </a:solidFill>
              <a:effectLst/>
              <a:latin typeface="Roboto" panose="02000000000000000000" pitchFamily="2" charset="0"/>
            </a:endParaRPr>
          </a:p>
          <a:p>
            <a:pPr fontAlgn="base"/>
            <a:endParaRPr lang="vi-VN" cap="none" dirty="0"/>
          </a:p>
          <a:p>
            <a:endParaRPr lang="en-US" cap="none" dirty="0"/>
          </a:p>
        </p:txBody>
      </p:sp>
    </p:spTree>
    <p:extLst>
      <p:ext uri="{BB962C8B-B14F-4D97-AF65-F5344CB8AC3E}">
        <p14:creationId xmlns:p14="http://schemas.microsoft.com/office/powerpoint/2010/main" val="2317635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A2-6BF3-A5D1-B11C-91D0E181F8B8}"/>
              </a:ext>
            </a:extLst>
          </p:cNvPr>
          <p:cNvSpPr>
            <a:spLocks noGrp="1"/>
          </p:cNvSpPr>
          <p:nvPr>
            <p:ph type="title"/>
          </p:nvPr>
        </p:nvSpPr>
        <p:spPr/>
        <p:txBody>
          <a:bodyPr/>
          <a:lstStyle/>
          <a:p>
            <a:r>
              <a:rPr lang="en-US" dirty="0"/>
              <a:t>Thảo </a:t>
            </a:r>
            <a:r>
              <a:rPr lang="en-US" dirty="0" err="1"/>
              <a:t>luận</a:t>
            </a:r>
            <a:r>
              <a:rPr lang="en-US" dirty="0"/>
              <a:t> </a:t>
            </a:r>
            <a:r>
              <a:rPr lang="en-US" dirty="0" err="1"/>
              <a:t>nhóm</a:t>
            </a:r>
            <a:endParaRPr lang="en-US" dirty="0"/>
          </a:p>
        </p:txBody>
      </p:sp>
      <p:sp>
        <p:nvSpPr>
          <p:cNvPr id="3" name="Content Placeholder 2">
            <a:extLst>
              <a:ext uri="{FF2B5EF4-FFF2-40B4-BE49-F238E27FC236}">
                <a16:creationId xmlns:a16="http://schemas.microsoft.com/office/drawing/2014/main" id="{BC2B15AD-B261-EAC2-0699-53DD5C703F65}"/>
              </a:ext>
            </a:extLst>
          </p:cNvPr>
          <p:cNvSpPr>
            <a:spLocks noGrp="1"/>
          </p:cNvSpPr>
          <p:nvPr>
            <p:ph sz="quarter" idx="13"/>
          </p:nvPr>
        </p:nvSpPr>
        <p:spPr/>
        <p:txBody>
          <a:bodyPr/>
          <a:lstStyle/>
          <a:p>
            <a:r>
              <a:rPr lang="en-US" cap="none" dirty="0">
                <a:latin typeface="Times New Roman" panose="02020603050405020304" pitchFamily="18" charset="0"/>
                <a:cs typeface="Times New Roman" panose="02020603050405020304" pitchFamily="18" charset="0"/>
              </a:rPr>
              <a:t>So </a:t>
            </a:r>
            <a:r>
              <a:rPr lang="en-US" cap="none" dirty="0" err="1">
                <a:latin typeface="Times New Roman" panose="02020603050405020304" pitchFamily="18" charset="0"/>
                <a:cs typeface="Times New Roman" panose="02020603050405020304" pitchFamily="18" charset="0"/>
              </a:rPr>
              <a:t>sánh</a:t>
            </a:r>
            <a:r>
              <a:rPr lang="en-US" cap="none" dirty="0">
                <a:latin typeface="Times New Roman" panose="02020603050405020304" pitchFamily="18" charset="0"/>
                <a:cs typeface="Times New Roman" panose="02020603050405020304" pitchFamily="18" charset="0"/>
              </a:rPr>
              <a:t> OKR </a:t>
            </a:r>
            <a:r>
              <a:rPr lang="en-US" cap="none" dirty="0" err="1">
                <a:latin typeface="Times New Roman" panose="02020603050405020304" pitchFamily="18" charset="0"/>
                <a:cs typeface="Times New Roman" panose="02020603050405020304" pitchFamily="18" charset="0"/>
              </a:rPr>
              <a:t>và</a:t>
            </a:r>
            <a:r>
              <a:rPr lang="en-US" cap="none" dirty="0">
                <a:latin typeface="Times New Roman" panose="02020603050405020304" pitchFamily="18" charset="0"/>
                <a:cs typeface="Times New Roman" panose="02020603050405020304" pitchFamily="18" charset="0"/>
              </a:rPr>
              <a:t> KPI</a:t>
            </a:r>
          </a:p>
          <a:p>
            <a:r>
              <a:rPr lang="en-US" cap="none" dirty="0" err="1">
                <a:latin typeface="Times New Roman" panose="02020603050405020304" pitchFamily="18" charset="0"/>
                <a:cs typeface="Times New Roman" panose="02020603050405020304" pitchFamily="18" charset="0"/>
              </a:rPr>
              <a:t>Hãy</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xây</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dựng</a:t>
            </a:r>
            <a:r>
              <a:rPr lang="en-US" cap="none" dirty="0">
                <a:latin typeface="Times New Roman" panose="02020603050405020304" pitchFamily="18" charset="0"/>
                <a:cs typeface="Times New Roman" panose="02020603050405020304" pitchFamily="18" charset="0"/>
              </a:rPr>
              <a:t> KPI </a:t>
            </a:r>
            <a:r>
              <a:rPr lang="en-US" cap="none" dirty="0" err="1">
                <a:latin typeface="Times New Roman" panose="02020603050405020304" pitchFamily="18" charset="0"/>
                <a:cs typeface="Times New Roman" panose="02020603050405020304" pitchFamily="18" charset="0"/>
              </a:rPr>
              <a:t>cho</a:t>
            </a:r>
            <a:r>
              <a:rPr lang="en-US" cap="none" dirty="0">
                <a:latin typeface="Times New Roman" panose="02020603050405020304" pitchFamily="18" charset="0"/>
                <a:cs typeface="Times New Roman" panose="02020603050405020304" pitchFamily="18" charset="0"/>
              </a:rPr>
              <a:t> 1 </a:t>
            </a:r>
            <a:r>
              <a:rPr lang="en-US" cap="none" dirty="0" err="1">
                <a:latin typeface="Times New Roman" panose="02020603050405020304" pitchFamily="18" charset="0"/>
                <a:cs typeface="Times New Roman" panose="02020603050405020304" pitchFamily="18" charset="0"/>
              </a:rPr>
              <a:t>hoặc</a:t>
            </a:r>
            <a:r>
              <a:rPr lang="en-US" cap="none" dirty="0">
                <a:latin typeface="Times New Roman" panose="02020603050405020304" pitchFamily="18" charset="0"/>
                <a:cs typeface="Times New Roman" panose="02020603050405020304" pitchFamily="18" charset="0"/>
              </a:rPr>
              <a:t> 1 </a:t>
            </a:r>
            <a:r>
              <a:rPr lang="en-US" cap="none" dirty="0" err="1">
                <a:latin typeface="Times New Roman" panose="02020603050405020304" pitchFamily="18" charset="0"/>
                <a:cs typeface="Times New Roman" panose="02020603050405020304" pitchFamily="18" charset="0"/>
              </a:rPr>
              <a:t>vài</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vị</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trí</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công</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việc</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trong</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công</a:t>
            </a:r>
            <a:r>
              <a:rPr lang="en-US" cap="none" dirty="0">
                <a:latin typeface="Times New Roman" panose="02020603050405020304" pitchFamily="18" charset="0"/>
                <a:cs typeface="Times New Roman" panose="02020603050405020304" pitchFamily="18" charset="0"/>
              </a:rPr>
              <a:t> ty </a:t>
            </a:r>
            <a:r>
              <a:rPr lang="en-US" cap="none" dirty="0" err="1">
                <a:latin typeface="Times New Roman" panose="02020603050405020304" pitchFamily="18" charset="0"/>
                <a:cs typeface="Times New Roman" panose="02020603050405020304" pitchFamily="18" charset="0"/>
              </a:rPr>
              <a:t>mà</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bạn</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đã</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xây</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dựng</a:t>
            </a:r>
            <a:r>
              <a:rPr lang="en-US" cap="none" dirty="0">
                <a:latin typeface="Times New Roman" panose="02020603050405020304" pitchFamily="18" charset="0"/>
                <a:cs typeface="Times New Roman" panose="02020603050405020304" pitchFamily="18" charset="0"/>
              </a:rPr>
              <a:t> ở </a:t>
            </a:r>
            <a:r>
              <a:rPr lang="en-US" cap="none" dirty="0" err="1">
                <a:latin typeface="Times New Roman" panose="02020603050405020304" pitchFamily="18" charset="0"/>
                <a:cs typeface="Times New Roman" panose="02020603050405020304" pitchFamily="18" charset="0"/>
              </a:rPr>
              <a:t>bài</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tập</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tình</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huống</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trước</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ví</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dụ</a:t>
            </a:r>
            <a:r>
              <a:rPr lang="en-US" cap="none" dirty="0">
                <a:latin typeface="Times New Roman" panose="02020603050405020304" pitchFamily="18" charset="0"/>
                <a:cs typeface="Times New Roman" panose="02020603050405020304" pitchFamily="18" charset="0"/>
              </a:rPr>
              <a:t>: KPI </a:t>
            </a:r>
            <a:r>
              <a:rPr lang="en-US" cap="none" dirty="0" err="1">
                <a:latin typeface="Times New Roman" panose="02020603050405020304" pitchFamily="18" charset="0"/>
                <a:cs typeface="Times New Roman" panose="02020603050405020304" pitchFamily="18" charset="0"/>
              </a:rPr>
              <a:t>cho</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nhân</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viên</a:t>
            </a:r>
            <a:r>
              <a:rPr lang="en-US" cap="none" dirty="0">
                <a:latin typeface="Times New Roman" panose="02020603050405020304" pitchFamily="18" charset="0"/>
                <a:cs typeface="Times New Roman" panose="02020603050405020304" pitchFamily="18" charset="0"/>
              </a:rPr>
              <a:t> sale, KPI </a:t>
            </a:r>
            <a:r>
              <a:rPr lang="en-US" cap="none" dirty="0" err="1">
                <a:latin typeface="Times New Roman" panose="02020603050405020304" pitchFamily="18" charset="0"/>
                <a:cs typeface="Times New Roman" panose="02020603050405020304" pitchFamily="18" charset="0"/>
              </a:rPr>
              <a:t>cho</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nhân</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viên</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lập</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trình</a:t>
            </a:r>
            <a:r>
              <a:rPr lang="en-US" cap="none">
                <a:latin typeface="Times New Roman" panose="02020603050405020304" pitchFamily="18" charset="0"/>
                <a:cs typeface="Times New Roman" panose="02020603050405020304" pitchFamily="18" charset="0"/>
              </a:rPr>
              <a:t>,…)</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81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VAI TRÒ CỦA KPI</a:t>
            </a:r>
          </a:p>
        </p:txBody>
      </p:sp>
      <p:sp>
        <p:nvSpPr>
          <p:cNvPr id="3" name="Content Placeholder 2"/>
          <p:cNvSpPr>
            <a:spLocks noGrp="1"/>
          </p:cNvSpPr>
          <p:nvPr>
            <p:ph sz="quarter" idx="13"/>
          </p:nvPr>
        </p:nvSpPr>
        <p:spPr/>
        <p:txBody>
          <a:bodyPr>
            <a:noAutofit/>
          </a:bodyPr>
          <a:lstStyle/>
          <a:p>
            <a:pPr marL="0" indent="0" fontAlgn="base">
              <a:buNone/>
            </a:pPr>
            <a:r>
              <a:rPr lang="en-US" sz="2400" cap="none" dirty="0">
                <a:latin typeface="Times New Roman" panose="02020603050405020304" pitchFamily="18" charset="0"/>
                <a:cs typeface="Times New Roman" panose="02020603050405020304" pitchFamily="18" charset="0"/>
              </a:rPr>
              <a:t>VỚI CÔNG TY</a:t>
            </a:r>
          </a:p>
          <a:p>
            <a:pPr fontAlgn="base"/>
            <a:r>
              <a:rPr lang="vi-VN" sz="2400" cap="none" dirty="0">
                <a:latin typeface="Times New Roman" panose="02020603050405020304" pitchFamily="18" charset="0"/>
                <a:cs typeface="Times New Roman" panose="02020603050405020304" pitchFamily="18" charset="0"/>
              </a:rPr>
              <a:t>KPI sẽ giúp theo dõi được hiệu suất làm việc của nhân viên một cách trực quan, minh bạch, đồng thời là cơ sở để đề ra chế độ lương thưởng, kỷ luật phù hợp</a:t>
            </a:r>
          </a:p>
          <a:p>
            <a:pPr fontAlgn="base"/>
            <a:r>
              <a:rPr lang="vi-VN" sz="2400" cap="none" dirty="0">
                <a:latin typeface="Times New Roman" panose="02020603050405020304" pitchFamily="18" charset="0"/>
                <a:cs typeface="Times New Roman" panose="02020603050405020304" pitchFamily="18" charset="0"/>
              </a:rPr>
              <a:t>Nâng cao hiệu quả quy trình đánh giá tiến độ hoàn thành công việc</a:t>
            </a:r>
          </a:p>
          <a:p>
            <a:pPr fontAlgn="base"/>
            <a:r>
              <a:rPr lang="vi-VN" sz="2400" cap="none" dirty="0">
                <a:latin typeface="Times New Roman" panose="02020603050405020304" pitchFamily="18" charset="0"/>
                <a:cs typeface="Times New Roman" panose="02020603050405020304" pitchFamily="18" charset="0"/>
              </a:rPr>
              <a:t>Đảm bảo những mục tiêu, tầm nhìn được đề ra trong tương lai có thể được hoàn thành đúng như kỳ vọng ban đầu</a:t>
            </a:r>
          </a:p>
        </p:txBody>
      </p:sp>
    </p:spTree>
    <p:extLst>
      <p:ext uri="{BB962C8B-B14F-4D97-AF65-F5344CB8AC3E}">
        <p14:creationId xmlns:p14="http://schemas.microsoft.com/office/powerpoint/2010/main" val="185405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VAI TRÒ CỦA KPI</a:t>
            </a:r>
          </a:p>
        </p:txBody>
      </p:sp>
      <p:sp>
        <p:nvSpPr>
          <p:cNvPr id="3" name="Content Placeholder 2"/>
          <p:cNvSpPr>
            <a:spLocks noGrp="1"/>
          </p:cNvSpPr>
          <p:nvPr>
            <p:ph sz="quarter" idx="13"/>
          </p:nvPr>
        </p:nvSpPr>
        <p:spPr/>
        <p:txBody>
          <a:bodyPr>
            <a:normAutofit/>
          </a:bodyPr>
          <a:lstStyle/>
          <a:p>
            <a:pPr marL="0" indent="0" fontAlgn="base">
              <a:buNone/>
            </a:pPr>
            <a:r>
              <a:rPr lang="en-US" sz="2400" cap="none" dirty="0">
                <a:latin typeface="Times New Roman" panose="02020603050405020304" pitchFamily="18" charset="0"/>
                <a:cs typeface="Times New Roman" panose="02020603050405020304" pitchFamily="18" charset="0"/>
              </a:rPr>
              <a:t>VỚI NHÂN VIÊN</a:t>
            </a:r>
          </a:p>
          <a:p>
            <a:pPr fontAlgn="base"/>
            <a:r>
              <a:rPr lang="vi-VN" sz="2400" cap="none" dirty="0">
                <a:latin typeface="Times New Roman" panose="02020603050405020304" pitchFamily="18" charset="0"/>
                <a:cs typeface="Times New Roman" panose="02020603050405020304" pitchFamily="18" charset="0"/>
              </a:rPr>
              <a:t>Nắm bắt mức độ hoàn thành công việc so với mục tiêu đề ra</a:t>
            </a:r>
          </a:p>
          <a:p>
            <a:pPr fontAlgn="base"/>
            <a:r>
              <a:rPr lang="vi-VN" sz="2400" cap="none" dirty="0">
                <a:latin typeface="Times New Roman" panose="02020603050405020304" pitchFamily="18" charset="0"/>
                <a:cs typeface="Times New Roman" panose="02020603050405020304" pitchFamily="18" charset="0"/>
              </a:rPr>
              <a:t>Thúc đẩy động lực làm việc cho nhân viên và hướng họ đến mục tiêu chung của tổ chức</a:t>
            </a:r>
          </a:p>
          <a:p>
            <a:pPr fontAlgn="base"/>
            <a:r>
              <a:rPr lang="vi-VN" sz="2400" cap="none" dirty="0">
                <a:latin typeface="Times New Roman" panose="02020603050405020304" pitchFamily="18" charset="0"/>
                <a:cs typeface="Times New Roman" panose="02020603050405020304" pitchFamily="18" charset="0"/>
              </a:rPr>
              <a:t>Phát hiện ra các khiếm khuyết dẫn đến chậm tiến độ thực hiện nhiệm vụ và có phương hướng cải thiện kịp thời</a:t>
            </a:r>
          </a:p>
        </p:txBody>
      </p:sp>
    </p:spTree>
    <p:extLst>
      <p:ext uri="{BB962C8B-B14F-4D97-AF65-F5344CB8AC3E}">
        <p14:creationId xmlns:p14="http://schemas.microsoft.com/office/powerpoint/2010/main" val="160413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ƯU ĐIỂM CỦA KPI</a:t>
            </a:r>
          </a:p>
        </p:txBody>
      </p:sp>
      <p:sp>
        <p:nvSpPr>
          <p:cNvPr id="3" name="Content Placeholder 2"/>
          <p:cNvSpPr>
            <a:spLocks noGrp="1"/>
          </p:cNvSpPr>
          <p:nvPr>
            <p:ph sz="quarter" idx="13"/>
          </p:nvPr>
        </p:nvSpPr>
        <p:spPr/>
        <p:txBody>
          <a:bodyPr>
            <a:normAutofit lnSpcReduction="10000"/>
          </a:bodyPr>
          <a:lstStyle/>
          <a:p>
            <a:pPr fontAlgn="base"/>
            <a:r>
              <a:rPr lang="vi-VN" cap="none" dirty="0"/>
              <a:t>Giúp hệ thống làm việc của công ty được minh bạch, hỗ trợ đo lường sự tăng trưởng dễ dàng hơn, đồng thời phát hiện ra những bất lợi, khó khăn trong hệ thống kịp thời để ra quyết định và lập kế hoạch mới tốt hơn.</a:t>
            </a:r>
          </a:p>
          <a:p>
            <a:pPr fontAlgn="base"/>
            <a:r>
              <a:rPr lang="vi-VN" cap="none" dirty="0"/>
              <a:t>Đẩy mạnh hiệu suất làm việc của nhân viên hoặc tập thể,</a:t>
            </a:r>
          </a:p>
          <a:p>
            <a:pPr fontAlgn="base"/>
            <a:r>
              <a:rPr lang="vi-VN" cap="none" dirty="0"/>
              <a:t>KPI được đo lường bằng những con số cụ thể nên dễ dàng nắm bắt và độ chính xác cao.</a:t>
            </a:r>
          </a:p>
          <a:p>
            <a:pPr fontAlgn="base"/>
            <a:r>
              <a:rPr lang="vi-VN" cap="none" dirty="0"/>
              <a:t>Giúp các bộ phận, nhân viên trở nên gắng kết hơn thúc đẩy công việc được tiến hành nhanh chóng.</a:t>
            </a:r>
          </a:p>
        </p:txBody>
      </p:sp>
    </p:spTree>
    <p:extLst>
      <p:ext uri="{BB962C8B-B14F-4D97-AF65-F5344CB8AC3E}">
        <p14:creationId xmlns:p14="http://schemas.microsoft.com/office/powerpoint/2010/main" val="377489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ĐIỂM HẠN CHẾ CỦA KPI</a:t>
            </a:r>
          </a:p>
        </p:txBody>
      </p:sp>
      <p:sp>
        <p:nvSpPr>
          <p:cNvPr id="3" name="Content Placeholder 2"/>
          <p:cNvSpPr>
            <a:spLocks noGrp="1"/>
          </p:cNvSpPr>
          <p:nvPr>
            <p:ph sz="quarter" idx="13"/>
          </p:nvPr>
        </p:nvSpPr>
        <p:spPr/>
        <p:txBody>
          <a:bodyPr>
            <a:normAutofit fontScale="92500"/>
          </a:bodyPr>
          <a:lstStyle/>
          <a:p>
            <a:r>
              <a:rPr lang="vi-VN" sz="2400" cap="none" dirty="0">
                <a:latin typeface="+mj-lt"/>
              </a:rPr>
              <a:t>Nhược điểm cũng là khó khăn của KPI là người thiết lập chỉ số này cần có chuyên môn cao, nắm rõ được nguồn lực của công ty như thế nào. </a:t>
            </a:r>
            <a:endParaRPr lang="en-US" sz="2400" cap="none" dirty="0">
              <a:latin typeface="+mj-lt"/>
            </a:endParaRPr>
          </a:p>
          <a:p>
            <a:pPr fontAlgn="base"/>
            <a:r>
              <a:rPr lang="vi-VN" b="1" cap="none" dirty="0"/>
              <a:t>Nhận thức chưa chuẩn xác</a:t>
            </a:r>
            <a:r>
              <a:rPr lang="vi-VN" cap="none" dirty="0"/>
              <a:t>: Nhiều người chỉ coi nó như 1 chỉ số đo lường hiệu suất, mà quên đây còn là một công cụ chiến lược mang tính hệ thống. Do đó việc áp dụng và triển khai KPI chưa khoa học và hiệu quả dẫn đến những thất bại trong việc áp dụng chỉ số này.</a:t>
            </a:r>
          </a:p>
          <a:p>
            <a:pPr fontAlgn="base"/>
            <a:r>
              <a:rPr lang="vi-VN" b="1" cap="none" dirty="0"/>
              <a:t>Coi KPI như một hệ thống để giám sát bản thân</a:t>
            </a:r>
            <a:r>
              <a:rPr lang="vi-VN" cap="none" dirty="0"/>
              <a:t>: Với người lao động họ vẫn lầm hiểu KPI như một hệ thống giám sát mình thay vì coi KPI là một công cụ giúp bản thân theo dõi hiệu suất công việc của mình để có những cải tiến tốt hơn trong công việc.</a:t>
            </a:r>
          </a:p>
          <a:p>
            <a:endParaRPr lang="en-US" sz="2400" cap="none" dirty="0">
              <a:latin typeface="+mj-lt"/>
            </a:endParaRPr>
          </a:p>
        </p:txBody>
      </p:sp>
    </p:spTree>
    <p:extLst>
      <p:ext uri="{BB962C8B-B14F-4D97-AF65-F5344CB8AC3E}">
        <p14:creationId xmlns:p14="http://schemas.microsoft.com/office/powerpoint/2010/main" val="103631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kpi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fontScale="92500" lnSpcReduction="20000"/>
          </a:bodyPr>
          <a:lstStyle/>
          <a:p>
            <a:pPr marL="0" indent="0" fontAlgn="base">
              <a:buNone/>
            </a:pPr>
            <a:r>
              <a:rPr lang="vi-VN" b="1" cap="none" dirty="0"/>
              <a:t>KPI được gắn với mục tiêu mang tính chiến lược</a:t>
            </a:r>
            <a:endParaRPr lang="vi-VN" cap="none" dirty="0"/>
          </a:p>
          <a:p>
            <a:pPr fontAlgn="base"/>
            <a:r>
              <a:rPr lang="vi-VN" cap="none" dirty="0"/>
              <a:t>Với các mục tiêu mang tính chiến lược thường là profit, tiền, market share… Loại KPI rất quan trọng đối với sự phát triển của doanh nghiệp, nếu không đạt được chỉ số KPI này thì doanh nghiệp sẽ bị ảnh hưởng nặng nề.</a:t>
            </a:r>
          </a:p>
          <a:p>
            <a:pPr marL="0" indent="0" fontAlgn="base">
              <a:buNone/>
            </a:pPr>
            <a:r>
              <a:rPr lang="vi-VN" b="1" cap="none" dirty="0"/>
              <a:t>KPI được gắn với mục tiêu mang tính chiến thuật</a:t>
            </a:r>
            <a:endParaRPr lang="vi-VN" cap="none" dirty="0"/>
          </a:p>
          <a:p>
            <a:pPr fontAlgn="base"/>
            <a:r>
              <a:rPr lang="vi-VN" cap="none" dirty="0"/>
              <a:t>Nếu chiến lược thể hiện sự tổng thể trong mục tiêu chung của toàn công ty thì chiến thuật là các mục tiêu nhỏ góp phần hình thành nên mục tiêu tổng thể. Đây là các KPI ngắn hạn, rõ ràng, có chỉ số, có công việc cụ thể. Với loại KPI này, chúng ta có thể biết ngay hiệu quả các công việc đã làm.</a:t>
            </a:r>
          </a:p>
        </p:txBody>
      </p:sp>
    </p:spTree>
    <p:extLst>
      <p:ext uri="{BB962C8B-B14F-4D97-AF65-F5344CB8AC3E}">
        <p14:creationId xmlns:p14="http://schemas.microsoft.com/office/powerpoint/2010/main" val="274739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KPI mẫu cho bộ phận Nhân sự</a:t>
            </a:r>
            <a:br>
              <a:rPr lang="vi-VN" dirty="0"/>
            </a:br>
            <a:r>
              <a:rPr lang="vi-VN" dirty="0"/>
              <a:t>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606052008"/>
              </p:ext>
            </p:extLst>
          </p:nvPr>
        </p:nvGraphicFramePr>
        <p:xfrm>
          <a:off x="685800" y="1396093"/>
          <a:ext cx="10394950" cy="3706586"/>
        </p:xfrm>
        <a:graphic>
          <a:graphicData uri="http://schemas.openxmlformats.org/drawingml/2006/table">
            <a:tbl>
              <a:tblPr firstRow="1" bandRow="1">
                <a:tableStyleId>{5C22544A-7EE6-4342-B048-85BDC9FD1C3A}</a:tableStyleId>
              </a:tblPr>
              <a:tblGrid>
                <a:gridCol w="5197475">
                  <a:extLst>
                    <a:ext uri="{9D8B030D-6E8A-4147-A177-3AD203B41FA5}">
                      <a16:colId xmlns:a16="http://schemas.microsoft.com/office/drawing/2014/main" val="3232541129"/>
                    </a:ext>
                  </a:extLst>
                </a:gridCol>
                <a:gridCol w="5197475">
                  <a:extLst>
                    <a:ext uri="{9D8B030D-6E8A-4147-A177-3AD203B41FA5}">
                      <a16:colId xmlns:a16="http://schemas.microsoft.com/office/drawing/2014/main" val="1320540862"/>
                    </a:ext>
                  </a:extLst>
                </a:gridCol>
              </a:tblGrid>
              <a:tr h="3706586">
                <a:tc>
                  <a:txBody>
                    <a:bodyPr/>
                    <a:lstStyle/>
                    <a:p>
                      <a:pPr lvl="0"/>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Số</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lượng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CV</a:t>
                      </a:r>
                    </a:p>
                    <a:p>
                      <a:pPr lvl="0"/>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Chi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phí</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tuyển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dụng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trung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bình</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mỗi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CV</a:t>
                      </a:r>
                    </a:p>
                    <a:p>
                      <a:pPr lvl="0"/>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Tỷ</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lệ</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ứng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viên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đạt</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yêu</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cầu</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tổng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số</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CV</a:t>
                      </a:r>
                    </a:p>
                    <a:p>
                      <a:pPr lvl="0"/>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Số</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lượng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nhân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viên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mới</a:t>
                      </a:r>
                      <a:endParaRPr lang="en-US" sz="2000" b="1" kern="1200" baseline="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Chi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phí</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tuyển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dụng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trung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bình</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mỗi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nhân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viên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mới</a:t>
                      </a:r>
                      <a:endParaRPr lang="en-US" sz="2000" b="1" kern="1200" baseline="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Chi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phí</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đào</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tạo</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trung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bình</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mỗi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nhân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viên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mới</a:t>
                      </a:r>
                      <a:endParaRPr lang="en-US" sz="2000" b="1" kern="1200" baseline="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Thời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gian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trung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bình</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từ</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khi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ứng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viên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gửi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CV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tới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khi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nhận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việc</a:t>
                      </a:r>
                      <a:endParaRPr lang="en-US" sz="2000" b="1" kern="1200" baseline="0" dirty="0">
                        <a:solidFill>
                          <a:schemeClr val="bg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Chỉ</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số</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hiệu</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quả</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quảng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cáo</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tuyển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dụng</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Chỉ</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số</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hiệu</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quả</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từng</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nguồn</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tuyển</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dụng</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Độ</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dài</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vòng</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đời</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nhân</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viên</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Độ</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tuổi</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trung</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bình</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của</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nhân</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viên</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Tỷ</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lệ</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theo</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trình</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độ</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văn</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hoá</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nói</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chung</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của</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nhân</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viên</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Tỷ</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lệ</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mức</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độ</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vi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phạm</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nội</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quy</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Số</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lượng</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sự</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kiện</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nội</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bộ</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hằng</a:t>
                      </a:r>
                      <a:r>
                        <a:rPr lang="en-US" sz="2000" b="1" kern="120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tháng</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p>
                      <a:pPr lvl="0"/>
                      <a:r>
                        <a:rPr lang="en-US" sz="2000" b="1" kern="1200" dirty="0" err="1">
                          <a:solidFill>
                            <a:schemeClr val="bg1"/>
                          </a:solidFill>
                          <a:effectLst/>
                          <a:latin typeface="Times New Roman" panose="02020603050405020304" pitchFamily="18" charset="0"/>
                          <a:ea typeface="+mn-ea"/>
                          <a:cs typeface="Times New Roman" panose="02020603050405020304" pitchFamily="18" charset="0"/>
                        </a:rPr>
                        <a:t>Chỉ</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số</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hài</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lòng</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của</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nhân</a:t>
                      </a:r>
                      <a:r>
                        <a:rPr lang="en-US" sz="2000" b="1" kern="1200" baseline="0" dirty="0">
                          <a:solidFill>
                            <a:schemeClr val="bg1"/>
                          </a:solidFill>
                          <a:effectLst/>
                          <a:latin typeface="Times New Roman" panose="02020603050405020304" pitchFamily="18" charset="0"/>
                          <a:ea typeface="+mn-ea"/>
                          <a:cs typeface="Times New Roman" panose="02020603050405020304" pitchFamily="18" charset="0"/>
                        </a:rPr>
                        <a:t> </a:t>
                      </a:r>
                      <a:r>
                        <a:rPr lang="en-US" sz="2000" b="1" kern="1200" baseline="0" dirty="0" err="1">
                          <a:solidFill>
                            <a:schemeClr val="bg1"/>
                          </a:solidFill>
                          <a:effectLst/>
                          <a:latin typeface="Times New Roman" panose="02020603050405020304" pitchFamily="18" charset="0"/>
                          <a:ea typeface="+mn-ea"/>
                          <a:cs typeface="Times New Roman" panose="02020603050405020304" pitchFamily="18" charset="0"/>
                        </a:rPr>
                        <a:t>viên</a:t>
                      </a:r>
                      <a:endParaRPr lang="en-US" sz="2000" b="1" kern="1200" dirty="0">
                        <a:solidFill>
                          <a:schemeClr val="bg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74054691"/>
                  </a:ext>
                </a:extLst>
              </a:tr>
            </a:tbl>
          </a:graphicData>
        </a:graphic>
      </p:graphicFrame>
    </p:spTree>
    <p:extLst>
      <p:ext uri="{BB962C8B-B14F-4D97-AF65-F5344CB8AC3E}">
        <p14:creationId xmlns:p14="http://schemas.microsoft.com/office/powerpoint/2010/main" val="9043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394" y="685800"/>
            <a:ext cx="11176906" cy="1151965"/>
          </a:xfrm>
        </p:spPr>
        <p:txBody>
          <a:bodyPr>
            <a:normAutofit fontScale="90000"/>
          </a:bodyPr>
          <a:lstStyle/>
          <a:p>
            <a:r>
              <a:rPr lang="en-US" dirty="0">
                <a:latin typeface="Times New Roman" panose="02020603050405020304" pitchFamily="18" charset="0"/>
                <a:cs typeface="Times New Roman" panose="02020603050405020304" pitchFamily="18" charset="0"/>
              </a:rPr>
              <a:t>KPI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phận</a:t>
            </a:r>
            <a:r>
              <a:rPr lang="en-US" dirty="0">
                <a:latin typeface="Times New Roman" panose="02020603050405020304" pitchFamily="18" charset="0"/>
                <a:cs typeface="Times New Roman" panose="02020603050405020304" pitchFamily="18" charset="0"/>
              </a:rPr>
              <a:t> Marketing</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01926169"/>
              </p:ext>
            </p:extLst>
          </p:nvPr>
        </p:nvGraphicFramePr>
        <p:xfrm>
          <a:off x="685800" y="1396093"/>
          <a:ext cx="10394950" cy="3706586"/>
        </p:xfrm>
        <a:graphic>
          <a:graphicData uri="http://schemas.openxmlformats.org/drawingml/2006/table">
            <a:tbl>
              <a:tblPr firstRow="1" bandRow="1">
                <a:tableStyleId>{5C22544A-7EE6-4342-B048-85BDC9FD1C3A}</a:tableStyleId>
              </a:tblPr>
              <a:tblGrid>
                <a:gridCol w="5197475">
                  <a:extLst>
                    <a:ext uri="{9D8B030D-6E8A-4147-A177-3AD203B41FA5}">
                      <a16:colId xmlns:a16="http://schemas.microsoft.com/office/drawing/2014/main" val="3232541129"/>
                    </a:ext>
                  </a:extLst>
                </a:gridCol>
                <a:gridCol w="5197475">
                  <a:extLst>
                    <a:ext uri="{9D8B030D-6E8A-4147-A177-3AD203B41FA5}">
                      <a16:colId xmlns:a16="http://schemas.microsoft.com/office/drawing/2014/main" val="1320540862"/>
                    </a:ext>
                  </a:extLst>
                </a:gridCol>
              </a:tblGrid>
              <a:tr h="3706586">
                <a:tc>
                  <a:txBody>
                    <a:bodyPr/>
                    <a:lstStyle/>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Tổng chi phí marketing</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Tỷ lệ chi phí marketing trên doanh thu</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Tỷ lệ hoàn vốn đầu tư</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Số lượng khách hàng tiềm năng</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Tỷ lệ chuyển đổi từ traffic sang khách hàng tiềm năng</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Chi phí trên mỗi khách hàng tiềm năng</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Số lượng người theo dõi trên kênh mạng xã hội</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Số lượng content mới trong tháng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Lượng tương tác trên mỗi bài viết</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Xếp hạng từ khóa trên Google tìm kiếm</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Số lượng organic traffic truy cập website</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Tỷ lệ giữ chân khách hàng tại website</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Số lượng subscriber và số lượt xem trên Youtube</a:t>
                      </a:r>
                    </a:p>
                    <a:p>
                      <a:r>
                        <a:rPr lang="vi-VN" sz="2000" b="0" i="0" kern="1200" dirty="0">
                          <a:solidFill>
                            <a:schemeClr val="lt1"/>
                          </a:solidFill>
                          <a:effectLst/>
                          <a:latin typeface="Times New Roman" panose="02020603050405020304" pitchFamily="18" charset="0"/>
                          <a:ea typeface="+mn-ea"/>
                          <a:cs typeface="Times New Roman" panose="02020603050405020304" pitchFamily="18" charset="0"/>
                        </a:rPr>
                        <a:t>Tỷ lệ phần trăm của nhãn hiệu/thương hiệu của sản phẩm so với các nhãn hiệu khác cùng loại </a:t>
                      </a:r>
                    </a:p>
                  </a:txBody>
                  <a:tcPr/>
                </a:tc>
                <a:extLst>
                  <a:ext uri="{0D108BD9-81ED-4DB2-BD59-A6C34878D82A}">
                    <a16:rowId xmlns:a16="http://schemas.microsoft.com/office/drawing/2014/main" val="574054691"/>
                  </a:ext>
                </a:extLst>
              </a:tr>
            </a:tbl>
          </a:graphicData>
        </a:graphic>
      </p:graphicFrame>
    </p:spTree>
    <p:extLst>
      <p:ext uri="{BB962C8B-B14F-4D97-AF65-F5344CB8AC3E}">
        <p14:creationId xmlns:p14="http://schemas.microsoft.com/office/powerpoint/2010/main" val="26198855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261</TotalTime>
  <Words>2655</Words>
  <Application>Microsoft Office PowerPoint</Application>
  <PresentationFormat>Widescreen</PresentationFormat>
  <Paragraphs>195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Impact</vt:lpstr>
      <vt:lpstr>Roboto</vt:lpstr>
      <vt:lpstr>Times New Roman</vt:lpstr>
      <vt:lpstr>Main Event</vt:lpstr>
      <vt:lpstr>KPI</vt:lpstr>
      <vt:lpstr>KPI là gì?</vt:lpstr>
      <vt:lpstr>VAI TRÒ CỦA KPI</vt:lpstr>
      <vt:lpstr>VAI TRÒ CỦA KPI</vt:lpstr>
      <vt:lpstr>ƯU ĐIỂM CỦA KPI</vt:lpstr>
      <vt:lpstr>ĐIỂM HẠN CHẾ CỦA KPI</vt:lpstr>
      <vt:lpstr>Phân loại kpi</vt:lpstr>
      <vt:lpstr>KPI mẫu cho bộ phận Nhân sự  </vt:lpstr>
      <vt:lpstr>KPI mẫu cho bộ phận Marketing  </vt:lpstr>
      <vt:lpstr>KPI mẫu cho bộ phận Bán hàng (Sales)  </vt:lpstr>
      <vt:lpstr>KPI mẫu cho bộ phận Chăm sóc khách hàng  </vt:lpstr>
      <vt:lpstr> KPI mẫu cho bộ phận Sản xuất  </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Quy trình xây dựng chỉ số KPI trong doanh nghiệp</vt:lpstr>
      <vt:lpstr>Chỉ số KPI tốt là gì?</vt:lpstr>
      <vt:lpstr>Lý do nào khiến doanh nghiệp không đạt được KPI?</vt:lpstr>
      <vt:lpstr>Thảo luận nhóm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Mbo và okr</dc:title>
  <dc:creator>DungNQ</dc:creator>
  <cp:lastModifiedBy>Hồ Thị Thanh Thảo</cp:lastModifiedBy>
  <cp:revision>28</cp:revision>
  <dcterms:created xsi:type="dcterms:W3CDTF">2023-03-13T10:31:11Z</dcterms:created>
  <dcterms:modified xsi:type="dcterms:W3CDTF">2023-03-28T00:58:39Z</dcterms:modified>
</cp:coreProperties>
</file>