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28" r:id="rId2"/>
    <p:sldId id="1603" r:id="rId3"/>
    <p:sldId id="329" r:id="rId4"/>
    <p:sldId id="1581" r:id="rId5"/>
    <p:sldId id="1650" r:id="rId6"/>
    <p:sldId id="1651" r:id="rId7"/>
    <p:sldId id="1652" r:id="rId8"/>
    <p:sldId id="1653" r:id="rId9"/>
    <p:sldId id="1654" r:id="rId10"/>
    <p:sldId id="1655" r:id="rId11"/>
    <p:sldId id="1656" r:id="rId12"/>
    <p:sldId id="1663" r:id="rId13"/>
    <p:sldId id="1658" r:id="rId14"/>
    <p:sldId id="1657" r:id="rId15"/>
    <p:sldId id="1659" r:id="rId16"/>
    <p:sldId id="1660" r:id="rId17"/>
    <p:sldId id="1661"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FF9933"/>
    <a:srgbClr val="008000"/>
    <a:srgbClr val="000099"/>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5" autoAdjust="0"/>
    <p:restoredTop sz="91124" autoAdjust="0"/>
  </p:normalViewPr>
  <p:slideViewPr>
    <p:cSldViewPr>
      <p:cViewPr varScale="1">
        <p:scale>
          <a:sx n="68" d="100"/>
          <a:sy n="68" d="100"/>
        </p:scale>
        <p:origin x="744" y="64"/>
      </p:cViewPr>
      <p:guideLst>
        <p:guide orient="horz" pos="2160"/>
        <p:guide pos="3840"/>
      </p:guideLst>
    </p:cSldViewPr>
  </p:slideViewPr>
  <p:notesTextViewPr>
    <p:cViewPr>
      <p:scale>
        <a:sx n="100" d="100"/>
        <a:sy n="100" d="100"/>
      </p:scale>
      <p:origin x="0" y="0"/>
    </p:cViewPr>
  </p:notesText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4/18/2023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4/18/2023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extLst>
      <p:ext uri="{BB962C8B-B14F-4D97-AF65-F5344CB8AC3E}">
        <p14:creationId xmlns:p14="http://schemas.microsoft.com/office/powerpoint/2010/main" val="177406136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30226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a:extLst>
              <a:ext uri="{FF2B5EF4-FFF2-40B4-BE49-F238E27FC236}">
                <a16:creationId xmlns:a16="http://schemas.microsoft.com/office/drawing/2014/main" id="{41B544BE-4259-4202-9EEF-29A5F771B6E3}"/>
              </a:ext>
            </a:extLst>
          </p:cNvPr>
          <p:cNvSpPr>
            <a:spLocks noGrp="1"/>
          </p:cNvSpPr>
          <p:nvPr>
            <p:ph sz="half" idx="13"/>
          </p:nvPr>
        </p:nvSpPr>
        <p:spPr>
          <a:xfrm>
            <a:off x="9239864" y="1066800"/>
            <a:ext cx="2952136"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02334505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685800"/>
            <a:ext cx="5994400" cy="5440364"/>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42514639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0"/>
            <a:ext cx="5994400" cy="61722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0077480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19417047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6274147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63819334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8944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p:nvPr>
        </p:nvSpPr>
        <p:spPr>
          <a:xfrm>
            <a:off x="304800" y="3886200"/>
            <a:ext cx="5638800" cy="1752600"/>
          </a:xfrm>
        </p:spPr>
        <p:txBody>
          <a:bodyPr/>
          <a:lstStyle>
            <a:lvl1pPr marL="514350" indent="-514350" algn="l">
              <a:buFont typeface="+mj-lt"/>
              <a:buAutoNum type="arabicPeriod"/>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4/18/2023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6" name="Subtitle 2">
            <a:extLst>
              <a:ext uri="{FF2B5EF4-FFF2-40B4-BE49-F238E27FC236}">
                <a16:creationId xmlns:a16="http://schemas.microsoft.com/office/drawing/2014/main" id="{B2CC80A9-AF72-4337-99AA-BB87BFF8E5D6}"/>
              </a:ext>
            </a:extLst>
          </p:cNvPr>
          <p:cNvSpPr txBox="1">
            <a:spLocks/>
          </p:cNvSpPr>
          <p:nvPr userDrawn="1"/>
        </p:nvSpPr>
        <p:spPr bwMode="auto">
          <a:xfrm>
            <a:off x="6248400" y="3886200"/>
            <a:ext cx="563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mj-lt"/>
              <a:buAutoNum type="arabicPeriod"/>
              <a:defRPr sz="2800">
                <a:solidFill>
                  <a:srgbClr val="0066FF"/>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a:solidFill>
                  <a:srgbClr val="0066FF"/>
                </a:solidFill>
                <a:latin typeface="+mn-lt"/>
              </a:defRPr>
            </a:lvl2pPr>
            <a:lvl3pPr marL="914400" indent="0" algn="ctr" rtl="0" eaLnBrk="0" fontAlgn="base" hangingPunct="0">
              <a:spcBef>
                <a:spcPct val="20000"/>
              </a:spcBef>
              <a:spcAft>
                <a:spcPct val="0"/>
              </a:spcAft>
              <a:buNone/>
              <a:defRPr sz="2800">
                <a:solidFill>
                  <a:srgbClr val="0066FF"/>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148" indent="-457148" defTabSz="-13871574">
              <a:spcBef>
                <a:spcPts val="0"/>
              </a:spcBef>
              <a:spcAft>
                <a:spcPts val="0"/>
              </a:spcAft>
              <a:defRPr/>
            </a:pPr>
            <a:r>
              <a:rPr lang="en-US" sz="2400">
                <a:solidFill>
                  <a:srgbClr val="0066FF"/>
                </a:solidFill>
              </a:rPr>
              <a:t>TS. Nguyễn Tấn Trần Minh Khang</a:t>
            </a:r>
          </a:p>
          <a:p>
            <a:pPr marL="457148" indent="-457148" defTabSz="-13871574">
              <a:spcBef>
                <a:spcPts val="0"/>
              </a:spcBef>
              <a:spcAft>
                <a:spcPts val="0"/>
              </a:spcAft>
              <a:defRPr/>
            </a:pPr>
            <a:r>
              <a:rPr lang="en-US" sz="2400">
                <a:solidFill>
                  <a:srgbClr val="FF0000"/>
                </a:solidFill>
              </a:rPr>
              <a:t>ThS. Võ Duy Nguyên</a:t>
            </a:r>
          </a:p>
        </p:txBody>
      </p:sp>
    </p:spTree>
    <p:extLst>
      <p:ext uri="{BB962C8B-B14F-4D97-AF65-F5344CB8AC3E}">
        <p14:creationId xmlns:p14="http://schemas.microsoft.com/office/powerpoint/2010/main" val="140725189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4/18/2023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609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2888623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4/18/2023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160661023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D4EA549A-C581-4C37-B257-ACE55CAD4DF6}"/>
              </a:ext>
            </a:extLst>
          </p:cNvPr>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00016720-4FC2-4205-9886-7838EB044331}"/>
              </a:ext>
            </a:extLst>
          </p:cNvPr>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10" name="Content Placeholder 2">
            <a:extLst>
              <a:ext uri="{FF2B5EF4-FFF2-40B4-BE49-F238E27FC236}">
                <a16:creationId xmlns:a16="http://schemas.microsoft.com/office/drawing/2014/main" id="{CE828636-495F-44E0-8340-BCE2B3F47166}"/>
              </a:ext>
            </a:extLst>
          </p:cNvPr>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50167656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4/18/2023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86549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30697005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8763000" y="16002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21" name="Content Placeholder 2">
            <a:extLst>
              <a:ext uri="{FF2B5EF4-FFF2-40B4-BE49-F238E27FC236}">
                <a16:creationId xmlns:a16="http://schemas.microsoft.com/office/drawing/2014/main" id="{E4A1A4A6-69C0-4EC3-B5CC-CC08837714D4}"/>
              </a:ext>
            </a:extLst>
          </p:cNvPr>
          <p:cNvSpPr>
            <a:spLocks noGrp="1"/>
          </p:cNvSpPr>
          <p:nvPr>
            <p:ph sz="half" idx="12"/>
          </p:nvPr>
        </p:nvSpPr>
        <p:spPr>
          <a:xfrm>
            <a:off x="609600" y="26808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3">
            <a:extLst>
              <a:ext uri="{FF2B5EF4-FFF2-40B4-BE49-F238E27FC236}">
                <a16:creationId xmlns:a16="http://schemas.microsoft.com/office/drawing/2014/main" id="{3E39D719-3B3B-4F96-BE3F-4E767D23D3DC}"/>
              </a:ext>
            </a:extLst>
          </p:cNvPr>
          <p:cNvSpPr>
            <a:spLocks noGrp="1"/>
          </p:cNvSpPr>
          <p:nvPr>
            <p:ph sz="half" idx="13"/>
          </p:nvPr>
        </p:nvSpPr>
        <p:spPr>
          <a:xfrm>
            <a:off x="8763000" y="26808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a:extLst>
              <a:ext uri="{FF2B5EF4-FFF2-40B4-BE49-F238E27FC236}">
                <a16:creationId xmlns:a16="http://schemas.microsoft.com/office/drawing/2014/main" id="{D7791AFD-E53B-48D7-8A3C-24F9B9314932}"/>
              </a:ext>
            </a:extLst>
          </p:cNvPr>
          <p:cNvSpPr>
            <a:spLocks noGrp="1"/>
          </p:cNvSpPr>
          <p:nvPr>
            <p:ph sz="half" idx="14"/>
          </p:nvPr>
        </p:nvSpPr>
        <p:spPr>
          <a:xfrm>
            <a:off x="609600" y="37338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4" name="Content Placeholder 3">
            <a:extLst>
              <a:ext uri="{FF2B5EF4-FFF2-40B4-BE49-F238E27FC236}">
                <a16:creationId xmlns:a16="http://schemas.microsoft.com/office/drawing/2014/main" id="{7784060D-E07A-4765-948A-FC9071F8DDC5}"/>
              </a:ext>
            </a:extLst>
          </p:cNvPr>
          <p:cNvSpPr>
            <a:spLocks noGrp="1"/>
          </p:cNvSpPr>
          <p:nvPr>
            <p:ph sz="half" idx="15"/>
          </p:nvPr>
        </p:nvSpPr>
        <p:spPr>
          <a:xfrm>
            <a:off x="8763000" y="37338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a:extLst>
              <a:ext uri="{FF2B5EF4-FFF2-40B4-BE49-F238E27FC236}">
                <a16:creationId xmlns:a16="http://schemas.microsoft.com/office/drawing/2014/main" id="{A67EFF06-2483-4600-B6B9-3D1CE50220DD}"/>
              </a:ext>
            </a:extLst>
          </p:cNvPr>
          <p:cNvSpPr>
            <a:spLocks noGrp="1"/>
          </p:cNvSpPr>
          <p:nvPr>
            <p:ph sz="half" idx="16"/>
          </p:nvPr>
        </p:nvSpPr>
        <p:spPr>
          <a:xfrm>
            <a:off x="609600" y="48144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6" name="Content Placeholder 3">
            <a:extLst>
              <a:ext uri="{FF2B5EF4-FFF2-40B4-BE49-F238E27FC236}">
                <a16:creationId xmlns:a16="http://schemas.microsoft.com/office/drawing/2014/main" id="{C22FA758-800C-4200-9C64-1F16B8C51CA7}"/>
              </a:ext>
            </a:extLst>
          </p:cNvPr>
          <p:cNvSpPr>
            <a:spLocks noGrp="1"/>
          </p:cNvSpPr>
          <p:nvPr>
            <p:ph sz="half" idx="17"/>
          </p:nvPr>
        </p:nvSpPr>
        <p:spPr>
          <a:xfrm>
            <a:off x="8763000" y="48144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Tree>
    <p:extLst>
      <p:ext uri="{BB962C8B-B14F-4D97-AF65-F5344CB8AC3E}">
        <p14:creationId xmlns:p14="http://schemas.microsoft.com/office/powerpoint/2010/main" val="180967635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4/18/2023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998632"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4/18/2023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62183618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4/18/2023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9263459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4/18/2023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930500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4/18/2023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2114" y="1535113"/>
            <a:ext cx="12194114"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14"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4/18/2023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4551596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4/18/2023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4/18/2023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4/18/2023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4/18/2023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4/18/2023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4/18/2023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6053614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urier New" panose="020703090202050204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4/18/2023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8078312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marL="514350" indent="-514350">
              <a:buFont typeface="+mj-lt"/>
              <a:buAutoNum type="arabicPeriod"/>
              <a:defRPr sz="2800">
                <a:latin typeface="Courier New" panose="02070309020205020404" pitchFamily="49" charset="0"/>
                <a:cs typeface="Courier New" panose="02070309020205020404" pitchFamily="49" charset="0"/>
              </a:defRPr>
            </a:lvl1pPr>
            <a:lvl2pPr marL="971550" indent="-514350">
              <a:buFont typeface="+mj-lt"/>
              <a:buAutoNum type="arabicPeriod"/>
              <a:defRPr sz="2800">
                <a:latin typeface="Courier New" panose="02070309020205020404" pitchFamily="49" charset="0"/>
                <a:cs typeface="Courier New" panose="02070309020205020404" pitchFamily="49" charset="0"/>
              </a:defRPr>
            </a:lvl2pPr>
            <a:lvl3pPr marL="1371600" indent="-457200">
              <a:buFont typeface="+mj-lt"/>
              <a:buAutoNum type="arabicPeriod"/>
              <a:defRPr sz="2400">
                <a:latin typeface="Courier New" panose="02070309020205020404" pitchFamily="49" charset="0"/>
                <a:cs typeface="Courier New" panose="02070309020205020404" pitchFamily="49" charset="0"/>
              </a:defRPr>
            </a:lvl3pPr>
            <a:lvl4pPr marL="1828800" indent="-457200">
              <a:buFont typeface="+mj-lt"/>
              <a:buAutoNum type="arabicPeriod"/>
              <a:defRPr sz="2000">
                <a:latin typeface="Courier New" panose="02070309020205020404" pitchFamily="49" charset="0"/>
                <a:cs typeface="Courier New" panose="02070309020205020404" pitchFamily="49" charset="0"/>
              </a:defRPr>
            </a:lvl4pPr>
          </a:lstStyle>
          <a:p>
            <a:pPr lvl="0"/>
            <a:r>
              <a:rPr lang="en-US"/>
              <a:t>Click to edit Master text styles</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4/18/2023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331361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838199"/>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4/18/2023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267387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6106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4/18/2023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23225470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4/18/2023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134896"/>
            <a:ext cx="10972800" cy="990600"/>
          </a:xfrm>
        </p:spPr>
        <p:txBody>
          <a:bodyPr/>
          <a:lstStyle>
            <a:lvl1pPr>
              <a:defRPr sz="2800"/>
            </a:lvl1pPr>
            <a:lvl2pPr>
              <a:defRPr sz="2800"/>
            </a:lvl2pPr>
            <a:lvl3pPr>
              <a:defRPr sz="2000"/>
            </a:lvl3pPr>
            <a:lvl4pPr>
              <a:defRPr sz="1800"/>
            </a:lvl4pPr>
          </a:lstStyle>
          <a:p>
            <a:pPr lvl="0"/>
            <a:r>
              <a:rPr lang="en-US"/>
              <a:t>Click toa edit Master text styles</a:t>
            </a:r>
          </a:p>
        </p:txBody>
      </p:sp>
    </p:spTree>
    <p:extLst>
      <p:ext uri="{BB962C8B-B14F-4D97-AF65-F5344CB8AC3E}">
        <p14:creationId xmlns:p14="http://schemas.microsoft.com/office/powerpoint/2010/main" val="14957049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9"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99" r:id="rId2"/>
    <p:sldLayoutId id="2147483650" r:id="rId3"/>
    <p:sldLayoutId id="2147483677" r:id="rId4"/>
    <p:sldLayoutId id="2147483691" r:id="rId5"/>
    <p:sldLayoutId id="2147483692" r:id="rId6"/>
    <p:sldLayoutId id="2147483690" r:id="rId7"/>
    <p:sldLayoutId id="2147483689" r:id="rId8"/>
    <p:sldLayoutId id="2147483651" r:id="rId9"/>
    <p:sldLayoutId id="2147483652" r:id="rId10"/>
    <p:sldLayoutId id="2147483662" r:id="rId11"/>
    <p:sldLayoutId id="2147483678" r:id="rId12"/>
    <p:sldLayoutId id="2147483676" r:id="rId13"/>
    <p:sldLayoutId id="2147483663" r:id="rId14"/>
    <p:sldLayoutId id="2147483653" r:id="rId15"/>
    <p:sldLayoutId id="2147483679" r:id="rId16"/>
    <p:sldLayoutId id="2147483697" r:id="rId17"/>
    <p:sldLayoutId id="2147483698" r:id="rId18"/>
    <p:sldLayoutId id="2147483684" r:id="rId19"/>
    <p:sldLayoutId id="2147483695" r:id="rId20"/>
    <p:sldLayoutId id="2147483696" r:id="rId21"/>
    <p:sldLayoutId id="2147483694" r:id="rId22"/>
    <p:sldLayoutId id="2147483686" r:id="rId23"/>
    <p:sldLayoutId id="2147483688" r:id="rId24"/>
    <p:sldLayoutId id="2147483687" r:id="rId25"/>
    <p:sldLayoutId id="2147483654" r:id="rId26"/>
    <p:sldLayoutId id="2147483681" r:id="rId27"/>
    <p:sldLayoutId id="2147483680" r:id="rId28"/>
    <p:sldLayoutId id="2147483682" r:id="rId29"/>
    <p:sldLayoutId id="2147483683" r:id="rId30"/>
    <p:sldLayoutId id="2147483655" r:id="rId31"/>
    <p:sldLayoutId id="2147483656" r:id="rId32"/>
    <p:sldLayoutId id="2147483657" r:id="rId33"/>
    <p:sldLayoutId id="2147483658" r:id="rId34"/>
    <p:sldLayoutId id="2147483659" r:id="rId35"/>
    <p:sldLayoutId id="2147483660" r:id="rId36"/>
    <p:sldLayoutId id="2147483661" r:id="rId37"/>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A1F53A-68BE-4D4A-87A2-C29B25715211}"/>
              </a:ext>
            </a:extLst>
          </p:cNvPr>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QUẢN TRỊ DOANH NGHIỆP</a:t>
            </a:r>
            <a:br>
              <a:rPr lang="en-US" dirty="0">
                <a:latin typeface="Times New Roman" panose="02020603050405020304" pitchFamily="18" charset="0"/>
                <a:cs typeface="Times New Roman" panose="02020603050405020304" pitchFamily="18" charset="0"/>
              </a:rPr>
            </a:br>
            <a:endParaRPr lang="en-US" dirty="0"/>
          </a:p>
        </p:txBody>
      </p:sp>
      <p:sp>
        <p:nvSpPr>
          <p:cNvPr id="5" name="Subtitle 4">
            <a:extLst>
              <a:ext uri="{FF2B5EF4-FFF2-40B4-BE49-F238E27FC236}">
                <a16:creationId xmlns:a16="http://schemas.microsoft.com/office/drawing/2014/main" id="{0101DFF4-15B4-4EB3-A5A8-125EBEA7CEB9}"/>
              </a:ext>
            </a:extLst>
          </p:cNvPr>
          <p:cNvSpPr>
            <a:spLocks noGrp="1"/>
          </p:cNvSpPr>
          <p:nvPr>
            <p:ph type="subTitle" idx="1"/>
          </p:nvPr>
        </p:nvSpPr>
        <p:spPr/>
        <p:txBody>
          <a:bodyPr/>
          <a:lstStyle/>
          <a:p>
            <a:pPr marL="0" indent="0" algn="ctr">
              <a:buNone/>
            </a:pPr>
            <a:r>
              <a:rPr lang="en-US" b="1" dirty="0" err="1">
                <a:latin typeface="Times New Roman" panose="02020603050405020304" pitchFamily="18" charset="0"/>
                <a:cs typeface="Times New Roman" panose="02020603050405020304" pitchFamily="18" charset="0"/>
              </a:rPr>
              <a:t>Thạc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sĩ</a:t>
            </a:r>
            <a:r>
              <a:rPr lang="en-US" b="1" dirty="0">
                <a:latin typeface="Times New Roman" panose="02020603050405020304" pitchFamily="18" charset="0"/>
                <a:cs typeface="Times New Roman" panose="02020603050405020304" pitchFamily="18" charset="0"/>
              </a:rPr>
              <a:t>: Hồ Thị Thanh Thảo</a:t>
            </a:r>
            <a:endParaRPr lang="en-US" dirty="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II. </a:t>
            </a:r>
            <a:r>
              <a:rPr lang="en-US" b="0" dirty="0" err="1"/>
              <a:t>Tài</a:t>
            </a:r>
            <a:r>
              <a:rPr lang="en-US" b="0" dirty="0"/>
              <a:t> </a:t>
            </a:r>
            <a:r>
              <a:rPr lang="en-US" b="0" dirty="0" err="1"/>
              <a:t>sản</a:t>
            </a:r>
            <a:r>
              <a:rPr lang="en-US" b="0" dirty="0"/>
              <a:t> </a:t>
            </a:r>
            <a:r>
              <a:rPr lang="en-US" b="0" dirty="0" err="1"/>
              <a:t>trong</a:t>
            </a:r>
            <a:r>
              <a:rPr lang="en-US" b="0" dirty="0"/>
              <a:t> </a:t>
            </a:r>
            <a:r>
              <a:rPr lang="en-US" b="0" dirty="0" err="1"/>
              <a:t>doanh</a:t>
            </a:r>
            <a:r>
              <a:rPr lang="en-US" b="0" dirty="0"/>
              <a:t> </a:t>
            </a:r>
            <a:r>
              <a:rPr lang="en-US" b="0" dirty="0" err="1"/>
              <a:t>nghiệp</a:t>
            </a:r>
            <a:r>
              <a:rPr lang="en-US" b="0" dirty="0"/>
              <a:t>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a:xfrm>
            <a:off x="609600" y="1166018"/>
            <a:ext cx="10972800" cy="4525963"/>
          </a:xfrm>
        </p:spPr>
        <p:txBody>
          <a:bodyPr/>
          <a:lstStyle/>
          <a:p>
            <a:r>
              <a:rPr lang="vi-VN" b="1" dirty="0"/>
              <a:t>Tài sản của doanh nghiệp được hình thành từ nhiều nguồn khác nhau. Căn cứ vào quyền sở hữu (hoặc quyền tự chủ) về vốn, người ta phân biệt 2 nguồn chính: </a:t>
            </a:r>
            <a:r>
              <a:rPr lang="en-US" b="1" dirty="0">
                <a:solidFill>
                  <a:srgbClr val="FF0000"/>
                </a:solidFill>
              </a:rPr>
              <a:t>	</a:t>
            </a:r>
          </a:p>
          <a:p>
            <a:pPr algn="just"/>
            <a:r>
              <a:rPr lang="en-US" dirty="0" err="1">
                <a:solidFill>
                  <a:srgbClr val="FF0000"/>
                </a:solidFill>
              </a:rPr>
              <a:t>Nợ</a:t>
            </a:r>
            <a:r>
              <a:rPr lang="en-US" dirty="0">
                <a:solidFill>
                  <a:srgbClr val="FF0000"/>
                </a:solidFill>
              </a:rPr>
              <a:t> </a:t>
            </a:r>
            <a:r>
              <a:rPr lang="en-US" dirty="0" err="1">
                <a:solidFill>
                  <a:srgbClr val="FF0000"/>
                </a:solidFill>
              </a:rPr>
              <a:t>phải</a:t>
            </a:r>
            <a:r>
              <a:rPr lang="en-US" dirty="0">
                <a:solidFill>
                  <a:srgbClr val="FF0000"/>
                </a:solidFill>
              </a:rPr>
              <a:t> </a:t>
            </a:r>
            <a:r>
              <a:rPr lang="en-US" dirty="0" err="1">
                <a:solidFill>
                  <a:srgbClr val="FF0000"/>
                </a:solidFill>
              </a:rPr>
              <a:t>trả</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những</a:t>
            </a:r>
            <a:r>
              <a:rPr lang="en-US" dirty="0">
                <a:solidFill>
                  <a:srgbClr val="FF0000"/>
                </a:solidFill>
              </a:rPr>
              <a:t> </a:t>
            </a:r>
            <a:r>
              <a:rPr lang="en-US" dirty="0" err="1">
                <a:solidFill>
                  <a:srgbClr val="FF0000"/>
                </a:solidFill>
              </a:rPr>
              <a:t>khoản</a:t>
            </a:r>
            <a:r>
              <a:rPr lang="en-US" dirty="0">
                <a:solidFill>
                  <a:srgbClr val="FF0000"/>
                </a:solidFill>
              </a:rPr>
              <a:t> </a:t>
            </a:r>
            <a:r>
              <a:rPr lang="en-US" dirty="0" err="1">
                <a:solidFill>
                  <a:srgbClr val="FF0000"/>
                </a:solidFill>
              </a:rPr>
              <a:t>nợ</a:t>
            </a:r>
            <a:r>
              <a:rPr lang="en-US" dirty="0">
                <a:solidFill>
                  <a:srgbClr val="FF0000"/>
                </a:solidFill>
              </a:rPr>
              <a:t> </a:t>
            </a:r>
            <a:r>
              <a:rPr lang="en-US" dirty="0" err="1">
                <a:solidFill>
                  <a:srgbClr val="FF0000"/>
                </a:solidFill>
              </a:rPr>
              <a:t>phát</a:t>
            </a:r>
            <a:r>
              <a:rPr lang="en-US" dirty="0">
                <a:solidFill>
                  <a:srgbClr val="FF0000"/>
                </a:solidFill>
              </a:rPr>
              <a:t> </a:t>
            </a:r>
            <a:r>
              <a:rPr lang="en-US" dirty="0" err="1">
                <a:solidFill>
                  <a:srgbClr val="FF0000"/>
                </a:solidFill>
              </a:rPr>
              <a:t>sinh</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quá</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kinh</a:t>
            </a:r>
            <a:r>
              <a:rPr lang="en-US" dirty="0">
                <a:solidFill>
                  <a:srgbClr val="FF0000"/>
                </a:solidFill>
              </a:rPr>
              <a:t> </a:t>
            </a:r>
            <a:r>
              <a:rPr lang="en-US" dirty="0" err="1">
                <a:solidFill>
                  <a:srgbClr val="FF0000"/>
                </a:solidFill>
              </a:rPr>
              <a:t>doanh</a:t>
            </a:r>
            <a:r>
              <a:rPr lang="en-US" dirty="0">
                <a:solidFill>
                  <a:srgbClr val="FF0000"/>
                </a:solidFill>
              </a:rPr>
              <a:t>, </a:t>
            </a:r>
            <a:r>
              <a:rPr lang="en-US" dirty="0" err="1">
                <a:solidFill>
                  <a:srgbClr val="FF0000"/>
                </a:solidFill>
              </a:rPr>
              <a:t>doanh</a:t>
            </a:r>
            <a:r>
              <a:rPr lang="en-US" dirty="0">
                <a:solidFill>
                  <a:srgbClr val="FF0000"/>
                </a:solidFill>
              </a:rPr>
              <a:t> </a:t>
            </a:r>
            <a:r>
              <a:rPr lang="en-US" dirty="0" err="1">
                <a:solidFill>
                  <a:srgbClr val="FF0000"/>
                </a:solidFill>
              </a:rPr>
              <a:t>nghiệp</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trách</a:t>
            </a:r>
            <a:r>
              <a:rPr lang="en-US" dirty="0">
                <a:solidFill>
                  <a:srgbClr val="FF0000"/>
                </a:solidFill>
              </a:rPr>
              <a:t> </a:t>
            </a:r>
            <a:r>
              <a:rPr lang="en-US" dirty="0" err="1">
                <a:solidFill>
                  <a:srgbClr val="FF0000"/>
                </a:solidFill>
              </a:rPr>
              <a:t>nhiệm</a:t>
            </a:r>
            <a:r>
              <a:rPr lang="en-US" dirty="0">
                <a:solidFill>
                  <a:srgbClr val="FF0000"/>
                </a:solidFill>
              </a:rPr>
              <a:t> </a:t>
            </a:r>
            <a:r>
              <a:rPr lang="en-US" dirty="0" err="1">
                <a:solidFill>
                  <a:srgbClr val="FF0000"/>
                </a:solidFill>
              </a:rPr>
              <a:t>thanh</a:t>
            </a:r>
            <a:r>
              <a:rPr lang="en-US" dirty="0">
                <a:solidFill>
                  <a:srgbClr val="FF0000"/>
                </a:solidFill>
              </a:rPr>
              <a:t> </a:t>
            </a:r>
            <a:r>
              <a:rPr lang="en-US" dirty="0" err="1">
                <a:solidFill>
                  <a:srgbClr val="FF0000"/>
                </a:solidFill>
              </a:rPr>
              <a:t>toán</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chủ</a:t>
            </a:r>
            <a:r>
              <a:rPr lang="en-US" dirty="0">
                <a:solidFill>
                  <a:srgbClr val="FF0000"/>
                </a:solidFill>
              </a:rPr>
              <a:t> </a:t>
            </a:r>
            <a:r>
              <a:rPr lang="en-US" dirty="0" err="1">
                <a:solidFill>
                  <a:srgbClr val="FF0000"/>
                </a:solidFill>
              </a:rPr>
              <a:t>nợ</a:t>
            </a:r>
            <a:r>
              <a:rPr lang="en-US" dirty="0">
                <a:solidFill>
                  <a:srgbClr val="FF0000"/>
                </a:solidFill>
              </a:rPr>
              <a:t>. </a:t>
            </a:r>
            <a:r>
              <a:rPr lang="en-US" dirty="0" err="1">
                <a:solidFill>
                  <a:srgbClr val="FF0000"/>
                </a:solidFill>
              </a:rPr>
              <a:t>Nợ</a:t>
            </a:r>
            <a:r>
              <a:rPr lang="en-US" dirty="0">
                <a:solidFill>
                  <a:srgbClr val="FF0000"/>
                </a:solidFill>
              </a:rPr>
              <a:t> </a:t>
            </a:r>
            <a:r>
              <a:rPr lang="en-US" dirty="0" err="1">
                <a:solidFill>
                  <a:srgbClr val="FF0000"/>
                </a:solidFill>
              </a:rPr>
              <a:t>phải</a:t>
            </a:r>
            <a:r>
              <a:rPr lang="en-US" dirty="0">
                <a:solidFill>
                  <a:srgbClr val="FF0000"/>
                </a:solidFill>
              </a:rPr>
              <a:t> </a:t>
            </a:r>
            <a:r>
              <a:rPr lang="en-US" dirty="0" err="1">
                <a:solidFill>
                  <a:srgbClr val="FF0000"/>
                </a:solidFill>
              </a:rPr>
              <a:t>trả</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doanh</a:t>
            </a:r>
            <a:r>
              <a:rPr lang="en-US" dirty="0">
                <a:solidFill>
                  <a:srgbClr val="FF0000"/>
                </a:solidFill>
              </a:rPr>
              <a:t> </a:t>
            </a:r>
            <a:r>
              <a:rPr lang="en-US" dirty="0" err="1">
                <a:solidFill>
                  <a:srgbClr val="FF0000"/>
                </a:solidFill>
              </a:rPr>
              <a:t>nghiệp</a:t>
            </a:r>
            <a:r>
              <a:rPr lang="en-US" dirty="0">
                <a:solidFill>
                  <a:srgbClr val="FF0000"/>
                </a:solidFill>
              </a:rPr>
              <a:t> </a:t>
            </a:r>
            <a:r>
              <a:rPr lang="en-US" dirty="0" err="1">
                <a:solidFill>
                  <a:srgbClr val="FF0000"/>
                </a:solidFill>
              </a:rPr>
              <a:t>lại</a:t>
            </a:r>
            <a:r>
              <a:rPr lang="en-US" dirty="0">
                <a:solidFill>
                  <a:srgbClr val="FF0000"/>
                </a:solidFill>
              </a:rPr>
              <a:t> chia </a:t>
            </a:r>
            <a:r>
              <a:rPr lang="en-US" dirty="0" err="1">
                <a:solidFill>
                  <a:srgbClr val="FF0000"/>
                </a:solidFill>
              </a:rPr>
              <a:t>thành</a:t>
            </a:r>
            <a:r>
              <a:rPr lang="en-US" dirty="0">
                <a:solidFill>
                  <a:srgbClr val="FF0000"/>
                </a:solidFill>
              </a:rPr>
              <a:t>: </a:t>
            </a:r>
            <a:r>
              <a:rPr lang="en-US" dirty="0" err="1">
                <a:solidFill>
                  <a:srgbClr val="FF0000"/>
                </a:solidFill>
              </a:rPr>
              <a:t>Nợ</a:t>
            </a:r>
            <a:r>
              <a:rPr lang="en-US" dirty="0">
                <a:solidFill>
                  <a:srgbClr val="FF0000"/>
                </a:solidFill>
              </a:rPr>
              <a:t> </a:t>
            </a:r>
            <a:r>
              <a:rPr lang="en-US" dirty="0" err="1">
                <a:solidFill>
                  <a:srgbClr val="FF0000"/>
                </a:solidFill>
              </a:rPr>
              <a:t>ngắn</a:t>
            </a:r>
            <a:r>
              <a:rPr lang="en-US" dirty="0">
                <a:solidFill>
                  <a:srgbClr val="FF0000"/>
                </a:solidFill>
              </a:rPr>
              <a:t> </a:t>
            </a:r>
            <a:r>
              <a:rPr lang="en-US" dirty="0" err="1">
                <a:solidFill>
                  <a:srgbClr val="FF0000"/>
                </a:solidFill>
              </a:rPr>
              <a:t>hạn</a:t>
            </a:r>
            <a:r>
              <a:rPr lang="en-US" dirty="0">
                <a:solidFill>
                  <a:srgbClr val="FF0000"/>
                </a:solidFill>
              </a:rPr>
              <a:t>, </a:t>
            </a:r>
            <a:r>
              <a:rPr lang="en-US" dirty="0" err="1">
                <a:solidFill>
                  <a:srgbClr val="FF0000"/>
                </a:solidFill>
              </a:rPr>
              <a:t>Nợ</a:t>
            </a:r>
            <a:r>
              <a:rPr lang="en-US" dirty="0">
                <a:solidFill>
                  <a:srgbClr val="FF0000"/>
                </a:solidFill>
              </a:rPr>
              <a:t> </a:t>
            </a:r>
            <a:r>
              <a:rPr lang="en-US" dirty="0" err="1">
                <a:solidFill>
                  <a:srgbClr val="FF0000"/>
                </a:solidFill>
              </a:rPr>
              <a:t>dài</a:t>
            </a:r>
            <a:r>
              <a:rPr lang="en-US" dirty="0">
                <a:solidFill>
                  <a:srgbClr val="FF0000"/>
                </a:solidFill>
              </a:rPr>
              <a:t> </a:t>
            </a:r>
            <a:r>
              <a:rPr lang="en-US" dirty="0" err="1">
                <a:solidFill>
                  <a:srgbClr val="FF0000"/>
                </a:solidFill>
              </a:rPr>
              <a:t>hạn</a:t>
            </a:r>
            <a:r>
              <a:rPr lang="en-US" dirty="0">
                <a:solidFill>
                  <a:srgbClr val="FF0000"/>
                </a:solidFill>
              </a:rPr>
              <a:t>. </a:t>
            </a:r>
          </a:p>
          <a:p>
            <a:pPr algn="just"/>
            <a:r>
              <a:rPr lang="vi-VN" dirty="0"/>
              <a:t>Nguồn vốn chủ sở hữu: là nguồn vốn do các chủ sở hữu đầu tư đóng góp và bổ sung từ kết quả kinh doanh. Nguồn vốn này được sử dụng lâu dài trong suốt thời gian hoạt động mà doanh nghiệp không phải cam kết thanh toán cho các chủ sở hữu </a:t>
            </a:r>
            <a:endParaRPr lang="en-US" dirty="0"/>
          </a:p>
        </p:txBody>
      </p:sp>
    </p:spTree>
    <p:extLst>
      <p:ext uri="{BB962C8B-B14F-4D97-AF65-F5344CB8AC3E}">
        <p14:creationId xmlns:p14="http://schemas.microsoft.com/office/powerpoint/2010/main" val="19129291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a:xfrm>
            <a:off x="609600" y="274638"/>
            <a:ext cx="10972800" cy="1143000"/>
          </a:xfrm>
        </p:spPr>
        <p:txBody>
          <a:bodyPr wrap="square" anchor="ctr">
            <a:normAutofit/>
          </a:bodyPr>
          <a:lstStyle/>
          <a:p>
            <a:pPr>
              <a:lnSpc>
                <a:spcPct val="90000"/>
              </a:lnSpc>
            </a:pPr>
            <a:r>
              <a:rPr lang="en-US" sz="3700" b="0"/>
              <a:t>II. </a:t>
            </a:r>
            <a:r>
              <a:rPr lang="en-US" sz="3700" b="0" err="1"/>
              <a:t>Tài</a:t>
            </a:r>
            <a:r>
              <a:rPr lang="en-US" sz="3700" b="0"/>
              <a:t> </a:t>
            </a:r>
            <a:r>
              <a:rPr lang="en-US" sz="3700" b="0" err="1"/>
              <a:t>sản</a:t>
            </a:r>
            <a:r>
              <a:rPr lang="en-US" sz="3700" b="0"/>
              <a:t> </a:t>
            </a:r>
            <a:r>
              <a:rPr lang="en-US" sz="3700" b="0" err="1"/>
              <a:t>trong</a:t>
            </a:r>
            <a:r>
              <a:rPr lang="en-US" sz="3700" b="0"/>
              <a:t> </a:t>
            </a:r>
            <a:r>
              <a:rPr lang="en-US" sz="3700" b="0" err="1"/>
              <a:t>doanh</a:t>
            </a:r>
            <a:r>
              <a:rPr lang="en-US" sz="3700" b="0"/>
              <a:t> </a:t>
            </a:r>
            <a:r>
              <a:rPr lang="en-US" sz="3700" b="0" err="1"/>
              <a:t>nghiệp</a:t>
            </a:r>
            <a:r>
              <a:rPr lang="en-US" sz="3700" b="0"/>
              <a:t> </a:t>
            </a:r>
            <a:r>
              <a:rPr lang="en-US" sz="3700" b="0" i="0" u="none" strike="noStrike" baseline="0"/>
              <a:t>	</a:t>
            </a:r>
            <a:br>
              <a:rPr lang="en-US" sz="3700" b="0" i="0" u="none" strike="noStrike" baseline="0"/>
            </a:br>
            <a:r>
              <a:rPr lang="en-US" sz="3700" b="0" i="0" u="none" strike="noStrike" baseline="0"/>
              <a:t>	</a:t>
            </a:r>
            <a:endParaRPr lang="en-US" sz="3700" b="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sz="half" idx="1"/>
          </p:nvPr>
        </p:nvSpPr>
        <p:spPr>
          <a:xfrm>
            <a:off x="609600" y="1600201"/>
            <a:ext cx="5384800" cy="4525963"/>
          </a:xfrm>
        </p:spPr>
        <p:txBody>
          <a:bodyPr wrap="square" anchor="t">
            <a:normAutofit/>
          </a:bodyPr>
          <a:lstStyle/>
          <a:p>
            <a:r>
              <a:rPr lang="en-US" b="1" dirty="0"/>
              <a:t>C</a:t>
            </a:r>
            <a:r>
              <a:rPr lang="vi-VN" b="1" dirty="0"/>
              <a:t>ác phương trình sau: </a:t>
            </a:r>
            <a:r>
              <a:rPr lang="en-US" b="1"/>
              <a:t>	</a:t>
            </a:r>
          </a:p>
          <a:p>
            <a:pPr marR="0"/>
            <a:r>
              <a:rPr lang="en-US" b="1" err="1"/>
              <a:t>Tổng</a:t>
            </a:r>
            <a:r>
              <a:rPr lang="en-US" b="1"/>
              <a:t> </a:t>
            </a:r>
            <a:r>
              <a:rPr lang="en-US" b="1" err="1"/>
              <a:t>giá</a:t>
            </a:r>
            <a:r>
              <a:rPr lang="en-US" b="1"/>
              <a:t> </a:t>
            </a:r>
            <a:r>
              <a:rPr lang="en-US" b="1" err="1"/>
              <a:t>trị</a:t>
            </a:r>
            <a:r>
              <a:rPr lang="en-US" b="1"/>
              <a:t> </a:t>
            </a:r>
            <a:r>
              <a:rPr lang="en-US" b="1" err="1"/>
              <a:t>tài</a:t>
            </a:r>
            <a:r>
              <a:rPr lang="en-US" b="1"/>
              <a:t> </a:t>
            </a:r>
            <a:r>
              <a:rPr lang="en-US" b="1" err="1"/>
              <a:t>sản</a:t>
            </a:r>
            <a:r>
              <a:rPr lang="en-US" b="1"/>
              <a:t> = </a:t>
            </a:r>
            <a:r>
              <a:rPr lang="en-US" b="1" err="1"/>
              <a:t>Tổng</a:t>
            </a:r>
            <a:r>
              <a:rPr lang="en-US" b="1"/>
              <a:t> </a:t>
            </a:r>
            <a:r>
              <a:rPr lang="en-US" b="1" err="1"/>
              <a:t>nguồn</a:t>
            </a:r>
            <a:r>
              <a:rPr lang="en-US" b="1"/>
              <a:t> </a:t>
            </a:r>
            <a:r>
              <a:rPr lang="en-US" b="1" err="1"/>
              <a:t>hình</a:t>
            </a:r>
            <a:r>
              <a:rPr lang="en-US" b="1"/>
              <a:t> </a:t>
            </a:r>
            <a:r>
              <a:rPr lang="en-US" b="1" err="1"/>
              <a:t>thành</a:t>
            </a:r>
            <a:r>
              <a:rPr lang="en-US" b="1"/>
              <a:t> </a:t>
            </a:r>
            <a:r>
              <a:rPr lang="en-US" b="1" err="1"/>
              <a:t>tài</a:t>
            </a:r>
            <a:r>
              <a:rPr lang="en-US" b="1"/>
              <a:t> </a:t>
            </a:r>
            <a:r>
              <a:rPr lang="en-US" b="1" err="1"/>
              <a:t>sản</a:t>
            </a:r>
            <a:r>
              <a:rPr lang="en-US" b="1"/>
              <a:t> (1) </a:t>
            </a:r>
          </a:p>
          <a:p>
            <a:pPr marR="0"/>
            <a:r>
              <a:rPr lang="en-US" b="1" dirty="0" err="1"/>
              <a:t>Tổng</a:t>
            </a:r>
            <a:r>
              <a:rPr lang="en-US" b="1" dirty="0"/>
              <a:t> </a:t>
            </a:r>
            <a:r>
              <a:rPr lang="en-US" b="1" dirty="0" err="1"/>
              <a:t>giá</a:t>
            </a:r>
            <a:r>
              <a:rPr lang="en-US" b="1" dirty="0"/>
              <a:t> </a:t>
            </a:r>
            <a:r>
              <a:rPr lang="en-US" b="1" dirty="0" err="1"/>
              <a:t>trị</a:t>
            </a:r>
            <a:r>
              <a:rPr lang="en-US" b="1" dirty="0"/>
              <a:t> </a:t>
            </a:r>
            <a:r>
              <a:rPr lang="en-US" b="1" dirty="0" err="1"/>
              <a:t>tài</a:t>
            </a:r>
            <a:r>
              <a:rPr lang="en-US" b="1" dirty="0"/>
              <a:t> </a:t>
            </a:r>
            <a:r>
              <a:rPr lang="en-US" b="1" dirty="0" err="1"/>
              <a:t>sản</a:t>
            </a:r>
            <a:r>
              <a:rPr lang="en-US" b="1" dirty="0"/>
              <a:t> = </a:t>
            </a:r>
            <a:r>
              <a:rPr lang="en-US" b="1" dirty="0" err="1"/>
              <a:t>Nợ</a:t>
            </a:r>
            <a:r>
              <a:rPr lang="en-US" b="1" dirty="0"/>
              <a:t> </a:t>
            </a:r>
            <a:r>
              <a:rPr lang="en-US" b="1" dirty="0" err="1"/>
              <a:t>phải</a:t>
            </a:r>
            <a:r>
              <a:rPr lang="en-US" b="1" dirty="0"/>
              <a:t> </a:t>
            </a:r>
            <a:r>
              <a:rPr lang="en-US" b="1" dirty="0" err="1"/>
              <a:t>trả</a:t>
            </a:r>
            <a:r>
              <a:rPr lang="en-US" b="1" dirty="0"/>
              <a:t> + </a:t>
            </a:r>
            <a:r>
              <a:rPr lang="en-US" b="1" dirty="0" err="1"/>
              <a:t>Nguồn</a:t>
            </a:r>
            <a:r>
              <a:rPr lang="en-US" b="1" dirty="0"/>
              <a:t> </a:t>
            </a:r>
            <a:r>
              <a:rPr lang="en-US" b="1" dirty="0" err="1"/>
              <a:t>vốn</a:t>
            </a:r>
            <a:r>
              <a:rPr lang="en-US" b="1" dirty="0"/>
              <a:t> </a:t>
            </a:r>
            <a:r>
              <a:rPr lang="en-US" b="1" dirty="0" err="1"/>
              <a:t>chủ</a:t>
            </a:r>
            <a:r>
              <a:rPr lang="en-US" b="1" dirty="0"/>
              <a:t> </a:t>
            </a:r>
            <a:r>
              <a:rPr lang="en-US" b="1" dirty="0" err="1"/>
              <a:t>sở</a:t>
            </a:r>
            <a:r>
              <a:rPr lang="en-US" b="1" dirty="0"/>
              <a:t> </a:t>
            </a:r>
            <a:r>
              <a:rPr lang="en-US" b="1" dirty="0" err="1"/>
              <a:t>hữu</a:t>
            </a:r>
            <a:r>
              <a:rPr lang="en-US" b="1" dirty="0"/>
              <a:t> (2) </a:t>
            </a:r>
            <a:endParaRPr lang="en-US" b="1"/>
          </a:p>
          <a:p>
            <a:pPr marR="0"/>
            <a:r>
              <a:rPr lang="en-US" b="1" err="1"/>
              <a:t>Nguồn</a:t>
            </a:r>
            <a:r>
              <a:rPr lang="en-US" b="1"/>
              <a:t> </a:t>
            </a:r>
            <a:r>
              <a:rPr lang="en-US" b="1" err="1"/>
              <a:t>vốn</a:t>
            </a:r>
            <a:r>
              <a:rPr lang="en-US" b="1"/>
              <a:t> </a:t>
            </a:r>
            <a:r>
              <a:rPr lang="en-US" b="1" err="1"/>
              <a:t>chủ</a:t>
            </a:r>
            <a:r>
              <a:rPr lang="en-US" b="1"/>
              <a:t> </a:t>
            </a:r>
            <a:r>
              <a:rPr lang="en-US" b="1" err="1"/>
              <a:t>sở</a:t>
            </a:r>
            <a:r>
              <a:rPr lang="en-US" b="1"/>
              <a:t> </a:t>
            </a:r>
            <a:r>
              <a:rPr lang="en-US" b="1" err="1"/>
              <a:t>hữu</a:t>
            </a:r>
            <a:r>
              <a:rPr lang="en-US" b="1"/>
              <a:t> = </a:t>
            </a:r>
            <a:r>
              <a:rPr lang="en-US" b="1" err="1"/>
              <a:t>Tổng</a:t>
            </a:r>
            <a:r>
              <a:rPr lang="en-US" b="1"/>
              <a:t> </a:t>
            </a:r>
            <a:r>
              <a:rPr lang="en-US" b="1" err="1"/>
              <a:t>giá</a:t>
            </a:r>
            <a:r>
              <a:rPr lang="en-US" b="1"/>
              <a:t> </a:t>
            </a:r>
            <a:r>
              <a:rPr lang="en-US" b="1" err="1"/>
              <a:t>trị</a:t>
            </a:r>
            <a:r>
              <a:rPr lang="en-US" b="1"/>
              <a:t> </a:t>
            </a:r>
            <a:r>
              <a:rPr lang="en-US" b="1" err="1"/>
              <a:t>tài</a:t>
            </a:r>
            <a:r>
              <a:rPr lang="en-US" b="1"/>
              <a:t> </a:t>
            </a:r>
            <a:r>
              <a:rPr lang="en-US" b="1" err="1"/>
              <a:t>sản</a:t>
            </a:r>
            <a:r>
              <a:rPr lang="en-US" b="1"/>
              <a:t> - </a:t>
            </a:r>
            <a:r>
              <a:rPr lang="en-US" b="1" err="1"/>
              <a:t>Nợ</a:t>
            </a:r>
            <a:r>
              <a:rPr lang="en-US" b="1"/>
              <a:t> </a:t>
            </a:r>
            <a:r>
              <a:rPr lang="en-US" b="1" err="1"/>
              <a:t>phải</a:t>
            </a:r>
            <a:r>
              <a:rPr lang="en-US" b="1"/>
              <a:t> </a:t>
            </a:r>
            <a:r>
              <a:rPr lang="en-US" b="1" err="1"/>
              <a:t>trả</a:t>
            </a:r>
            <a:r>
              <a:rPr lang="en-US" b="1"/>
              <a:t> (3) </a:t>
            </a:r>
          </a:p>
        </p:txBody>
      </p:sp>
      <p:pic>
        <p:nvPicPr>
          <p:cNvPr id="5" name="Picture 4" descr="Diagram&#10;&#10;Description automatically generated">
            <a:extLst>
              <a:ext uri="{FF2B5EF4-FFF2-40B4-BE49-F238E27FC236}">
                <a16:creationId xmlns:a16="http://schemas.microsoft.com/office/drawing/2014/main" id="{E0114C2C-9E5F-085A-408F-C10D5F3EB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2245535"/>
            <a:ext cx="5994400" cy="3235295"/>
          </a:xfrm>
          <a:prstGeom prst="rect">
            <a:avLst/>
          </a:prstGeom>
          <a:noFill/>
        </p:spPr>
      </p:pic>
    </p:spTree>
    <p:extLst>
      <p:ext uri="{BB962C8B-B14F-4D97-AF65-F5344CB8AC3E}">
        <p14:creationId xmlns:p14="http://schemas.microsoft.com/office/powerpoint/2010/main" val="22074374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a:xfrm>
            <a:off x="609600" y="107490"/>
            <a:ext cx="10972800" cy="1143000"/>
          </a:xfrm>
        </p:spPr>
        <p:txBody>
          <a:bodyPr wrap="square" anchor="ctr">
            <a:normAutofit/>
          </a:bodyPr>
          <a:lstStyle/>
          <a:p>
            <a:pPr>
              <a:lnSpc>
                <a:spcPct val="90000"/>
              </a:lnSpc>
            </a:pPr>
            <a:r>
              <a:rPr lang="en-US" sz="3700" b="0"/>
              <a:t>II. </a:t>
            </a:r>
            <a:r>
              <a:rPr lang="en-US" sz="3700" b="0" err="1"/>
              <a:t>Tài</a:t>
            </a:r>
            <a:r>
              <a:rPr lang="en-US" sz="3700" b="0"/>
              <a:t> </a:t>
            </a:r>
            <a:r>
              <a:rPr lang="en-US" sz="3700" b="0" err="1"/>
              <a:t>sản</a:t>
            </a:r>
            <a:r>
              <a:rPr lang="en-US" sz="3700" b="0"/>
              <a:t> </a:t>
            </a:r>
            <a:r>
              <a:rPr lang="en-US" sz="3700" b="0" err="1"/>
              <a:t>trong</a:t>
            </a:r>
            <a:r>
              <a:rPr lang="en-US" sz="3700" b="0"/>
              <a:t> </a:t>
            </a:r>
            <a:r>
              <a:rPr lang="en-US" sz="3700" b="0" err="1"/>
              <a:t>doanh</a:t>
            </a:r>
            <a:r>
              <a:rPr lang="en-US" sz="3700" b="0"/>
              <a:t> </a:t>
            </a:r>
            <a:r>
              <a:rPr lang="en-US" sz="3700" b="0" err="1"/>
              <a:t>nghiệp</a:t>
            </a:r>
            <a:r>
              <a:rPr lang="en-US" sz="3700" b="0"/>
              <a:t> </a:t>
            </a:r>
            <a:r>
              <a:rPr lang="en-US" sz="3700" b="0" i="0" u="none" strike="noStrike" baseline="0"/>
              <a:t>	</a:t>
            </a:r>
            <a:br>
              <a:rPr lang="en-US" sz="3700" b="0" i="0" u="none" strike="noStrike" baseline="0"/>
            </a:br>
            <a:r>
              <a:rPr lang="en-US" sz="3700" b="0" i="0" u="none" strike="noStrike" baseline="0"/>
              <a:t>	</a:t>
            </a:r>
            <a:endParaRPr lang="en-US" sz="3700" b="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sz="half" idx="1"/>
          </p:nvPr>
        </p:nvSpPr>
        <p:spPr>
          <a:xfrm>
            <a:off x="609600" y="1600201"/>
            <a:ext cx="5384800" cy="4525963"/>
          </a:xfrm>
        </p:spPr>
        <p:txBody>
          <a:bodyPr wrap="square" anchor="t">
            <a:normAutofit/>
          </a:bodyPr>
          <a:lstStyle/>
          <a:p>
            <a:r>
              <a:rPr lang="en-US" b="1" dirty="0"/>
              <a:t>C</a:t>
            </a:r>
            <a:r>
              <a:rPr lang="vi-VN" b="1" dirty="0"/>
              <a:t>ác phương trình sau: </a:t>
            </a:r>
            <a:r>
              <a:rPr lang="en-US" b="1"/>
              <a:t>	</a:t>
            </a:r>
          </a:p>
          <a:p>
            <a:pPr marR="0"/>
            <a:r>
              <a:rPr lang="en-US" b="1" err="1"/>
              <a:t>Tổng</a:t>
            </a:r>
            <a:r>
              <a:rPr lang="en-US" b="1"/>
              <a:t> </a:t>
            </a:r>
            <a:r>
              <a:rPr lang="en-US" b="1" err="1"/>
              <a:t>giá</a:t>
            </a:r>
            <a:r>
              <a:rPr lang="en-US" b="1"/>
              <a:t> </a:t>
            </a:r>
            <a:r>
              <a:rPr lang="en-US" b="1" err="1"/>
              <a:t>trị</a:t>
            </a:r>
            <a:r>
              <a:rPr lang="en-US" b="1"/>
              <a:t> </a:t>
            </a:r>
            <a:r>
              <a:rPr lang="en-US" b="1" err="1"/>
              <a:t>tài</a:t>
            </a:r>
            <a:r>
              <a:rPr lang="en-US" b="1"/>
              <a:t> </a:t>
            </a:r>
            <a:r>
              <a:rPr lang="en-US" b="1" err="1"/>
              <a:t>sản</a:t>
            </a:r>
            <a:r>
              <a:rPr lang="en-US" b="1"/>
              <a:t> = </a:t>
            </a:r>
            <a:r>
              <a:rPr lang="en-US" b="1" err="1"/>
              <a:t>Tổng</a:t>
            </a:r>
            <a:r>
              <a:rPr lang="en-US" b="1"/>
              <a:t> </a:t>
            </a:r>
            <a:r>
              <a:rPr lang="en-US" b="1" err="1"/>
              <a:t>nguồn</a:t>
            </a:r>
            <a:r>
              <a:rPr lang="en-US" b="1"/>
              <a:t> </a:t>
            </a:r>
            <a:r>
              <a:rPr lang="en-US" b="1" err="1"/>
              <a:t>hình</a:t>
            </a:r>
            <a:r>
              <a:rPr lang="en-US" b="1"/>
              <a:t> </a:t>
            </a:r>
            <a:r>
              <a:rPr lang="en-US" b="1" err="1"/>
              <a:t>thành</a:t>
            </a:r>
            <a:r>
              <a:rPr lang="en-US" b="1"/>
              <a:t> </a:t>
            </a:r>
            <a:r>
              <a:rPr lang="en-US" b="1" err="1"/>
              <a:t>tài</a:t>
            </a:r>
            <a:r>
              <a:rPr lang="en-US" b="1"/>
              <a:t> </a:t>
            </a:r>
            <a:r>
              <a:rPr lang="en-US" b="1" err="1"/>
              <a:t>sản</a:t>
            </a:r>
            <a:r>
              <a:rPr lang="en-US" b="1"/>
              <a:t> (1) </a:t>
            </a:r>
          </a:p>
          <a:p>
            <a:pPr marR="0"/>
            <a:r>
              <a:rPr lang="en-US" b="1" dirty="0" err="1"/>
              <a:t>Tổng</a:t>
            </a:r>
            <a:r>
              <a:rPr lang="en-US" b="1" dirty="0"/>
              <a:t> </a:t>
            </a:r>
            <a:r>
              <a:rPr lang="en-US" b="1" dirty="0" err="1"/>
              <a:t>giá</a:t>
            </a:r>
            <a:r>
              <a:rPr lang="en-US" b="1" dirty="0"/>
              <a:t> </a:t>
            </a:r>
            <a:r>
              <a:rPr lang="en-US" b="1" dirty="0" err="1"/>
              <a:t>trị</a:t>
            </a:r>
            <a:r>
              <a:rPr lang="en-US" b="1" dirty="0"/>
              <a:t> </a:t>
            </a:r>
            <a:r>
              <a:rPr lang="en-US" b="1" dirty="0" err="1"/>
              <a:t>tài</a:t>
            </a:r>
            <a:r>
              <a:rPr lang="en-US" b="1" dirty="0"/>
              <a:t> </a:t>
            </a:r>
            <a:r>
              <a:rPr lang="en-US" b="1" dirty="0" err="1"/>
              <a:t>sản</a:t>
            </a:r>
            <a:r>
              <a:rPr lang="en-US" b="1" dirty="0"/>
              <a:t> = </a:t>
            </a:r>
            <a:r>
              <a:rPr lang="en-US" b="1" dirty="0" err="1"/>
              <a:t>Nợ</a:t>
            </a:r>
            <a:r>
              <a:rPr lang="en-US" b="1" dirty="0"/>
              <a:t> </a:t>
            </a:r>
            <a:r>
              <a:rPr lang="en-US" b="1" dirty="0" err="1"/>
              <a:t>phải</a:t>
            </a:r>
            <a:r>
              <a:rPr lang="en-US" b="1" dirty="0"/>
              <a:t> </a:t>
            </a:r>
            <a:r>
              <a:rPr lang="en-US" b="1" dirty="0" err="1"/>
              <a:t>trả</a:t>
            </a:r>
            <a:r>
              <a:rPr lang="en-US" b="1" dirty="0"/>
              <a:t> + </a:t>
            </a:r>
            <a:r>
              <a:rPr lang="en-US" b="1" dirty="0" err="1"/>
              <a:t>Nguồn</a:t>
            </a:r>
            <a:r>
              <a:rPr lang="en-US" b="1" dirty="0"/>
              <a:t> </a:t>
            </a:r>
            <a:r>
              <a:rPr lang="en-US" b="1" dirty="0" err="1"/>
              <a:t>vốn</a:t>
            </a:r>
            <a:r>
              <a:rPr lang="en-US" b="1" dirty="0"/>
              <a:t> </a:t>
            </a:r>
            <a:r>
              <a:rPr lang="en-US" b="1" dirty="0" err="1"/>
              <a:t>chủ</a:t>
            </a:r>
            <a:r>
              <a:rPr lang="en-US" b="1" dirty="0"/>
              <a:t> </a:t>
            </a:r>
            <a:r>
              <a:rPr lang="en-US" b="1" dirty="0" err="1"/>
              <a:t>sở</a:t>
            </a:r>
            <a:r>
              <a:rPr lang="en-US" b="1" dirty="0"/>
              <a:t> </a:t>
            </a:r>
            <a:r>
              <a:rPr lang="en-US" b="1" dirty="0" err="1"/>
              <a:t>hữu</a:t>
            </a:r>
            <a:r>
              <a:rPr lang="en-US" b="1" dirty="0"/>
              <a:t> (2) </a:t>
            </a:r>
            <a:endParaRPr lang="en-US" b="1"/>
          </a:p>
          <a:p>
            <a:pPr marR="0"/>
            <a:r>
              <a:rPr lang="en-US" b="1" err="1"/>
              <a:t>Nguồn</a:t>
            </a:r>
            <a:r>
              <a:rPr lang="en-US" b="1"/>
              <a:t> </a:t>
            </a:r>
            <a:r>
              <a:rPr lang="en-US" b="1" err="1"/>
              <a:t>vốn</a:t>
            </a:r>
            <a:r>
              <a:rPr lang="en-US" b="1"/>
              <a:t> </a:t>
            </a:r>
            <a:r>
              <a:rPr lang="en-US" b="1" err="1"/>
              <a:t>chủ</a:t>
            </a:r>
            <a:r>
              <a:rPr lang="en-US" b="1"/>
              <a:t> </a:t>
            </a:r>
            <a:r>
              <a:rPr lang="en-US" b="1" err="1"/>
              <a:t>sở</a:t>
            </a:r>
            <a:r>
              <a:rPr lang="en-US" b="1"/>
              <a:t> </a:t>
            </a:r>
            <a:r>
              <a:rPr lang="en-US" b="1" err="1"/>
              <a:t>hữu</a:t>
            </a:r>
            <a:r>
              <a:rPr lang="en-US" b="1"/>
              <a:t> = </a:t>
            </a:r>
            <a:r>
              <a:rPr lang="en-US" b="1" err="1"/>
              <a:t>Tổng</a:t>
            </a:r>
            <a:r>
              <a:rPr lang="en-US" b="1"/>
              <a:t> </a:t>
            </a:r>
            <a:r>
              <a:rPr lang="en-US" b="1" err="1"/>
              <a:t>giá</a:t>
            </a:r>
            <a:r>
              <a:rPr lang="en-US" b="1"/>
              <a:t> </a:t>
            </a:r>
            <a:r>
              <a:rPr lang="en-US" b="1" err="1"/>
              <a:t>trị</a:t>
            </a:r>
            <a:r>
              <a:rPr lang="en-US" b="1"/>
              <a:t> </a:t>
            </a:r>
            <a:r>
              <a:rPr lang="en-US" b="1" err="1"/>
              <a:t>tài</a:t>
            </a:r>
            <a:r>
              <a:rPr lang="en-US" b="1"/>
              <a:t> </a:t>
            </a:r>
            <a:r>
              <a:rPr lang="en-US" b="1" err="1"/>
              <a:t>sản</a:t>
            </a:r>
            <a:r>
              <a:rPr lang="en-US" b="1"/>
              <a:t> - </a:t>
            </a:r>
            <a:r>
              <a:rPr lang="en-US" b="1" err="1"/>
              <a:t>Nợ</a:t>
            </a:r>
            <a:r>
              <a:rPr lang="en-US" b="1"/>
              <a:t> </a:t>
            </a:r>
            <a:r>
              <a:rPr lang="en-US" b="1" err="1"/>
              <a:t>phải</a:t>
            </a:r>
            <a:r>
              <a:rPr lang="en-US" b="1"/>
              <a:t> </a:t>
            </a:r>
            <a:r>
              <a:rPr lang="en-US" b="1" err="1"/>
              <a:t>trả</a:t>
            </a:r>
            <a:r>
              <a:rPr lang="en-US" b="1"/>
              <a:t> (3) </a:t>
            </a:r>
          </a:p>
        </p:txBody>
      </p:sp>
      <p:pic>
        <p:nvPicPr>
          <p:cNvPr id="6" name="Picture 5" descr="Chart, bar chart&#10;&#10;Description automatically generated">
            <a:extLst>
              <a:ext uri="{FF2B5EF4-FFF2-40B4-BE49-F238E27FC236}">
                <a16:creationId xmlns:a16="http://schemas.microsoft.com/office/drawing/2014/main" id="{D09EF1C1-ADC9-A744-5240-5A468623B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615282"/>
            <a:ext cx="5994400" cy="4495800"/>
          </a:xfrm>
          <a:prstGeom prst="rect">
            <a:avLst/>
          </a:prstGeom>
          <a:noFill/>
        </p:spPr>
      </p:pic>
    </p:spTree>
    <p:extLst>
      <p:ext uri="{BB962C8B-B14F-4D97-AF65-F5344CB8AC3E}">
        <p14:creationId xmlns:p14="http://schemas.microsoft.com/office/powerpoint/2010/main" val="23930272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III. CHI PHÍ SẢN XUẤT KINH DOANH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a:xfrm>
            <a:off x="381000" y="1166018"/>
            <a:ext cx="11506200" cy="4525963"/>
          </a:xfrm>
        </p:spPr>
        <p:txBody>
          <a:bodyPr/>
          <a:lstStyle/>
          <a:p>
            <a:pPr algn="just"/>
            <a:r>
              <a:rPr lang="vi-VN" b="1" dirty="0"/>
              <a:t>Chi phí sản xuất </a:t>
            </a:r>
            <a:r>
              <a:rPr lang="en-US" b="1" dirty="0" err="1"/>
              <a:t>kinh</a:t>
            </a:r>
            <a:r>
              <a:rPr lang="en-US" b="1" dirty="0"/>
              <a:t> </a:t>
            </a:r>
            <a:r>
              <a:rPr lang="en-US" b="1" dirty="0" err="1"/>
              <a:t>doanh</a:t>
            </a:r>
            <a:r>
              <a:rPr lang="en-US" b="1" dirty="0"/>
              <a:t> </a:t>
            </a:r>
            <a:r>
              <a:rPr lang="vi-VN" b="1" dirty="0"/>
              <a:t>là toàn bộ các khoản hao phí vật chất được tính bằng tiền mà doanh nghiệp đã bỏ ra để thực hiện quá trình sản xuất sản phẩm, có đặc điểm là luôn vận động mang tính đa đạng và phức tạp gắn liền với tính đa dạng, phức tạp của ngành nghề sản xuất, qui trình sản xuất</a:t>
            </a:r>
            <a:r>
              <a:rPr lang="en-US" b="1" dirty="0"/>
              <a:t>.</a:t>
            </a:r>
            <a:r>
              <a:rPr lang="vi-VN" b="1" dirty="0"/>
              <a:t> </a:t>
            </a:r>
            <a:endParaRPr lang="en-US" b="1" dirty="0"/>
          </a:p>
        </p:txBody>
      </p:sp>
    </p:spTree>
    <p:extLst>
      <p:ext uri="{BB962C8B-B14F-4D97-AF65-F5344CB8AC3E}">
        <p14:creationId xmlns:p14="http://schemas.microsoft.com/office/powerpoint/2010/main" val="24064251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III. CHI PHÍ SẢN XUẤT KINH DOANH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a:xfrm>
            <a:off x="381000" y="1166018"/>
            <a:ext cx="11506200" cy="4525963"/>
          </a:xfrm>
        </p:spPr>
        <p:txBody>
          <a:bodyPr/>
          <a:lstStyle/>
          <a:p>
            <a:pPr algn="just"/>
            <a:r>
              <a:rPr lang="en-US" b="1" dirty="0">
                <a:solidFill>
                  <a:srgbClr val="FF0000"/>
                </a:solidFill>
              </a:rPr>
              <a:t>Chi </a:t>
            </a:r>
            <a:r>
              <a:rPr lang="en-US" b="1" dirty="0" err="1">
                <a:solidFill>
                  <a:srgbClr val="FF0000"/>
                </a:solidFill>
              </a:rPr>
              <a:t>phí</a:t>
            </a:r>
            <a:r>
              <a:rPr lang="en-US" b="1" dirty="0">
                <a:solidFill>
                  <a:srgbClr val="FF0000"/>
                </a:solidFill>
              </a:rPr>
              <a:t> </a:t>
            </a:r>
            <a:r>
              <a:rPr lang="en-US" b="1" dirty="0" err="1">
                <a:solidFill>
                  <a:srgbClr val="FF0000"/>
                </a:solidFill>
              </a:rPr>
              <a:t>nguyên</a:t>
            </a:r>
            <a:r>
              <a:rPr lang="en-US" b="1" dirty="0">
                <a:solidFill>
                  <a:srgbClr val="FF0000"/>
                </a:solidFill>
              </a:rPr>
              <a:t> </a:t>
            </a:r>
            <a:r>
              <a:rPr lang="en-US" b="1" dirty="0" err="1">
                <a:solidFill>
                  <a:srgbClr val="FF0000"/>
                </a:solidFill>
              </a:rPr>
              <a:t>vật</a:t>
            </a:r>
            <a:r>
              <a:rPr lang="en-US" b="1" dirty="0">
                <a:solidFill>
                  <a:srgbClr val="FF0000"/>
                </a:solidFill>
              </a:rPr>
              <a:t> </a:t>
            </a:r>
            <a:r>
              <a:rPr lang="en-US" b="1" dirty="0" err="1">
                <a:solidFill>
                  <a:srgbClr val="FF0000"/>
                </a:solidFill>
              </a:rPr>
              <a:t>liệu</a:t>
            </a:r>
            <a:r>
              <a:rPr lang="en-US" b="1" dirty="0">
                <a:solidFill>
                  <a:srgbClr val="FF0000"/>
                </a:solidFill>
              </a:rPr>
              <a:t> </a:t>
            </a:r>
            <a:r>
              <a:rPr lang="en-US" b="1" dirty="0" err="1">
                <a:solidFill>
                  <a:srgbClr val="FF0000"/>
                </a:solidFill>
              </a:rPr>
              <a:t>trực</a:t>
            </a:r>
            <a:r>
              <a:rPr lang="en-US" b="1" dirty="0">
                <a:solidFill>
                  <a:srgbClr val="FF0000"/>
                </a:solidFill>
              </a:rPr>
              <a:t> </a:t>
            </a:r>
            <a:r>
              <a:rPr lang="en-US" b="1" dirty="0" err="1">
                <a:solidFill>
                  <a:srgbClr val="FF0000"/>
                </a:solidFill>
              </a:rPr>
              <a:t>tiếp</a:t>
            </a:r>
            <a:r>
              <a:rPr lang="en-US" b="1" dirty="0">
                <a:solidFill>
                  <a:srgbClr val="FF0000"/>
                </a:solidFill>
              </a:rPr>
              <a:t> </a:t>
            </a:r>
          </a:p>
          <a:p>
            <a:pPr algn="just"/>
            <a:r>
              <a:rPr lang="en-US" b="1" dirty="0">
                <a:solidFill>
                  <a:srgbClr val="FF0000"/>
                </a:solidFill>
              </a:rPr>
              <a:t>Chi </a:t>
            </a:r>
            <a:r>
              <a:rPr lang="en-US" b="1" dirty="0" err="1">
                <a:solidFill>
                  <a:srgbClr val="FF0000"/>
                </a:solidFill>
              </a:rPr>
              <a:t>phí</a:t>
            </a:r>
            <a:r>
              <a:rPr lang="en-US" b="1" dirty="0">
                <a:solidFill>
                  <a:srgbClr val="FF0000"/>
                </a:solidFill>
              </a:rPr>
              <a:t> </a:t>
            </a:r>
            <a:r>
              <a:rPr lang="en-US" b="1" dirty="0" err="1">
                <a:solidFill>
                  <a:srgbClr val="FF0000"/>
                </a:solidFill>
              </a:rPr>
              <a:t>nhân</a:t>
            </a:r>
            <a:r>
              <a:rPr lang="en-US" b="1" dirty="0">
                <a:solidFill>
                  <a:srgbClr val="FF0000"/>
                </a:solidFill>
              </a:rPr>
              <a:t> </a:t>
            </a:r>
            <a:r>
              <a:rPr lang="en-US" b="1" dirty="0" err="1">
                <a:solidFill>
                  <a:srgbClr val="FF0000"/>
                </a:solidFill>
              </a:rPr>
              <a:t>công</a:t>
            </a:r>
            <a:r>
              <a:rPr lang="en-US" b="1" dirty="0">
                <a:solidFill>
                  <a:srgbClr val="FF0000"/>
                </a:solidFill>
              </a:rPr>
              <a:t> </a:t>
            </a:r>
            <a:r>
              <a:rPr lang="en-US" b="1" dirty="0" err="1">
                <a:solidFill>
                  <a:srgbClr val="FF0000"/>
                </a:solidFill>
              </a:rPr>
              <a:t>trực</a:t>
            </a:r>
            <a:r>
              <a:rPr lang="en-US" b="1" dirty="0">
                <a:solidFill>
                  <a:srgbClr val="FF0000"/>
                </a:solidFill>
              </a:rPr>
              <a:t> </a:t>
            </a:r>
            <a:r>
              <a:rPr lang="en-US" b="1" dirty="0" err="1">
                <a:solidFill>
                  <a:srgbClr val="FF0000"/>
                </a:solidFill>
              </a:rPr>
              <a:t>tiếp</a:t>
            </a:r>
            <a:r>
              <a:rPr lang="en-US" b="1" dirty="0">
                <a:solidFill>
                  <a:srgbClr val="FF0000"/>
                </a:solidFill>
              </a:rPr>
              <a:t> </a:t>
            </a:r>
          </a:p>
          <a:p>
            <a:pPr algn="just"/>
            <a:r>
              <a:rPr lang="en-US" b="1" dirty="0">
                <a:solidFill>
                  <a:srgbClr val="FF0000"/>
                </a:solidFill>
              </a:rPr>
              <a:t>Chi </a:t>
            </a:r>
            <a:r>
              <a:rPr lang="en-US" b="1" dirty="0" err="1">
                <a:solidFill>
                  <a:srgbClr val="FF0000"/>
                </a:solidFill>
              </a:rPr>
              <a:t>phí</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xuất</a:t>
            </a:r>
            <a:r>
              <a:rPr lang="en-US" b="1" dirty="0">
                <a:solidFill>
                  <a:srgbClr val="FF0000"/>
                </a:solidFill>
              </a:rPr>
              <a:t> </a:t>
            </a:r>
            <a:r>
              <a:rPr lang="en-US" b="1" dirty="0" err="1">
                <a:solidFill>
                  <a:srgbClr val="FF0000"/>
                </a:solidFill>
              </a:rPr>
              <a:t>chung</a:t>
            </a:r>
            <a:r>
              <a:rPr lang="en-US" b="1" dirty="0">
                <a:solidFill>
                  <a:srgbClr val="FF0000"/>
                </a:solidFill>
              </a:rPr>
              <a:t> </a:t>
            </a:r>
          </a:p>
          <a:p>
            <a:pPr marL="0" indent="0" algn="just">
              <a:buNone/>
            </a:pPr>
            <a:r>
              <a:rPr lang="en-US" b="1" dirty="0"/>
              <a:t>=&gt; </a:t>
            </a:r>
            <a:r>
              <a:rPr lang="vi-VN" b="1" dirty="0"/>
              <a:t>Tổng các khoản mục </a:t>
            </a:r>
            <a:r>
              <a:rPr lang="en-US" b="1" dirty="0" err="1"/>
              <a:t>trên</a:t>
            </a:r>
            <a:r>
              <a:rPr lang="vi-VN" b="1" dirty="0"/>
              <a:t> ứng với số sản phẩm đã hoàn thành và nhập kho (tiêu thụ) được gọi là giá thành sản xuất</a:t>
            </a:r>
            <a:endParaRPr lang="en-US" b="1" dirty="0"/>
          </a:p>
          <a:p>
            <a:pPr algn="just"/>
            <a:r>
              <a:rPr lang="en-US" b="1" dirty="0">
                <a:solidFill>
                  <a:srgbClr val="FF0000"/>
                </a:solidFill>
              </a:rPr>
              <a:t>Chi </a:t>
            </a:r>
            <a:r>
              <a:rPr lang="en-US" b="1" dirty="0" err="1">
                <a:solidFill>
                  <a:srgbClr val="FF0000"/>
                </a:solidFill>
              </a:rPr>
              <a:t>phí</a:t>
            </a:r>
            <a:r>
              <a:rPr lang="en-US" b="1" dirty="0">
                <a:solidFill>
                  <a:srgbClr val="FF0000"/>
                </a:solidFill>
              </a:rPr>
              <a:t> </a:t>
            </a:r>
            <a:r>
              <a:rPr lang="en-US" b="1" dirty="0" err="1">
                <a:solidFill>
                  <a:srgbClr val="FF0000"/>
                </a:solidFill>
              </a:rPr>
              <a:t>bán</a:t>
            </a:r>
            <a:r>
              <a:rPr lang="en-US" b="1" dirty="0">
                <a:solidFill>
                  <a:srgbClr val="FF0000"/>
                </a:solidFill>
              </a:rPr>
              <a:t> </a:t>
            </a:r>
            <a:r>
              <a:rPr lang="en-US" b="1" dirty="0" err="1">
                <a:solidFill>
                  <a:srgbClr val="FF0000"/>
                </a:solidFill>
              </a:rPr>
              <a:t>hàng</a:t>
            </a:r>
            <a:r>
              <a:rPr lang="en-US" b="1" dirty="0">
                <a:solidFill>
                  <a:srgbClr val="FF0000"/>
                </a:solidFill>
              </a:rPr>
              <a:t> </a:t>
            </a:r>
          </a:p>
          <a:p>
            <a:pPr algn="just"/>
            <a:r>
              <a:rPr lang="en-US" b="1" dirty="0">
                <a:solidFill>
                  <a:srgbClr val="FF0000"/>
                </a:solidFill>
              </a:rPr>
              <a:t>Chi </a:t>
            </a:r>
            <a:r>
              <a:rPr lang="en-US" b="1" dirty="0" err="1">
                <a:solidFill>
                  <a:srgbClr val="FF0000"/>
                </a:solidFill>
              </a:rPr>
              <a:t>phí</a:t>
            </a:r>
            <a:r>
              <a:rPr lang="en-US" b="1" dirty="0">
                <a:solidFill>
                  <a:srgbClr val="FF0000"/>
                </a:solidFill>
              </a:rPr>
              <a:t> </a:t>
            </a:r>
            <a:r>
              <a:rPr lang="en-US" b="1" dirty="0" err="1">
                <a:solidFill>
                  <a:srgbClr val="FF0000"/>
                </a:solidFill>
              </a:rPr>
              <a:t>quản</a:t>
            </a:r>
            <a:r>
              <a:rPr lang="en-US" b="1" dirty="0">
                <a:solidFill>
                  <a:srgbClr val="FF0000"/>
                </a:solidFill>
              </a:rPr>
              <a:t> </a:t>
            </a:r>
            <a:r>
              <a:rPr lang="en-US" b="1" dirty="0" err="1">
                <a:solidFill>
                  <a:srgbClr val="FF0000"/>
                </a:solidFill>
              </a:rPr>
              <a:t>lý</a:t>
            </a:r>
            <a:r>
              <a:rPr lang="en-US" b="1" dirty="0">
                <a:solidFill>
                  <a:srgbClr val="FF0000"/>
                </a:solidFill>
              </a:rPr>
              <a:t> </a:t>
            </a:r>
            <a:r>
              <a:rPr lang="en-US" b="1" dirty="0" err="1">
                <a:solidFill>
                  <a:srgbClr val="FF0000"/>
                </a:solidFill>
              </a:rPr>
              <a:t>doanh</a:t>
            </a:r>
            <a:r>
              <a:rPr lang="en-US" b="1" dirty="0">
                <a:solidFill>
                  <a:srgbClr val="FF0000"/>
                </a:solidFill>
              </a:rPr>
              <a:t> </a:t>
            </a:r>
            <a:r>
              <a:rPr lang="en-US" b="1" dirty="0" err="1">
                <a:solidFill>
                  <a:srgbClr val="FF0000"/>
                </a:solidFill>
              </a:rPr>
              <a:t>nghiệp</a:t>
            </a:r>
            <a:r>
              <a:rPr lang="en-US" b="1" dirty="0">
                <a:solidFill>
                  <a:srgbClr val="FF0000"/>
                </a:solidFill>
              </a:rPr>
              <a:t> </a:t>
            </a:r>
          </a:p>
          <a:p>
            <a:pPr marL="0" indent="0" algn="just">
              <a:buNone/>
            </a:pPr>
            <a:r>
              <a:rPr lang="en-US" b="1" dirty="0"/>
              <a:t>=&gt; Hai </a:t>
            </a:r>
            <a:r>
              <a:rPr lang="en-US" b="1" dirty="0" err="1"/>
              <a:t>khoản</a:t>
            </a:r>
            <a:r>
              <a:rPr lang="en-US" b="1" dirty="0"/>
              <a:t> </a:t>
            </a:r>
            <a:r>
              <a:rPr lang="en-US" b="1" dirty="0" err="1"/>
              <a:t>mục</a:t>
            </a:r>
            <a:r>
              <a:rPr lang="en-US" b="1" dirty="0"/>
              <a:t> </a:t>
            </a:r>
            <a:r>
              <a:rPr lang="en-US" b="1" dirty="0" err="1"/>
              <a:t>này</a:t>
            </a:r>
            <a:r>
              <a:rPr lang="en-US" b="1" dirty="0"/>
              <a:t> </a:t>
            </a:r>
            <a:r>
              <a:rPr lang="vi-VN" b="1" dirty="0"/>
              <a:t>được gọi là chi phí thời kỳ hay chi phí giai đoạn, </a:t>
            </a:r>
            <a:r>
              <a:rPr lang="en-US" b="1" dirty="0" err="1"/>
              <a:t>dùng</a:t>
            </a:r>
            <a:r>
              <a:rPr lang="en-US" b="1" dirty="0"/>
              <a:t> </a:t>
            </a:r>
            <a:r>
              <a:rPr lang="en-US" b="1" dirty="0" err="1"/>
              <a:t>để</a:t>
            </a:r>
            <a:r>
              <a:rPr lang="en-US" b="1" dirty="0"/>
              <a:t> </a:t>
            </a:r>
            <a:r>
              <a:rPr lang="vi-VN" b="1" dirty="0"/>
              <a:t>xác định kết quả kinh doanh của doanh nghiệp trong thời kỳ xem xét </a:t>
            </a:r>
            <a:endParaRPr lang="en-US" b="1" dirty="0"/>
          </a:p>
        </p:txBody>
      </p:sp>
    </p:spTree>
    <p:extLst>
      <p:ext uri="{BB962C8B-B14F-4D97-AF65-F5344CB8AC3E}">
        <p14:creationId xmlns:p14="http://schemas.microsoft.com/office/powerpoint/2010/main" val="14652771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a:xfrm>
            <a:off x="609600" y="594518"/>
            <a:ext cx="10972800" cy="1143000"/>
          </a:xfrm>
        </p:spPr>
        <p:txBody>
          <a:bodyPr/>
          <a:lstStyle/>
          <a:p>
            <a:r>
              <a:rPr lang="en-US" b="0" dirty="0"/>
              <a:t>IV. GIÁ THÀNH SẢN PHẨM/DỊCH VỤ 	</a:t>
            </a:r>
            <a:br>
              <a:rPr lang="en-US" b="0" dirty="0"/>
            </a:br>
            <a:r>
              <a:rPr lang="en-US" b="0" dirty="0"/>
              <a:t>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a:xfrm>
            <a:off x="381000" y="1166018"/>
            <a:ext cx="11506200" cy="4525963"/>
          </a:xfrm>
        </p:spPr>
        <p:txBody>
          <a:bodyPr/>
          <a:lstStyle/>
          <a:p>
            <a:pPr algn="just"/>
            <a:r>
              <a:rPr lang="vi-VN" b="1" dirty="0"/>
              <a:t>Giá thành sản phẩm/dịch vụ là toàn bộ những chi phí tính bằng tiền để sản xuất và tiêu thụ một khối lượng sản phẩm hoặc dịch vụ nhất định. </a:t>
            </a:r>
            <a:endParaRPr lang="en-US" b="1" dirty="0"/>
          </a:p>
          <a:p>
            <a:pPr algn="just"/>
            <a:r>
              <a:rPr lang="vi-VN" b="1" dirty="0">
                <a:solidFill>
                  <a:srgbClr val="FF0000"/>
                </a:solidFill>
              </a:rPr>
              <a:t>Giá thành sản phẩm/dịch vụ </a:t>
            </a:r>
            <a:r>
              <a:rPr lang="en-US" b="1" dirty="0" err="1">
                <a:solidFill>
                  <a:srgbClr val="FF0000"/>
                </a:solidFill>
              </a:rPr>
              <a:t>được</a:t>
            </a:r>
            <a:r>
              <a:rPr lang="en-US" b="1" dirty="0">
                <a:solidFill>
                  <a:srgbClr val="FF0000"/>
                </a:solidFill>
              </a:rPr>
              <a:t> </a:t>
            </a:r>
            <a:r>
              <a:rPr lang="vi-VN" b="1" dirty="0">
                <a:solidFill>
                  <a:srgbClr val="FF0000"/>
                </a:solidFill>
              </a:rPr>
              <a:t>biểu hiện bằng tiền</a:t>
            </a:r>
            <a:r>
              <a:rPr lang="en-US" b="1" dirty="0">
                <a:solidFill>
                  <a:srgbClr val="FF0000"/>
                </a:solidFill>
              </a:rPr>
              <a:t>.</a:t>
            </a:r>
            <a:r>
              <a:rPr lang="vi-VN" b="1" dirty="0">
                <a:solidFill>
                  <a:srgbClr val="FF0000"/>
                </a:solidFill>
              </a:rPr>
              <a:t> </a:t>
            </a:r>
            <a:endParaRPr lang="en-US" b="1" dirty="0">
              <a:solidFill>
                <a:srgbClr val="FF0000"/>
              </a:solidFill>
            </a:endParaRPr>
          </a:p>
          <a:p>
            <a:pPr marR="0" algn="just"/>
            <a:r>
              <a:rPr lang="en-US" b="1" dirty="0" err="1"/>
              <a:t>Giá</a:t>
            </a:r>
            <a:r>
              <a:rPr lang="en-US" b="1" dirty="0"/>
              <a:t> </a:t>
            </a:r>
            <a:r>
              <a:rPr lang="en-US" b="1" dirty="0" err="1"/>
              <a:t>thành</a:t>
            </a:r>
            <a:r>
              <a:rPr lang="en-US" b="1" dirty="0"/>
              <a:t> </a:t>
            </a:r>
            <a:r>
              <a:rPr lang="en-US" b="1" dirty="0" err="1"/>
              <a:t>sản</a:t>
            </a:r>
            <a:r>
              <a:rPr lang="en-US" b="1" dirty="0"/>
              <a:t> </a:t>
            </a:r>
            <a:r>
              <a:rPr lang="en-US" b="1" dirty="0" err="1"/>
              <a:t>xuất</a:t>
            </a:r>
            <a:r>
              <a:rPr lang="en-US" b="1" dirty="0"/>
              <a:t>: bao </a:t>
            </a:r>
            <a:r>
              <a:rPr lang="en-US" b="1" dirty="0" err="1"/>
              <a:t>gồm</a:t>
            </a:r>
            <a:r>
              <a:rPr lang="en-US" b="1" dirty="0"/>
              <a:t> : </a:t>
            </a:r>
          </a:p>
          <a:p>
            <a:pPr marL="682625" marR="0" indent="-279400" algn="just">
              <a:buFont typeface="Courier New" panose="02070309020205020404" pitchFamily="49" charset="0"/>
              <a:buChar char="o"/>
            </a:pPr>
            <a:r>
              <a:rPr lang="en-US" b="1" dirty="0"/>
              <a:t>Chi </a:t>
            </a:r>
            <a:r>
              <a:rPr lang="en-US" b="1" dirty="0" err="1"/>
              <a:t>phí</a:t>
            </a:r>
            <a:r>
              <a:rPr lang="en-US" b="1" dirty="0"/>
              <a:t> </a:t>
            </a:r>
            <a:r>
              <a:rPr lang="en-US" b="1" dirty="0" err="1"/>
              <a:t>nguyên</a:t>
            </a:r>
            <a:r>
              <a:rPr lang="en-US" b="1" dirty="0"/>
              <a:t> </a:t>
            </a:r>
            <a:r>
              <a:rPr lang="en-US" b="1" dirty="0" err="1"/>
              <a:t>liệu</a:t>
            </a:r>
            <a:r>
              <a:rPr lang="en-US" b="1" dirty="0"/>
              <a:t> </a:t>
            </a:r>
            <a:r>
              <a:rPr lang="en-US" b="1" dirty="0" err="1"/>
              <a:t>trực</a:t>
            </a:r>
            <a:r>
              <a:rPr lang="en-US" b="1" dirty="0"/>
              <a:t> </a:t>
            </a:r>
            <a:r>
              <a:rPr lang="en-US" b="1" dirty="0" err="1"/>
              <a:t>tiếp</a:t>
            </a:r>
            <a:r>
              <a:rPr lang="en-US" b="1" dirty="0"/>
              <a:t> </a:t>
            </a:r>
          </a:p>
          <a:p>
            <a:pPr marL="682625" marR="0" indent="-279400" algn="just">
              <a:buFont typeface="Courier New" panose="02070309020205020404" pitchFamily="49" charset="0"/>
              <a:buChar char="o"/>
            </a:pPr>
            <a:r>
              <a:rPr lang="en-US" b="1" dirty="0"/>
              <a:t>Chi </a:t>
            </a:r>
            <a:r>
              <a:rPr lang="en-US" b="1" dirty="0" err="1"/>
              <a:t>phí</a:t>
            </a:r>
            <a:r>
              <a:rPr lang="en-US" b="1" dirty="0"/>
              <a:t> </a:t>
            </a:r>
            <a:r>
              <a:rPr lang="en-US" b="1" dirty="0" err="1"/>
              <a:t>nhân</a:t>
            </a:r>
            <a:r>
              <a:rPr lang="en-US" b="1" dirty="0"/>
              <a:t> </a:t>
            </a:r>
            <a:r>
              <a:rPr lang="en-US" b="1" dirty="0" err="1"/>
              <a:t>công</a:t>
            </a:r>
            <a:r>
              <a:rPr lang="en-US" b="1" dirty="0"/>
              <a:t> </a:t>
            </a:r>
            <a:r>
              <a:rPr lang="en-US" b="1" dirty="0" err="1"/>
              <a:t>trực</a:t>
            </a:r>
            <a:r>
              <a:rPr lang="en-US" b="1" dirty="0"/>
              <a:t> </a:t>
            </a:r>
            <a:r>
              <a:rPr lang="en-US" b="1" dirty="0" err="1"/>
              <a:t>tiếp</a:t>
            </a:r>
            <a:r>
              <a:rPr lang="en-US" b="1" dirty="0"/>
              <a:t> </a:t>
            </a:r>
          </a:p>
          <a:p>
            <a:pPr marL="682625" marR="0" indent="-279400" algn="just">
              <a:buFont typeface="Courier New" panose="02070309020205020404" pitchFamily="49" charset="0"/>
              <a:buChar char="o"/>
            </a:pPr>
            <a:r>
              <a:rPr lang="en-US" b="1" dirty="0"/>
              <a:t>Chi </a:t>
            </a:r>
            <a:r>
              <a:rPr lang="en-US" b="1" dirty="0" err="1"/>
              <a:t>phí</a:t>
            </a:r>
            <a:r>
              <a:rPr lang="en-US" b="1" dirty="0"/>
              <a:t> </a:t>
            </a:r>
            <a:r>
              <a:rPr lang="en-US" b="1" dirty="0" err="1"/>
              <a:t>sản</a:t>
            </a:r>
            <a:r>
              <a:rPr lang="en-US" b="1" dirty="0"/>
              <a:t> </a:t>
            </a:r>
            <a:r>
              <a:rPr lang="en-US" b="1" dirty="0" err="1"/>
              <a:t>xuất</a:t>
            </a:r>
            <a:r>
              <a:rPr lang="en-US" b="1" dirty="0"/>
              <a:t> </a:t>
            </a:r>
            <a:r>
              <a:rPr lang="en-US" b="1" dirty="0" err="1"/>
              <a:t>chung</a:t>
            </a:r>
            <a:endParaRPr lang="en-US" b="1" dirty="0"/>
          </a:p>
        </p:txBody>
      </p:sp>
    </p:spTree>
    <p:extLst>
      <p:ext uri="{BB962C8B-B14F-4D97-AF65-F5344CB8AC3E}">
        <p14:creationId xmlns:p14="http://schemas.microsoft.com/office/powerpoint/2010/main" val="9635415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a:xfrm>
            <a:off x="647700" y="381000"/>
            <a:ext cx="10972800" cy="1143000"/>
          </a:xfrm>
        </p:spPr>
        <p:txBody>
          <a:bodyPr/>
          <a:lstStyle/>
          <a:p>
            <a:br>
              <a:rPr lang="en-US" b="0" dirty="0"/>
            </a:br>
            <a:br>
              <a:rPr lang="en-US" b="0" dirty="0"/>
            </a:br>
            <a:r>
              <a:rPr lang="en-US" b="0" dirty="0"/>
              <a:t>V. ĐỊNH NGHĨA VÀ VAI TRÒ NGÂN SÁCH	</a:t>
            </a:r>
            <a:br>
              <a:rPr lang="en-US" b="0" dirty="0"/>
            </a:br>
            <a:r>
              <a:rPr lang="en-US" b="0" dirty="0"/>
              <a:t>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a:xfrm>
            <a:off x="381000" y="1166018"/>
            <a:ext cx="11506200" cy="4525963"/>
          </a:xfrm>
        </p:spPr>
        <p:txBody>
          <a:bodyPr/>
          <a:lstStyle/>
          <a:p>
            <a:pPr algn="just"/>
            <a:r>
              <a:rPr lang="vi-VN" b="1" dirty="0"/>
              <a:t>Ngân sách là một kế hoạch hành động được lượng hoá và được chuẩn bị cho một thời gian cụ thể nhằm để đạt được các mục tiêu đã đề ra. </a:t>
            </a:r>
            <a:endParaRPr lang="en-US" b="1" dirty="0"/>
          </a:p>
          <a:p>
            <a:pPr algn="just"/>
            <a:r>
              <a:rPr lang="en-US" b="1" dirty="0" err="1">
                <a:solidFill>
                  <a:srgbClr val="FF0000"/>
                </a:solidFill>
              </a:rPr>
              <a:t>Đặc</a:t>
            </a:r>
            <a:r>
              <a:rPr lang="en-US" b="1" dirty="0">
                <a:solidFill>
                  <a:srgbClr val="FF0000"/>
                </a:solidFill>
              </a:rPr>
              <a:t> </a:t>
            </a:r>
            <a:r>
              <a:rPr lang="en-US" b="1" dirty="0" err="1">
                <a:solidFill>
                  <a:srgbClr val="FF0000"/>
                </a:solidFill>
              </a:rPr>
              <a:t>điểm</a:t>
            </a:r>
            <a:r>
              <a:rPr lang="en-US" b="1" dirty="0">
                <a:solidFill>
                  <a:srgbClr val="FF0000"/>
                </a:solidFill>
              </a:rPr>
              <a:t>: </a:t>
            </a:r>
            <a:r>
              <a:rPr lang="vi-VN" b="1" dirty="0">
                <a:solidFill>
                  <a:srgbClr val="FF0000"/>
                </a:solidFill>
              </a:rPr>
              <a:t>Ngân sách phải được lượng hoá</a:t>
            </a:r>
            <a:r>
              <a:rPr lang="en-US" b="1" dirty="0">
                <a:solidFill>
                  <a:srgbClr val="FF0000"/>
                </a:solidFill>
              </a:rPr>
              <a:t>, </a:t>
            </a:r>
            <a:r>
              <a:rPr lang="vi-VN" b="1" dirty="0">
                <a:solidFill>
                  <a:srgbClr val="FF0000"/>
                </a:solidFill>
              </a:rPr>
              <a:t>Ngân sách phải được chuẩn bị từ trước</a:t>
            </a:r>
            <a:r>
              <a:rPr lang="en-US" b="1" dirty="0">
                <a:solidFill>
                  <a:srgbClr val="FF0000"/>
                </a:solidFill>
              </a:rPr>
              <a:t>, </a:t>
            </a:r>
            <a:r>
              <a:rPr lang="vi-VN" b="1" dirty="0">
                <a:solidFill>
                  <a:srgbClr val="FF0000"/>
                </a:solidFill>
              </a:rPr>
              <a:t>Ngân sách phải được áp dụng cho một khoảng thời gian cụ thể</a:t>
            </a:r>
            <a:r>
              <a:rPr lang="en-US" b="1" dirty="0">
                <a:solidFill>
                  <a:srgbClr val="FF0000"/>
                </a:solidFill>
              </a:rPr>
              <a:t>, </a:t>
            </a:r>
            <a:r>
              <a:rPr lang="en-US" b="1" dirty="0" err="1">
                <a:solidFill>
                  <a:srgbClr val="FF0000"/>
                </a:solidFill>
              </a:rPr>
              <a:t>Ngân</a:t>
            </a:r>
            <a:r>
              <a:rPr lang="en-US" b="1" dirty="0">
                <a:solidFill>
                  <a:srgbClr val="FF0000"/>
                </a:solidFill>
              </a:rPr>
              <a:t> </a:t>
            </a:r>
            <a:r>
              <a:rPr lang="en-US" b="1" dirty="0" err="1">
                <a:solidFill>
                  <a:srgbClr val="FF0000"/>
                </a:solidFill>
              </a:rPr>
              <a:t>sách</a:t>
            </a:r>
            <a:r>
              <a:rPr lang="en-US" b="1" dirty="0">
                <a:solidFill>
                  <a:srgbClr val="FF0000"/>
                </a:solidFill>
              </a:rPr>
              <a:t> </a:t>
            </a:r>
            <a:r>
              <a:rPr lang="en-US" b="1" dirty="0" err="1">
                <a:solidFill>
                  <a:srgbClr val="FF0000"/>
                </a:solidFill>
              </a:rPr>
              <a:t>phải</a:t>
            </a:r>
            <a:r>
              <a:rPr lang="en-US" b="1" dirty="0">
                <a:solidFill>
                  <a:srgbClr val="FF0000"/>
                </a:solidFill>
              </a:rPr>
              <a:t> </a:t>
            </a:r>
            <a:r>
              <a:rPr lang="en-US" b="1" dirty="0" err="1">
                <a:solidFill>
                  <a:srgbClr val="FF0000"/>
                </a:solidFill>
              </a:rPr>
              <a:t>là</a:t>
            </a:r>
            <a:r>
              <a:rPr lang="en-US" b="1" dirty="0">
                <a:solidFill>
                  <a:srgbClr val="FF0000"/>
                </a:solidFill>
              </a:rPr>
              <a:t> </a:t>
            </a:r>
            <a:r>
              <a:rPr lang="en-US" b="1" dirty="0" err="1">
                <a:solidFill>
                  <a:srgbClr val="FF0000"/>
                </a:solidFill>
              </a:rPr>
              <a:t>một</a:t>
            </a:r>
            <a:r>
              <a:rPr lang="en-US" b="1" dirty="0">
                <a:solidFill>
                  <a:srgbClr val="FF0000"/>
                </a:solidFill>
              </a:rPr>
              <a:t> </a:t>
            </a:r>
            <a:r>
              <a:rPr lang="en-US" b="1" dirty="0" err="1">
                <a:solidFill>
                  <a:srgbClr val="FF0000"/>
                </a:solidFill>
              </a:rPr>
              <a:t>bảng</a:t>
            </a:r>
            <a:r>
              <a:rPr lang="en-US" b="1" dirty="0">
                <a:solidFill>
                  <a:srgbClr val="FF0000"/>
                </a:solidFill>
              </a:rPr>
              <a:t> </a:t>
            </a:r>
            <a:r>
              <a:rPr lang="en-US" b="1" dirty="0" err="1">
                <a:solidFill>
                  <a:srgbClr val="FF0000"/>
                </a:solidFill>
              </a:rPr>
              <a:t>kế</a:t>
            </a:r>
            <a:r>
              <a:rPr lang="en-US" b="1" dirty="0">
                <a:solidFill>
                  <a:srgbClr val="FF0000"/>
                </a:solidFill>
              </a:rPr>
              <a:t> </a:t>
            </a:r>
            <a:r>
              <a:rPr lang="en-US" b="1" dirty="0" err="1">
                <a:solidFill>
                  <a:srgbClr val="FF0000"/>
                </a:solidFill>
              </a:rPr>
              <a:t>hoạch</a:t>
            </a:r>
            <a:r>
              <a:rPr lang="en-US" b="1" dirty="0">
                <a:solidFill>
                  <a:srgbClr val="FF0000"/>
                </a:solidFill>
              </a:rPr>
              <a:t> </a:t>
            </a:r>
            <a:r>
              <a:rPr lang="en-US" b="1" dirty="0" err="1">
                <a:solidFill>
                  <a:srgbClr val="FF0000"/>
                </a:solidFill>
              </a:rPr>
              <a:t>hành</a:t>
            </a:r>
            <a:r>
              <a:rPr lang="en-US" b="1" dirty="0">
                <a:solidFill>
                  <a:srgbClr val="FF0000"/>
                </a:solidFill>
              </a:rPr>
              <a:t> </a:t>
            </a:r>
            <a:r>
              <a:rPr lang="en-US" b="1" dirty="0" err="1">
                <a:solidFill>
                  <a:srgbClr val="FF0000"/>
                </a:solidFill>
              </a:rPr>
              <a:t>động</a:t>
            </a:r>
            <a:r>
              <a:rPr lang="en-US" b="1" dirty="0">
                <a:solidFill>
                  <a:srgbClr val="FF0000"/>
                </a:solidFill>
              </a:rPr>
              <a:t>.</a:t>
            </a:r>
            <a:r>
              <a:rPr lang="vi-VN" b="1" dirty="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361248949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a:xfrm>
            <a:off x="647700" y="381000"/>
            <a:ext cx="10972800" cy="1143000"/>
          </a:xfrm>
        </p:spPr>
        <p:txBody>
          <a:bodyPr/>
          <a:lstStyle/>
          <a:p>
            <a:br>
              <a:rPr lang="en-US" b="0" dirty="0"/>
            </a:br>
            <a:br>
              <a:rPr lang="en-US" b="0" dirty="0"/>
            </a:br>
            <a:r>
              <a:rPr lang="en-US" b="0" dirty="0"/>
              <a:t>V. ĐỊNH NGHĨA VÀ VAI TRÒ NGÂN SÁCH	</a:t>
            </a:r>
            <a:br>
              <a:rPr lang="en-US" b="0" dirty="0"/>
            </a:br>
            <a:r>
              <a:rPr lang="en-US" b="0" dirty="0"/>
              <a:t>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a:xfrm>
            <a:off x="381000" y="1166018"/>
            <a:ext cx="11506200" cy="4525963"/>
          </a:xfrm>
        </p:spPr>
        <p:txBody>
          <a:bodyPr/>
          <a:lstStyle/>
          <a:p>
            <a:pPr marR="0" algn="just"/>
            <a:r>
              <a:rPr lang="vi-VN" b="1" dirty="0">
                <a:solidFill>
                  <a:srgbClr val="FF0000"/>
                </a:solidFill>
              </a:rPr>
              <a:t>Những loại ngân sách : được liệt kê dưới đây là khá phổ biến trong doanh nghiệp: </a:t>
            </a:r>
          </a:p>
          <a:p>
            <a:pPr marL="806450" marR="0" indent="-341313" algn="just">
              <a:buFont typeface="Courier New" panose="02070309020205020404" pitchFamily="49" charset="0"/>
              <a:buChar char="o"/>
            </a:pPr>
            <a:r>
              <a:rPr lang="en-US" b="1" dirty="0" err="1"/>
              <a:t>Ngân</a:t>
            </a:r>
            <a:r>
              <a:rPr lang="en-US" b="1" dirty="0"/>
              <a:t> </a:t>
            </a:r>
            <a:r>
              <a:rPr lang="en-US" b="1" dirty="0" err="1"/>
              <a:t>sách</a:t>
            </a:r>
            <a:r>
              <a:rPr lang="en-US" b="1" dirty="0"/>
              <a:t> </a:t>
            </a:r>
            <a:r>
              <a:rPr lang="en-US" b="1" dirty="0" err="1"/>
              <a:t>bán</a:t>
            </a:r>
            <a:r>
              <a:rPr lang="en-US" b="1" dirty="0"/>
              <a:t> </a:t>
            </a:r>
            <a:r>
              <a:rPr lang="en-US" b="1" dirty="0" err="1"/>
              <a:t>hàng</a:t>
            </a:r>
            <a:r>
              <a:rPr lang="en-US" b="1" dirty="0"/>
              <a:t> (</a:t>
            </a:r>
            <a:r>
              <a:rPr lang="en-US" b="1" dirty="0" err="1"/>
              <a:t>doanh</a:t>
            </a:r>
            <a:r>
              <a:rPr lang="en-US" b="1" dirty="0"/>
              <a:t> </a:t>
            </a:r>
            <a:r>
              <a:rPr lang="en-US" b="1" dirty="0" err="1"/>
              <a:t>thu</a:t>
            </a:r>
            <a:r>
              <a:rPr lang="en-US" b="1" dirty="0"/>
              <a:t>) </a:t>
            </a:r>
          </a:p>
          <a:p>
            <a:pPr marL="806450" marR="0" indent="-341313" algn="just">
              <a:buFont typeface="Courier New" panose="02070309020205020404" pitchFamily="49" charset="0"/>
              <a:buChar char="o"/>
            </a:pPr>
            <a:r>
              <a:rPr lang="en-US" b="1" dirty="0" err="1"/>
              <a:t>Ngân</a:t>
            </a:r>
            <a:r>
              <a:rPr lang="en-US" b="1" dirty="0"/>
              <a:t> </a:t>
            </a:r>
            <a:r>
              <a:rPr lang="en-US" b="1" dirty="0" err="1"/>
              <a:t>sách</a:t>
            </a:r>
            <a:r>
              <a:rPr lang="en-US" b="1" dirty="0"/>
              <a:t> </a:t>
            </a:r>
            <a:r>
              <a:rPr lang="en-US" b="1" dirty="0" err="1"/>
              <a:t>nguồn</a:t>
            </a:r>
            <a:r>
              <a:rPr lang="en-US" b="1" dirty="0"/>
              <a:t> </a:t>
            </a:r>
            <a:r>
              <a:rPr lang="en-US" b="1" dirty="0" err="1"/>
              <a:t>lực</a:t>
            </a:r>
            <a:r>
              <a:rPr lang="en-US" b="1" dirty="0"/>
              <a:t> </a:t>
            </a:r>
          </a:p>
          <a:p>
            <a:pPr marL="806450" marR="0" indent="-341313" algn="just">
              <a:buFont typeface="Courier New" panose="02070309020205020404" pitchFamily="49" charset="0"/>
              <a:buChar char="o"/>
            </a:pPr>
            <a:r>
              <a:rPr lang="en-US" b="1" dirty="0" err="1"/>
              <a:t>Ngân</a:t>
            </a:r>
            <a:r>
              <a:rPr lang="en-US" b="1" dirty="0"/>
              <a:t> </a:t>
            </a:r>
            <a:r>
              <a:rPr lang="en-US" b="1" dirty="0" err="1"/>
              <a:t>sách</a:t>
            </a:r>
            <a:r>
              <a:rPr lang="en-US" b="1" dirty="0"/>
              <a:t> </a:t>
            </a:r>
            <a:r>
              <a:rPr lang="en-US" b="1" dirty="0" err="1"/>
              <a:t>tiếp</a:t>
            </a:r>
            <a:r>
              <a:rPr lang="en-US" b="1" dirty="0"/>
              <a:t> </a:t>
            </a:r>
            <a:r>
              <a:rPr lang="en-US" b="1" dirty="0" err="1"/>
              <a:t>thị</a:t>
            </a:r>
            <a:r>
              <a:rPr lang="en-US" b="1" dirty="0"/>
              <a:t> </a:t>
            </a:r>
          </a:p>
          <a:p>
            <a:pPr marL="806450" marR="0" indent="-341313" algn="just">
              <a:buFont typeface="Courier New" panose="02070309020205020404" pitchFamily="49" charset="0"/>
              <a:buChar char="o"/>
            </a:pPr>
            <a:r>
              <a:rPr lang="vi-VN" b="1" dirty="0"/>
              <a:t>Ngân sách đầu tư </a:t>
            </a:r>
          </a:p>
          <a:p>
            <a:pPr marL="806450" marR="0" indent="-341313" algn="just">
              <a:buFont typeface="Courier New" panose="02070309020205020404" pitchFamily="49" charset="0"/>
              <a:buChar char="o"/>
            </a:pPr>
            <a:r>
              <a:rPr lang="en-US" b="1" dirty="0" err="1"/>
              <a:t>Ngân</a:t>
            </a:r>
            <a:r>
              <a:rPr lang="en-US" b="1" dirty="0"/>
              <a:t> </a:t>
            </a:r>
            <a:r>
              <a:rPr lang="en-US" b="1" dirty="0" err="1"/>
              <a:t>sách</a:t>
            </a:r>
            <a:r>
              <a:rPr lang="en-US" b="1" dirty="0"/>
              <a:t> chi </a:t>
            </a:r>
            <a:r>
              <a:rPr lang="en-US" b="1" dirty="0" err="1"/>
              <a:t>phí</a:t>
            </a:r>
            <a:r>
              <a:rPr lang="en-US" b="1" dirty="0"/>
              <a:t> </a:t>
            </a:r>
            <a:r>
              <a:rPr lang="en-US" b="1" dirty="0" err="1"/>
              <a:t>cho</a:t>
            </a:r>
            <a:r>
              <a:rPr lang="en-US" b="1" dirty="0"/>
              <a:t> </a:t>
            </a:r>
            <a:r>
              <a:rPr lang="en-US" b="1" dirty="0" err="1"/>
              <a:t>các</a:t>
            </a:r>
            <a:r>
              <a:rPr lang="en-US" b="1" dirty="0"/>
              <a:t> </a:t>
            </a:r>
            <a:r>
              <a:rPr lang="en-US" b="1" dirty="0" err="1"/>
              <a:t>phòng</a:t>
            </a:r>
            <a:r>
              <a:rPr lang="en-US" b="1" dirty="0"/>
              <a:t> ban </a:t>
            </a:r>
            <a:r>
              <a:rPr lang="en-US" b="1" dirty="0" err="1"/>
              <a:t>chức</a:t>
            </a:r>
            <a:r>
              <a:rPr lang="en-US" b="1" dirty="0"/>
              <a:t> </a:t>
            </a:r>
            <a:r>
              <a:rPr lang="en-US" b="1" dirty="0" err="1"/>
              <a:t>năng</a:t>
            </a:r>
            <a:r>
              <a:rPr lang="en-US" b="1" dirty="0"/>
              <a:t> </a:t>
            </a:r>
          </a:p>
          <a:p>
            <a:pPr marL="806450" marR="0" indent="-341313" algn="just">
              <a:buFont typeface="Courier New" panose="02070309020205020404" pitchFamily="49" charset="0"/>
              <a:buChar char="o"/>
            </a:pPr>
            <a:r>
              <a:rPr lang="en-US" b="1" dirty="0" err="1"/>
              <a:t>Ngân</a:t>
            </a:r>
            <a:r>
              <a:rPr lang="en-US" b="1" dirty="0"/>
              <a:t> </a:t>
            </a:r>
            <a:r>
              <a:rPr lang="en-US" b="1" dirty="0" err="1"/>
              <a:t>sách</a:t>
            </a:r>
            <a:r>
              <a:rPr lang="en-US" b="1" dirty="0"/>
              <a:t> </a:t>
            </a:r>
            <a:r>
              <a:rPr lang="en-US" b="1" dirty="0" err="1"/>
              <a:t>tiền</a:t>
            </a:r>
            <a:r>
              <a:rPr lang="en-US" b="1" dirty="0"/>
              <a:t> </a:t>
            </a:r>
            <a:r>
              <a:rPr lang="en-US" b="1" dirty="0" err="1"/>
              <a:t>mặt</a:t>
            </a:r>
            <a:r>
              <a:rPr lang="en-US" b="1" dirty="0"/>
              <a:t>.</a:t>
            </a:r>
            <a:r>
              <a:rPr lang="vi-VN" b="1" dirty="0"/>
              <a:t> </a:t>
            </a:r>
            <a:endParaRPr lang="en-US" b="1" dirty="0"/>
          </a:p>
        </p:txBody>
      </p:sp>
    </p:spTree>
    <p:extLst>
      <p:ext uri="{BB962C8B-B14F-4D97-AF65-F5344CB8AC3E}">
        <p14:creationId xmlns:p14="http://schemas.microsoft.com/office/powerpoint/2010/main" val="17285366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D8003B-1D33-44B9-A6D4-7D881C9226B7}"/>
              </a:ext>
            </a:extLst>
          </p:cNvPr>
          <p:cNvSpPr>
            <a:spLocks noGrp="1"/>
          </p:cNvSpPr>
          <p:nvPr>
            <p:ph type="ctrTitle"/>
          </p:nvPr>
        </p:nvSpPr>
        <p:spPr/>
        <p:txBody>
          <a:bodyPr/>
          <a:lstStyle/>
          <a:p>
            <a:pPr marR="0" algn="ctr"/>
            <a:r>
              <a:rPr lang="en-US" b="0" dirty="0"/>
              <a:t>QUẢN TRỊ CHI PHÍ KINH DOANH </a:t>
            </a:r>
            <a:br>
              <a:rPr lang="en-US" b="0" dirty="0"/>
            </a:br>
            <a:r>
              <a:rPr lang="en-US" b="0" dirty="0"/>
              <a:t>TRONG DOANH NGHIỆP</a:t>
            </a:r>
            <a:endParaRPr lang="en-US" dirty="0"/>
          </a:p>
        </p:txBody>
      </p:sp>
      <p:sp>
        <p:nvSpPr>
          <p:cNvPr id="5" name="Subtitle 4">
            <a:extLst>
              <a:ext uri="{FF2B5EF4-FFF2-40B4-BE49-F238E27FC236}">
                <a16:creationId xmlns:a16="http://schemas.microsoft.com/office/drawing/2014/main" id="{5BD217D2-6E87-4CA7-B86F-B65DE18ED5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98067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52962BE-956B-4C2B-8959-F81F49C5B9E9}"/>
              </a:ext>
            </a:extLst>
          </p:cNvPr>
          <p:cNvSpPr>
            <a:spLocks noGrp="1"/>
          </p:cNvSpPr>
          <p:nvPr>
            <p:ph type="title"/>
          </p:nvPr>
        </p:nvSpPr>
        <p:spPr/>
        <p:txBody>
          <a:bodyPr/>
          <a:lstStyle/>
          <a:p>
            <a:r>
              <a:rPr lang="vi-VN" dirty="0"/>
              <a:t>Chương này đề cập đến những vấn đề sau: </a:t>
            </a:r>
            <a:endParaRPr lang="en-US" dirty="0"/>
          </a:p>
        </p:txBody>
      </p:sp>
      <p:sp>
        <p:nvSpPr>
          <p:cNvPr id="15" name="Content Placeholder 14">
            <a:extLst>
              <a:ext uri="{FF2B5EF4-FFF2-40B4-BE49-F238E27FC236}">
                <a16:creationId xmlns:a16="http://schemas.microsoft.com/office/drawing/2014/main" id="{52A53E4F-6A54-4CD1-B368-6231912A4BB2}"/>
              </a:ext>
            </a:extLst>
          </p:cNvPr>
          <p:cNvSpPr>
            <a:spLocks noGrp="1"/>
          </p:cNvSpPr>
          <p:nvPr>
            <p:ph idx="1"/>
          </p:nvPr>
        </p:nvSpPr>
        <p:spPr>
          <a:xfrm>
            <a:off x="614766" y="1439594"/>
            <a:ext cx="10972800" cy="4525963"/>
          </a:xfrm>
        </p:spPr>
        <p:txBody>
          <a:bodyPr/>
          <a:lstStyle/>
          <a:p>
            <a:pPr marR="0" algn="l"/>
            <a:r>
              <a:rPr lang="vi-VN" b="1" dirty="0"/>
              <a:t>Các khái niệm kế toán cơ bản, tầm quan trọng của công tác kế toán đối với quản trị doanh nghiệp. </a:t>
            </a:r>
          </a:p>
          <a:p>
            <a:pPr marR="0" algn="l"/>
            <a:r>
              <a:rPr lang="en-US" b="1" dirty="0" err="1"/>
              <a:t>Khái</a:t>
            </a:r>
            <a:r>
              <a:rPr lang="en-US" b="1" dirty="0"/>
              <a:t> </a:t>
            </a:r>
            <a:r>
              <a:rPr lang="en-US" b="1" dirty="0" err="1"/>
              <a:t>niệm</a:t>
            </a:r>
            <a:r>
              <a:rPr lang="en-US" b="1" dirty="0"/>
              <a:t> </a:t>
            </a:r>
            <a:r>
              <a:rPr lang="en-US" b="1" dirty="0" err="1"/>
              <a:t>và</a:t>
            </a:r>
            <a:r>
              <a:rPr lang="en-US" b="1" dirty="0"/>
              <a:t> </a:t>
            </a:r>
            <a:r>
              <a:rPr lang="en-US" b="1" dirty="0" err="1"/>
              <a:t>phân</a:t>
            </a:r>
            <a:r>
              <a:rPr lang="en-US" b="1" dirty="0"/>
              <a:t> </a:t>
            </a:r>
            <a:r>
              <a:rPr lang="en-US" b="1" dirty="0" err="1"/>
              <a:t>loại</a:t>
            </a:r>
            <a:r>
              <a:rPr lang="en-US" b="1" dirty="0"/>
              <a:t> chi </a:t>
            </a:r>
            <a:r>
              <a:rPr lang="en-US" b="1" dirty="0" err="1"/>
              <a:t>phí</a:t>
            </a:r>
            <a:r>
              <a:rPr lang="en-US" b="1" dirty="0"/>
              <a:t> </a:t>
            </a:r>
            <a:r>
              <a:rPr lang="en-US" b="1" dirty="0" err="1"/>
              <a:t>kinh</a:t>
            </a:r>
            <a:r>
              <a:rPr lang="en-US" b="1" dirty="0"/>
              <a:t> </a:t>
            </a:r>
            <a:r>
              <a:rPr lang="en-US" b="1" dirty="0" err="1"/>
              <a:t>doanh</a:t>
            </a:r>
            <a:r>
              <a:rPr lang="en-US" b="1" dirty="0"/>
              <a:t>. </a:t>
            </a:r>
          </a:p>
          <a:p>
            <a:pPr marR="0" algn="l"/>
            <a:r>
              <a:rPr lang="vi-VN" b="1" dirty="0"/>
              <a:t>Khái niệm, phương pháp tính giá thành sản phẩm </a:t>
            </a:r>
          </a:p>
          <a:p>
            <a:pPr marR="0" algn="l"/>
            <a:r>
              <a:rPr lang="en-US" b="1" dirty="0" err="1"/>
              <a:t>Khái</a:t>
            </a:r>
            <a:r>
              <a:rPr lang="en-US" b="1" dirty="0"/>
              <a:t> </a:t>
            </a:r>
            <a:r>
              <a:rPr lang="en-US" b="1" dirty="0" err="1"/>
              <a:t>niệm</a:t>
            </a:r>
            <a:r>
              <a:rPr lang="en-US" b="1" dirty="0"/>
              <a:t> </a:t>
            </a:r>
            <a:r>
              <a:rPr lang="en-US" b="1" dirty="0" err="1"/>
              <a:t>và</a:t>
            </a:r>
            <a:r>
              <a:rPr lang="en-US" b="1" dirty="0"/>
              <a:t> </a:t>
            </a:r>
            <a:r>
              <a:rPr lang="en-US" b="1" dirty="0" err="1"/>
              <a:t>tầm</a:t>
            </a:r>
            <a:r>
              <a:rPr lang="en-US" b="1" dirty="0"/>
              <a:t> </a:t>
            </a:r>
            <a:r>
              <a:rPr lang="en-US" b="1" dirty="0" err="1"/>
              <a:t>quan</a:t>
            </a:r>
            <a:r>
              <a:rPr lang="en-US" b="1" dirty="0"/>
              <a:t> </a:t>
            </a:r>
            <a:r>
              <a:rPr lang="en-US" b="1" dirty="0" err="1"/>
              <a:t>trọng</a:t>
            </a:r>
            <a:r>
              <a:rPr lang="en-US" b="1" dirty="0"/>
              <a:t> </a:t>
            </a:r>
            <a:r>
              <a:rPr lang="en-US" b="1" dirty="0" err="1"/>
              <a:t>của</a:t>
            </a:r>
            <a:r>
              <a:rPr lang="en-US" b="1" dirty="0"/>
              <a:t> </a:t>
            </a:r>
            <a:r>
              <a:rPr lang="en-US" b="1" dirty="0" err="1"/>
              <a:t>ngân</a:t>
            </a:r>
            <a:r>
              <a:rPr lang="en-US" b="1" dirty="0"/>
              <a:t> </a:t>
            </a:r>
            <a:r>
              <a:rPr lang="en-US" b="1" dirty="0" err="1"/>
              <a:t>sách</a:t>
            </a:r>
            <a:r>
              <a:rPr lang="en-US" b="1" dirty="0"/>
              <a:t>, </a:t>
            </a:r>
            <a:r>
              <a:rPr lang="en-US" b="1" dirty="0" err="1"/>
              <a:t>ứng</a:t>
            </a:r>
            <a:r>
              <a:rPr lang="en-US" b="1" dirty="0"/>
              <a:t> </a:t>
            </a:r>
            <a:r>
              <a:rPr lang="en-US" b="1" dirty="0" err="1"/>
              <a:t>dụng</a:t>
            </a:r>
            <a:r>
              <a:rPr lang="en-US" b="1" dirty="0"/>
              <a:t> </a:t>
            </a:r>
            <a:r>
              <a:rPr lang="en-US" b="1" dirty="0" err="1"/>
              <a:t>hoạch</a:t>
            </a:r>
            <a:r>
              <a:rPr lang="en-US" b="1" dirty="0"/>
              <a:t> </a:t>
            </a:r>
            <a:r>
              <a:rPr lang="en-US" b="1" dirty="0" err="1"/>
              <a:t>định</a:t>
            </a:r>
            <a:r>
              <a:rPr lang="en-US" b="1" dirty="0"/>
              <a:t> </a:t>
            </a:r>
            <a:r>
              <a:rPr lang="en-US" b="1" dirty="0" err="1"/>
              <a:t>ngân</a:t>
            </a:r>
            <a:r>
              <a:rPr lang="en-US" b="1" dirty="0"/>
              <a:t> </a:t>
            </a:r>
            <a:r>
              <a:rPr lang="en-US" b="1" dirty="0" err="1"/>
              <a:t>sách</a:t>
            </a:r>
            <a:r>
              <a:rPr lang="en-US" b="1" dirty="0"/>
              <a:t> </a:t>
            </a:r>
            <a:r>
              <a:rPr lang="en-US" b="1" dirty="0" err="1"/>
              <a:t>trong</a:t>
            </a:r>
            <a:r>
              <a:rPr lang="en-US" b="1" dirty="0"/>
              <a:t> </a:t>
            </a:r>
            <a:r>
              <a:rPr lang="en-US" b="1" dirty="0" err="1"/>
              <a:t>doanh</a:t>
            </a:r>
            <a:r>
              <a:rPr lang="en-US" b="1" dirty="0"/>
              <a:t> </a:t>
            </a:r>
            <a:r>
              <a:rPr lang="en-US" b="1" dirty="0" err="1"/>
              <a:t>nghiệp</a:t>
            </a:r>
            <a:r>
              <a:rPr lang="en-US" b="1" dirty="0"/>
              <a:t>. </a:t>
            </a:r>
          </a:p>
        </p:txBody>
      </p:sp>
    </p:spTree>
    <p:extLst>
      <p:ext uri="{BB962C8B-B14F-4D97-AF65-F5344CB8AC3E}">
        <p14:creationId xmlns:p14="http://schemas.microsoft.com/office/powerpoint/2010/main" val="25130827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 MỘT SỐ KHÁI NIỆM KẾ TOÁN </a:t>
            </a: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p:txBody>
          <a:bodyPr/>
          <a:lstStyle/>
          <a:p>
            <a:r>
              <a:rPr lang="en-US" b="1" dirty="0" err="1"/>
              <a:t>Các</a:t>
            </a:r>
            <a:r>
              <a:rPr lang="en-US" b="1" dirty="0"/>
              <a:t> </a:t>
            </a:r>
            <a:r>
              <a:rPr lang="en-US" b="1" dirty="0" err="1"/>
              <a:t>hệ</a:t>
            </a:r>
            <a:r>
              <a:rPr lang="en-US" b="1" dirty="0"/>
              <a:t> </a:t>
            </a:r>
            <a:r>
              <a:rPr lang="en-US" b="1" dirty="0" err="1"/>
              <a:t>thống</a:t>
            </a:r>
            <a:r>
              <a:rPr lang="en-US" b="1" dirty="0"/>
              <a:t> </a:t>
            </a:r>
            <a:r>
              <a:rPr lang="en-US" b="1" dirty="0" err="1"/>
              <a:t>kế</a:t>
            </a:r>
            <a:r>
              <a:rPr lang="en-US" b="1" dirty="0"/>
              <a:t> </a:t>
            </a:r>
            <a:r>
              <a:rPr lang="en-US" b="1" dirty="0" err="1"/>
              <a:t>toán</a:t>
            </a:r>
            <a:r>
              <a:rPr lang="en-US" b="1" dirty="0"/>
              <a:t> </a:t>
            </a:r>
            <a:r>
              <a:rPr lang="en-US" b="1" dirty="0" err="1"/>
              <a:t>trong</a:t>
            </a:r>
            <a:r>
              <a:rPr lang="en-US" b="1" dirty="0"/>
              <a:t> </a:t>
            </a:r>
            <a:r>
              <a:rPr lang="en-US" b="1" dirty="0" err="1"/>
              <a:t>doanh</a:t>
            </a:r>
            <a:r>
              <a:rPr lang="en-US" b="1" dirty="0"/>
              <a:t> </a:t>
            </a:r>
            <a:r>
              <a:rPr lang="en-US" b="1" dirty="0" err="1"/>
              <a:t>nghiệp</a:t>
            </a:r>
            <a:r>
              <a:rPr lang="en-US" b="1" dirty="0"/>
              <a:t>:</a:t>
            </a:r>
            <a:r>
              <a:rPr lang="en-US" b="1" dirty="0">
                <a:solidFill>
                  <a:srgbClr val="FF0000"/>
                </a:solidFill>
              </a:rPr>
              <a:t>	</a:t>
            </a:r>
          </a:p>
          <a:p>
            <a:r>
              <a:rPr lang="vi-VN" b="1" dirty="0">
                <a:solidFill>
                  <a:srgbClr val="FF0000"/>
                </a:solidFill>
              </a:rPr>
              <a:t>Kế toán doanh nghiệp là công việc ghi chép, tính toán bằng con số dưới hình thức giá trị, hiện vật và thời gian lao động, chủ yếu dưới hình thức giá trị nhằm phản ánh và kiểm tra tình hình hiện có, tình hình biến động của các loại tài sản, tình hình và kết quả kinh doanh, sử dụng vốn và kinh phí trong doanh nghiệp.</a:t>
            </a:r>
            <a:endParaRPr lang="en-US" b="1" dirty="0">
              <a:solidFill>
                <a:srgbClr val="FF0000"/>
              </a:solidFill>
            </a:endParaRPr>
          </a:p>
          <a:p>
            <a:r>
              <a:rPr lang="vi-VN" b="1" dirty="0"/>
              <a:t>Đối với doanh nghiệp, thông thường có hai hệ thống kế toán được sử dụng là : kế toán tài chính và kế toán quản trị.  </a:t>
            </a:r>
            <a:endParaRPr lang="en-US" b="1" dirty="0"/>
          </a:p>
        </p:txBody>
      </p:sp>
    </p:spTree>
    <p:extLst>
      <p:ext uri="{BB962C8B-B14F-4D97-AF65-F5344CB8AC3E}">
        <p14:creationId xmlns:p14="http://schemas.microsoft.com/office/powerpoint/2010/main" val="20469988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 MỘT SỐ KHÁI NIỆM KẾ TOÁN </a:t>
            </a: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p:txBody>
          <a:bodyPr/>
          <a:lstStyle/>
          <a:p>
            <a:r>
              <a:rPr lang="en-US" b="1" dirty="0" err="1"/>
              <a:t>Các</a:t>
            </a:r>
            <a:r>
              <a:rPr lang="en-US" b="1" dirty="0"/>
              <a:t> </a:t>
            </a:r>
            <a:r>
              <a:rPr lang="en-US" b="1" dirty="0" err="1"/>
              <a:t>hệ</a:t>
            </a:r>
            <a:r>
              <a:rPr lang="en-US" b="1" dirty="0"/>
              <a:t> </a:t>
            </a:r>
            <a:r>
              <a:rPr lang="en-US" b="1" dirty="0" err="1"/>
              <a:t>thống</a:t>
            </a:r>
            <a:r>
              <a:rPr lang="en-US" b="1" dirty="0"/>
              <a:t> </a:t>
            </a:r>
            <a:r>
              <a:rPr lang="en-US" b="1" dirty="0" err="1"/>
              <a:t>kế</a:t>
            </a:r>
            <a:r>
              <a:rPr lang="en-US" b="1" dirty="0"/>
              <a:t> </a:t>
            </a:r>
            <a:r>
              <a:rPr lang="en-US" b="1" dirty="0" err="1"/>
              <a:t>toán</a:t>
            </a:r>
            <a:r>
              <a:rPr lang="en-US" b="1" dirty="0"/>
              <a:t> </a:t>
            </a:r>
            <a:r>
              <a:rPr lang="en-US" b="1" dirty="0" err="1"/>
              <a:t>trong</a:t>
            </a:r>
            <a:r>
              <a:rPr lang="en-US" b="1" dirty="0"/>
              <a:t> </a:t>
            </a:r>
            <a:r>
              <a:rPr lang="en-US" b="1" dirty="0" err="1"/>
              <a:t>doanh</a:t>
            </a:r>
            <a:r>
              <a:rPr lang="en-US" b="1" dirty="0"/>
              <a:t> </a:t>
            </a:r>
            <a:r>
              <a:rPr lang="en-US" b="1" dirty="0" err="1"/>
              <a:t>nghiệp</a:t>
            </a:r>
            <a:r>
              <a:rPr lang="en-US" b="1" dirty="0"/>
              <a:t>:</a:t>
            </a:r>
            <a:r>
              <a:rPr lang="en-US" b="1" dirty="0">
                <a:solidFill>
                  <a:srgbClr val="FF0000"/>
                </a:solidFill>
              </a:rPr>
              <a:t>	</a:t>
            </a:r>
          </a:p>
          <a:p>
            <a:r>
              <a:rPr lang="vi-VN" b="1" dirty="0">
                <a:solidFill>
                  <a:srgbClr val="FF0000"/>
                </a:solidFill>
              </a:rPr>
              <a:t>Kế toán tài chính: có tính chất bắt buộc đối với các doanh nghiệp do Nhà nước quy định với những chuẩn mực chung cho mọi doanh nghiệp. </a:t>
            </a:r>
            <a:endParaRPr lang="en-US" b="1" dirty="0">
              <a:solidFill>
                <a:srgbClr val="FF0000"/>
              </a:solidFill>
            </a:endParaRPr>
          </a:p>
          <a:p>
            <a:r>
              <a:rPr lang="en-US" b="1" dirty="0" err="1"/>
              <a:t>Kế</a:t>
            </a:r>
            <a:r>
              <a:rPr lang="en-US" b="1" dirty="0"/>
              <a:t> </a:t>
            </a:r>
            <a:r>
              <a:rPr lang="en-US" b="1" dirty="0" err="1"/>
              <a:t>toán</a:t>
            </a:r>
            <a:r>
              <a:rPr lang="en-US" b="1" dirty="0"/>
              <a:t> </a:t>
            </a:r>
            <a:r>
              <a:rPr lang="en-US" b="1" dirty="0" err="1"/>
              <a:t>quản</a:t>
            </a:r>
            <a:r>
              <a:rPr lang="en-US" b="1" dirty="0"/>
              <a:t> </a:t>
            </a:r>
            <a:r>
              <a:rPr lang="en-US" b="1" dirty="0" err="1"/>
              <a:t>trị</a:t>
            </a:r>
            <a:r>
              <a:rPr lang="en-US" b="1" dirty="0"/>
              <a:t>: </a:t>
            </a:r>
            <a:r>
              <a:rPr lang="en-US" b="1" dirty="0" err="1"/>
              <a:t>hệ</a:t>
            </a:r>
            <a:r>
              <a:rPr lang="en-US" b="1" dirty="0"/>
              <a:t> </a:t>
            </a:r>
            <a:r>
              <a:rPr lang="en-US" b="1" dirty="0" err="1"/>
              <a:t>thống</a:t>
            </a:r>
            <a:r>
              <a:rPr lang="en-US" b="1" dirty="0"/>
              <a:t> </a:t>
            </a:r>
            <a:r>
              <a:rPr lang="en-US" b="1" dirty="0" err="1"/>
              <a:t>kế</a:t>
            </a:r>
            <a:r>
              <a:rPr lang="en-US" b="1" dirty="0"/>
              <a:t> </a:t>
            </a:r>
            <a:r>
              <a:rPr lang="en-US" b="1" dirty="0" err="1"/>
              <a:t>toán</a:t>
            </a:r>
            <a:r>
              <a:rPr lang="en-US" b="1" dirty="0"/>
              <a:t> </a:t>
            </a:r>
            <a:r>
              <a:rPr lang="en-US" b="1" dirty="0" err="1"/>
              <a:t>này</a:t>
            </a:r>
            <a:r>
              <a:rPr lang="en-US" b="1" dirty="0"/>
              <a:t> </a:t>
            </a:r>
            <a:r>
              <a:rPr lang="en-US" b="1" dirty="0" err="1"/>
              <a:t>là</a:t>
            </a:r>
            <a:r>
              <a:rPr lang="en-US" b="1" dirty="0"/>
              <a:t> do </a:t>
            </a:r>
            <a:r>
              <a:rPr lang="en-US" b="1" dirty="0" err="1"/>
              <a:t>doanh</a:t>
            </a:r>
            <a:r>
              <a:rPr lang="en-US" b="1" dirty="0"/>
              <a:t> </a:t>
            </a:r>
            <a:r>
              <a:rPr lang="en-US" b="1" dirty="0" err="1"/>
              <a:t>nghiệp</a:t>
            </a:r>
            <a:r>
              <a:rPr lang="en-US" b="1" dirty="0"/>
              <a:t> </a:t>
            </a:r>
            <a:r>
              <a:rPr lang="en-US" b="1" dirty="0" err="1"/>
              <a:t>xây</a:t>
            </a:r>
            <a:r>
              <a:rPr lang="en-US" b="1" dirty="0"/>
              <a:t> </a:t>
            </a:r>
            <a:r>
              <a:rPr lang="en-US" b="1" dirty="0" err="1"/>
              <a:t>dựng</a:t>
            </a:r>
            <a:r>
              <a:rPr lang="en-US" b="1" dirty="0"/>
              <a:t> </a:t>
            </a:r>
            <a:r>
              <a:rPr lang="en-US" b="1" dirty="0" err="1"/>
              <a:t>theo</a:t>
            </a:r>
            <a:r>
              <a:rPr lang="en-US" b="1" dirty="0"/>
              <a:t> </a:t>
            </a:r>
            <a:r>
              <a:rPr lang="en-US" b="1" dirty="0" err="1"/>
              <a:t>mục</a:t>
            </a:r>
            <a:r>
              <a:rPr lang="en-US" b="1" dirty="0"/>
              <a:t> </a:t>
            </a:r>
            <a:r>
              <a:rPr lang="en-US" b="1" dirty="0" err="1"/>
              <a:t>tiêu</a:t>
            </a:r>
            <a:r>
              <a:rPr lang="en-US" b="1" dirty="0"/>
              <a:t> </a:t>
            </a:r>
            <a:r>
              <a:rPr lang="en-US" b="1" dirty="0" err="1"/>
              <a:t>quản</a:t>
            </a:r>
            <a:r>
              <a:rPr lang="en-US" b="1" dirty="0"/>
              <a:t> </a:t>
            </a:r>
            <a:r>
              <a:rPr lang="en-US" b="1" dirty="0" err="1"/>
              <a:t>trị</a:t>
            </a:r>
            <a:r>
              <a:rPr lang="en-US" b="1" dirty="0"/>
              <a:t> </a:t>
            </a:r>
            <a:r>
              <a:rPr lang="en-US" b="1" dirty="0" err="1"/>
              <a:t>của</a:t>
            </a:r>
            <a:r>
              <a:rPr lang="en-US" b="1" dirty="0"/>
              <a:t> </a:t>
            </a:r>
            <a:r>
              <a:rPr lang="en-US" b="1" dirty="0" err="1"/>
              <a:t>mình</a:t>
            </a:r>
            <a:r>
              <a:rPr lang="vi-VN" b="1" dirty="0"/>
              <a:t>.  </a:t>
            </a:r>
            <a:endParaRPr lang="en-US" b="1" dirty="0"/>
          </a:p>
        </p:txBody>
      </p:sp>
    </p:spTree>
    <p:extLst>
      <p:ext uri="{BB962C8B-B14F-4D97-AF65-F5344CB8AC3E}">
        <p14:creationId xmlns:p14="http://schemas.microsoft.com/office/powerpoint/2010/main" val="7899562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II. </a:t>
            </a:r>
            <a:r>
              <a:rPr lang="en-US" b="0" dirty="0" err="1"/>
              <a:t>Tài</a:t>
            </a:r>
            <a:r>
              <a:rPr lang="en-US" b="0" dirty="0"/>
              <a:t> </a:t>
            </a:r>
            <a:r>
              <a:rPr lang="en-US" b="0" dirty="0" err="1"/>
              <a:t>sản</a:t>
            </a:r>
            <a:r>
              <a:rPr lang="en-US" b="0" dirty="0"/>
              <a:t> </a:t>
            </a:r>
            <a:r>
              <a:rPr lang="en-US" b="0" dirty="0" err="1"/>
              <a:t>trong</a:t>
            </a:r>
            <a:r>
              <a:rPr lang="en-US" b="0" dirty="0"/>
              <a:t> </a:t>
            </a:r>
            <a:r>
              <a:rPr lang="en-US" b="0" dirty="0" err="1"/>
              <a:t>doanh</a:t>
            </a:r>
            <a:r>
              <a:rPr lang="en-US" b="0" dirty="0"/>
              <a:t> </a:t>
            </a:r>
            <a:r>
              <a:rPr lang="en-US" b="0" dirty="0" err="1"/>
              <a:t>nghiệp</a:t>
            </a:r>
            <a:r>
              <a:rPr lang="en-US" b="0" dirty="0"/>
              <a:t>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p:txBody>
          <a:bodyPr/>
          <a:lstStyle/>
          <a:p>
            <a:r>
              <a:rPr lang="en-US" b="1" dirty="0" err="1"/>
              <a:t>Tài</a:t>
            </a:r>
            <a:r>
              <a:rPr lang="en-US" b="1" dirty="0"/>
              <a:t> </a:t>
            </a:r>
            <a:r>
              <a:rPr lang="en-US" b="1" dirty="0" err="1"/>
              <a:t>sản</a:t>
            </a:r>
            <a:r>
              <a:rPr lang="en-US" b="1" dirty="0"/>
              <a:t> </a:t>
            </a:r>
            <a:r>
              <a:rPr lang="en-US" b="1" dirty="0" err="1"/>
              <a:t>cố</a:t>
            </a:r>
            <a:r>
              <a:rPr lang="en-US" b="1" dirty="0"/>
              <a:t> </a:t>
            </a:r>
            <a:r>
              <a:rPr lang="en-US" b="1" dirty="0" err="1"/>
              <a:t>định</a:t>
            </a:r>
            <a:r>
              <a:rPr lang="en-US" b="1" dirty="0"/>
              <a:t> (TSCĐ) :</a:t>
            </a:r>
            <a:r>
              <a:rPr lang="en-US" b="1" dirty="0">
                <a:solidFill>
                  <a:srgbClr val="FF0000"/>
                </a:solidFill>
              </a:rPr>
              <a:t>	</a:t>
            </a:r>
          </a:p>
          <a:p>
            <a:r>
              <a:rPr lang="en-US" b="1" dirty="0" err="1">
                <a:solidFill>
                  <a:srgbClr val="FF0000"/>
                </a:solidFill>
              </a:rPr>
              <a:t>Định</a:t>
            </a:r>
            <a:r>
              <a:rPr lang="en-US" b="1" dirty="0">
                <a:solidFill>
                  <a:srgbClr val="FF0000"/>
                </a:solidFill>
              </a:rPr>
              <a:t> </a:t>
            </a:r>
            <a:r>
              <a:rPr lang="en-US" b="1" dirty="0" err="1">
                <a:solidFill>
                  <a:srgbClr val="FF0000"/>
                </a:solidFill>
              </a:rPr>
              <a:t>nghĩa</a:t>
            </a:r>
            <a:r>
              <a:rPr lang="en-US" b="1" dirty="0">
                <a:solidFill>
                  <a:srgbClr val="FF0000"/>
                </a:solidFill>
              </a:rPr>
              <a:t>: </a:t>
            </a:r>
            <a:r>
              <a:rPr lang="en-US" b="1" dirty="0" err="1">
                <a:solidFill>
                  <a:srgbClr val="FF0000"/>
                </a:solidFill>
              </a:rPr>
              <a:t>Tài</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cố</a:t>
            </a:r>
            <a:r>
              <a:rPr lang="en-US" b="1" dirty="0">
                <a:solidFill>
                  <a:srgbClr val="FF0000"/>
                </a:solidFill>
              </a:rPr>
              <a:t> </a:t>
            </a:r>
            <a:r>
              <a:rPr lang="en-US" b="1" dirty="0" err="1">
                <a:solidFill>
                  <a:srgbClr val="FF0000"/>
                </a:solidFill>
              </a:rPr>
              <a:t>định</a:t>
            </a:r>
            <a:r>
              <a:rPr lang="en-US" b="1" dirty="0">
                <a:solidFill>
                  <a:srgbClr val="FF0000"/>
                </a:solidFill>
              </a:rPr>
              <a:t> </a:t>
            </a:r>
            <a:r>
              <a:rPr lang="en-US" b="1" dirty="0" err="1">
                <a:solidFill>
                  <a:srgbClr val="FF0000"/>
                </a:solidFill>
              </a:rPr>
              <a:t>là</a:t>
            </a:r>
            <a:r>
              <a:rPr lang="en-US" b="1" dirty="0">
                <a:solidFill>
                  <a:srgbClr val="FF0000"/>
                </a:solidFill>
              </a:rPr>
              <a:t> </a:t>
            </a:r>
            <a:r>
              <a:rPr lang="en-US" b="1" dirty="0" err="1">
                <a:solidFill>
                  <a:srgbClr val="FF0000"/>
                </a:solidFill>
              </a:rPr>
              <a:t>tất</a:t>
            </a:r>
            <a:r>
              <a:rPr lang="en-US" b="1" dirty="0">
                <a:solidFill>
                  <a:srgbClr val="FF0000"/>
                </a:solidFill>
              </a:rPr>
              <a:t> </a:t>
            </a:r>
            <a:r>
              <a:rPr lang="en-US" b="1" dirty="0" err="1">
                <a:solidFill>
                  <a:srgbClr val="FF0000"/>
                </a:solidFill>
              </a:rPr>
              <a:t>cả</a:t>
            </a:r>
            <a:r>
              <a:rPr lang="en-US" b="1" dirty="0">
                <a:solidFill>
                  <a:srgbClr val="FF0000"/>
                </a:solidFill>
              </a:rPr>
              <a:t> </a:t>
            </a:r>
            <a:r>
              <a:rPr lang="en-US" b="1" dirty="0" err="1">
                <a:solidFill>
                  <a:srgbClr val="FF0000"/>
                </a:solidFill>
              </a:rPr>
              <a:t>những</a:t>
            </a:r>
            <a:r>
              <a:rPr lang="en-US" b="1" dirty="0">
                <a:solidFill>
                  <a:srgbClr val="FF0000"/>
                </a:solidFill>
              </a:rPr>
              <a:t> </a:t>
            </a:r>
            <a:r>
              <a:rPr lang="en-US" b="1" dirty="0" err="1">
                <a:solidFill>
                  <a:srgbClr val="FF0000"/>
                </a:solidFill>
              </a:rPr>
              <a:t>tài</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của</a:t>
            </a:r>
            <a:r>
              <a:rPr lang="en-US" b="1" dirty="0">
                <a:solidFill>
                  <a:srgbClr val="FF0000"/>
                </a:solidFill>
              </a:rPr>
              <a:t> </a:t>
            </a:r>
            <a:r>
              <a:rPr lang="en-US" b="1" dirty="0" err="1">
                <a:solidFill>
                  <a:srgbClr val="FF0000"/>
                </a:solidFill>
              </a:rPr>
              <a:t>doanh</a:t>
            </a:r>
            <a:r>
              <a:rPr lang="en-US" b="1" dirty="0">
                <a:solidFill>
                  <a:srgbClr val="FF0000"/>
                </a:solidFill>
              </a:rPr>
              <a:t> </a:t>
            </a:r>
            <a:r>
              <a:rPr lang="en-US" b="1" dirty="0" err="1">
                <a:solidFill>
                  <a:srgbClr val="FF0000"/>
                </a:solidFill>
              </a:rPr>
              <a:t>nghiệp</a:t>
            </a:r>
            <a:r>
              <a:rPr lang="en-US" b="1" dirty="0">
                <a:solidFill>
                  <a:srgbClr val="FF0000"/>
                </a:solidFill>
              </a:rPr>
              <a:t> </a:t>
            </a:r>
            <a:r>
              <a:rPr lang="en-US" b="1" dirty="0" err="1">
                <a:solidFill>
                  <a:srgbClr val="FF0000"/>
                </a:solidFill>
              </a:rPr>
              <a:t>có</a:t>
            </a:r>
            <a:r>
              <a:rPr lang="en-US" b="1" dirty="0">
                <a:solidFill>
                  <a:srgbClr val="FF0000"/>
                </a:solidFill>
              </a:rPr>
              <a:t> </a:t>
            </a:r>
            <a:r>
              <a:rPr lang="en-US" b="1" dirty="0" err="1">
                <a:solidFill>
                  <a:srgbClr val="FF0000"/>
                </a:solidFill>
              </a:rPr>
              <a:t>giá</a:t>
            </a:r>
            <a:r>
              <a:rPr lang="en-US" b="1" dirty="0">
                <a:solidFill>
                  <a:srgbClr val="FF0000"/>
                </a:solidFill>
              </a:rPr>
              <a:t> </a:t>
            </a:r>
            <a:r>
              <a:rPr lang="en-US" b="1" dirty="0" err="1">
                <a:solidFill>
                  <a:srgbClr val="FF0000"/>
                </a:solidFill>
              </a:rPr>
              <a:t>trị</a:t>
            </a:r>
            <a:r>
              <a:rPr lang="en-US" b="1" dirty="0">
                <a:solidFill>
                  <a:srgbClr val="FF0000"/>
                </a:solidFill>
              </a:rPr>
              <a:t> </a:t>
            </a:r>
            <a:r>
              <a:rPr lang="en-US" b="1" dirty="0" err="1">
                <a:solidFill>
                  <a:srgbClr val="FF0000"/>
                </a:solidFill>
              </a:rPr>
              <a:t>lớn</a:t>
            </a:r>
            <a:r>
              <a:rPr lang="en-US" b="1" dirty="0">
                <a:solidFill>
                  <a:srgbClr val="FF0000"/>
                </a:solidFill>
              </a:rPr>
              <a:t>, </a:t>
            </a:r>
            <a:r>
              <a:rPr lang="en-US" b="1" dirty="0" err="1">
                <a:solidFill>
                  <a:srgbClr val="FF0000"/>
                </a:solidFill>
              </a:rPr>
              <a:t>có</a:t>
            </a:r>
            <a:r>
              <a:rPr lang="en-US" b="1" dirty="0">
                <a:solidFill>
                  <a:srgbClr val="FF0000"/>
                </a:solidFill>
              </a:rPr>
              <a:t> </a:t>
            </a:r>
            <a:r>
              <a:rPr lang="en-US" b="1" dirty="0" err="1">
                <a:solidFill>
                  <a:srgbClr val="FF0000"/>
                </a:solidFill>
              </a:rPr>
              <a:t>thời</a:t>
            </a:r>
            <a:r>
              <a:rPr lang="en-US" b="1" dirty="0">
                <a:solidFill>
                  <a:srgbClr val="FF0000"/>
                </a:solidFill>
              </a:rPr>
              <a:t> </a:t>
            </a:r>
            <a:r>
              <a:rPr lang="en-US" b="1" dirty="0" err="1">
                <a:solidFill>
                  <a:srgbClr val="FF0000"/>
                </a:solidFill>
              </a:rPr>
              <a:t>gian</a:t>
            </a:r>
            <a:r>
              <a:rPr lang="en-US" b="1" dirty="0">
                <a:solidFill>
                  <a:srgbClr val="FF0000"/>
                </a:solidFill>
              </a:rPr>
              <a:t> </a:t>
            </a:r>
            <a:r>
              <a:rPr lang="en-US" b="1" dirty="0" err="1">
                <a:solidFill>
                  <a:srgbClr val="FF0000"/>
                </a:solidFill>
              </a:rPr>
              <a:t>sử</a:t>
            </a:r>
            <a:r>
              <a:rPr lang="en-US" b="1" dirty="0">
                <a:solidFill>
                  <a:srgbClr val="FF0000"/>
                </a:solidFill>
              </a:rPr>
              <a:t> </a:t>
            </a:r>
            <a:r>
              <a:rPr lang="en-US" b="1" dirty="0" err="1">
                <a:solidFill>
                  <a:srgbClr val="FF0000"/>
                </a:solidFill>
              </a:rPr>
              <a:t>dụng</a:t>
            </a:r>
            <a:r>
              <a:rPr lang="en-US" b="1" dirty="0">
                <a:solidFill>
                  <a:srgbClr val="FF0000"/>
                </a:solidFill>
              </a:rPr>
              <a:t>, </a:t>
            </a:r>
            <a:r>
              <a:rPr lang="en-US" b="1" dirty="0" err="1">
                <a:solidFill>
                  <a:srgbClr val="FF0000"/>
                </a:solidFill>
              </a:rPr>
              <a:t>luân</a:t>
            </a:r>
            <a:r>
              <a:rPr lang="en-US" b="1" dirty="0">
                <a:solidFill>
                  <a:srgbClr val="FF0000"/>
                </a:solidFill>
              </a:rPr>
              <a:t> </a:t>
            </a:r>
            <a:r>
              <a:rPr lang="en-US" b="1" dirty="0" err="1">
                <a:solidFill>
                  <a:srgbClr val="FF0000"/>
                </a:solidFill>
              </a:rPr>
              <a:t>chuyển</a:t>
            </a:r>
            <a:r>
              <a:rPr lang="en-US" b="1" dirty="0">
                <a:solidFill>
                  <a:srgbClr val="FF0000"/>
                </a:solidFill>
              </a:rPr>
              <a:t>, </a:t>
            </a:r>
            <a:r>
              <a:rPr lang="en-US" b="1" dirty="0" err="1">
                <a:solidFill>
                  <a:srgbClr val="FF0000"/>
                </a:solidFill>
              </a:rPr>
              <a:t>thu</a:t>
            </a:r>
            <a:r>
              <a:rPr lang="en-US" b="1" dirty="0">
                <a:solidFill>
                  <a:srgbClr val="FF0000"/>
                </a:solidFill>
              </a:rPr>
              <a:t> </a:t>
            </a:r>
            <a:r>
              <a:rPr lang="en-US" b="1" dirty="0" err="1">
                <a:solidFill>
                  <a:srgbClr val="FF0000"/>
                </a:solidFill>
              </a:rPr>
              <a:t>hồi</a:t>
            </a:r>
            <a:r>
              <a:rPr lang="en-US" b="1" dirty="0">
                <a:solidFill>
                  <a:srgbClr val="FF0000"/>
                </a:solidFill>
              </a:rPr>
              <a:t> </a:t>
            </a:r>
            <a:r>
              <a:rPr lang="en-US" b="1" dirty="0" err="1">
                <a:solidFill>
                  <a:srgbClr val="FF0000"/>
                </a:solidFill>
              </a:rPr>
              <a:t>trên</a:t>
            </a:r>
            <a:r>
              <a:rPr lang="en-US" b="1" dirty="0">
                <a:solidFill>
                  <a:srgbClr val="FF0000"/>
                </a:solidFill>
              </a:rPr>
              <a:t> 1 </a:t>
            </a:r>
            <a:r>
              <a:rPr lang="en-US" b="1" dirty="0" err="1">
                <a:solidFill>
                  <a:srgbClr val="FF0000"/>
                </a:solidFill>
              </a:rPr>
              <a:t>năm</a:t>
            </a:r>
            <a:r>
              <a:rPr lang="en-US" b="1" dirty="0">
                <a:solidFill>
                  <a:srgbClr val="FF0000"/>
                </a:solidFill>
              </a:rPr>
              <a:t> </a:t>
            </a:r>
            <a:r>
              <a:rPr lang="en-US" b="1" dirty="0" err="1">
                <a:solidFill>
                  <a:srgbClr val="FF0000"/>
                </a:solidFill>
              </a:rPr>
              <a:t>hoặc</a:t>
            </a:r>
            <a:r>
              <a:rPr lang="en-US" b="1" dirty="0">
                <a:solidFill>
                  <a:srgbClr val="FF0000"/>
                </a:solidFill>
              </a:rPr>
              <a:t> </a:t>
            </a:r>
            <a:r>
              <a:rPr lang="en-US" b="1" dirty="0" err="1">
                <a:solidFill>
                  <a:srgbClr val="FF0000"/>
                </a:solidFill>
              </a:rPr>
              <a:t>trên</a:t>
            </a:r>
            <a:r>
              <a:rPr lang="en-US" b="1" dirty="0">
                <a:solidFill>
                  <a:srgbClr val="FF0000"/>
                </a:solidFill>
              </a:rPr>
              <a:t> 1 chu </a:t>
            </a:r>
            <a:r>
              <a:rPr lang="en-US" b="1" dirty="0" err="1">
                <a:solidFill>
                  <a:srgbClr val="FF0000"/>
                </a:solidFill>
              </a:rPr>
              <a:t>kỳ</a:t>
            </a:r>
            <a:r>
              <a:rPr lang="en-US" b="1" dirty="0">
                <a:solidFill>
                  <a:srgbClr val="FF0000"/>
                </a:solidFill>
              </a:rPr>
              <a:t> </a:t>
            </a:r>
            <a:r>
              <a:rPr lang="en-US" b="1" dirty="0" err="1">
                <a:solidFill>
                  <a:srgbClr val="FF0000"/>
                </a:solidFill>
              </a:rPr>
              <a:t>kinh</a:t>
            </a:r>
            <a:r>
              <a:rPr lang="en-US" b="1" dirty="0">
                <a:solidFill>
                  <a:srgbClr val="FF0000"/>
                </a:solidFill>
              </a:rPr>
              <a:t> </a:t>
            </a:r>
            <a:r>
              <a:rPr lang="en-US" b="1" dirty="0" err="1">
                <a:solidFill>
                  <a:srgbClr val="FF0000"/>
                </a:solidFill>
              </a:rPr>
              <a:t>doanh</a:t>
            </a:r>
            <a:r>
              <a:rPr lang="en-US" b="1" dirty="0">
                <a:solidFill>
                  <a:srgbClr val="FF0000"/>
                </a:solidFill>
              </a:rPr>
              <a:t> (</a:t>
            </a:r>
            <a:r>
              <a:rPr lang="en-US" b="1" dirty="0" err="1">
                <a:solidFill>
                  <a:srgbClr val="FF0000"/>
                </a:solidFill>
              </a:rPr>
              <a:t>nếu</a:t>
            </a:r>
            <a:r>
              <a:rPr lang="en-US" b="1" dirty="0">
                <a:solidFill>
                  <a:srgbClr val="FF0000"/>
                </a:solidFill>
              </a:rPr>
              <a:t> chu </a:t>
            </a:r>
            <a:r>
              <a:rPr lang="en-US" b="1" dirty="0" err="1">
                <a:solidFill>
                  <a:srgbClr val="FF0000"/>
                </a:solidFill>
              </a:rPr>
              <a:t>kỳ</a:t>
            </a:r>
            <a:r>
              <a:rPr lang="en-US" b="1" dirty="0">
                <a:solidFill>
                  <a:srgbClr val="FF0000"/>
                </a:solidFill>
              </a:rPr>
              <a:t> </a:t>
            </a:r>
            <a:r>
              <a:rPr lang="en-US" b="1" dirty="0" err="1">
                <a:solidFill>
                  <a:srgbClr val="FF0000"/>
                </a:solidFill>
              </a:rPr>
              <a:t>kinh</a:t>
            </a:r>
            <a:r>
              <a:rPr lang="en-US" b="1" dirty="0">
                <a:solidFill>
                  <a:srgbClr val="FF0000"/>
                </a:solidFill>
              </a:rPr>
              <a:t> </a:t>
            </a:r>
            <a:r>
              <a:rPr lang="en-US" b="1" dirty="0" err="1">
                <a:solidFill>
                  <a:srgbClr val="FF0000"/>
                </a:solidFill>
              </a:rPr>
              <a:t>doanh</a:t>
            </a:r>
            <a:r>
              <a:rPr lang="en-US" b="1" dirty="0">
                <a:solidFill>
                  <a:srgbClr val="FF0000"/>
                </a:solidFill>
              </a:rPr>
              <a:t> ≥ 1 </a:t>
            </a:r>
            <a:r>
              <a:rPr lang="en-US" b="1" dirty="0" err="1">
                <a:solidFill>
                  <a:srgbClr val="FF0000"/>
                </a:solidFill>
              </a:rPr>
              <a:t>năm</a:t>
            </a:r>
            <a:r>
              <a:rPr lang="en-US" b="1" dirty="0">
                <a:solidFill>
                  <a:srgbClr val="FF0000"/>
                </a:solidFill>
              </a:rPr>
              <a:t>)</a:t>
            </a:r>
            <a:r>
              <a:rPr lang="vi-VN" b="1" dirty="0">
                <a:solidFill>
                  <a:srgbClr val="FF0000"/>
                </a:solidFill>
              </a:rPr>
              <a:t>. </a:t>
            </a:r>
            <a:endParaRPr lang="en-US" b="1" dirty="0">
              <a:solidFill>
                <a:srgbClr val="FF0000"/>
              </a:solidFill>
            </a:endParaRPr>
          </a:p>
          <a:p>
            <a:r>
              <a:rPr lang="en-US" b="1" dirty="0" err="1"/>
              <a:t>Tài</a:t>
            </a:r>
            <a:r>
              <a:rPr lang="en-US" b="1" dirty="0"/>
              <a:t> </a:t>
            </a:r>
            <a:r>
              <a:rPr lang="en-US" b="1" dirty="0" err="1"/>
              <a:t>sản</a:t>
            </a:r>
            <a:r>
              <a:rPr lang="en-US" b="1" dirty="0"/>
              <a:t> </a:t>
            </a:r>
            <a:r>
              <a:rPr lang="en-US" b="1" dirty="0" err="1"/>
              <a:t>cố</a:t>
            </a:r>
            <a:r>
              <a:rPr lang="en-US" b="1" dirty="0"/>
              <a:t> </a:t>
            </a:r>
            <a:r>
              <a:rPr lang="en-US" b="1" dirty="0" err="1"/>
              <a:t>định</a:t>
            </a:r>
            <a:r>
              <a:rPr lang="en-US" b="1" dirty="0"/>
              <a:t> </a:t>
            </a:r>
            <a:r>
              <a:rPr lang="en-US" b="1" dirty="0" err="1"/>
              <a:t>của</a:t>
            </a:r>
            <a:r>
              <a:rPr lang="en-US" b="1" dirty="0"/>
              <a:t> </a:t>
            </a:r>
            <a:r>
              <a:rPr lang="en-US" b="1" dirty="0" err="1"/>
              <a:t>doanh</a:t>
            </a:r>
            <a:r>
              <a:rPr lang="en-US" b="1" dirty="0"/>
              <a:t> </a:t>
            </a:r>
            <a:r>
              <a:rPr lang="en-US" b="1" dirty="0" err="1"/>
              <a:t>nghiệp</a:t>
            </a:r>
            <a:r>
              <a:rPr lang="en-US" b="1" dirty="0"/>
              <a:t> bao </a:t>
            </a:r>
            <a:r>
              <a:rPr lang="en-US" b="1" dirty="0" err="1"/>
              <a:t>gồm</a:t>
            </a:r>
            <a:r>
              <a:rPr lang="en-US" b="1" dirty="0"/>
              <a:t>: </a:t>
            </a:r>
            <a:r>
              <a:rPr lang="en-US" b="1" dirty="0" err="1"/>
              <a:t>Tài</a:t>
            </a:r>
            <a:r>
              <a:rPr lang="en-US" b="1" dirty="0"/>
              <a:t> </a:t>
            </a:r>
            <a:r>
              <a:rPr lang="en-US" b="1" dirty="0" err="1"/>
              <a:t>sản</a:t>
            </a:r>
            <a:r>
              <a:rPr lang="en-US" b="1" dirty="0"/>
              <a:t> </a:t>
            </a:r>
            <a:r>
              <a:rPr lang="en-US" b="1" dirty="0" err="1"/>
              <a:t>cố</a:t>
            </a:r>
            <a:r>
              <a:rPr lang="en-US" b="1" dirty="0"/>
              <a:t> </a:t>
            </a:r>
            <a:r>
              <a:rPr lang="en-US" b="1" dirty="0" err="1"/>
              <a:t>định</a:t>
            </a:r>
            <a:r>
              <a:rPr lang="en-US" b="1" dirty="0"/>
              <a:t> </a:t>
            </a:r>
            <a:r>
              <a:rPr lang="en-US" b="1" dirty="0" err="1"/>
              <a:t>hữu</a:t>
            </a:r>
            <a:r>
              <a:rPr lang="en-US" b="1" dirty="0"/>
              <a:t> </a:t>
            </a:r>
            <a:r>
              <a:rPr lang="en-US" b="1" dirty="0" err="1"/>
              <a:t>hình</a:t>
            </a:r>
            <a:r>
              <a:rPr lang="en-US" b="1" dirty="0"/>
              <a:t>, </a:t>
            </a:r>
            <a:r>
              <a:rPr lang="en-US" b="1" dirty="0" err="1"/>
              <a:t>Tài</a:t>
            </a:r>
            <a:r>
              <a:rPr lang="en-US" b="1" dirty="0"/>
              <a:t> </a:t>
            </a:r>
            <a:r>
              <a:rPr lang="en-US" b="1" dirty="0" err="1"/>
              <a:t>sản</a:t>
            </a:r>
            <a:r>
              <a:rPr lang="en-US" b="1" dirty="0"/>
              <a:t> </a:t>
            </a:r>
            <a:r>
              <a:rPr lang="en-US" b="1" dirty="0" err="1"/>
              <a:t>cố</a:t>
            </a:r>
            <a:r>
              <a:rPr lang="en-US" b="1" dirty="0"/>
              <a:t> </a:t>
            </a:r>
            <a:r>
              <a:rPr lang="en-US" b="1" dirty="0" err="1"/>
              <a:t>định</a:t>
            </a:r>
            <a:r>
              <a:rPr lang="en-US" b="1" dirty="0"/>
              <a:t> </a:t>
            </a:r>
            <a:r>
              <a:rPr lang="en-US" b="1" dirty="0" err="1"/>
              <a:t>vô</a:t>
            </a:r>
            <a:r>
              <a:rPr lang="en-US" b="1" dirty="0"/>
              <a:t> </a:t>
            </a:r>
            <a:r>
              <a:rPr lang="en-US" b="1" dirty="0" err="1"/>
              <a:t>hình</a:t>
            </a:r>
            <a:r>
              <a:rPr lang="en-US" b="1" dirty="0"/>
              <a:t>, </a:t>
            </a:r>
            <a:r>
              <a:rPr lang="en-US" b="1" dirty="0" err="1"/>
              <a:t>Tài</a:t>
            </a:r>
            <a:r>
              <a:rPr lang="en-US" b="1" dirty="0"/>
              <a:t> </a:t>
            </a:r>
            <a:r>
              <a:rPr lang="en-US" b="1" dirty="0" err="1"/>
              <a:t>sản</a:t>
            </a:r>
            <a:r>
              <a:rPr lang="en-US" b="1" dirty="0"/>
              <a:t> </a:t>
            </a:r>
            <a:r>
              <a:rPr lang="en-US" b="1" dirty="0" err="1"/>
              <a:t>cố</a:t>
            </a:r>
            <a:r>
              <a:rPr lang="en-US" b="1" dirty="0"/>
              <a:t> </a:t>
            </a:r>
            <a:r>
              <a:rPr lang="en-US" b="1" dirty="0" err="1"/>
              <a:t>định</a:t>
            </a:r>
            <a:r>
              <a:rPr lang="en-US" b="1" dirty="0"/>
              <a:t> </a:t>
            </a:r>
            <a:r>
              <a:rPr lang="en-US" b="1" dirty="0" err="1"/>
              <a:t>thuê</a:t>
            </a:r>
            <a:r>
              <a:rPr lang="en-US" b="1" dirty="0"/>
              <a:t> </a:t>
            </a:r>
            <a:r>
              <a:rPr lang="en-US" b="1" dirty="0" err="1"/>
              <a:t>tài</a:t>
            </a:r>
            <a:r>
              <a:rPr lang="en-US" b="1" dirty="0"/>
              <a:t> </a:t>
            </a:r>
            <a:r>
              <a:rPr lang="en-US" b="1" dirty="0" err="1"/>
              <a:t>chính</a:t>
            </a:r>
            <a:r>
              <a:rPr lang="en-US" b="1" dirty="0"/>
              <a:t>, </a:t>
            </a:r>
            <a:r>
              <a:rPr lang="vi-VN" b="1" dirty="0"/>
              <a:t>Đầu tư tài chính dài hạn</a:t>
            </a:r>
            <a:r>
              <a:rPr lang="en-US" b="1" dirty="0"/>
              <a:t>, </a:t>
            </a:r>
            <a:r>
              <a:rPr lang="en-US" b="1" dirty="0" err="1"/>
              <a:t>Tài</a:t>
            </a:r>
            <a:r>
              <a:rPr lang="en-US" b="1" dirty="0"/>
              <a:t> </a:t>
            </a:r>
            <a:r>
              <a:rPr lang="en-US" b="1" dirty="0" err="1"/>
              <a:t>sản</a:t>
            </a:r>
            <a:r>
              <a:rPr lang="en-US" b="1" dirty="0"/>
              <a:t> </a:t>
            </a:r>
            <a:r>
              <a:rPr lang="en-US" b="1" dirty="0" err="1"/>
              <a:t>cố</a:t>
            </a:r>
            <a:r>
              <a:rPr lang="en-US" b="1" dirty="0"/>
              <a:t> </a:t>
            </a:r>
            <a:r>
              <a:rPr lang="en-US" b="1" dirty="0" err="1"/>
              <a:t>định</a:t>
            </a:r>
            <a:r>
              <a:rPr lang="en-US" b="1" dirty="0"/>
              <a:t> </a:t>
            </a:r>
            <a:r>
              <a:rPr lang="en-US" b="1" dirty="0" err="1"/>
              <a:t>dở</a:t>
            </a:r>
            <a:r>
              <a:rPr lang="en-US" b="1" dirty="0"/>
              <a:t> dang </a:t>
            </a:r>
            <a:r>
              <a:rPr lang="vi-VN" b="1" dirty="0"/>
              <a:t>.  </a:t>
            </a:r>
            <a:endParaRPr lang="en-US" b="1" dirty="0"/>
          </a:p>
        </p:txBody>
      </p:sp>
    </p:spTree>
    <p:extLst>
      <p:ext uri="{BB962C8B-B14F-4D97-AF65-F5344CB8AC3E}">
        <p14:creationId xmlns:p14="http://schemas.microsoft.com/office/powerpoint/2010/main" val="35293214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II. </a:t>
            </a:r>
            <a:r>
              <a:rPr lang="en-US" b="0" dirty="0" err="1"/>
              <a:t>Tài</a:t>
            </a:r>
            <a:r>
              <a:rPr lang="en-US" b="0" dirty="0"/>
              <a:t> </a:t>
            </a:r>
            <a:r>
              <a:rPr lang="en-US" b="0" dirty="0" err="1"/>
              <a:t>sản</a:t>
            </a:r>
            <a:r>
              <a:rPr lang="en-US" b="0" dirty="0"/>
              <a:t> </a:t>
            </a:r>
            <a:r>
              <a:rPr lang="en-US" b="0" dirty="0" err="1"/>
              <a:t>trong</a:t>
            </a:r>
            <a:r>
              <a:rPr lang="en-US" b="0" dirty="0"/>
              <a:t> </a:t>
            </a:r>
            <a:r>
              <a:rPr lang="en-US" b="0" dirty="0" err="1"/>
              <a:t>doanh</a:t>
            </a:r>
            <a:r>
              <a:rPr lang="en-US" b="0" dirty="0"/>
              <a:t> </a:t>
            </a:r>
            <a:r>
              <a:rPr lang="en-US" b="0" dirty="0" err="1"/>
              <a:t>nghiệp</a:t>
            </a:r>
            <a:r>
              <a:rPr lang="en-US" b="0" dirty="0"/>
              <a:t>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p:txBody>
          <a:bodyPr/>
          <a:lstStyle/>
          <a:p>
            <a:r>
              <a:rPr lang="en-US" b="1" dirty="0" err="1"/>
              <a:t>Tài</a:t>
            </a:r>
            <a:r>
              <a:rPr lang="en-US" b="1" dirty="0"/>
              <a:t> </a:t>
            </a:r>
            <a:r>
              <a:rPr lang="en-US" b="1" dirty="0" err="1"/>
              <a:t>sản</a:t>
            </a:r>
            <a:r>
              <a:rPr lang="en-US" b="1" dirty="0"/>
              <a:t> </a:t>
            </a:r>
            <a:r>
              <a:rPr lang="en-US" b="1" dirty="0" err="1"/>
              <a:t>cố</a:t>
            </a:r>
            <a:r>
              <a:rPr lang="en-US" b="1" dirty="0"/>
              <a:t> </a:t>
            </a:r>
            <a:r>
              <a:rPr lang="en-US" b="1" dirty="0" err="1"/>
              <a:t>định</a:t>
            </a:r>
            <a:r>
              <a:rPr lang="en-US" b="1" dirty="0"/>
              <a:t> (TSCĐ) :</a:t>
            </a:r>
            <a:r>
              <a:rPr lang="en-US" b="1" dirty="0">
                <a:solidFill>
                  <a:srgbClr val="FF0000"/>
                </a:solidFill>
              </a:rPr>
              <a:t>	</a:t>
            </a:r>
          </a:p>
          <a:p>
            <a:pPr algn="just"/>
            <a:r>
              <a:rPr lang="en-US" b="1" dirty="0" err="1">
                <a:solidFill>
                  <a:srgbClr val="FF0000"/>
                </a:solidFill>
              </a:rPr>
              <a:t>Khấu</a:t>
            </a:r>
            <a:r>
              <a:rPr lang="en-US" b="1" dirty="0">
                <a:solidFill>
                  <a:srgbClr val="FF0000"/>
                </a:solidFill>
              </a:rPr>
              <a:t> </a:t>
            </a:r>
            <a:r>
              <a:rPr lang="en-US" b="1" dirty="0" err="1">
                <a:solidFill>
                  <a:srgbClr val="FF0000"/>
                </a:solidFill>
              </a:rPr>
              <a:t>hao</a:t>
            </a:r>
            <a:r>
              <a:rPr lang="en-US" b="1" dirty="0">
                <a:solidFill>
                  <a:srgbClr val="FF0000"/>
                </a:solidFill>
              </a:rPr>
              <a:t> TSCĐ: </a:t>
            </a:r>
            <a:r>
              <a:rPr lang="vi-VN" b="1" dirty="0">
                <a:solidFill>
                  <a:srgbClr val="FF0000"/>
                </a:solidFill>
              </a:rPr>
              <a:t>Khấu hao TSCĐ là một thủ tục kế toán nhằm trích một phần giá trị của TSCĐ để chuyển vào giá trị sản phẩm làm ra trong một thời kỳ. Phần giá trị của TSCĐ được trích ra gọi là chi phí khấu hao. Tổng chi phí khấu hao trích ra trong suốt thời gian sống của TSCĐ bằng chính giá trị ban đầu (nguyên giá) của TSCĐ. Chi phí khấu hao hàng năm của TSCĐ sẽ được đưa vào quỹ khấu hao TSCĐ. Quỹ này là một thành phần trong tích luỹ của doanh nghiệp và được dùng để tái đầu tư. </a:t>
            </a:r>
            <a:endParaRPr lang="en-US" b="1" dirty="0"/>
          </a:p>
        </p:txBody>
      </p:sp>
    </p:spTree>
    <p:extLst>
      <p:ext uri="{BB962C8B-B14F-4D97-AF65-F5344CB8AC3E}">
        <p14:creationId xmlns:p14="http://schemas.microsoft.com/office/powerpoint/2010/main" val="361832439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II. </a:t>
            </a:r>
            <a:r>
              <a:rPr lang="en-US" b="0" dirty="0" err="1"/>
              <a:t>Tài</a:t>
            </a:r>
            <a:r>
              <a:rPr lang="en-US" b="0" dirty="0"/>
              <a:t> </a:t>
            </a:r>
            <a:r>
              <a:rPr lang="en-US" b="0" dirty="0" err="1"/>
              <a:t>sản</a:t>
            </a:r>
            <a:r>
              <a:rPr lang="en-US" b="0" dirty="0"/>
              <a:t> </a:t>
            </a:r>
            <a:r>
              <a:rPr lang="en-US" b="0" dirty="0" err="1"/>
              <a:t>trong</a:t>
            </a:r>
            <a:r>
              <a:rPr lang="en-US" b="0" dirty="0"/>
              <a:t> </a:t>
            </a:r>
            <a:r>
              <a:rPr lang="en-US" b="0" dirty="0" err="1"/>
              <a:t>doanh</a:t>
            </a:r>
            <a:r>
              <a:rPr lang="en-US" b="0" dirty="0"/>
              <a:t> </a:t>
            </a:r>
            <a:r>
              <a:rPr lang="en-US" b="0" dirty="0" err="1"/>
              <a:t>nghiệp</a:t>
            </a:r>
            <a:r>
              <a:rPr lang="en-US" b="0" dirty="0"/>
              <a:t>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p:txBody>
          <a:bodyPr/>
          <a:lstStyle/>
          <a:p>
            <a:r>
              <a:rPr lang="vi-VN" b="1" dirty="0"/>
              <a:t>Tài sản lưu động (TSLĐ) </a:t>
            </a:r>
            <a:r>
              <a:rPr lang="en-US" b="1" dirty="0"/>
              <a:t>:</a:t>
            </a:r>
            <a:r>
              <a:rPr lang="en-US" b="1" dirty="0">
                <a:solidFill>
                  <a:srgbClr val="FF0000"/>
                </a:solidFill>
              </a:rPr>
              <a:t>	</a:t>
            </a:r>
          </a:p>
          <a:p>
            <a:pPr algn="just"/>
            <a:r>
              <a:rPr lang="vi-VN" b="1" dirty="0">
                <a:solidFill>
                  <a:srgbClr val="FF0000"/>
                </a:solidFill>
              </a:rPr>
              <a:t>Tài sản lưu động của doanh nghiệp là tất cả những tài sản thuộc quyền sở hữu của doanh nghiệp, có thời gian sử dụng, luân chuyển, thu hồi vốn trong 1 năm (nếu chu kỳ kinh doanh ≤ 1 năm) hoặc trong vòng một chu kỳ kinh doanh, (nếu chu kỳ kinh doanh &gt; 1 năm). </a:t>
            </a:r>
            <a:endParaRPr lang="en-US" b="1" dirty="0">
              <a:solidFill>
                <a:srgbClr val="FF0000"/>
              </a:solidFill>
            </a:endParaRPr>
          </a:p>
          <a:p>
            <a:pPr algn="just"/>
            <a:r>
              <a:rPr lang="vi-VN" b="1" dirty="0"/>
              <a:t>Trong quá trình sản xuất kinh doanh, TSLĐ có sự thay đổi hình thái thường xuyên theo một chu kỳ khép kín : Tiền </a:t>
            </a:r>
            <a:r>
              <a:rPr lang="en-US" b="1" dirty="0"/>
              <a:t>=&gt; </a:t>
            </a:r>
            <a:r>
              <a:rPr lang="vi-VN" b="1" dirty="0"/>
              <a:t>Nguyên vật liệu </a:t>
            </a:r>
            <a:r>
              <a:rPr lang="en-US" b="1" dirty="0"/>
              <a:t>=&gt; </a:t>
            </a:r>
            <a:r>
              <a:rPr lang="vi-VN" b="1" dirty="0"/>
              <a:t>Bán thành phẩm </a:t>
            </a:r>
            <a:r>
              <a:rPr lang="en-US" b="1" dirty="0"/>
              <a:t>=&gt; </a:t>
            </a:r>
            <a:r>
              <a:rPr lang="vi-VN" b="1" dirty="0"/>
              <a:t>Sản phẩm </a:t>
            </a:r>
            <a:r>
              <a:rPr lang="en-US" b="1" dirty="0"/>
              <a:t>=&gt; </a:t>
            </a:r>
            <a:r>
              <a:rPr lang="vi-VN" b="1" dirty="0"/>
              <a:t>Tiền (T – H – T’) </a:t>
            </a:r>
            <a:endParaRPr lang="en-US" b="1" dirty="0"/>
          </a:p>
        </p:txBody>
      </p:sp>
    </p:spTree>
    <p:extLst>
      <p:ext uri="{BB962C8B-B14F-4D97-AF65-F5344CB8AC3E}">
        <p14:creationId xmlns:p14="http://schemas.microsoft.com/office/powerpoint/2010/main" val="31876717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II. </a:t>
            </a:r>
            <a:r>
              <a:rPr lang="en-US" b="0" dirty="0" err="1"/>
              <a:t>Tài</a:t>
            </a:r>
            <a:r>
              <a:rPr lang="en-US" b="0" dirty="0"/>
              <a:t> </a:t>
            </a:r>
            <a:r>
              <a:rPr lang="en-US" b="0" dirty="0" err="1"/>
              <a:t>sản</a:t>
            </a:r>
            <a:r>
              <a:rPr lang="en-US" b="0" dirty="0"/>
              <a:t> </a:t>
            </a:r>
            <a:r>
              <a:rPr lang="en-US" b="0" dirty="0" err="1"/>
              <a:t>trong</a:t>
            </a:r>
            <a:r>
              <a:rPr lang="en-US" b="0" dirty="0"/>
              <a:t> </a:t>
            </a:r>
            <a:r>
              <a:rPr lang="en-US" b="0" dirty="0" err="1"/>
              <a:t>doanh</a:t>
            </a:r>
            <a:r>
              <a:rPr lang="en-US" b="0" dirty="0"/>
              <a:t> </a:t>
            </a:r>
            <a:r>
              <a:rPr lang="en-US" b="0" dirty="0" err="1"/>
              <a:t>nghiệp</a:t>
            </a:r>
            <a:r>
              <a:rPr lang="en-US" b="0" dirty="0"/>
              <a:t> </a:t>
            </a: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endParaRPr lang="en-US" b="0" dirty="0"/>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p:txBody>
          <a:bodyPr/>
          <a:lstStyle/>
          <a:p>
            <a:r>
              <a:rPr lang="en-US" b="1" dirty="0" err="1"/>
              <a:t>Các</a:t>
            </a:r>
            <a:r>
              <a:rPr lang="en-US" b="1" dirty="0"/>
              <a:t> </a:t>
            </a:r>
            <a:r>
              <a:rPr lang="en-US" b="1" dirty="0" err="1"/>
              <a:t>thành</a:t>
            </a:r>
            <a:r>
              <a:rPr lang="en-US" b="1" dirty="0"/>
              <a:t> </a:t>
            </a:r>
            <a:r>
              <a:rPr lang="en-US" b="1" dirty="0" err="1"/>
              <a:t>phần</a:t>
            </a:r>
            <a:r>
              <a:rPr lang="en-US" b="1" dirty="0"/>
              <a:t> </a:t>
            </a:r>
            <a:r>
              <a:rPr lang="en-US" b="1" dirty="0" err="1"/>
              <a:t>của</a:t>
            </a:r>
            <a:r>
              <a:rPr lang="en-US" b="1" dirty="0"/>
              <a:t> </a:t>
            </a:r>
            <a:r>
              <a:rPr lang="vi-VN" b="1" dirty="0"/>
              <a:t>TSLĐ</a:t>
            </a:r>
            <a:r>
              <a:rPr lang="en-US" b="1" dirty="0"/>
              <a:t>:</a:t>
            </a:r>
            <a:r>
              <a:rPr lang="en-US" b="1" dirty="0">
                <a:solidFill>
                  <a:srgbClr val="FF0000"/>
                </a:solidFill>
              </a:rPr>
              <a:t>	</a:t>
            </a:r>
          </a:p>
          <a:p>
            <a:pPr algn="just"/>
            <a:r>
              <a:rPr lang="en-US" b="1" dirty="0" err="1">
                <a:solidFill>
                  <a:srgbClr val="FF0000"/>
                </a:solidFill>
              </a:rPr>
              <a:t>Vốn</a:t>
            </a:r>
            <a:r>
              <a:rPr lang="en-US" b="1" dirty="0">
                <a:solidFill>
                  <a:srgbClr val="FF0000"/>
                </a:solidFill>
              </a:rPr>
              <a:t> </a:t>
            </a:r>
            <a:r>
              <a:rPr lang="en-US" b="1" dirty="0" err="1">
                <a:solidFill>
                  <a:srgbClr val="FF0000"/>
                </a:solidFill>
              </a:rPr>
              <a:t>bằng</a:t>
            </a:r>
            <a:r>
              <a:rPr lang="en-US" b="1" dirty="0">
                <a:solidFill>
                  <a:srgbClr val="FF0000"/>
                </a:solidFill>
              </a:rPr>
              <a:t> </a:t>
            </a:r>
            <a:r>
              <a:rPr lang="en-US" b="1" dirty="0" err="1">
                <a:solidFill>
                  <a:srgbClr val="FF0000"/>
                </a:solidFill>
              </a:rPr>
              <a:t>tiền</a:t>
            </a:r>
            <a:r>
              <a:rPr lang="en-US" b="1" dirty="0">
                <a:solidFill>
                  <a:srgbClr val="FF0000"/>
                </a:solidFill>
              </a:rPr>
              <a:t> </a:t>
            </a:r>
          </a:p>
          <a:p>
            <a:pPr algn="just"/>
            <a:r>
              <a:rPr lang="en-US" b="1" dirty="0" err="1">
                <a:solidFill>
                  <a:srgbClr val="FF0000"/>
                </a:solidFill>
              </a:rPr>
              <a:t>Các</a:t>
            </a:r>
            <a:r>
              <a:rPr lang="en-US" b="1" dirty="0">
                <a:solidFill>
                  <a:srgbClr val="FF0000"/>
                </a:solidFill>
              </a:rPr>
              <a:t> </a:t>
            </a:r>
            <a:r>
              <a:rPr lang="en-US" b="1" dirty="0" err="1">
                <a:solidFill>
                  <a:srgbClr val="FF0000"/>
                </a:solidFill>
              </a:rPr>
              <a:t>khoản</a:t>
            </a:r>
            <a:r>
              <a:rPr lang="en-US" b="1" dirty="0">
                <a:solidFill>
                  <a:srgbClr val="FF0000"/>
                </a:solidFill>
              </a:rPr>
              <a:t> </a:t>
            </a:r>
            <a:r>
              <a:rPr lang="en-US" b="1" dirty="0" err="1">
                <a:solidFill>
                  <a:srgbClr val="FF0000"/>
                </a:solidFill>
              </a:rPr>
              <a:t>phải</a:t>
            </a:r>
            <a:r>
              <a:rPr lang="en-US" b="1" dirty="0">
                <a:solidFill>
                  <a:srgbClr val="FF0000"/>
                </a:solidFill>
              </a:rPr>
              <a:t> </a:t>
            </a:r>
            <a:r>
              <a:rPr lang="en-US" b="1" dirty="0" err="1">
                <a:solidFill>
                  <a:srgbClr val="FF0000"/>
                </a:solidFill>
              </a:rPr>
              <a:t>thu</a:t>
            </a:r>
            <a:r>
              <a:rPr lang="en-US" b="1" dirty="0">
                <a:solidFill>
                  <a:srgbClr val="FF0000"/>
                </a:solidFill>
              </a:rPr>
              <a:t> </a:t>
            </a:r>
          </a:p>
          <a:p>
            <a:pPr algn="just"/>
            <a:r>
              <a:rPr lang="en-US" b="1" dirty="0" err="1">
                <a:solidFill>
                  <a:srgbClr val="FF0000"/>
                </a:solidFill>
              </a:rPr>
              <a:t>Hàng</a:t>
            </a:r>
            <a:r>
              <a:rPr lang="en-US" b="1" dirty="0">
                <a:solidFill>
                  <a:srgbClr val="FF0000"/>
                </a:solidFill>
              </a:rPr>
              <a:t> </a:t>
            </a:r>
            <a:r>
              <a:rPr lang="en-US" b="1" dirty="0" err="1">
                <a:solidFill>
                  <a:srgbClr val="FF0000"/>
                </a:solidFill>
              </a:rPr>
              <a:t>tồn</a:t>
            </a:r>
            <a:r>
              <a:rPr lang="en-US" b="1" dirty="0">
                <a:solidFill>
                  <a:srgbClr val="FF0000"/>
                </a:solidFill>
              </a:rPr>
              <a:t> </a:t>
            </a:r>
            <a:r>
              <a:rPr lang="en-US" b="1" dirty="0" err="1">
                <a:solidFill>
                  <a:srgbClr val="FF0000"/>
                </a:solidFill>
              </a:rPr>
              <a:t>kho</a:t>
            </a:r>
            <a:r>
              <a:rPr lang="en-US" b="1" dirty="0">
                <a:solidFill>
                  <a:srgbClr val="FF0000"/>
                </a:solidFill>
              </a:rPr>
              <a:t> </a:t>
            </a:r>
          </a:p>
          <a:p>
            <a:pPr algn="just"/>
            <a:r>
              <a:rPr lang="vi-VN" b="1" dirty="0">
                <a:solidFill>
                  <a:srgbClr val="FF0000"/>
                </a:solidFill>
              </a:rPr>
              <a:t>Đầu tư tài chính ngắn hạn </a:t>
            </a:r>
            <a:endParaRPr lang="en-US" b="1" dirty="0">
              <a:solidFill>
                <a:srgbClr val="FF0000"/>
              </a:solidFill>
            </a:endParaRPr>
          </a:p>
        </p:txBody>
      </p:sp>
    </p:spTree>
    <p:extLst>
      <p:ext uri="{BB962C8B-B14F-4D97-AF65-F5344CB8AC3E}">
        <p14:creationId xmlns:p14="http://schemas.microsoft.com/office/powerpoint/2010/main" val="2693350053"/>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4731</TotalTime>
  <Words>1424</Words>
  <Application>Microsoft Office PowerPoint</Application>
  <PresentationFormat>Widescreen</PresentationFormat>
  <Paragraphs>76</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Courier New</vt:lpstr>
      <vt:lpstr>Times New Roman</vt:lpstr>
      <vt:lpstr>Default Design</vt:lpstr>
      <vt:lpstr>Môn học: QUẢN TRỊ DOANH NGHIỆP </vt:lpstr>
      <vt:lpstr>QUẢN TRỊ CHI PHÍ KINH DOANH  TRONG DOANH NGHIỆP</vt:lpstr>
      <vt:lpstr>Chương này đề cập đến những vấn đề sau: </vt:lpstr>
      <vt:lpstr>I. MỘT SỐ KHÁI NIỆM KẾ TOÁN  </vt:lpstr>
      <vt:lpstr>I. MỘT SỐ KHÁI NIỆM KẾ TOÁN  </vt:lpstr>
      <vt:lpstr>II. Tài sản trong doanh nghiệp    </vt:lpstr>
      <vt:lpstr>II. Tài sản trong doanh nghiệp    </vt:lpstr>
      <vt:lpstr>II. Tài sản trong doanh nghiệp    </vt:lpstr>
      <vt:lpstr>II. Tài sản trong doanh nghiệp    </vt:lpstr>
      <vt:lpstr>II. Tài sản trong doanh nghiệp    </vt:lpstr>
      <vt:lpstr>II. Tài sản trong doanh nghiệp    </vt:lpstr>
      <vt:lpstr>II. Tài sản trong doanh nghiệp    </vt:lpstr>
      <vt:lpstr>III. CHI PHÍ SẢN XUẤT KINH DOANH     </vt:lpstr>
      <vt:lpstr>III. CHI PHÍ SẢN XUẤT KINH DOANH     </vt:lpstr>
      <vt:lpstr>IV. GIÁ THÀNH SẢN PHẨM/DỊCH VỤ       </vt:lpstr>
      <vt:lpstr>  V. ĐỊNH NGHĨA VÀ VAI TRÒ NGÂN SÁCH      </vt:lpstr>
      <vt:lpstr>  V. ĐỊNH NGHĨA VÀ VAI TRÒ NGÂN SÁCH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Hồ Thị Thanh Thảo</cp:lastModifiedBy>
  <cp:revision>846</cp:revision>
  <cp:lastPrinted>2013-08-30T01:32:34Z</cp:lastPrinted>
  <dcterms:created xsi:type="dcterms:W3CDTF">2008-06-14T04:13:27Z</dcterms:created>
  <dcterms:modified xsi:type="dcterms:W3CDTF">2023-04-18T03:06:48Z</dcterms:modified>
</cp:coreProperties>
</file>