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328" r:id="rId2"/>
    <p:sldId id="1603" r:id="rId3"/>
    <p:sldId id="329" r:id="rId4"/>
    <p:sldId id="1581" r:id="rId5"/>
    <p:sldId id="1604" r:id="rId6"/>
    <p:sldId id="1605" r:id="rId7"/>
    <p:sldId id="1607" r:id="rId8"/>
    <p:sldId id="1606" r:id="rId9"/>
    <p:sldId id="1612" r:id="rId10"/>
    <p:sldId id="1613" r:id="rId11"/>
    <p:sldId id="1614" r:id="rId12"/>
    <p:sldId id="1608" r:id="rId13"/>
    <p:sldId id="1609" r:id="rId14"/>
    <p:sldId id="1610" r:id="rId15"/>
    <p:sldId id="1611" r:id="rId16"/>
    <p:sldId id="1615" r:id="rId17"/>
    <p:sldId id="1617" r:id="rId18"/>
    <p:sldId id="1616" r:id="rId19"/>
    <p:sldId id="1618" r:id="rId20"/>
    <p:sldId id="1619" r:id="rId21"/>
    <p:sldId id="1620" r:id="rId22"/>
    <p:sldId id="1621" r:id="rId23"/>
    <p:sldId id="1622" r:id="rId24"/>
    <p:sldId id="1623" r:id="rId25"/>
    <p:sldId id="1624" r:id="rId26"/>
    <p:sldId id="1625" r:id="rId27"/>
    <p:sldId id="1626" r:id="rId28"/>
    <p:sldId id="1627" r:id="rId29"/>
    <p:sldId id="1628" r:id="rId30"/>
    <p:sldId id="1629" r:id="rId31"/>
    <p:sldId id="1630" r:id="rId32"/>
    <p:sldId id="1631" r:id="rId33"/>
    <p:sldId id="1632" r:id="rId34"/>
    <p:sldId id="1633" r:id="rId35"/>
    <p:sldId id="1634" r:id="rId36"/>
    <p:sldId id="1635" r:id="rId37"/>
    <p:sldId id="1636" r:id="rId38"/>
    <p:sldId id="1638" r:id="rId39"/>
    <p:sldId id="1639" r:id="rId40"/>
    <p:sldId id="1640" r:id="rId41"/>
    <p:sldId id="1637" r:id="rId42"/>
    <p:sldId id="1641" r:id="rId43"/>
    <p:sldId id="1642" r:id="rId44"/>
    <p:sldId id="1643" r:id="rId45"/>
    <p:sldId id="1644" r:id="rId46"/>
    <p:sldId id="1645" r:id="rId47"/>
    <p:sldId id="1646" r:id="rId48"/>
    <p:sldId id="1647" r:id="rId49"/>
    <p:sldId id="1648" r:id="rId50"/>
    <p:sldId id="1649" r:id="rId51"/>
    <p:sldId id="1650" r:id="rId52"/>
    <p:sldId id="1651" r:id="rId5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0000"/>
    <a:srgbClr val="FF9933"/>
    <a:srgbClr val="008000"/>
    <a:srgbClr val="000099"/>
    <a:srgbClr val="FF6600"/>
    <a:srgbClr val="66FFFF"/>
    <a:srgbClr val="FF3399"/>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75" autoAdjust="0"/>
    <p:restoredTop sz="91124" autoAdjust="0"/>
  </p:normalViewPr>
  <p:slideViewPr>
    <p:cSldViewPr>
      <p:cViewPr varScale="1">
        <p:scale>
          <a:sx n="68" d="100"/>
          <a:sy n="68" d="100"/>
        </p:scale>
        <p:origin x="744" y="64"/>
      </p:cViewPr>
      <p:guideLst>
        <p:guide orient="horz" pos="2160"/>
        <p:guide pos="3840"/>
      </p:guideLst>
    </p:cSldViewPr>
  </p:slideViewPr>
  <p:notesTextViewPr>
    <p:cViewPr>
      <p:scale>
        <a:sx n="100" d="100"/>
        <a:sy n="100" d="100"/>
      </p:scale>
      <p:origin x="0" y="0"/>
    </p:cViewPr>
  </p:notesTextViewPr>
  <p:notesViewPr>
    <p:cSldViewPr>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9E2CB30-4184-4C1B-912F-A6AED0718E53}" type="slidenum">
              <a:rPr lang="en-US"/>
              <a:pPr>
                <a:defRPr/>
              </a:pPr>
              <a:t>‹#›</a:t>
            </a:fld>
            <a:endParaRPr lang="en-US"/>
          </a:p>
        </p:txBody>
      </p:sp>
    </p:spTree>
    <p:extLst>
      <p:ext uri="{BB962C8B-B14F-4D97-AF65-F5344CB8AC3E}">
        <p14:creationId xmlns:p14="http://schemas.microsoft.com/office/powerpoint/2010/main" val="1348486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5859DDC-9015-4B39-98F8-9F9A698DFEA6}" type="slidenum">
              <a:rPr lang="en-US"/>
              <a:pPr>
                <a:defRPr/>
              </a:pPr>
              <a:t>‹#›</a:t>
            </a:fld>
            <a:endParaRPr lang="en-US"/>
          </a:p>
        </p:txBody>
      </p:sp>
    </p:spTree>
    <p:extLst>
      <p:ext uri="{BB962C8B-B14F-4D97-AF65-F5344CB8AC3E}">
        <p14:creationId xmlns:p14="http://schemas.microsoft.com/office/powerpoint/2010/main" val="3990862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5859DDC-9015-4B39-98F8-9F9A698DFEA6}" type="slidenum">
              <a:rPr lang="en-US" smtClean="0"/>
              <a:pPr>
                <a:defRPr/>
              </a:pPr>
              <a:t>1</a:t>
            </a:fld>
            <a:endParaRPr lang="en-US"/>
          </a:p>
        </p:txBody>
      </p:sp>
    </p:spTree>
    <p:extLst>
      <p:ext uri="{BB962C8B-B14F-4D97-AF65-F5344CB8AC3E}">
        <p14:creationId xmlns:p14="http://schemas.microsoft.com/office/powerpoint/2010/main" val="1606131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130426"/>
            <a:ext cx="11582400" cy="1470025"/>
          </a:xfrm>
        </p:spPr>
        <p:txBody>
          <a:bodyPr/>
          <a:lstStyle>
            <a:lvl1pPr>
              <a:defRPr>
                <a:solidFill>
                  <a:srgbClr val="FF0000"/>
                </a:solidFill>
              </a:defRPr>
            </a:lvl1pPr>
          </a:lstStyle>
          <a:p>
            <a:r>
              <a:rPr lang="en-US"/>
              <a:t>Click to edit Master title style</a:t>
            </a:r>
            <a:endParaRPr lang="vi-VN"/>
          </a:p>
        </p:txBody>
      </p:sp>
      <p:sp>
        <p:nvSpPr>
          <p:cNvPr id="3" name="Subtitle 2"/>
          <p:cNvSpPr>
            <a:spLocks noGrp="1"/>
          </p:cNvSpPr>
          <p:nvPr>
            <p:ph type="subTitle" idx="1"/>
          </p:nvPr>
        </p:nvSpPr>
        <p:spPr>
          <a:xfrm>
            <a:off x="1828800" y="3886200"/>
            <a:ext cx="8534400" cy="1752600"/>
          </a:xfrm>
        </p:spPr>
        <p:txBody>
          <a:bodyPr/>
          <a:lstStyle>
            <a:lvl1pPr marL="514350" indent="-514350" algn="l">
              <a:buFont typeface="+mj-lt"/>
              <a:buAutoNum type="arabicPeriod"/>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06228A5-DE51-45EB-A51E-AC7C60465EA1}" type="datetime1">
              <a:rPr lang="en-US" smtClean="0"/>
              <a:t>5/6/2023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0561574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32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10B3D5E-27DF-4C36-B508-84F53F5E9CA0}" type="datetime1">
              <a:rPr lang="en-US" smtClean="0"/>
              <a:t>5/6/2023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70127187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97600" y="1066801"/>
            <a:ext cx="5994400" cy="5059363"/>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5/6/2023</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
        <p:nvSpPr>
          <p:cNvPr id="8" name="Content Placeholder 3">
            <a:extLst>
              <a:ext uri="{FF2B5EF4-FFF2-40B4-BE49-F238E27FC236}">
                <a16:creationId xmlns:a16="http://schemas.microsoft.com/office/drawing/2014/main" id="{B49A9FAE-4758-4C46-8541-F381798C5CD5}"/>
              </a:ext>
            </a:extLst>
          </p:cNvPr>
          <p:cNvSpPr>
            <a:spLocks noGrp="1"/>
          </p:cNvSpPr>
          <p:nvPr>
            <p:ph sz="half" idx="12"/>
          </p:nvPr>
        </p:nvSpPr>
        <p:spPr>
          <a:xfrm>
            <a:off x="6197600" y="76202"/>
            <a:ext cx="5994400" cy="838199"/>
          </a:xfrm>
          <a:solidFill>
            <a:srgbClr val="00B0F0"/>
          </a:solidFill>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vi-VN"/>
          </a:p>
        </p:txBody>
      </p:sp>
    </p:spTree>
    <p:extLst>
      <p:ext uri="{BB962C8B-B14F-4D97-AF65-F5344CB8AC3E}">
        <p14:creationId xmlns:p14="http://schemas.microsoft.com/office/powerpoint/2010/main" val="177406136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97600" y="1066801"/>
            <a:ext cx="3022600" cy="5059363"/>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5/6/2023</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
        <p:nvSpPr>
          <p:cNvPr id="8" name="Content Placeholder 3">
            <a:extLst>
              <a:ext uri="{FF2B5EF4-FFF2-40B4-BE49-F238E27FC236}">
                <a16:creationId xmlns:a16="http://schemas.microsoft.com/office/drawing/2014/main" id="{B49A9FAE-4758-4C46-8541-F381798C5CD5}"/>
              </a:ext>
            </a:extLst>
          </p:cNvPr>
          <p:cNvSpPr>
            <a:spLocks noGrp="1"/>
          </p:cNvSpPr>
          <p:nvPr>
            <p:ph sz="half" idx="12"/>
          </p:nvPr>
        </p:nvSpPr>
        <p:spPr>
          <a:xfrm>
            <a:off x="6197600" y="76202"/>
            <a:ext cx="5994400" cy="838199"/>
          </a:xfrm>
          <a:solidFill>
            <a:srgbClr val="00B0F0"/>
          </a:solidFill>
        </p:spPr>
        <p:txBody>
          <a:bodyPr/>
          <a:lstStyle>
            <a:lvl1pPr marL="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vi-VN"/>
          </a:p>
        </p:txBody>
      </p:sp>
      <p:sp>
        <p:nvSpPr>
          <p:cNvPr id="7" name="Content Placeholder 3">
            <a:extLst>
              <a:ext uri="{FF2B5EF4-FFF2-40B4-BE49-F238E27FC236}">
                <a16:creationId xmlns:a16="http://schemas.microsoft.com/office/drawing/2014/main" id="{41B544BE-4259-4202-9EEF-29A5F771B6E3}"/>
              </a:ext>
            </a:extLst>
          </p:cNvPr>
          <p:cNvSpPr>
            <a:spLocks noGrp="1"/>
          </p:cNvSpPr>
          <p:nvPr>
            <p:ph sz="half" idx="13"/>
          </p:nvPr>
        </p:nvSpPr>
        <p:spPr>
          <a:xfrm>
            <a:off x="9239864" y="1066800"/>
            <a:ext cx="2952136" cy="5059363"/>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02334505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97600" y="685800"/>
            <a:ext cx="5994400" cy="5440364"/>
          </a:xfrm>
          <a:solidFill>
            <a:schemeClr val="bg1"/>
          </a:solidFill>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5/6/2023</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42514639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97600" y="0"/>
            <a:ext cx="5994400" cy="6172200"/>
          </a:xfrm>
          <a:solidFill>
            <a:schemeClr val="bg1"/>
          </a:solidFill>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5/6/2023</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40077480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97600" y="1600201"/>
            <a:ext cx="538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5/6/2023</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562599125"/>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5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97600" y="1600201"/>
            <a:ext cx="59944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5/6/2023</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194170472"/>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8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97600" y="1600201"/>
            <a:ext cx="59944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5/6/2023</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862741479"/>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4" name="Content Placeholder 3"/>
          <p:cNvSpPr>
            <a:spLocks noGrp="1"/>
          </p:cNvSpPr>
          <p:nvPr>
            <p:ph sz="half" idx="2"/>
          </p:nvPr>
        </p:nvSpPr>
        <p:spPr>
          <a:xfrm>
            <a:off x="6197600" y="1600201"/>
            <a:ext cx="59944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5/6/2023</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638193349"/>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6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0" y="1600201"/>
            <a:ext cx="59944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97600" y="1600201"/>
            <a:ext cx="59944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5/6/2023</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998944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130426"/>
            <a:ext cx="11582400" cy="1470025"/>
          </a:xfrm>
        </p:spPr>
        <p:txBody>
          <a:bodyPr/>
          <a:lstStyle>
            <a:lvl1pPr>
              <a:defRPr>
                <a:solidFill>
                  <a:srgbClr val="FF0000"/>
                </a:solidFill>
              </a:defRPr>
            </a:lvl1pPr>
          </a:lstStyle>
          <a:p>
            <a:r>
              <a:rPr lang="en-US"/>
              <a:t>Click to edit Master title style</a:t>
            </a:r>
            <a:endParaRPr lang="vi-VN"/>
          </a:p>
        </p:txBody>
      </p:sp>
      <p:sp>
        <p:nvSpPr>
          <p:cNvPr id="3" name="Subtitle 2"/>
          <p:cNvSpPr>
            <a:spLocks noGrp="1"/>
          </p:cNvSpPr>
          <p:nvPr>
            <p:ph type="subTitle" idx="1"/>
          </p:nvPr>
        </p:nvSpPr>
        <p:spPr>
          <a:xfrm>
            <a:off x="304800" y="3886200"/>
            <a:ext cx="5638800" cy="1752600"/>
          </a:xfrm>
        </p:spPr>
        <p:txBody>
          <a:bodyPr/>
          <a:lstStyle>
            <a:lvl1pPr marL="514350" indent="-514350" algn="l">
              <a:buFont typeface="+mj-lt"/>
              <a:buAutoNum type="arabicPeriod"/>
              <a:defRPr sz="240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06228A5-DE51-45EB-A51E-AC7C60465EA1}" type="datetime1">
              <a:rPr lang="en-US" smtClean="0"/>
              <a:t>5/6/2023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
        <p:nvSpPr>
          <p:cNvPr id="6" name="Subtitle 2">
            <a:extLst>
              <a:ext uri="{FF2B5EF4-FFF2-40B4-BE49-F238E27FC236}">
                <a16:creationId xmlns:a16="http://schemas.microsoft.com/office/drawing/2014/main" id="{B2CC80A9-AF72-4337-99AA-BB87BFF8E5D6}"/>
              </a:ext>
            </a:extLst>
          </p:cNvPr>
          <p:cNvSpPr txBox="1">
            <a:spLocks/>
          </p:cNvSpPr>
          <p:nvPr userDrawn="1"/>
        </p:nvSpPr>
        <p:spPr bwMode="auto">
          <a:xfrm>
            <a:off x="6248400" y="3886200"/>
            <a:ext cx="5638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514350" indent="-514350" algn="l" rtl="0" eaLnBrk="0" fontAlgn="base" hangingPunct="0">
              <a:spcBef>
                <a:spcPct val="20000"/>
              </a:spcBef>
              <a:spcAft>
                <a:spcPct val="0"/>
              </a:spcAft>
              <a:buFont typeface="+mj-lt"/>
              <a:buAutoNum type="arabicPeriod"/>
              <a:defRPr sz="2800">
                <a:solidFill>
                  <a:srgbClr val="0066FF"/>
                </a:solidFill>
                <a:latin typeface="+mn-lt"/>
                <a:ea typeface="+mn-ea"/>
                <a:cs typeface="+mn-cs"/>
              </a:defRPr>
            </a:lvl1pPr>
            <a:lvl2pPr marL="457200" indent="0" algn="ctr" rtl="0" eaLnBrk="0" fontAlgn="base" hangingPunct="0">
              <a:spcBef>
                <a:spcPct val="20000"/>
              </a:spcBef>
              <a:spcAft>
                <a:spcPct val="0"/>
              </a:spcAft>
              <a:buFont typeface="Arial" panose="020B0604020202020204" pitchFamily="34" charset="0"/>
              <a:buNone/>
              <a:defRPr sz="2800">
                <a:solidFill>
                  <a:srgbClr val="0066FF"/>
                </a:solidFill>
                <a:latin typeface="+mn-lt"/>
              </a:defRPr>
            </a:lvl2pPr>
            <a:lvl3pPr marL="914400" indent="0" algn="ctr" rtl="0" eaLnBrk="0" fontAlgn="base" hangingPunct="0">
              <a:spcBef>
                <a:spcPct val="20000"/>
              </a:spcBef>
              <a:spcAft>
                <a:spcPct val="0"/>
              </a:spcAft>
              <a:buNone/>
              <a:defRPr sz="2800">
                <a:solidFill>
                  <a:srgbClr val="0066FF"/>
                </a:solidFill>
                <a:latin typeface="+mn-lt"/>
              </a:defRPr>
            </a:lvl3pPr>
            <a:lvl4pPr marL="1371600" indent="0" algn="ctr" rtl="0" eaLnBrk="0" fontAlgn="base" hangingPunct="0">
              <a:spcBef>
                <a:spcPct val="20000"/>
              </a:spcBef>
              <a:spcAft>
                <a:spcPct val="0"/>
              </a:spcAft>
              <a:buNone/>
              <a:defRPr sz="2000">
                <a:solidFill>
                  <a:schemeClr val="tx1"/>
                </a:solidFill>
                <a:latin typeface="+mn-lt"/>
              </a:defRPr>
            </a:lvl4pPr>
            <a:lvl5pPr marL="1828800" indent="0" algn="ctr" rtl="0" eaLnBrk="0" fontAlgn="base" hangingPunct="0">
              <a:spcBef>
                <a:spcPct val="20000"/>
              </a:spcBef>
              <a:spcAft>
                <a:spcPct val="0"/>
              </a:spcAft>
              <a:buNone/>
              <a:defRPr sz="2000">
                <a:solidFill>
                  <a:schemeClr val="tx1"/>
                </a:solidFill>
                <a:latin typeface="+mn-lt"/>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marL="457148" indent="-457148" defTabSz="-13871574">
              <a:spcBef>
                <a:spcPts val="0"/>
              </a:spcBef>
              <a:spcAft>
                <a:spcPts val="0"/>
              </a:spcAft>
              <a:defRPr/>
            </a:pPr>
            <a:r>
              <a:rPr lang="en-US" sz="2400">
                <a:solidFill>
                  <a:srgbClr val="0066FF"/>
                </a:solidFill>
              </a:rPr>
              <a:t>TS. Nguyễn Tấn Trần Minh Khang</a:t>
            </a:r>
          </a:p>
          <a:p>
            <a:pPr marL="457148" indent="-457148" defTabSz="-13871574">
              <a:spcBef>
                <a:spcPts val="0"/>
              </a:spcBef>
              <a:spcAft>
                <a:spcPts val="0"/>
              </a:spcAft>
              <a:defRPr/>
            </a:pPr>
            <a:r>
              <a:rPr lang="en-US" sz="2400">
                <a:solidFill>
                  <a:srgbClr val="FF0000"/>
                </a:solidFill>
              </a:rPr>
              <a:t>ThS. Võ Duy Nguyên</a:t>
            </a:r>
          </a:p>
        </p:txBody>
      </p:sp>
    </p:spTree>
    <p:extLst>
      <p:ext uri="{BB962C8B-B14F-4D97-AF65-F5344CB8AC3E}">
        <p14:creationId xmlns:p14="http://schemas.microsoft.com/office/powerpoint/2010/main" val="1407251899"/>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5/6/2023</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
        <p:nvSpPr>
          <p:cNvPr id="7" name="Content Placeholder 2">
            <a:extLst>
              <a:ext uri="{FF2B5EF4-FFF2-40B4-BE49-F238E27FC236}">
                <a16:creationId xmlns:a16="http://schemas.microsoft.com/office/drawing/2014/main" id="{9D883E1B-DCB8-4AE3-8602-77DB6847C833}"/>
              </a:ext>
            </a:extLst>
          </p:cNvPr>
          <p:cNvSpPr>
            <a:spLocks noGrp="1"/>
          </p:cNvSpPr>
          <p:nvPr>
            <p:ph sz="half" idx="1"/>
          </p:nvPr>
        </p:nvSpPr>
        <p:spPr>
          <a:xfrm>
            <a:off x="609600" y="1700266"/>
            <a:ext cx="5384800" cy="4086734"/>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9" name="Content Placeholder 3">
            <a:extLst>
              <a:ext uri="{FF2B5EF4-FFF2-40B4-BE49-F238E27FC236}">
                <a16:creationId xmlns:a16="http://schemas.microsoft.com/office/drawing/2014/main" id="{75BCF21E-A865-464F-8655-72D304F74085}"/>
              </a:ext>
            </a:extLst>
          </p:cNvPr>
          <p:cNvSpPr>
            <a:spLocks noGrp="1"/>
          </p:cNvSpPr>
          <p:nvPr>
            <p:ph sz="half" idx="2"/>
          </p:nvPr>
        </p:nvSpPr>
        <p:spPr>
          <a:xfrm>
            <a:off x="6197600" y="1700266"/>
            <a:ext cx="5384800" cy="4086734"/>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228886234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5/6/2023</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hasCustomPrompt="1"/>
          </p:nvPr>
        </p:nvSpPr>
        <p:spPr>
          <a:xfrm>
            <a:off x="0" y="5887064"/>
            <a:ext cx="121920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
        <p:nvSpPr>
          <p:cNvPr id="7" name="Content Placeholder 2">
            <a:extLst>
              <a:ext uri="{FF2B5EF4-FFF2-40B4-BE49-F238E27FC236}">
                <a16:creationId xmlns:a16="http://schemas.microsoft.com/office/drawing/2014/main" id="{9D883E1B-DCB8-4AE3-8602-77DB6847C833}"/>
              </a:ext>
            </a:extLst>
          </p:cNvPr>
          <p:cNvSpPr>
            <a:spLocks noGrp="1"/>
          </p:cNvSpPr>
          <p:nvPr>
            <p:ph sz="half" idx="1"/>
          </p:nvPr>
        </p:nvSpPr>
        <p:spPr>
          <a:xfrm>
            <a:off x="0" y="1700266"/>
            <a:ext cx="5994400" cy="4086734"/>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9" name="Content Placeholder 3">
            <a:extLst>
              <a:ext uri="{FF2B5EF4-FFF2-40B4-BE49-F238E27FC236}">
                <a16:creationId xmlns:a16="http://schemas.microsoft.com/office/drawing/2014/main" id="{75BCF21E-A865-464F-8655-72D304F74085}"/>
              </a:ext>
            </a:extLst>
          </p:cNvPr>
          <p:cNvSpPr>
            <a:spLocks noGrp="1"/>
          </p:cNvSpPr>
          <p:nvPr>
            <p:ph sz="half" idx="2"/>
          </p:nvPr>
        </p:nvSpPr>
        <p:spPr>
          <a:xfrm>
            <a:off x="6197600" y="1700266"/>
            <a:ext cx="5994400" cy="4086734"/>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1606610236"/>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0" y="1600201"/>
            <a:ext cx="5994400" cy="228599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5/6/2023</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
        <p:nvSpPr>
          <p:cNvPr id="7" name="Content Placeholder 2">
            <a:extLst>
              <a:ext uri="{FF2B5EF4-FFF2-40B4-BE49-F238E27FC236}">
                <a16:creationId xmlns:a16="http://schemas.microsoft.com/office/drawing/2014/main" id="{D4EA549A-C581-4C37-B257-ACE55CAD4DF6}"/>
              </a:ext>
            </a:extLst>
          </p:cNvPr>
          <p:cNvSpPr>
            <a:spLocks noGrp="1"/>
          </p:cNvSpPr>
          <p:nvPr>
            <p:ph sz="half" idx="12"/>
          </p:nvPr>
        </p:nvSpPr>
        <p:spPr>
          <a:xfrm>
            <a:off x="0" y="3886200"/>
            <a:ext cx="5994400" cy="228599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9" name="Content Placeholder 2">
            <a:extLst>
              <a:ext uri="{FF2B5EF4-FFF2-40B4-BE49-F238E27FC236}">
                <a16:creationId xmlns:a16="http://schemas.microsoft.com/office/drawing/2014/main" id="{00016720-4FC2-4205-9886-7838EB044331}"/>
              </a:ext>
            </a:extLst>
          </p:cNvPr>
          <p:cNvSpPr>
            <a:spLocks noGrp="1"/>
          </p:cNvSpPr>
          <p:nvPr>
            <p:ph sz="half" idx="13"/>
          </p:nvPr>
        </p:nvSpPr>
        <p:spPr>
          <a:xfrm>
            <a:off x="6197600" y="1608826"/>
            <a:ext cx="5994400" cy="228599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10" name="Content Placeholder 2">
            <a:extLst>
              <a:ext uri="{FF2B5EF4-FFF2-40B4-BE49-F238E27FC236}">
                <a16:creationId xmlns:a16="http://schemas.microsoft.com/office/drawing/2014/main" id="{CE828636-495F-44E0-8340-BCE2B3F47166}"/>
              </a:ext>
            </a:extLst>
          </p:cNvPr>
          <p:cNvSpPr>
            <a:spLocks noGrp="1"/>
          </p:cNvSpPr>
          <p:nvPr>
            <p:ph sz="half" idx="14"/>
          </p:nvPr>
        </p:nvSpPr>
        <p:spPr>
          <a:xfrm>
            <a:off x="6197600" y="3894825"/>
            <a:ext cx="5994400" cy="228599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501676564"/>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0" y="1600202"/>
            <a:ext cx="3962400" cy="4286862"/>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5/6/2023</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hasCustomPrompt="1"/>
          </p:nvPr>
        </p:nvSpPr>
        <p:spPr>
          <a:xfrm>
            <a:off x="0" y="5887064"/>
            <a:ext cx="121920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
        <p:nvSpPr>
          <p:cNvPr id="7" name="Content Placeholder 2">
            <a:extLst>
              <a:ext uri="{FF2B5EF4-FFF2-40B4-BE49-F238E27FC236}">
                <a16:creationId xmlns:a16="http://schemas.microsoft.com/office/drawing/2014/main" id="{9FCB7F62-31CE-479A-B75D-E680BBC27871}"/>
              </a:ext>
            </a:extLst>
          </p:cNvPr>
          <p:cNvSpPr>
            <a:spLocks noGrp="1"/>
          </p:cNvSpPr>
          <p:nvPr>
            <p:ph idx="17"/>
          </p:nvPr>
        </p:nvSpPr>
        <p:spPr>
          <a:xfrm>
            <a:off x="8229600" y="1600200"/>
            <a:ext cx="3962400" cy="4286862"/>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Content Placeholder 2">
            <a:extLst>
              <a:ext uri="{FF2B5EF4-FFF2-40B4-BE49-F238E27FC236}">
                <a16:creationId xmlns:a16="http://schemas.microsoft.com/office/drawing/2014/main" id="{90AFCEF9-0FFB-4670-A771-DA310A1C55BF}"/>
              </a:ext>
            </a:extLst>
          </p:cNvPr>
          <p:cNvSpPr>
            <a:spLocks noGrp="1"/>
          </p:cNvSpPr>
          <p:nvPr>
            <p:ph idx="18"/>
          </p:nvPr>
        </p:nvSpPr>
        <p:spPr>
          <a:xfrm>
            <a:off x="4114800" y="1600200"/>
            <a:ext cx="3962400" cy="4286862"/>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3865494"/>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0" y="1600201"/>
            <a:ext cx="284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5/6/2023</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
        <p:nvSpPr>
          <p:cNvPr id="7" name="Content Placeholder 2">
            <a:extLst>
              <a:ext uri="{FF2B5EF4-FFF2-40B4-BE49-F238E27FC236}">
                <a16:creationId xmlns:a16="http://schemas.microsoft.com/office/drawing/2014/main" id="{1E586163-080C-4D92-9FF5-83B9A124C31B}"/>
              </a:ext>
            </a:extLst>
          </p:cNvPr>
          <p:cNvSpPr>
            <a:spLocks noGrp="1"/>
          </p:cNvSpPr>
          <p:nvPr>
            <p:ph sz="half" idx="12"/>
          </p:nvPr>
        </p:nvSpPr>
        <p:spPr>
          <a:xfrm>
            <a:off x="3098800" y="1600200"/>
            <a:ext cx="284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8" name="Content Placeholder 2">
            <a:extLst>
              <a:ext uri="{FF2B5EF4-FFF2-40B4-BE49-F238E27FC236}">
                <a16:creationId xmlns:a16="http://schemas.microsoft.com/office/drawing/2014/main" id="{60879BDB-29CC-404E-9DCA-E89C7B9070DD}"/>
              </a:ext>
            </a:extLst>
          </p:cNvPr>
          <p:cNvSpPr>
            <a:spLocks noGrp="1"/>
          </p:cNvSpPr>
          <p:nvPr>
            <p:ph sz="half" idx="13"/>
          </p:nvPr>
        </p:nvSpPr>
        <p:spPr>
          <a:xfrm>
            <a:off x="6210300" y="1600200"/>
            <a:ext cx="284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9" name="Content Placeholder 2">
            <a:extLst>
              <a:ext uri="{FF2B5EF4-FFF2-40B4-BE49-F238E27FC236}">
                <a16:creationId xmlns:a16="http://schemas.microsoft.com/office/drawing/2014/main" id="{2494B703-5983-4A4F-B197-D2C64EAA9F6A}"/>
              </a:ext>
            </a:extLst>
          </p:cNvPr>
          <p:cNvSpPr>
            <a:spLocks noGrp="1"/>
          </p:cNvSpPr>
          <p:nvPr>
            <p:ph sz="half" idx="14"/>
          </p:nvPr>
        </p:nvSpPr>
        <p:spPr>
          <a:xfrm>
            <a:off x="9347200" y="1600200"/>
            <a:ext cx="284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2306970055"/>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0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8077200" cy="990599"/>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p:txBody>
      </p:sp>
      <p:sp>
        <p:nvSpPr>
          <p:cNvPr id="4" name="Content Placeholder 3"/>
          <p:cNvSpPr>
            <a:spLocks noGrp="1"/>
          </p:cNvSpPr>
          <p:nvPr>
            <p:ph sz="half" idx="2"/>
          </p:nvPr>
        </p:nvSpPr>
        <p:spPr>
          <a:xfrm>
            <a:off x="8763000" y="1600201"/>
            <a:ext cx="2819400" cy="990599"/>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5/6/2023</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
        <p:nvSpPr>
          <p:cNvPr id="21" name="Content Placeholder 2">
            <a:extLst>
              <a:ext uri="{FF2B5EF4-FFF2-40B4-BE49-F238E27FC236}">
                <a16:creationId xmlns:a16="http://schemas.microsoft.com/office/drawing/2014/main" id="{E4A1A4A6-69C0-4EC3-B5CC-CC08837714D4}"/>
              </a:ext>
            </a:extLst>
          </p:cNvPr>
          <p:cNvSpPr>
            <a:spLocks noGrp="1"/>
          </p:cNvSpPr>
          <p:nvPr>
            <p:ph sz="half" idx="12"/>
          </p:nvPr>
        </p:nvSpPr>
        <p:spPr>
          <a:xfrm>
            <a:off x="609600" y="2680855"/>
            <a:ext cx="8077200" cy="900545"/>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p:txBody>
      </p:sp>
      <p:sp>
        <p:nvSpPr>
          <p:cNvPr id="22" name="Content Placeholder 3">
            <a:extLst>
              <a:ext uri="{FF2B5EF4-FFF2-40B4-BE49-F238E27FC236}">
                <a16:creationId xmlns:a16="http://schemas.microsoft.com/office/drawing/2014/main" id="{3E39D719-3B3B-4F96-BE3F-4E767D23D3DC}"/>
              </a:ext>
            </a:extLst>
          </p:cNvPr>
          <p:cNvSpPr>
            <a:spLocks noGrp="1"/>
          </p:cNvSpPr>
          <p:nvPr>
            <p:ph sz="half" idx="13"/>
          </p:nvPr>
        </p:nvSpPr>
        <p:spPr>
          <a:xfrm>
            <a:off x="8763000" y="2680855"/>
            <a:ext cx="2819400" cy="900545"/>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endParaRPr lang="vi-VN"/>
          </a:p>
        </p:txBody>
      </p:sp>
      <p:sp>
        <p:nvSpPr>
          <p:cNvPr id="23" name="Content Placeholder 2">
            <a:extLst>
              <a:ext uri="{FF2B5EF4-FFF2-40B4-BE49-F238E27FC236}">
                <a16:creationId xmlns:a16="http://schemas.microsoft.com/office/drawing/2014/main" id="{D7791AFD-E53B-48D7-8A3C-24F9B9314932}"/>
              </a:ext>
            </a:extLst>
          </p:cNvPr>
          <p:cNvSpPr>
            <a:spLocks noGrp="1"/>
          </p:cNvSpPr>
          <p:nvPr>
            <p:ph sz="half" idx="14"/>
          </p:nvPr>
        </p:nvSpPr>
        <p:spPr>
          <a:xfrm>
            <a:off x="609600" y="3733801"/>
            <a:ext cx="8077200" cy="990599"/>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p:txBody>
      </p:sp>
      <p:sp>
        <p:nvSpPr>
          <p:cNvPr id="24" name="Content Placeholder 3">
            <a:extLst>
              <a:ext uri="{FF2B5EF4-FFF2-40B4-BE49-F238E27FC236}">
                <a16:creationId xmlns:a16="http://schemas.microsoft.com/office/drawing/2014/main" id="{7784060D-E07A-4765-948A-FC9071F8DDC5}"/>
              </a:ext>
            </a:extLst>
          </p:cNvPr>
          <p:cNvSpPr>
            <a:spLocks noGrp="1"/>
          </p:cNvSpPr>
          <p:nvPr>
            <p:ph sz="half" idx="15"/>
          </p:nvPr>
        </p:nvSpPr>
        <p:spPr>
          <a:xfrm>
            <a:off x="8763000" y="3733801"/>
            <a:ext cx="2819400" cy="990599"/>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endParaRPr lang="vi-VN"/>
          </a:p>
        </p:txBody>
      </p:sp>
      <p:sp>
        <p:nvSpPr>
          <p:cNvPr id="25" name="Content Placeholder 2">
            <a:extLst>
              <a:ext uri="{FF2B5EF4-FFF2-40B4-BE49-F238E27FC236}">
                <a16:creationId xmlns:a16="http://schemas.microsoft.com/office/drawing/2014/main" id="{A67EFF06-2483-4600-B6B9-3D1CE50220DD}"/>
              </a:ext>
            </a:extLst>
          </p:cNvPr>
          <p:cNvSpPr>
            <a:spLocks noGrp="1"/>
          </p:cNvSpPr>
          <p:nvPr>
            <p:ph sz="half" idx="16"/>
          </p:nvPr>
        </p:nvSpPr>
        <p:spPr>
          <a:xfrm>
            <a:off x="609600" y="4814455"/>
            <a:ext cx="8077200" cy="900545"/>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p:txBody>
      </p:sp>
      <p:sp>
        <p:nvSpPr>
          <p:cNvPr id="26" name="Content Placeholder 3">
            <a:extLst>
              <a:ext uri="{FF2B5EF4-FFF2-40B4-BE49-F238E27FC236}">
                <a16:creationId xmlns:a16="http://schemas.microsoft.com/office/drawing/2014/main" id="{C22FA758-800C-4200-9C64-1F16B8C51CA7}"/>
              </a:ext>
            </a:extLst>
          </p:cNvPr>
          <p:cNvSpPr>
            <a:spLocks noGrp="1"/>
          </p:cNvSpPr>
          <p:nvPr>
            <p:ph sz="half" idx="17"/>
          </p:nvPr>
        </p:nvSpPr>
        <p:spPr>
          <a:xfrm>
            <a:off x="8763000" y="4814455"/>
            <a:ext cx="2819400" cy="900545"/>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endParaRPr lang="vi-VN"/>
          </a:p>
        </p:txBody>
      </p:sp>
    </p:spTree>
    <p:extLst>
      <p:ext uri="{BB962C8B-B14F-4D97-AF65-F5344CB8AC3E}">
        <p14:creationId xmlns:p14="http://schemas.microsoft.com/office/powerpoint/2010/main" val="1809676352"/>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B0E5A6EA-EB31-4A91-90CD-BB8F6438FCF1}" type="datetime1">
              <a:rPr lang="en-US" smtClean="0"/>
              <a:t>5/6/2023</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132287914"/>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998632" cy="395128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B0E5A6EA-EB31-4A91-90CD-BB8F6438FCF1}" type="datetime1">
              <a:rPr lang="en-US" smtClean="0"/>
              <a:t>5/6/2023</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621836187"/>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10972800"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Content Placeholder 5"/>
          <p:cNvSpPr>
            <a:spLocks noGrp="1"/>
          </p:cNvSpPr>
          <p:nvPr>
            <p:ph sz="quarter" idx="4"/>
          </p:nvPr>
        </p:nvSpPr>
        <p:spPr>
          <a:xfrm>
            <a:off x="6193368" y="2174875"/>
            <a:ext cx="5389033" cy="395128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B0E5A6EA-EB31-4A91-90CD-BB8F6438FCF1}" type="datetime1">
              <a:rPr lang="en-US" smtClean="0"/>
              <a:t>5/6/2023</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792634591"/>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10972800"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800"/>
            </a:lvl1pPr>
            <a:lvl2pPr>
              <a:defRPr sz="2800"/>
            </a:lvl2pPr>
            <a:lvl3pPr>
              <a:defRPr sz="2800"/>
            </a:lvl3pPr>
            <a:lvl4pPr>
              <a:defRPr sz="2800"/>
            </a:lvl4pPr>
            <a:lvl5pPr>
              <a:defRPr sz="2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Content Placeholder 5"/>
          <p:cNvSpPr>
            <a:spLocks noGrp="1"/>
          </p:cNvSpPr>
          <p:nvPr>
            <p:ph sz="quarter" idx="4"/>
          </p:nvPr>
        </p:nvSpPr>
        <p:spPr>
          <a:xfrm>
            <a:off x="6193368" y="2174875"/>
            <a:ext cx="5998632" cy="3951288"/>
          </a:xfrm>
        </p:spPr>
        <p:txBody>
          <a:bodyPr/>
          <a:lstStyle>
            <a:lvl1pPr>
              <a:defRPr sz="2800"/>
            </a:lvl1pPr>
            <a:lvl2pPr>
              <a:defRPr sz="2800"/>
            </a:lvl2pPr>
            <a:lvl3pPr>
              <a:defRPr sz="2800"/>
            </a:lvl3pPr>
            <a:lvl4pPr>
              <a:defRPr sz="2800"/>
            </a:lvl4pPr>
            <a:lvl5pPr>
              <a:defRPr sz="2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B0E5A6EA-EB31-4A91-90CD-BB8F6438FCF1}" type="datetime1">
              <a:rPr lang="en-US" smtClean="0"/>
              <a:t>5/6/2023</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8930500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F7459F9-7608-4E7E-AF0C-31D775524873}" type="datetime1">
              <a:rPr lang="en-US" smtClean="0"/>
              <a:t>5/6/2023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765536986"/>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2114" y="1535113"/>
            <a:ext cx="12194114"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14" y="2174875"/>
            <a:ext cx="5998632" cy="3951288"/>
          </a:xfr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Content Placeholder 5"/>
          <p:cNvSpPr>
            <a:spLocks noGrp="1"/>
          </p:cNvSpPr>
          <p:nvPr>
            <p:ph sz="quarter" idx="4"/>
          </p:nvPr>
        </p:nvSpPr>
        <p:spPr>
          <a:xfrm>
            <a:off x="6193368" y="2174875"/>
            <a:ext cx="5998632" cy="3951288"/>
          </a:xfr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B0E5A6EA-EB31-4A91-90CD-BB8F6438FCF1}" type="datetime1">
              <a:rPr lang="en-US" smtClean="0"/>
              <a:t>5/6/2023</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145515960"/>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C4F9C9E2-06BB-41C5-A984-A694C29A16A3}" type="datetime1">
              <a:rPr lang="en-US" smtClean="0"/>
              <a:t>5/6/2023</a:t>
            </a:fld>
            <a:endParaRPr lang="en-US"/>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112719614"/>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3CC2845-9148-4B5B-9562-D246E4219F47}" type="datetime1">
              <a:rPr lang="en-US" smtClean="0"/>
              <a:t>5/6/2023</a:t>
            </a:fld>
            <a:endParaRPr lang="en-US"/>
          </a:p>
        </p:txBody>
      </p:sp>
      <p:sp>
        <p:nvSpPr>
          <p:cNvPr id="3"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56685482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800" b="1"/>
            </a:lvl1pPr>
          </a:lstStyle>
          <a:p>
            <a:r>
              <a:rPr lang="en-US"/>
              <a:t>Click to edit Master title style</a:t>
            </a:r>
            <a:endParaRPr lang="vi-VN"/>
          </a:p>
        </p:txBody>
      </p:sp>
      <p:sp>
        <p:nvSpPr>
          <p:cNvPr id="3" name="Content Placeholder 2"/>
          <p:cNvSpPr>
            <a:spLocks noGrp="1"/>
          </p:cNvSpPr>
          <p:nvPr>
            <p:ph idx="1"/>
          </p:nvPr>
        </p:nvSpPr>
        <p:spPr>
          <a:xfrm>
            <a:off x="4766733" y="273051"/>
            <a:ext cx="6815667" cy="5853113"/>
          </a:xfrm>
        </p:spPr>
        <p:txBody>
          <a:bodyPr/>
          <a:lstStyle>
            <a:lvl1pPr>
              <a:defRPr sz="2800"/>
            </a:lvl1pPr>
            <a:lvl2pPr>
              <a:defRPr sz="2800"/>
            </a:lvl2pPr>
            <a:lvl3pPr>
              <a:defRPr sz="2800"/>
            </a:lvl3pPr>
            <a:lvl4pPr>
              <a:defRPr sz="2800"/>
            </a:lvl4pPr>
            <a:lvl5pPr>
              <a:defRPr sz="2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8A4F83F0-61E2-46D0-B6E3-3CB47DF90001}" type="datetime1">
              <a:rPr lang="en-US" smtClean="0"/>
              <a:t>5/6/2023</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270007215"/>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5FA6EDE-9D0A-48DF-8DB7-E6E7C6725AE9}" type="datetime1">
              <a:rPr lang="en-US" smtClean="0"/>
              <a:t>5/6/2023</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76903305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0735CB54-6AB1-4B04-9998-2469A6BA0B58}" type="datetime1">
              <a:rPr lang="en-US" smtClean="0"/>
              <a:t>5/6/2023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99188231"/>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D9D2B26-C4DE-45F6-A82F-4DCF9E9E95FB}" type="datetime1">
              <a:rPr lang="en-US" smtClean="0"/>
              <a:t>5/6/2023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85348029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249C8-BF7A-4990-B3B9-274312BE8A3E}"/>
              </a:ext>
            </a:extLst>
          </p:cNvPr>
          <p:cNvSpPr>
            <a:spLocks noGrp="1"/>
          </p:cNvSpPr>
          <p:nvPr>
            <p:ph idx="1"/>
          </p:nvPr>
        </p:nvSpPr>
        <p:spPr>
          <a:xfrm>
            <a:off x="609600" y="228601"/>
            <a:ext cx="10972800" cy="5897563"/>
          </a:xfrm>
        </p:spPr>
        <p:txBody>
          <a:bodyPr/>
          <a:lstStyle>
            <a:lvl1pPr>
              <a:defRPr sz="2800"/>
            </a:lvl1pPr>
            <a:lvl2pPr>
              <a:defRPr sz="2800"/>
            </a:lvl2pPr>
            <a:lvl3pPr>
              <a:defRPr sz="28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11221168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2"/>
            <a:ext cx="10972800" cy="4286862"/>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5/6/2023</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160536144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lvl1pPr marL="514350" indent="-514350">
              <a:buFont typeface="+mj-lt"/>
              <a:buAutoNum type="arabicPeriod"/>
              <a:defRPr sz="2800">
                <a:solidFill>
                  <a:schemeClr val="tx1"/>
                </a:solidFill>
                <a:latin typeface="Courier New" panose="02070309020205020404" pitchFamily="49" charset="0"/>
                <a:cs typeface="Courier New" panose="02070309020205020404" pitchFamily="49" charset="0"/>
              </a:defRPr>
            </a:lvl1pPr>
            <a:lvl2pPr>
              <a:defRPr sz="2800"/>
            </a:lvl2pPr>
            <a:lvl3pPr>
              <a:defRPr sz="2800"/>
            </a:lvl3pPr>
            <a:lvl4pPr>
              <a:defRPr sz="2400"/>
            </a:lvl4pPr>
            <a:lvl5pPr>
              <a:defRPr sz="2400"/>
            </a:lvl5pPr>
          </a:lstStyle>
          <a:p>
            <a:pPr lvl="0"/>
            <a:r>
              <a:rPr lang="en-US"/>
              <a:t>Click to edit Master text styles</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F7459F9-7608-4E7E-AF0C-31D775524873}" type="datetime1">
              <a:rPr lang="en-US" smtClean="0"/>
              <a:t>5/6/2023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80783120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2"/>
            <a:ext cx="10972800" cy="4286862"/>
          </a:xfrm>
        </p:spPr>
        <p:txBody>
          <a:bodyPr/>
          <a:lstStyle>
            <a:lvl1pPr marL="514350" indent="-514350">
              <a:buFont typeface="+mj-lt"/>
              <a:buAutoNum type="arabicPeriod"/>
              <a:defRPr sz="2800">
                <a:latin typeface="Courier New" panose="02070309020205020404" pitchFamily="49" charset="0"/>
                <a:cs typeface="Courier New" panose="02070309020205020404" pitchFamily="49" charset="0"/>
              </a:defRPr>
            </a:lvl1pPr>
            <a:lvl2pPr marL="971550" indent="-514350">
              <a:buFont typeface="+mj-lt"/>
              <a:buAutoNum type="arabicPeriod"/>
              <a:defRPr sz="2800">
                <a:latin typeface="Courier New" panose="02070309020205020404" pitchFamily="49" charset="0"/>
                <a:cs typeface="Courier New" panose="02070309020205020404" pitchFamily="49" charset="0"/>
              </a:defRPr>
            </a:lvl2pPr>
            <a:lvl3pPr marL="1371600" indent="-457200">
              <a:buFont typeface="+mj-lt"/>
              <a:buAutoNum type="arabicPeriod"/>
              <a:defRPr sz="2400">
                <a:latin typeface="Courier New" panose="02070309020205020404" pitchFamily="49" charset="0"/>
                <a:cs typeface="Courier New" panose="02070309020205020404" pitchFamily="49" charset="0"/>
              </a:defRPr>
            </a:lvl3pPr>
            <a:lvl4pPr marL="1828800" indent="-457200">
              <a:buFont typeface="+mj-lt"/>
              <a:buAutoNum type="arabicPeriod"/>
              <a:defRPr sz="2000">
                <a:latin typeface="Courier New" panose="02070309020205020404" pitchFamily="49" charset="0"/>
                <a:cs typeface="Courier New" panose="02070309020205020404" pitchFamily="49" charset="0"/>
              </a:defRPr>
            </a:lvl4pPr>
          </a:lstStyle>
          <a:p>
            <a:pPr lvl="0"/>
            <a:r>
              <a:rPr lang="en-US"/>
              <a:t>Click to edit Master text styles</a:t>
            </a:r>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5/6/2023</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43313611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a:xfrm>
            <a:off x="609600" y="1600201"/>
            <a:ext cx="10972800" cy="838199"/>
          </a:xfrm>
        </p:spPr>
        <p:txBody>
          <a:bodyPr/>
          <a:lstStyle>
            <a:lvl1pPr>
              <a:defRPr sz="2800"/>
            </a:lvl1pPr>
            <a:lvl2pPr>
              <a:defRPr sz="2800"/>
            </a:lvl2pPr>
            <a:lvl3pPr>
              <a:defRPr sz="2800"/>
            </a:lvl3pPr>
            <a:lvl4pPr>
              <a:defRPr sz="2400"/>
            </a:lvl4pPr>
            <a:lvl5pPr>
              <a:defRPr sz="2400"/>
            </a:lvl5pPr>
          </a:lstStyle>
          <a:p>
            <a:pPr lvl="0"/>
            <a:r>
              <a:rPr lang="en-US"/>
              <a:t>Click to edit Master text styles</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F7459F9-7608-4E7E-AF0C-31D775524873}" type="datetime1">
              <a:rPr lang="en-US" smtClean="0"/>
              <a:t>5/6/2023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52673873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a:xfrm>
            <a:off x="609600" y="1600201"/>
            <a:ext cx="8610600" cy="4525963"/>
          </a:xfrm>
        </p:spPr>
        <p:txBody>
          <a:bodyPr/>
          <a:lstStyle>
            <a:lvl1pPr algn="just">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F7459F9-7608-4E7E-AF0C-31D775524873}" type="datetime1">
              <a:rPr lang="en-US" smtClean="0"/>
              <a:t>5/6/2023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
        <p:nvSpPr>
          <p:cNvPr id="6" name="Content Placeholder 2">
            <a:extLst>
              <a:ext uri="{FF2B5EF4-FFF2-40B4-BE49-F238E27FC236}">
                <a16:creationId xmlns:a16="http://schemas.microsoft.com/office/drawing/2014/main" id="{72215DFE-C786-4C03-A1F8-74645480087D}"/>
              </a:ext>
            </a:extLst>
          </p:cNvPr>
          <p:cNvSpPr>
            <a:spLocks noGrp="1"/>
          </p:cNvSpPr>
          <p:nvPr>
            <p:ph idx="12"/>
          </p:nvPr>
        </p:nvSpPr>
        <p:spPr>
          <a:xfrm>
            <a:off x="9220200" y="1600200"/>
            <a:ext cx="2362200" cy="4525963"/>
          </a:xfrm>
        </p:spPr>
        <p:txBody>
          <a:bodyPr/>
          <a:lstStyle>
            <a:lvl1pPr>
              <a:defRPr sz="2800"/>
            </a:lvl1pPr>
            <a:lvl2pPr>
              <a:defRPr sz="2400"/>
            </a:lvl2pPr>
          </a:lstStyle>
          <a:p>
            <a:pPr lvl="0"/>
            <a:r>
              <a:rPr lang="en-US"/>
              <a:t>Click to edit Master text styles</a:t>
            </a:r>
          </a:p>
        </p:txBody>
      </p:sp>
    </p:spTree>
    <p:extLst>
      <p:ext uri="{BB962C8B-B14F-4D97-AF65-F5344CB8AC3E}">
        <p14:creationId xmlns:p14="http://schemas.microsoft.com/office/powerpoint/2010/main" val="232254708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2"/>
            <a:ext cx="10972800" cy="3352799"/>
          </a:xfrm>
        </p:spPr>
        <p:txBody>
          <a:bodyPr/>
          <a:lstStyle>
            <a:lvl1pPr>
              <a:defRPr sz="2800"/>
            </a:lvl1pPr>
            <a:lvl2pPr>
              <a:defRPr sz="2800"/>
            </a:lvl2pPr>
            <a:lvl3pPr>
              <a:defRPr sz="2800"/>
            </a:lvl3pPr>
            <a:lvl4pPr>
              <a:defRPr sz="2000"/>
            </a:lvl4pPr>
          </a:lstStyle>
          <a:p>
            <a:pPr lvl="0"/>
            <a:r>
              <a:rPr lang="en-US"/>
              <a:t>Click to edit Master text styles</a:t>
            </a:r>
          </a:p>
          <a:p>
            <a:pPr lvl="1"/>
            <a:r>
              <a:rPr lang="en-US"/>
              <a:t>Second level</a:t>
            </a:r>
          </a:p>
          <a:p>
            <a:pPr lvl="2"/>
            <a:r>
              <a:rPr lang="en-US"/>
              <a:t>Third level</a:t>
            </a:r>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5/6/2023</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hasCustomPrompt="1"/>
          </p:nvPr>
        </p:nvSpPr>
        <p:spPr>
          <a:xfrm>
            <a:off x="609600" y="5134896"/>
            <a:ext cx="10972800" cy="990600"/>
          </a:xfrm>
        </p:spPr>
        <p:txBody>
          <a:bodyPr/>
          <a:lstStyle>
            <a:lvl1pPr>
              <a:defRPr sz="2800"/>
            </a:lvl1pPr>
            <a:lvl2pPr>
              <a:defRPr sz="2800"/>
            </a:lvl2pPr>
            <a:lvl3pPr>
              <a:defRPr sz="2000"/>
            </a:lvl3pPr>
            <a:lvl4pPr>
              <a:defRPr sz="1800"/>
            </a:lvl4pPr>
          </a:lstStyle>
          <a:p>
            <a:pPr lvl="0"/>
            <a:r>
              <a:rPr lang="en-US"/>
              <a:t>Click toa edit Master text styles</a:t>
            </a:r>
          </a:p>
        </p:txBody>
      </p:sp>
    </p:spTree>
    <p:extLst>
      <p:ext uri="{BB962C8B-B14F-4D97-AF65-F5344CB8AC3E}">
        <p14:creationId xmlns:p14="http://schemas.microsoft.com/office/powerpoint/2010/main" val="149570494"/>
      </p:ext>
    </p:extLst>
  </p:cSld>
  <p:clrMapOvr>
    <a:masterClrMapping/>
  </p:clrMapOvr>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39"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 name="Rectangle 5"/>
          <p:cNvSpPr/>
          <p:nvPr userDrawn="1"/>
        </p:nvSpPr>
        <p:spPr>
          <a:xfrm>
            <a:off x="0" y="6172200"/>
            <a:ext cx="12192000" cy="685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0" y="6248400"/>
            <a:ext cx="12192000" cy="253916"/>
          </a:xfrm>
          <a:prstGeom prst="rect">
            <a:avLst/>
          </a:prstGeom>
          <a:noFill/>
        </p:spPr>
        <p:txBody>
          <a:bodyPr wrap="square" rtlCol="0">
            <a:spAutoFit/>
          </a:bodyPr>
          <a:lstStyle/>
          <a:p>
            <a:pPr algn="ctr"/>
            <a:r>
              <a:rPr lang="en-US" sz="1050" b="1">
                <a:solidFill>
                  <a:schemeClr val="bg1"/>
                </a:solidFill>
              </a:rPr>
              <a:t>TRƯỜNG</a:t>
            </a:r>
            <a:r>
              <a:rPr lang="en-US" sz="1050" b="1" baseline="0">
                <a:solidFill>
                  <a:schemeClr val="bg1"/>
                </a:solidFill>
              </a:rPr>
              <a:t> ĐẠI HỌC CÔNG NGHỆ THÔNG TIN, </a:t>
            </a:r>
            <a:r>
              <a:rPr lang="en-US" sz="1050" b="1">
                <a:solidFill>
                  <a:schemeClr val="bg1"/>
                </a:solidFill>
              </a:rPr>
              <a:t>KHU</a:t>
            </a:r>
            <a:r>
              <a:rPr lang="en-US" sz="1050" b="1" baseline="0">
                <a:solidFill>
                  <a:schemeClr val="bg1"/>
                </a:solidFill>
              </a:rPr>
              <a:t> PHỐ 6, PHƯỜNG LINH TRUNG, QUẬN THỦ ĐỨC, TP. HỒ CHÍ MINH</a:t>
            </a:r>
            <a:endParaRPr lang="en-US" sz="1050" b="1">
              <a:solidFill>
                <a:schemeClr val="bg1"/>
              </a:solidFill>
            </a:endParaRPr>
          </a:p>
        </p:txBody>
      </p:sp>
      <p:sp>
        <p:nvSpPr>
          <p:cNvPr id="8" name="TextBox 7"/>
          <p:cNvSpPr txBox="1"/>
          <p:nvPr userDrawn="1"/>
        </p:nvSpPr>
        <p:spPr>
          <a:xfrm>
            <a:off x="1422400" y="6520190"/>
            <a:ext cx="9347200" cy="261610"/>
          </a:xfrm>
          <a:prstGeom prst="rect">
            <a:avLst/>
          </a:prstGeom>
          <a:noFill/>
        </p:spPr>
        <p:txBody>
          <a:bodyPr wrap="square" rtlCol="0">
            <a:spAutoFit/>
          </a:bodyPr>
          <a:lstStyle/>
          <a:p>
            <a:pPr algn="ctr"/>
            <a:r>
              <a:rPr lang="de-DE" sz="1100" b="1">
                <a:solidFill>
                  <a:schemeClr val="bg1"/>
                </a:solidFill>
              </a:rPr>
              <a:t>[T] 028 3725 2002 101     |     [F] 028 3725 2148     |</a:t>
            </a:r>
            <a:r>
              <a:rPr lang="de-DE" sz="1100" b="1" baseline="0">
                <a:solidFill>
                  <a:schemeClr val="bg1"/>
                </a:solidFill>
              </a:rPr>
              <a:t>    </a:t>
            </a:r>
            <a:r>
              <a:rPr lang="de-DE" sz="1100" b="1">
                <a:solidFill>
                  <a:schemeClr val="bg1"/>
                </a:solidFill>
              </a:rPr>
              <a:t> [W] www.uit.edu.vn     |     [E] info@uit.edu.vn</a:t>
            </a:r>
            <a:endParaRPr lang="en-US" sz="1100" b="1">
              <a:solidFill>
                <a:schemeClr val="bg1"/>
              </a:solidFill>
            </a:endParaRPr>
          </a:p>
        </p:txBody>
      </p:sp>
      <p:sp>
        <p:nvSpPr>
          <p:cNvPr id="9" name="TextBox 8"/>
          <p:cNvSpPr txBox="1"/>
          <p:nvPr userDrawn="1"/>
        </p:nvSpPr>
        <p:spPr>
          <a:xfrm>
            <a:off x="11379200" y="6324600"/>
            <a:ext cx="812800" cy="369332"/>
          </a:xfrm>
          <a:prstGeom prst="rect">
            <a:avLst/>
          </a:prstGeom>
          <a:noFill/>
        </p:spPr>
        <p:txBody>
          <a:bodyPr wrap="square" rtlCol="0">
            <a:spAutoFit/>
          </a:bodyPr>
          <a:lstStyle/>
          <a:p>
            <a:pPr algn="ctr"/>
            <a:fld id="{4A916C17-A3B0-4CE4-88CA-9129F443D2C0}" type="slidenum">
              <a:rPr lang="en-US" smtClean="0"/>
              <a:pPr algn="ct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99" r:id="rId2"/>
    <p:sldLayoutId id="2147483650" r:id="rId3"/>
    <p:sldLayoutId id="2147483677" r:id="rId4"/>
    <p:sldLayoutId id="2147483691" r:id="rId5"/>
    <p:sldLayoutId id="2147483692" r:id="rId6"/>
    <p:sldLayoutId id="2147483690" r:id="rId7"/>
    <p:sldLayoutId id="2147483689" r:id="rId8"/>
    <p:sldLayoutId id="2147483651" r:id="rId9"/>
    <p:sldLayoutId id="2147483652" r:id="rId10"/>
    <p:sldLayoutId id="2147483662" r:id="rId11"/>
    <p:sldLayoutId id="2147483678" r:id="rId12"/>
    <p:sldLayoutId id="2147483676" r:id="rId13"/>
    <p:sldLayoutId id="2147483663" r:id="rId14"/>
    <p:sldLayoutId id="2147483653" r:id="rId15"/>
    <p:sldLayoutId id="2147483679" r:id="rId16"/>
    <p:sldLayoutId id="2147483697" r:id="rId17"/>
    <p:sldLayoutId id="2147483698" r:id="rId18"/>
    <p:sldLayoutId id="2147483684" r:id="rId19"/>
    <p:sldLayoutId id="2147483695" r:id="rId20"/>
    <p:sldLayoutId id="2147483696" r:id="rId21"/>
    <p:sldLayoutId id="2147483694" r:id="rId22"/>
    <p:sldLayoutId id="2147483686" r:id="rId23"/>
    <p:sldLayoutId id="2147483688" r:id="rId24"/>
    <p:sldLayoutId id="2147483687" r:id="rId25"/>
    <p:sldLayoutId id="2147483654" r:id="rId26"/>
    <p:sldLayoutId id="2147483681" r:id="rId27"/>
    <p:sldLayoutId id="2147483680" r:id="rId28"/>
    <p:sldLayoutId id="2147483682" r:id="rId29"/>
    <p:sldLayoutId id="2147483683" r:id="rId30"/>
    <p:sldLayoutId id="2147483655" r:id="rId31"/>
    <p:sldLayoutId id="2147483656" r:id="rId32"/>
    <p:sldLayoutId id="2147483657" r:id="rId33"/>
    <p:sldLayoutId id="2147483658" r:id="rId34"/>
    <p:sldLayoutId id="2147483659" r:id="rId35"/>
    <p:sldLayoutId id="2147483660" r:id="rId36"/>
    <p:sldLayoutId id="2147483661" r:id="rId37"/>
  </p:sldLayoutIdLst>
  <p:transition/>
  <p:hf sldNum="0" hdr="0" ftr="0" dt="0"/>
  <p:txStyles>
    <p:titleStyle>
      <a:lvl1pPr algn="ctr" rtl="0" eaLnBrk="0" fontAlgn="base" hangingPunct="0">
        <a:spcBef>
          <a:spcPct val="0"/>
        </a:spcBef>
        <a:spcAft>
          <a:spcPct val="0"/>
        </a:spcAft>
        <a:defRPr sz="4400" b="1">
          <a:solidFill>
            <a:srgbClr val="FF0000"/>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a:solidFill>
            <a:srgbClr val="0066FF"/>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rgbClr val="0066FF"/>
          </a:solidFill>
          <a:latin typeface="+mn-lt"/>
        </a:defRPr>
      </a:lvl2pPr>
      <a:lvl3pPr marL="1143000" indent="-228600" algn="l" rtl="0" eaLnBrk="0" fontAlgn="base" hangingPunct="0">
        <a:spcBef>
          <a:spcPct val="20000"/>
        </a:spcBef>
        <a:spcAft>
          <a:spcPct val="0"/>
        </a:spcAft>
        <a:buChar char="•"/>
        <a:defRPr sz="2800">
          <a:solidFill>
            <a:srgbClr val="0066FF"/>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A1F53A-68BE-4D4A-87A2-C29B25715211}"/>
              </a:ext>
            </a:extLst>
          </p:cNvPr>
          <p:cNvSpPr>
            <a:spLocks noGrp="1"/>
          </p:cNvSpPr>
          <p:nvPr>
            <p:ph type="ctrTitle"/>
          </p:nvPr>
        </p:nvSpPr>
        <p:spPr/>
        <p:txBody>
          <a:bodyPr/>
          <a:lstStyle/>
          <a:p>
            <a:r>
              <a:rPr lang="en-US" dirty="0" err="1">
                <a:latin typeface="Times New Roman" panose="02020603050405020304" pitchFamily="18" charset="0"/>
                <a:cs typeface="Times New Roman" panose="02020603050405020304" pitchFamily="18" charset="0"/>
              </a:rPr>
              <a:t>Môn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QUẢN TRỊ DOANH NGHIỆP</a:t>
            </a:r>
            <a:br>
              <a:rPr lang="en-US" dirty="0">
                <a:latin typeface="Times New Roman" panose="02020603050405020304" pitchFamily="18" charset="0"/>
                <a:cs typeface="Times New Roman" panose="02020603050405020304" pitchFamily="18" charset="0"/>
              </a:rPr>
            </a:br>
            <a:endParaRPr lang="en-US" dirty="0"/>
          </a:p>
        </p:txBody>
      </p:sp>
      <p:sp>
        <p:nvSpPr>
          <p:cNvPr id="5" name="Subtitle 4">
            <a:extLst>
              <a:ext uri="{FF2B5EF4-FFF2-40B4-BE49-F238E27FC236}">
                <a16:creationId xmlns:a16="http://schemas.microsoft.com/office/drawing/2014/main" id="{0101DFF4-15B4-4EB3-A5A8-125EBEA7CEB9}"/>
              </a:ext>
            </a:extLst>
          </p:cNvPr>
          <p:cNvSpPr>
            <a:spLocks noGrp="1"/>
          </p:cNvSpPr>
          <p:nvPr>
            <p:ph type="subTitle" idx="1"/>
          </p:nvPr>
        </p:nvSpPr>
        <p:spPr/>
        <p:txBody>
          <a:bodyPr/>
          <a:lstStyle/>
          <a:p>
            <a:pPr marL="0" indent="0" algn="ctr">
              <a:buNone/>
            </a:pPr>
            <a:r>
              <a:rPr lang="en-US" b="1" dirty="0" err="1">
                <a:latin typeface="Times New Roman" panose="02020603050405020304" pitchFamily="18" charset="0"/>
                <a:cs typeface="Times New Roman" panose="02020603050405020304" pitchFamily="18" charset="0"/>
              </a:rPr>
              <a:t>Thạc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sĩ</a:t>
            </a:r>
            <a:r>
              <a:rPr lang="en-US" b="1" dirty="0">
                <a:latin typeface="Times New Roman" panose="02020603050405020304" pitchFamily="18" charset="0"/>
                <a:cs typeface="Times New Roman" panose="02020603050405020304" pitchFamily="18" charset="0"/>
              </a:rPr>
              <a:t>: Hồ Thị Thanh Thảo</a:t>
            </a:r>
            <a:endParaRPr lang="en-US" dirty="0"/>
          </a:p>
        </p:txBody>
      </p:sp>
    </p:spTree>
    <p:extLst>
      <p:ext uri="{BB962C8B-B14F-4D97-AF65-F5344CB8AC3E}">
        <p14:creationId xmlns:p14="http://schemas.microsoft.com/office/powerpoint/2010/main" val="341438040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700CA-0BA9-459E-A48C-B5514D089C62}"/>
              </a:ext>
            </a:extLst>
          </p:cNvPr>
          <p:cNvSpPr>
            <a:spLocks noGrp="1"/>
          </p:cNvSpPr>
          <p:nvPr>
            <p:ph type="title"/>
          </p:nvPr>
        </p:nvSpPr>
        <p:spPr/>
        <p:txBody>
          <a:bodyPr/>
          <a:lstStyle/>
          <a:p>
            <a:r>
              <a:rPr lang="vi-VN" b="0" dirty="0"/>
              <a:t>Ưu điểm của phân khúc thị trường 	</a:t>
            </a:r>
            <a:endParaRPr lang="en-US" dirty="0"/>
          </a:p>
        </p:txBody>
      </p:sp>
      <p:sp>
        <p:nvSpPr>
          <p:cNvPr id="3" name="Content Placeholder 2">
            <a:extLst>
              <a:ext uri="{FF2B5EF4-FFF2-40B4-BE49-F238E27FC236}">
                <a16:creationId xmlns:a16="http://schemas.microsoft.com/office/drawing/2014/main" id="{F5113F5A-64CB-4C1A-88F0-70E22858FB9A}"/>
              </a:ext>
            </a:extLst>
          </p:cNvPr>
          <p:cNvSpPr>
            <a:spLocks noGrp="1"/>
          </p:cNvSpPr>
          <p:nvPr>
            <p:ph idx="1"/>
          </p:nvPr>
        </p:nvSpPr>
        <p:spPr/>
        <p:txBody>
          <a:bodyPr/>
          <a:lstStyle/>
          <a:p>
            <a:r>
              <a:rPr lang="vi-VN" b="1" dirty="0"/>
              <a:t>Doanh nghiệp nào tiến hành phân khúc thị trường và nghiên cứu tỷ mỉ các đoạn thị trường sẽ có một vị trí mạnh hơn so với các đối thủ cạnh tranh </a:t>
            </a:r>
            <a:endParaRPr lang="vi-VN" dirty="0"/>
          </a:p>
          <a:p>
            <a:r>
              <a:rPr lang="vi-VN" b="1" dirty="0">
                <a:solidFill>
                  <a:srgbClr val="FF0000"/>
                </a:solidFill>
              </a:rPr>
              <a:t>Nghiên cứu tỷ mỉ các đoạn thị trường doanh nghiệp sẽ đề ra chiến lược marketing đúng đắn. </a:t>
            </a:r>
            <a:endParaRPr lang="vi-VN" dirty="0">
              <a:solidFill>
                <a:srgbClr val="FF0000"/>
              </a:solidFill>
            </a:endParaRPr>
          </a:p>
          <a:p>
            <a:r>
              <a:rPr lang="vi-VN" b="1" dirty="0"/>
              <a:t>Các họat động marketing có hiệu quả hơn ở mỗi đoạn thị trường đã được nghiên cứu sâu sắc.</a:t>
            </a:r>
            <a:endParaRPr lang="en-US" dirty="0"/>
          </a:p>
        </p:txBody>
      </p:sp>
    </p:spTree>
    <p:extLst>
      <p:ext uri="{BB962C8B-B14F-4D97-AF65-F5344CB8AC3E}">
        <p14:creationId xmlns:p14="http://schemas.microsoft.com/office/powerpoint/2010/main" val="158550293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20FB6-4BFC-45CD-887F-5D902DD93981}"/>
              </a:ext>
            </a:extLst>
          </p:cNvPr>
          <p:cNvSpPr>
            <a:spLocks noGrp="1"/>
          </p:cNvSpPr>
          <p:nvPr>
            <p:ph type="title"/>
          </p:nvPr>
        </p:nvSpPr>
        <p:spPr/>
        <p:txBody>
          <a:bodyPr/>
          <a:lstStyle/>
          <a:p>
            <a:r>
              <a:rPr lang="vi-VN" b="0" dirty="0"/>
              <a:t>Lựa chọn thị trường mục tiêu 	</a:t>
            </a:r>
            <a:endParaRPr lang="en-US" dirty="0"/>
          </a:p>
        </p:txBody>
      </p:sp>
      <p:sp>
        <p:nvSpPr>
          <p:cNvPr id="3" name="Content Placeholder 2">
            <a:extLst>
              <a:ext uri="{FF2B5EF4-FFF2-40B4-BE49-F238E27FC236}">
                <a16:creationId xmlns:a16="http://schemas.microsoft.com/office/drawing/2014/main" id="{8EBDC8A6-8B66-449C-9223-0F38441DBF26}"/>
              </a:ext>
            </a:extLst>
          </p:cNvPr>
          <p:cNvSpPr>
            <a:spLocks noGrp="1"/>
          </p:cNvSpPr>
          <p:nvPr>
            <p:ph idx="1"/>
          </p:nvPr>
        </p:nvSpPr>
        <p:spPr/>
        <p:txBody>
          <a:bodyPr/>
          <a:lstStyle/>
          <a:p>
            <a:r>
              <a:rPr lang="vi-VN" b="1" dirty="0"/>
              <a:t>Thị trường mục tiêu bao gồm một nhóm khách hàng (cá nhân và tổ chức) mà chương trình marketing của người bán hàng hóa nhằm vào. Một doanh nghiệp có thể có một hay nhiều thị trường mục tiêu.</a:t>
            </a:r>
            <a:endParaRPr lang="en-US" dirty="0"/>
          </a:p>
        </p:txBody>
      </p:sp>
    </p:spTree>
    <p:extLst>
      <p:ext uri="{BB962C8B-B14F-4D97-AF65-F5344CB8AC3E}">
        <p14:creationId xmlns:p14="http://schemas.microsoft.com/office/powerpoint/2010/main" val="136312504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90CBE-BF34-4460-BA18-C9A4877C739C}"/>
              </a:ext>
            </a:extLst>
          </p:cNvPr>
          <p:cNvSpPr>
            <a:spLocks noGrp="1"/>
          </p:cNvSpPr>
          <p:nvPr>
            <p:ph type="title"/>
          </p:nvPr>
        </p:nvSpPr>
        <p:spPr/>
        <p:txBody>
          <a:bodyPr/>
          <a:lstStyle/>
          <a:p>
            <a:r>
              <a:rPr lang="en-US" b="0" dirty="0"/>
              <a:t>II. MARKETING HỖN HỢP 	</a:t>
            </a:r>
            <a:endParaRPr lang="en-US" dirty="0"/>
          </a:p>
        </p:txBody>
      </p:sp>
      <p:sp>
        <p:nvSpPr>
          <p:cNvPr id="3" name="Content Placeholder 2">
            <a:extLst>
              <a:ext uri="{FF2B5EF4-FFF2-40B4-BE49-F238E27FC236}">
                <a16:creationId xmlns:a16="http://schemas.microsoft.com/office/drawing/2014/main" id="{6BE3EC2D-65DA-4D57-86A3-ED58515FFE8C}"/>
              </a:ext>
            </a:extLst>
          </p:cNvPr>
          <p:cNvSpPr>
            <a:spLocks noGrp="1"/>
          </p:cNvSpPr>
          <p:nvPr>
            <p:ph idx="1"/>
          </p:nvPr>
        </p:nvSpPr>
        <p:spPr/>
        <p:txBody>
          <a:bodyPr/>
          <a:lstStyle/>
          <a:p>
            <a:r>
              <a:rPr lang="en-US" dirty="0" err="1"/>
              <a:t>Khái</a:t>
            </a:r>
            <a:r>
              <a:rPr lang="en-US" dirty="0"/>
              <a:t> </a:t>
            </a:r>
            <a:r>
              <a:rPr lang="en-US" dirty="0" err="1"/>
              <a:t>niệm</a:t>
            </a:r>
            <a:r>
              <a:rPr lang="en-US" dirty="0"/>
              <a:t> 	</a:t>
            </a:r>
          </a:p>
          <a:p>
            <a:r>
              <a:rPr lang="vi-VN" b="1" dirty="0">
                <a:solidFill>
                  <a:srgbClr val="FF0000"/>
                </a:solidFill>
              </a:rPr>
              <a:t>Marketing hỗn hợp (marketing – mix) là sự phối hợp hay sắp xếp các thành phần của marketing sao cho phù hợp với hoàn cảnh kinh doanh thực tế của mỗi doanh nghiệp nhằm củng cố vững chắc vị trí của doanh nghiệp trên thương trường.</a:t>
            </a:r>
            <a:endParaRPr lang="en-US" dirty="0">
              <a:solidFill>
                <a:srgbClr val="FF0000"/>
              </a:solidFill>
            </a:endParaRPr>
          </a:p>
          <a:p>
            <a:endParaRPr lang="en-US" dirty="0"/>
          </a:p>
        </p:txBody>
      </p:sp>
    </p:spTree>
    <p:extLst>
      <p:ext uri="{BB962C8B-B14F-4D97-AF65-F5344CB8AC3E}">
        <p14:creationId xmlns:p14="http://schemas.microsoft.com/office/powerpoint/2010/main" val="337296596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42826-8173-429E-A214-FEC56815405A}"/>
              </a:ext>
            </a:extLst>
          </p:cNvPr>
          <p:cNvSpPr>
            <a:spLocks noGrp="1"/>
          </p:cNvSpPr>
          <p:nvPr>
            <p:ph type="title"/>
          </p:nvPr>
        </p:nvSpPr>
        <p:spPr/>
        <p:txBody>
          <a:bodyPr/>
          <a:lstStyle/>
          <a:p>
            <a:r>
              <a:rPr lang="en-US" b="0" dirty="0" err="1"/>
              <a:t>Thành</a:t>
            </a:r>
            <a:r>
              <a:rPr lang="en-US" b="0" dirty="0"/>
              <a:t> </a:t>
            </a:r>
            <a:r>
              <a:rPr lang="en-US" b="0" dirty="0" err="1"/>
              <a:t>phần</a:t>
            </a:r>
            <a:r>
              <a:rPr lang="en-US" b="0" dirty="0"/>
              <a:t> </a:t>
            </a:r>
            <a:r>
              <a:rPr lang="en-US" b="0" dirty="0" err="1"/>
              <a:t>của</a:t>
            </a:r>
            <a:r>
              <a:rPr lang="en-US" b="0" dirty="0"/>
              <a:t> Marketing </a:t>
            </a:r>
            <a:r>
              <a:rPr lang="en-US" b="0" dirty="0" err="1"/>
              <a:t>hỗn</a:t>
            </a:r>
            <a:r>
              <a:rPr lang="en-US" b="0" dirty="0"/>
              <a:t> </a:t>
            </a:r>
            <a:r>
              <a:rPr lang="en-US" b="0" dirty="0" err="1"/>
              <a:t>hợp</a:t>
            </a:r>
            <a:r>
              <a:rPr lang="en-US" b="0" dirty="0"/>
              <a:t> (4P</a:t>
            </a:r>
            <a:r>
              <a:rPr lang="en-US" b="0" i="1" dirty="0"/>
              <a:t>) </a:t>
            </a:r>
            <a:endParaRPr lang="en-US" dirty="0"/>
          </a:p>
        </p:txBody>
      </p:sp>
      <p:sp>
        <p:nvSpPr>
          <p:cNvPr id="3" name="Content Placeholder 2">
            <a:extLst>
              <a:ext uri="{FF2B5EF4-FFF2-40B4-BE49-F238E27FC236}">
                <a16:creationId xmlns:a16="http://schemas.microsoft.com/office/drawing/2014/main" id="{D1D50554-B9A1-4D44-96C1-186B4B165401}"/>
              </a:ext>
            </a:extLst>
          </p:cNvPr>
          <p:cNvSpPr>
            <a:spLocks noGrp="1"/>
          </p:cNvSpPr>
          <p:nvPr>
            <p:ph idx="1"/>
          </p:nvPr>
        </p:nvSpPr>
        <p:spPr/>
        <p:txBody>
          <a:bodyPr/>
          <a:lstStyle/>
          <a:p>
            <a:r>
              <a:rPr lang="en-US" i="1" dirty="0" err="1"/>
              <a:t>Sản</a:t>
            </a:r>
            <a:r>
              <a:rPr lang="en-US" i="1" dirty="0"/>
              <a:t> </a:t>
            </a:r>
            <a:r>
              <a:rPr lang="en-US" i="1" dirty="0" err="1"/>
              <a:t>phẩm</a:t>
            </a:r>
            <a:r>
              <a:rPr lang="en-US" i="1" dirty="0"/>
              <a:t> (product): </a:t>
            </a:r>
            <a:r>
              <a:rPr lang="en-US" b="1" dirty="0" err="1"/>
              <a:t>Sản</a:t>
            </a:r>
            <a:r>
              <a:rPr lang="en-US" b="1" dirty="0"/>
              <a:t> </a:t>
            </a:r>
            <a:r>
              <a:rPr lang="en-US" b="1" dirty="0" err="1"/>
              <a:t>phẩm</a:t>
            </a:r>
            <a:r>
              <a:rPr lang="en-US" b="1" dirty="0"/>
              <a:t> bao </a:t>
            </a:r>
            <a:r>
              <a:rPr lang="en-US" b="1" dirty="0" err="1"/>
              <a:t>gồm</a:t>
            </a:r>
            <a:r>
              <a:rPr lang="en-US" b="1" dirty="0"/>
              <a:t> </a:t>
            </a:r>
            <a:r>
              <a:rPr lang="en-US" b="1" dirty="0" err="1"/>
              <a:t>sản</a:t>
            </a:r>
            <a:r>
              <a:rPr lang="en-US" b="1" dirty="0"/>
              <a:t> </a:t>
            </a:r>
            <a:r>
              <a:rPr lang="en-US" b="1" dirty="0" err="1"/>
              <a:t>phẩm</a:t>
            </a:r>
            <a:r>
              <a:rPr lang="en-US" b="1" dirty="0"/>
              <a:t> </a:t>
            </a:r>
            <a:r>
              <a:rPr lang="en-US" b="1" dirty="0" err="1"/>
              <a:t>hữu</a:t>
            </a:r>
            <a:r>
              <a:rPr lang="en-US" b="1" dirty="0"/>
              <a:t> </a:t>
            </a:r>
            <a:r>
              <a:rPr lang="en-US" b="1" dirty="0" err="1"/>
              <a:t>hình</a:t>
            </a:r>
            <a:r>
              <a:rPr lang="en-US" b="1" dirty="0"/>
              <a:t> </a:t>
            </a:r>
            <a:r>
              <a:rPr lang="en-US" b="1" dirty="0" err="1"/>
              <a:t>và</a:t>
            </a:r>
            <a:r>
              <a:rPr lang="en-US" b="1" dirty="0"/>
              <a:t> </a:t>
            </a:r>
            <a:r>
              <a:rPr lang="en-US" b="1" dirty="0" err="1"/>
              <a:t>dịch</a:t>
            </a:r>
            <a:r>
              <a:rPr lang="en-US" b="1" dirty="0"/>
              <a:t> </a:t>
            </a:r>
            <a:r>
              <a:rPr lang="en-US" b="1" dirty="0" err="1"/>
              <a:t>vụ</a:t>
            </a:r>
            <a:r>
              <a:rPr lang="en-US" b="1" dirty="0"/>
              <a:t> (</a:t>
            </a:r>
            <a:r>
              <a:rPr lang="en-US" b="1" dirty="0" err="1"/>
              <a:t>mang</a:t>
            </a:r>
            <a:r>
              <a:rPr lang="en-US" b="1" dirty="0"/>
              <a:t> </a:t>
            </a:r>
            <a:r>
              <a:rPr lang="en-US" b="1" dirty="0" err="1"/>
              <a:t>tính</a:t>
            </a:r>
            <a:r>
              <a:rPr lang="en-US" b="1" dirty="0"/>
              <a:t> </a:t>
            </a:r>
            <a:r>
              <a:rPr lang="en-US" b="1" dirty="0" err="1"/>
              <a:t>chất</a:t>
            </a:r>
            <a:r>
              <a:rPr lang="en-US" b="1" dirty="0"/>
              <a:t> </a:t>
            </a:r>
            <a:r>
              <a:rPr lang="en-US" b="1" dirty="0" err="1"/>
              <a:t>vô</a:t>
            </a:r>
            <a:r>
              <a:rPr lang="en-US" b="1" dirty="0"/>
              <a:t> </a:t>
            </a:r>
            <a:r>
              <a:rPr lang="en-US" b="1" dirty="0" err="1"/>
              <a:t>hình</a:t>
            </a:r>
            <a:r>
              <a:rPr lang="en-US" b="1" dirty="0"/>
              <a:t>).</a:t>
            </a:r>
          </a:p>
          <a:p>
            <a:r>
              <a:rPr lang="en-US" i="1" dirty="0" err="1">
                <a:solidFill>
                  <a:srgbClr val="FF0000"/>
                </a:solidFill>
              </a:rPr>
              <a:t>Giá</a:t>
            </a:r>
            <a:r>
              <a:rPr lang="en-US" i="1" dirty="0">
                <a:solidFill>
                  <a:srgbClr val="FF0000"/>
                </a:solidFill>
              </a:rPr>
              <a:t> </a:t>
            </a:r>
            <a:r>
              <a:rPr lang="en-US" i="1" dirty="0" err="1">
                <a:solidFill>
                  <a:srgbClr val="FF0000"/>
                </a:solidFill>
              </a:rPr>
              <a:t>cả</a:t>
            </a:r>
            <a:r>
              <a:rPr lang="en-US" i="1" dirty="0">
                <a:solidFill>
                  <a:srgbClr val="FF0000"/>
                </a:solidFill>
              </a:rPr>
              <a:t> (price): </a:t>
            </a:r>
            <a:r>
              <a:rPr lang="en-US" b="1" dirty="0" err="1">
                <a:solidFill>
                  <a:srgbClr val="FF0000"/>
                </a:solidFill>
              </a:rPr>
              <a:t>Số</a:t>
            </a:r>
            <a:r>
              <a:rPr lang="en-US" b="1" dirty="0">
                <a:solidFill>
                  <a:srgbClr val="FF0000"/>
                </a:solidFill>
              </a:rPr>
              <a:t> </a:t>
            </a:r>
            <a:r>
              <a:rPr lang="en-US" b="1" dirty="0" err="1">
                <a:solidFill>
                  <a:srgbClr val="FF0000"/>
                </a:solidFill>
              </a:rPr>
              <a:t>tiền</a:t>
            </a:r>
            <a:r>
              <a:rPr lang="en-US" b="1" dirty="0">
                <a:solidFill>
                  <a:srgbClr val="FF0000"/>
                </a:solidFill>
              </a:rPr>
              <a:t> </a:t>
            </a:r>
            <a:r>
              <a:rPr lang="en-US" b="1" dirty="0" err="1">
                <a:solidFill>
                  <a:srgbClr val="FF0000"/>
                </a:solidFill>
              </a:rPr>
              <a:t>mà</a:t>
            </a:r>
            <a:r>
              <a:rPr lang="en-US" b="1" dirty="0">
                <a:solidFill>
                  <a:srgbClr val="FF0000"/>
                </a:solidFill>
              </a:rPr>
              <a:t> </a:t>
            </a:r>
            <a:r>
              <a:rPr lang="en-US" b="1" dirty="0" err="1">
                <a:solidFill>
                  <a:srgbClr val="FF0000"/>
                </a:solidFill>
              </a:rPr>
              <a:t>khách</a:t>
            </a:r>
            <a:r>
              <a:rPr lang="en-US" b="1" dirty="0">
                <a:solidFill>
                  <a:srgbClr val="FF0000"/>
                </a:solidFill>
              </a:rPr>
              <a:t> </a:t>
            </a:r>
            <a:r>
              <a:rPr lang="en-US" b="1" dirty="0" err="1">
                <a:solidFill>
                  <a:srgbClr val="FF0000"/>
                </a:solidFill>
              </a:rPr>
              <a:t>hàng</a:t>
            </a:r>
            <a:r>
              <a:rPr lang="en-US" b="1" dirty="0">
                <a:solidFill>
                  <a:srgbClr val="FF0000"/>
                </a:solidFill>
              </a:rPr>
              <a:t> </a:t>
            </a:r>
            <a:r>
              <a:rPr lang="en-US" b="1" dirty="0" err="1">
                <a:solidFill>
                  <a:srgbClr val="FF0000"/>
                </a:solidFill>
              </a:rPr>
              <a:t>phải</a:t>
            </a:r>
            <a:r>
              <a:rPr lang="en-US" b="1" dirty="0">
                <a:solidFill>
                  <a:srgbClr val="FF0000"/>
                </a:solidFill>
              </a:rPr>
              <a:t> </a:t>
            </a:r>
            <a:r>
              <a:rPr lang="en-US" b="1" dirty="0" err="1">
                <a:solidFill>
                  <a:srgbClr val="FF0000"/>
                </a:solidFill>
              </a:rPr>
              <a:t>trả</a:t>
            </a:r>
            <a:r>
              <a:rPr lang="en-US" b="1" dirty="0">
                <a:solidFill>
                  <a:srgbClr val="FF0000"/>
                </a:solidFill>
              </a:rPr>
              <a:t> </a:t>
            </a:r>
            <a:r>
              <a:rPr lang="en-US" b="1" dirty="0" err="1">
                <a:solidFill>
                  <a:srgbClr val="FF0000"/>
                </a:solidFill>
              </a:rPr>
              <a:t>khi</a:t>
            </a:r>
            <a:r>
              <a:rPr lang="en-US" b="1" dirty="0">
                <a:solidFill>
                  <a:srgbClr val="FF0000"/>
                </a:solidFill>
              </a:rPr>
              <a:t> </a:t>
            </a:r>
            <a:r>
              <a:rPr lang="en-US" b="1" dirty="0" err="1">
                <a:solidFill>
                  <a:srgbClr val="FF0000"/>
                </a:solidFill>
              </a:rPr>
              <a:t>mua</a:t>
            </a:r>
            <a:r>
              <a:rPr lang="en-US" b="1" dirty="0">
                <a:solidFill>
                  <a:srgbClr val="FF0000"/>
                </a:solidFill>
              </a:rPr>
              <a:t> </a:t>
            </a:r>
            <a:r>
              <a:rPr lang="en-US" b="1" dirty="0" err="1">
                <a:solidFill>
                  <a:srgbClr val="FF0000"/>
                </a:solidFill>
              </a:rPr>
              <a:t>hàng</a:t>
            </a:r>
            <a:r>
              <a:rPr lang="en-US" b="1" dirty="0">
                <a:solidFill>
                  <a:srgbClr val="FF0000"/>
                </a:solidFill>
              </a:rPr>
              <a:t> </a:t>
            </a:r>
            <a:r>
              <a:rPr lang="en-US" b="1" dirty="0" err="1">
                <a:solidFill>
                  <a:srgbClr val="FF0000"/>
                </a:solidFill>
              </a:rPr>
              <a:t>hóa</a:t>
            </a:r>
            <a:r>
              <a:rPr lang="en-US" b="1" dirty="0">
                <a:solidFill>
                  <a:srgbClr val="FF0000"/>
                </a:solidFill>
              </a:rPr>
              <a:t> </a:t>
            </a:r>
            <a:r>
              <a:rPr lang="en-US" b="1" dirty="0" err="1">
                <a:solidFill>
                  <a:srgbClr val="FF0000"/>
                </a:solidFill>
              </a:rPr>
              <a:t>hoặc</a:t>
            </a:r>
            <a:r>
              <a:rPr lang="en-US" b="1" dirty="0">
                <a:solidFill>
                  <a:srgbClr val="FF0000"/>
                </a:solidFill>
              </a:rPr>
              <a:t> </a:t>
            </a:r>
            <a:r>
              <a:rPr lang="en-US" b="1" dirty="0" err="1">
                <a:solidFill>
                  <a:srgbClr val="FF0000"/>
                </a:solidFill>
              </a:rPr>
              <a:t>dịch</a:t>
            </a:r>
            <a:r>
              <a:rPr lang="en-US" b="1" dirty="0">
                <a:solidFill>
                  <a:srgbClr val="FF0000"/>
                </a:solidFill>
              </a:rPr>
              <a:t> </a:t>
            </a:r>
            <a:r>
              <a:rPr lang="en-US" b="1" dirty="0" err="1">
                <a:solidFill>
                  <a:srgbClr val="FF0000"/>
                </a:solidFill>
              </a:rPr>
              <a:t>vụ</a:t>
            </a:r>
            <a:r>
              <a:rPr lang="en-US" b="1" dirty="0">
                <a:solidFill>
                  <a:srgbClr val="FF0000"/>
                </a:solidFill>
              </a:rPr>
              <a:t>.</a:t>
            </a:r>
          </a:p>
          <a:p>
            <a:r>
              <a:rPr lang="vi-VN" i="1" dirty="0"/>
              <a:t>Phân phối (place): </a:t>
            </a:r>
            <a:r>
              <a:rPr lang="vi-VN" b="1" dirty="0"/>
              <a:t>Là quá trình đưa hàng hoá từ nơi sản xuất đến nơi tiêu dùng qua hai dạng: Các kênh phân phối và phân phối trực tiếp</a:t>
            </a:r>
            <a:r>
              <a:rPr lang="en-US" b="1" dirty="0"/>
              <a:t>.</a:t>
            </a:r>
          </a:p>
          <a:p>
            <a:r>
              <a:rPr lang="en-US" i="1" dirty="0" err="1">
                <a:solidFill>
                  <a:srgbClr val="FF0000"/>
                </a:solidFill>
              </a:rPr>
              <a:t>Hỗ</a:t>
            </a:r>
            <a:r>
              <a:rPr lang="vi-VN" i="1" dirty="0">
                <a:solidFill>
                  <a:srgbClr val="FF0000"/>
                </a:solidFill>
              </a:rPr>
              <a:t> trợ bán hàng (promotion): </a:t>
            </a:r>
            <a:r>
              <a:rPr lang="vi-VN" b="1" dirty="0">
                <a:solidFill>
                  <a:srgbClr val="FF0000"/>
                </a:solidFill>
              </a:rPr>
              <a:t>Là tập hợp những hoạt động mang tính chất thông tin nhằm gây ấn tượng đối với người mua và tạo uy tín đối với doanh nghiệp</a:t>
            </a:r>
            <a:endParaRPr lang="en-US" dirty="0">
              <a:solidFill>
                <a:srgbClr val="FF0000"/>
              </a:solidFill>
            </a:endParaRPr>
          </a:p>
        </p:txBody>
      </p:sp>
    </p:spTree>
    <p:extLst>
      <p:ext uri="{BB962C8B-B14F-4D97-AF65-F5344CB8AC3E}">
        <p14:creationId xmlns:p14="http://schemas.microsoft.com/office/powerpoint/2010/main" val="408129917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22BFD-8CA8-4377-B6C7-CEBAE23EAFAC}"/>
              </a:ext>
            </a:extLst>
          </p:cNvPr>
          <p:cNvSpPr>
            <a:spLocks noGrp="1"/>
          </p:cNvSpPr>
          <p:nvPr>
            <p:ph type="title"/>
          </p:nvPr>
        </p:nvSpPr>
        <p:spPr/>
        <p:txBody>
          <a:bodyPr/>
          <a:lstStyle/>
          <a:p>
            <a:r>
              <a:rPr lang="en-US" b="0" dirty="0" err="1"/>
              <a:t>Thành</a:t>
            </a:r>
            <a:r>
              <a:rPr lang="en-US" b="0" dirty="0"/>
              <a:t> </a:t>
            </a:r>
            <a:r>
              <a:rPr lang="en-US" b="0" dirty="0" err="1"/>
              <a:t>phần</a:t>
            </a:r>
            <a:r>
              <a:rPr lang="en-US" b="0" dirty="0"/>
              <a:t> </a:t>
            </a:r>
            <a:r>
              <a:rPr lang="en-US" b="0" dirty="0" err="1"/>
              <a:t>của</a:t>
            </a:r>
            <a:r>
              <a:rPr lang="en-US" b="0" dirty="0"/>
              <a:t> Marketing </a:t>
            </a:r>
            <a:r>
              <a:rPr lang="en-US" b="0" dirty="0" err="1"/>
              <a:t>hỗn</a:t>
            </a:r>
            <a:r>
              <a:rPr lang="en-US" b="0" dirty="0"/>
              <a:t> </a:t>
            </a:r>
            <a:r>
              <a:rPr lang="en-US" b="0" dirty="0" err="1"/>
              <a:t>hợp</a:t>
            </a:r>
            <a:r>
              <a:rPr lang="en-US" b="0" dirty="0"/>
              <a:t> (4P</a:t>
            </a:r>
            <a:r>
              <a:rPr lang="en-US" b="0" i="1" dirty="0"/>
              <a:t>)</a:t>
            </a:r>
            <a:endParaRPr lang="en-US" dirty="0"/>
          </a:p>
        </p:txBody>
      </p:sp>
      <p:pic>
        <p:nvPicPr>
          <p:cNvPr id="4" name="Content Placeholder 3">
            <a:extLst>
              <a:ext uri="{FF2B5EF4-FFF2-40B4-BE49-F238E27FC236}">
                <a16:creationId xmlns:a16="http://schemas.microsoft.com/office/drawing/2014/main" id="{E351187B-D3E2-4EED-B463-65FA272B173D}"/>
              </a:ext>
            </a:extLst>
          </p:cNvPr>
          <p:cNvPicPr>
            <a:picLocks noGrp="1" noChangeAspect="1"/>
          </p:cNvPicPr>
          <p:nvPr>
            <p:ph idx="1"/>
          </p:nvPr>
        </p:nvPicPr>
        <p:blipFill>
          <a:blip r:embed="rId2"/>
          <a:stretch>
            <a:fillRect/>
          </a:stretch>
        </p:blipFill>
        <p:spPr>
          <a:xfrm>
            <a:off x="1752600" y="1295400"/>
            <a:ext cx="7137489" cy="4830763"/>
          </a:xfrm>
          <a:prstGeom prst="rect">
            <a:avLst/>
          </a:prstGeom>
        </p:spPr>
      </p:pic>
    </p:spTree>
    <p:extLst>
      <p:ext uri="{BB962C8B-B14F-4D97-AF65-F5344CB8AC3E}">
        <p14:creationId xmlns:p14="http://schemas.microsoft.com/office/powerpoint/2010/main" val="246672009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07F0C-55BD-44B1-A158-098C7604D8CA}"/>
              </a:ext>
            </a:extLst>
          </p:cNvPr>
          <p:cNvSpPr>
            <a:spLocks noGrp="1"/>
          </p:cNvSpPr>
          <p:nvPr>
            <p:ph type="title"/>
          </p:nvPr>
        </p:nvSpPr>
        <p:spPr/>
        <p:txBody>
          <a:bodyPr/>
          <a:lstStyle/>
          <a:p>
            <a:r>
              <a:rPr lang="vi-VN" b="0" dirty="0"/>
              <a:t>Những yếu tố ảnh hưởng đến Marketing hỗn hợp 	</a:t>
            </a:r>
            <a:endParaRPr lang="en-US" dirty="0"/>
          </a:p>
        </p:txBody>
      </p:sp>
      <p:sp>
        <p:nvSpPr>
          <p:cNvPr id="3" name="Content Placeholder 2">
            <a:extLst>
              <a:ext uri="{FF2B5EF4-FFF2-40B4-BE49-F238E27FC236}">
                <a16:creationId xmlns:a16="http://schemas.microsoft.com/office/drawing/2014/main" id="{5F9D658D-E54F-4AD0-86C7-26C82EA46981}"/>
              </a:ext>
            </a:extLst>
          </p:cNvPr>
          <p:cNvSpPr>
            <a:spLocks noGrp="1"/>
          </p:cNvSpPr>
          <p:nvPr>
            <p:ph idx="1"/>
          </p:nvPr>
        </p:nvSpPr>
        <p:spPr/>
        <p:txBody>
          <a:bodyPr/>
          <a:lstStyle/>
          <a:p>
            <a:r>
              <a:rPr lang="vi-VN" i="1" dirty="0"/>
              <a:t>Uy tín và vị trí của doanh nghiệp trên thị trường</a:t>
            </a:r>
            <a:endParaRPr lang="en-US" i="1" dirty="0"/>
          </a:p>
          <a:p>
            <a:r>
              <a:rPr lang="vi-VN" i="1" dirty="0">
                <a:solidFill>
                  <a:srgbClr val="FF0000"/>
                </a:solidFill>
              </a:rPr>
              <a:t>Tình huống của thị trường</a:t>
            </a:r>
            <a:endParaRPr lang="en-US" i="1" dirty="0">
              <a:solidFill>
                <a:srgbClr val="FF0000"/>
              </a:solidFill>
            </a:endParaRPr>
          </a:p>
          <a:p>
            <a:r>
              <a:rPr lang="en-US" i="1" dirty="0" err="1"/>
              <a:t>Vòng</a:t>
            </a:r>
            <a:r>
              <a:rPr lang="en-US" i="1" dirty="0"/>
              <a:t> </a:t>
            </a:r>
            <a:r>
              <a:rPr lang="en-US" i="1" dirty="0" err="1"/>
              <a:t>đời</a:t>
            </a:r>
            <a:r>
              <a:rPr lang="en-US" i="1" dirty="0"/>
              <a:t> </a:t>
            </a:r>
            <a:r>
              <a:rPr lang="en-US" i="1" dirty="0" err="1"/>
              <a:t>sản</a:t>
            </a:r>
            <a:r>
              <a:rPr lang="en-US" i="1" dirty="0"/>
              <a:t> </a:t>
            </a:r>
            <a:r>
              <a:rPr lang="en-US" i="1" dirty="0" err="1"/>
              <a:t>phẩm</a:t>
            </a:r>
            <a:endParaRPr lang="en-US" i="1" dirty="0"/>
          </a:p>
          <a:p>
            <a:r>
              <a:rPr lang="en-US" i="1" dirty="0" err="1">
                <a:solidFill>
                  <a:srgbClr val="FF0000"/>
                </a:solidFill>
              </a:rPr>
              <a:t>Tính</a:t>
            </a:r>
            <a:r>
              <a:rPr lang="en-US" i="1" dirty="0">
                <a:solidFill>
                  <a:srgbClr val="FF0000"/>
                </a:solidFill>
              </a:rPr>
              <a:t> </a:t>
            </a:r>
            <a:r>
              <a:rPr lang="en-US" i="1" dirty="0" err="1">
                <a:solidFill>
                  <a:srgbClr val="FF0000"/>
                </a:solidFill>
              </a:rPr>
              <a:t>chất</a:t>
            </a:r>
            <a:r>
              <a:rPr lang="en-US" i="1" dirty="0">
                <a:solidFill>
                  <a:srgbClr val="FF0000"/>
                </a:solidFill>
              </a:rPr>
              <a:t> </a:t>
            </a:r>
            <a:r>
              <a:rPr lang="en-US" i="1" dirty="0" err="1">
                <a:solidFill>
                  <a:srgbClr val="FF0000"/>
                </a:solidFill>
              </a:rPr>
              <a:t>hàng</a:t>
            </a:r>
            <a:r>
              <a:rPr lang="en-US" i="1" dirty="0">
                <a:solidFill>
                  <a:srgbClr val="FF0000"/>
                </a:solidFill>
              </a:rPr>
              <a:t> </a:t>
            </a:r>
            <a:r>
              <a:rPr lang="en-US" i="1" dirty="0" err="1">
                <a:solidFill>
                  <a:srgbClr val="FF0000"/>
                </a:solidFill>
              </a:rPr>
              <a:t>hoá</a:t>
            </a:r>
            <a:endParaRPr lang="en-US" dirty="0">
              <a:solidFill>
                <a:srgbClr val="FF0000"/>
              </a:solidFill>
            </a:endParaRPr>
          </a:p>
        </p:txBody>
      </p:sp>
    </p:spTree>
    <p:extLst>
      <p:ext uri="{BB962C8B-B14F-4D97-AF65-F5344CB8AC3E}">
        <p14:creationId xmlns:p14="http://schemas.microsoft.com/office/powerpoint/2010/main" val="35285790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1224B-C736-42FF-A2ED-835E38D1A6A4}"/>
              </a:ext>
            </a:extLst>
          </p:cNvPr>
          <p:cNvSpPr>
            <a:spLocks noGrp="1"/>
          </p:cNvSpPr>
          <p:nvPr>
            <p:ph type="title"/>
          </p:nvPr>
        </p:nvSpPr>
        <p:spPr/>
        <p:txBody>
          <a:bodyPr/>
          <a:lstStyle/>
          <a:p>
            <a:r>
              <a:rPr lang="en-US" b="0" dirty="0"/>
              <a:t>CHÍNH SÁCH SẢN PHẨM 	</a:t>
            </a:r>
            <a:endParaRPr lang="en-US" dirty="0"/>
          </a:p>
        </p:txBody>
      </p:sp>
      <p:sp>
        <p:nvSpPr>
          <p:cNvPr id="3" name="Content Placeholder 2">
            <a:extLst>
              <a:ext uri="{FF2B5EF4-FFF2-40B4-BE49-F238E27FC236}">
                <a16:creationId xmlns:a16="http://schemas.microsoft.com/office/drawing/2014/main" id="{7CBE8E2C-BCC2-4FB4-A6BF-EC78D8401552}"/>
              </a:ext>
            </a:extLst>
          </p:cNvPr>
          <p:cNvSpPr>
            <a:spLocks noGrp="1"/>
          </p:cNvSpPr>
          <p:nvPr>
            <p:ph idx="1"/>
          </p:nvPr>
        </p:nvSpPr>
        <p:spPr/>
        <p:txBody>
          <a:bodyPr/>
          <a:lstStyle/>
          <a:p>
            <a:r>
              <a:rPr lang="en-US" dirty="0" err="1">
                <a:solidFill>
                  <a:srgbClr val="FF0000"/>
                </a:solidFill>
              </a:rPr>
              <a:t>Định</a:t>
            </a:r>
            <a:r>
              <a:rPr lang="en-US" dirty="0">
                <a:solidFill>
                  <a:srgbClr val="FF0000"/>
                </a:solidFill>
              </a:rPr>
              <a:t> </a:t>
            </a:r>
            <a:r>
              <a:rPr lang="en-US" dirty="0" err="1">
                <a:solidFill>
                  <a:srgbClr val="FF0000"/>
                </a:solidFill>
              </a:rPr>
              <a:t>nghĩa</a:t>
            </a:r>
            <a:r>
              <a:rPr lang="en-US" dirty="0">
                <a:solidFill>
                  <a:srgbClr val="FF0000"/>
                </a:solidFill>
              </a:rPr>
              <a:t> </a:t>
            </a:r>
            <a:r>
              <a:rPr lang="en-US" dirty="0" err="1">
                <a:solidFill>
                  <a:srgbClr val="FF0000"/>
                </a:solidFill>
              </a:rPr>
              <a:t>về</a:t>
            </a:r>
            <a:r>
              <a:rPr lang="en-US" dirty="0">
                <a:solidFill>
                  <a:srgbClr val="FF0000"/>
                </a:solidFill>
              </a:rPr>
              <a:t> </a:t>
            </a:r>
            <a:r>
              <a:rPr lang="en-US" dirty="0" err="1">
                <a:solidFill>
                  <a:srgbClr val="FF0000"/>
                </a:solidFill>
              </a:rPr>
              <a:t>sản</a:t>
            </a:r>
            <a:r>
              <a:rPr lang="en-US" dirty="0">
                <a:solidFill>
                  <a:srgbClr val="FF0000"/>
                </a:solidFill>
              </a:rPr>
              <a:t> </a:t>
            </a:r>
            <a:r>
              <a:rPr lang="en-US" dirty="0" err="1">
                <a:solidFill>
                  <a:srgbClr val="FF0000"/>
                </a:solidFill>
              </a:rPr>
              <a:t>phẩm</a:t>
            </a:r>
            <a:r>
              <a:rPr lang="en-US" dirty="0">
                <a:solidFill>
                  <a:srgbClr val="FF0000"/>
                </a:solidFill>
              </a:rPr>
              <a:t> </a:t>
            </a:r>
            <a:r>
              <a:rPr lang="en-US" dirty="0" err="1">
                <a:solidFill>
                  <a:srgbClr val="FF0000"/>
                </a:solidFill>
              </a:rPr>
              <a:t>trong</a:t>
            </a:r>
            <a:r>
              <a:rPr lang="en-US" dirty="0">
                <a:solidFill>
                  <a:srgbClr val="FF0000"/>
                </a:solidFill>
              </a:rPr>
              <a:t> marketing </a:t>
            </a:r>
            <a:r>
              <a:rPr lang="en-US" dirty="0"/>
              <a:t>	</a:t>
            </a:r>
          </a:p>
          <a:p>
            <a:r>
              <a:rPr lang="vi-VN" b="1" dirty="0"/>
              <a:t>Sản phẩm là tất cả những cái gì có thể đưa ra thị trường để tạo ra sự chú ý, mua sắm, sử dụng hay tiêu thụ nhằm thoả mãn một </a:t>
            </a:r>
            <a:r>
              <a:rPr lang="en-US" b="1" dirty="0"/>
              <a:t>n</a:t>
            </a:r>
            <a:r>
              <a:rPr lang="vi-VN" b="1" dirty="0"/>
              <a:t>hu cầu hay mong muốn. </a:t>
            </a:r>
            <a:endParaRPr lang="vi-VN" dirty="0"/>
          </a:p>
          <a:p>
            <a:r>
              <a:rPr lang="en-US" b="1" dirty="0" err="1">
                <a:solidFill>
                  <a:srgbClr val="FF0000"/>
                </a:solidFill>
              </a:rPr>
              <a:t>Sản</a:t>
            </a:r>
            <a:r>
              <a:rPr lang="en-US" b="1" dirty="0">
                <a:solidFill>
                  <a:srgbClr val="FF0000"/>
                </a:solidFill>
              </a:rPr>
              <a:t> </a:t>
            </a:r>
            <a:r>
              <a:rPr lang="en-US" b="1" dirty="0" err="1">
                <a:solidFill>
                  <a:srgbClr val="FF0000"/>
                </a:solidFill>
              </a:rPr>
              <a:t>phẩm</a:t>
            </a:r>
            <a:r>
              <a:rPr lang="en-US" b="1" dirty="0">
                <a:solidFill>
                  <a:srgbClr val="FF0000"/>
                </a:solidFill>
              </a:rPr>
              <a:t> </a:t>
            </a:r>
            <a:r>
              <a:rPr lang="en-US" b="1" dirty="0" err="1">
                <a:solidFill>
                  <a:srgbClr val="FF0000"/>
                </a:solidFill>
              </a:rPr>
              <a:t>có</a:t>
            </a:r>
            <a:r>
              <a:rPr lang="en-US" b="1" dirty="0">
                <a:solidFill>
                  <a:srgbClr val="FF0000"/>
                </a:solidFill>
              </a:rPr>
              <a:t> </a:t>
            </a:r>
            <a:r>
              <a:rPr lang="en-US" b="1" dirty="0" err="1">
                <a:solidFill>
                  <a:srgbClr val="FF0000"/>
                </a:solidFill>
              </a:rPr>
              <a:t>thể</a:t>
            </a:r>
            <a:r>
              <a:rPr lang="en-US" b="1" dirty="0">
                <a:solidFill>
                  <a:srgbClr val="FF0000"/>
                </a:solidFill>
              </a:rPr>
              <a:t> </a:t>
            </a:r>
            <a:r>
              <a:rPr lang="en-US" b="1" dirty="0" err="1">
                <a:solidFill>
                  <a:srgbClr val="FF0000"/>
                </a:solidFill>
              </a:rPr>
              <a:t>là</a:t>
            </a:r>
            <a:r>
              <a:rPr lang="en-US" b="1" dirty="0">
                <a:solidFill>
                  <a:srgbClr val="FF0000"/>
                </a:solidFill>
              </a:rPr>
              <a:t> </a:t>
            </a:r>
            <a:r>
              <a:rPr lang="en-US" b="1" dirty="0" err="1">
                <a:solidFill>
                  <a:srgbClr val="FF0000"/>
                </a:solidFill>
              </a:rPr>
              <a:t>những</a:t>
            </a:r>
            <a:r>
              <a:rPr lang="en-US" b="1" dirty="0">
                <a:solidFill>
                  <a:srgbClr val="FF0000"/>
                </a:solidFill>
              </a:rPr>
              <a:t> </a:t>
            </a:r>
            <a:r>
              <a:rPr lang="en-US" b="1" dirty="0" err="1">
                <a:solidFill>
                  <a:srgbClr val="FF0000"/>
                </a:solidFill>
              </a:rPr>
              <a:t>vật</a:t>
            </a:r>
            <a:r>
              <a:rPr lang="en-US" b="1" dirty="0">
                <a:solidFill>
                  <a:srgbClr val="FF0000"/>
                </a:solidFill>
              </a:rPr>
              <a:t> </a:t>
            </a:r>
            <a:r>
              <a:rPr lang="en-US" b="1" dirty="0" err="1">
                <a:solidFill>
                  <a:srgbClr val="FF0000"/>
                </a:solidFill>
              </a:rPr>
              <a:t>thể</a:t>
            </a:r>
            <a:r>
              <a:rPr lang="en-US" b="1" dirty="0">
                <a:solidFill>
                  <a:srgbClr val="FF0000"/>
                </a:solidFill>
              </a:rPr>
              <a:t> </a:t>
            </a:r>
            <a:r>
              <a:rPr lang="en-US" b="1" dirty="0" err="1">
                <a:solidFill>
                  <a:srgbClr val="FF0000"/>
                </a:solidFill>
              </a:rPr>
              <a:t>hữu</a:t>
            </a:r>
            <a:r>
              <a:rPr lang="en-US" b="1" dirty="0">
                <a:solidFill>
                  <a:srgbClr val="FF0000"/>
                </a:solidFill>
              </a:rPr>
              <a:t> </a:t>
            </a:r>
            <a:r>
              <a:rPr lang="en-US" b="1" dirty="0" err="1">
                <a:solidFill>
                  <a:srgbClr val="FF0000"/>
                </a:solidFill>
              </a:rPr>
              <a:t>hình</a:t>
            </a:r>
            <a:r>
              <a:rPr lang="en-US" b="1" dirty="0">
                <a:solidFill>
                  <a:srgbClr val="FF0000"/>
                </a:solidFill>
              </a:rPr>
              <a:t>, </a:t>
            </a:r>
            <a:r>
              <a:rPr lang="en-US" b="1" dirty="0" err="1">
                <a:solidFill>
                  <a:srgbClr val="FF0000"/>
                </a:solidFill>
              </a:rPr>
              <a:t>những</a:t>
            </a:r>
            <a:r>
              <a:rPr lang="en-US" b="1" dirty="0">
                <a:solidFill>
                  <a:srgbClr val="FF0000"/>
                </a:solidFill>
              </a:rPr>
              <a:t> </a:t>
            </a:r>
            <a:r>
              <a:rPr lang="en-US" b="1" dirty="0" err="1">
                <a:solidFill>
                  <a:srgbClr val="FF0000"/>
                </a:solidFill>
              </a:rPr>
              <a:t>dịch</a:t>
            </a:r>
            <a:r>
              <a:rPr lang="en-US" b="1" dirty="0">
                <a:solidFill>
                  <a:srgbClr val="FF0000"/>
                </a:solidFill>
              </a:rPr>
              <a:t> </a:t>
            </a:r>
            <a:r>
              <a:rPr lang="en-US" b="1" dirty="0" err="1">
                <a:solidFill>
                  <a:srgbClr val="FF0000"/>
                </a:solidFill>
              </a:rPr>
              <a:t>vụ</a:t>
            </a:r>
            <a:r>
              <a:rPr lang="en-US" b="1" dirty="0">
                <a:solidFill>
                  <a:srgbClr val="FF0000"/>
                </a:solidFill>
              </a:rPr>
              <a:t> </a:t>
            </a:r>
            <a:r>
              <a:rPr lang="en-US" b="1" dirty="0" err="1">
                <a:solidFill>
                  <a:srgbClr val="FF0000"/>
                </a:solidFill>
              </a:rPr>
              <a:t>mang</a:t>
            </a:r>
            <a:r>
              <a:rPr lang="en-US" b="1" dirty="0">
                <a:solidFill>
                  <a:srgbClr val="FF0000"/>
                </a:solidFill>
              </a:rPr>
              <a:t> </a:t>
            </a:r>
            <a:r>
              <a:rPr lang="en-US" b="1" dirty="0" err="1">
                <a:solidFill>
                  <a:srgbClr val="FF0000"/>
                </a:solidFill>
              </a:rPr>
              <a:t>tính</a:t>
            </a:r>
            <a:r>
              <a:rPr lang="en-US" b="1" dirty="0">
                <a:solidFill>
                  <a:srgbClr val="FF0000"/>
                </a:solidFill>
              </a:rPr>
              <a:t> </a:t>
            </a:r>
            <a:r>
              <a:rPr lang="en-US" b="1" dirty="0" err="1">
                <a:solidFill>
                  <a:srgbClr val="FF0000"/>
                </a:solidFill>
              </a:rPr>
              <a:t>vô</a:t>
            </a:r>
            <a:r>
              <a:rPr lang="en-US" b="1" dirty="0">
                <a:solidFill>
                  <a:srgbClr val="FF0000"/>
                </a:solidFill>
              </a:rPr>
              <a:t> </a:t>
            </a:r>
            <a:r>
              <a:rPr lang="en-US" b="1" dirty="0" err="1">
                <a:solidFill>
                  <a:srgbClr val="FF0000"/>
                </a:solidFill>
              </a:rPr>
              <a:t>hình</a:t>
            </a:r>
            <a:r>
              <a:rPr lang="en-US" b="1" dirty="0">
                <a:solidFill>
                  <a:srgbClr val="FF0000"/>
                </a:solidFill>
              </a:rPr>
              <a:t> , </a:t>
            </a:r>
            <a:r>
              <a:rPr lang="en-US" b="1" dirty="0" err="1">
                <a:solidFill>
                  <a:srgbClr val="FF0000"/>
                </a:solidFill>
              </a:rPr>
              <a:t>những</a:t>
            </a:r>
            <a:r>
              <a:rPr lang="en-US" b="1" dirty="0">
                <a:solidFill>
                  <a:srgbClr val="FF0000"/>
                </a:solidFill>
              </a:rPr>
              <a:t> </a:t>
            </a:r>
            <a:r>
              <a:rPr lang="en-US" b="1" dirty="0" err="1">
                <a:solidFill>
                  <a:srgbClr val="FF0000"/>
                </a:solidFill>
              </a:rPr>
              <a:t>địa</a:t>
            </a:r>
            <a:r>
              <a:rPr lang="en-US" b="1" dirty="0">
                <a:solidFill>
                  <a:srgbClr val="FF0000"/>
                </a:solidFill>
              </a:rPr>
              <a:t> </a:t>
            </a:r>
            <a:r>
              <a:rPr lang="en-US" b="1" dirty="0" err="1">
                <a:solidFill>
                  <a:srgbClr val="FF0000"/>
                </a:solidFill>
              </a:rPr>
              <a:t>điểm</a:t>
            </a:r>
            <a:r>
              <a:rPr lang="en-US" b="1" dirty="0">
                <a:solidFill>
                  <a:srgbClr val="FF0000"/>
                </a:solidFill>
              </a:rPr>
              <a:t> (</a:t>
            </a:r>
            <a:r>
              <a:rPr lang="en-US" b="1" dirty="0" err="1">
                <a:solidFill>
                  <a:srgbClr val="FF0000"/>
                </a:solidFill>
              </a:rPr>
              <a:t>cho</a:t>
            </a:r>
            <a:r>
              <a:rPr lang="en-US" b="1" dirty="0">
                <a:solidFill>
                  <a:srgbClr val="FF0000"/>
                </a:solidFill>
              </a:rPr>
              <a:t> </a:t>
            </a:r>
            <a:r>
              <a:rPr lang="en-US" b="1" dirty="0" err="1">
                <a:solidFill>
                  <a:srgbClr val="FF0000"/>
                </a:solidFill>
              </a:rPr>
              <a:t>thuê</a:t>
            </a:r>
            <a:r>
              <a:rPr lang="en-US" b="1" dirty="0">
                <a:solidFill>
                  <a:srgbClr val="FF0000"/>
                </a:solidFill>
              </a:rPr>
              <a:t> </a:t>
            </a:r>
            <a:r>
              <a:rPr lang="en-US" b="1" dirty="0" err="1">
                <a:solidFill>
                  <a:srgbClr val="FF0000"/>
                </a:solidFill>
              </a:rPr>
              <a:t>địa</a:t>
            </a:r>
            <a:r>
              <a:rPr lang="en-US" b="1" dirty="0">
                <a:solidFill>
                  <a:srgbClr val="FF0000"/>
                </a:solidFill>
              </a:rPr>
              <a:t> </a:t>
            </a:r>
            <a:r>
              <a:rPr lang="en-US" b="1" dirty="0" err="1">
                <a:solidFill>
                  <a:srgbClr val="FF0000"/>
                </a:solidFill>
              </a:rPr>
              <a:t>điểm</a:t>
            </a:r>
            <a:r>
              <a:rPr lang="en-US" b="1" dirty="0">
                <a:solidFill>
                  <a:srgbClr val="FF0000"/>
                </a:solidFill>
              </a:rPr>
              <a:t>, </a:t>
            </a:r>
            <a:r>
              <a:rPr lang="en-US" b="1" dirty="0" err="1">
                <a:solidFill>
                  <a:srgbClr val="FF0000"/>
                </a:solidFill>
              </a:rPr>
              <a:t>thuê</a:t>
            </a:r>
            <a:r>
              <a:rPr lang="en-US" b="1" dirty="0">
                <a:solidFill>
                  <a:srgbClr val="FF0000"/>
                </a:solidFill>
              </a:rPr>
              <a:t> </a:t>
            </a:r>
            <a:r>
              <a:rPr lang="en-US" b="1" dirty="0" err="1">
                <a:solidFill>
                  <a:srgbClr val="FF0000"/>
                </a:solidFill>
              </a:rPr>
              <a:t>mặt</a:t>
            </a:r>
            <a:r>
              <a:rPr lang="en-US" b="1" dirty="0">
                <a:solidFill>
                  <a:srgbClr val="FF0000"/>
                </a:solidFill>
              </a:rPr>
              <a:t> </a:t>
            </a:r>
            <a:r>
              <a:rPr lang="en-US" b="1" dirty="0" err="1">
                <a:solidFill>
                  <a:srgbClr val="FF0000"/>
                </a:solidFill>
              </a:rPr>
              <a:t>bằng</a:t>
            </a:r>
            <a:r>
              <a:rPr lang="en-US" b="1" dirty="0">
                <a:solidFill>
                  <a:srgbClr val="FF0000"/>
                </a:solidFill>
              </a:rPr>
              <a:t> </a:t>
            </a:r>
            <a:r>
              <a:rPr lang="en-US" b="1" dirty="0" err="1">
                <a:solidFill>
                  <a:srgbClr val="FF0000"/>
                </a:solidFill>
              </a:rPr>
              <a:t>sản</a:t>
            </a:r>
            <a:r>
              <a:rPr lang="en-US" b="1" dirty="0">
                <a:solidFill>
                  <a:srgbClr val="FF0000"/>
                </a:solidFill>
              </a:rPr>
              <a:t> </a:t>
            </a:r>
            <a:r>
              <a:rPr lang="en-US" b="1" dirty="0" err="1">
                <a:solidFill>
                  <a:srgbClr val="FF0000"/>
                </a:solidFill>
              </a:rPr>
              <a:t>xuất</a:t>
            </a:r>
            <a:r>
              <a:rPr lang="en-US" b="1" dirty="0">
                <a:solidFill>
                  <a:srgbClr val="FF0000"/>
                </a:solidFill>
              </a:rPr>
              <a:t> </a:t>
            </a:r>
            <a:r>
              <a:rPr lang="en-US" b="1" dirty="0" err="1">
                <a:solidFill>
                  <a:srgbClr val="FF0000"/>
                </a:solidFill>
              </a:rPr>
              <a:t>kinh</a:t>
            </a:r>
            <a:r>
              <a:rPr lang="en-US" b="1" dirty="0">
                <a:solidFill>
                  <a:srgbClr val="FF0000"/>
                </a:solidFill>
              </a:rPr>
              <a:t> </a:t>
            </a:r>
            <a:r>
              <a:rPr lang="en-US" b="1" dirty="0" err="1">
                <a:solidFill>
                  <a:srgbClr val="FF0000"/>
                </a:solidFill>
              </a:rPr>
              <a:t>doanh</a:t>
            </a:r>
            <a:r>
              <a:rPr lang="en-US" b="1" dirty="0">
                <a:solidFill>
                  <a:srgbClr val="FF0000"/>
                </a:solidFill>
              </a:rPr>
              <a:t>), </a:t>
            </a:r>
            <a:r>
              <a:rPr lang="en-US" b="1" dirty="0" err="1">
                <a:solidFill>
                  <a:srgbClr val="FF0000"/>
                </a:solidFill>
              </a:rPr>
              <a:t>phát</a:t>
            </a:r>
            <a:r>
              <a:rPr lang="en-US" b="1" dirty="0">
                <a:solidFill>
                  <a:srgbClr val="FF0000"/>
                </a:solidFill>
              </a:rPr>
              <a:t> </a:t>
            </a:r>
            <a:r>
              <a:rPr lang="en-US" b="1" dirty="0" err="1">
                <a:solidFill>
                  <a:srgbClr val="FF0000"/>
                </a:solidFill>
              </a:rPr>
              <a:t>minh</a:t>
            </a:r>
            <a:r>
              <a:rPr lang="en-US" b="1" dirty="0">
                <a:solidFill>
                  <a:srgbClr val="FF0000"/>
                </a:solidFill>
              </a:rPr>
              <a:t>, </a:t>
            </a:r>
            <a:r>
              <a:rPr lang="en-US" b="1" dirty="0" err="1">
                <a:solidFill>
                  <a:srgbClr val="FF0000"/>
                </a:solidFill>
              </a:rPr>
              <a:t>sáng</a:t>
            </a:r>
            <a:r>
              <a:rPr lang="en-US" b="1" dirty="0">
                <a:solidFill>
                  <a:srgbClr val="FF0000"/>
                </a:solidFill>
              </a:rPr>
              <a:t> </a:t>
            </a:r>
            <a:r>
              <a:rPr lang="en-US" b="1" dirty="0" err="1">
                <a:solidFill>
                  <a:srgbClr val="FF0000"/>
                </a:solidFill>
              </a:rPr>
              <a:t>chế</a:t>
            </a:r>
            <a:r>
              <a:rPr lang="en-US" b="1" dirty="0">
                <a:solidFill>
                  <a:srgbClr val="FF0000"/>
                </a:solidFill>
              </a:rPr>
              <a:t>...</a:t>
            </a:r>
          </a:p>
          <a:p>
            <a:r>
              <a:rPr lang="vi-VN" b="1" dirty="0"/>
              <a:t>Khi tạo ra sản phẩm, các doanh nghiệp cần nhận thức đầy đủ về 3 mức độ của nó nhằm thoả mãn những mong đợi của người tiêu dùng</a:t>
            </a:r>
            <a:endParaRPr lang="en-US" dirty="0"/>
          </a:p>
        </p:txBody>
      </p:sp>
    </p:spTree>
    <p:extLst>
      <p:ext uri="{BB962C8B-B14F-4D97-AF65-F5344CB8AC3E}">
        <p14:creationId xmlns:p14="http://schemas.microsoft.com/office/powerpoint/2010/main" val="300998754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1224B-C736-42FF-A2ED-835E38D1A6A4}"/>
              </a:ext>
            </a:extLst>
          </p:cNvPr>
          <p:cNvSpPr>
            <a:spLocks noGrp="1"/>
          </p:cNvSpPr>
          <p:nvPr>
            <p:ph type="title"/>
          </p:nvPr>
        </p:nvSpPr>
        <p:spPr/>
        <p:txBody>
          <a:bodyPr/>
          <a:lstStyle/>
          <a:p>
            <a:r>
              <a:rPr lang="en-US" b="0" dirty="0"/>
              <a:t>CHÍNH SÁCH SẢN PHẨM 	</a:t>
            </a:r>
            <a:endParaRPr lang="en-US" dirty="0"/>
          </a:p>
        </p:txBody>
      </p:sp>
      <p:pic>
        <p:nvPicPr>
          <p:cNvPr id="4" name="Content Placeholder 3">
            <a:extLst>
              <a:ext uri="{FF2B5EF4-FFF2-40B4-BE49-F238E27FC236}">
                <a16:creationId xmlns:a16="http://schemas.microsoft.com/office/drawing/2014/main" id="{9C08D33E-D7D1-447B-9ADD-16396B8F3F2B}"/>
              </a:ext>
            </a:extLst>
          </p:cNvPr>
          <p:cNvPicPr>
            <a:picLocks noGrp="1" noChangeAspect="1"/>
          </p:cNvPicPr>
          <p:nvPr>
            <p:ph idx="1"/>
          </p:nvPr>
        </p:nvPicPr>
        <p:blipFill>
          <a:blip r:embed="rId2"/>
          <a:stretch>
            <a:fillRect/>
          </a:stretch>
        </p:blipFill>
        <p:spPr>
          <a:xfrm>
            <a:off x="2362200" y="1600200"/>
            <a:ext cx="7696200" cy="4525963"/>
          </a:xfrm>
          <a:prstGeom prst="rect">
            <a:avLst/>
          </a:prstGeom>
        </p:spPr>
      </p:pic>
    </p:spTree>
    <p:extLst>
      <p:ext uri="{BB962C8B-B14F-4D97-AF65-F5344CB8AC3E}">
        <p14:creationId xmlns:p14="http://schemas.microsoft.com/office/powerpoint/2010/main" val="349731437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31235-E541-4864-A3ED-29BCB92DDBF9}"/>
              </a:ext>
            </a:extLst>
          </p:cNvPr>
          <p:cNvSpPr>
            <a:spLocks noGrp="1"/>
          </p:cNvSpPr>
          <p:nvPr>
            <p:ph type="title"/>
          </p:nvPr>
        </p:nvSpPr>
        <p:spPr/>
        <p:txBody>
          <a:bodyPr/>
          <a:lstStyle/>
          <a:p>
            <a:r>
              <a:rPr lang="en-US" b="0" dirty="0"/>
              <a:t>CHÍNH SÁCH SẢN PHẨM 	</a:t>
            </a:r>
            <a:endParaRPr lang="en-US" dirty="0"/>
          </a:p>
        </p:txBody>
      </p:sp>
      <p:sp>
        <p:nvSpPr>
          <p:cNvPr id="3" name="Content Placeholder 2">
            <a:extLst>
              <a:ext uri="{FF2B5EF4-FFF2-40B4-BE49-F238E27FC236}">
                <a16:creationId xmlns:a16="http://schemas.microsoft.com/office/drawing/2014/main" id="{F301B9C6-DA87-4E2A-9B39-C04CF4B8C4BC}"/>
              </a:ext>
            </a:extLst>
          </p:cNvPr>
          <p:cNvSpPr>
            <a:spLocks noGrp="1"/>
          </p:cNvSpPr>
          <p:nvPr>
            <p:ph idx="1"/>
          </p:nvPr>
        </p:nvSpPr>
        <p:spPr/>
        <p:txBody>
          <a:bodyPr/>
          <a:lstStyle/>
          <a:p>
            <a:r>
              <a:rPr lang="vi-VN" dirty="0"/>
              <a:t>Vai trò, vị trí của chiến lược sản phẩm 	</a:t>
            </a:r>
          </a:p>
          <a:p>
            <a:pPr algn="just"/>
            <a:r>
              <a:rPr lang="vi-VN" b="1" dirty="0">
                <a:solidFill>
                  <a:srgbClr val="FF0000"/>
                </a:solidFill>
              </a:rPr>
              <a:t>Chiến lược sản phẩm có vị trí cực kỳ quan trọng, là nền tảng, xương sống của 4P, giúp doanh nghiệp xác định phương hướng đầu tư, thiết kế sản phẩm phù hợp thị hiếu, hạn chế rủi ro, thất bại; chỉ đạo thực hiện hiệu quả các P còn lại trong marketing hỗn hợp.</a:t>
            </a:r>
            <a:endParaRPr lang="en-US" dirty="0">
              <a:solidFill>
                <a:srgbClr val="FF0000"/>
              </a:solidFill>
            </a:endParaRPr>
          </a:p>
        </p:txBody>
      </p:sp>
    </p:spTree>
    <p:extLst>
      <p:ext uri="{BB962C8B-B14F-4D97-AF65-F5344CB8AC3E}">
        <p14:creationId xmlns:p14="http://schemas.microsoft.com/office/powerpoint/2010/main" val="142483858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31235-E541-4864-A3ED-29BCB92DDBF9}"/>
              </a:ext>
            </a:extLst>
          </p:cNvPr>
          <p:cNvSpPr>
            <a:spLocks noGrp="1"/>
          </p:cNvSpPr>
          <p:nvPr>
            <p:ph type="title"/>
          </p:nvPr>
        </p:nvSpPr>
        <p:spPr/>
        <p:txBody>
          <a:bodyPr/>
          <a:lstStyle/>
          <a:p>
            <a:r>
              <a:rPr lang="en-US" b="0" dirty="0"/>
              <a:t>CHÍNH SÁCH SẢN PHẨM 	</a:t>
            </a:r>
            <a:endParaRPr lang="en-US" dirty="0"/>
          </a:p>
        </p:txBody>
      </p:sp>
      <p:sp>
        <p:nvSpPr>
          <p:cNvPr id="3" name="Content Placeholder 2">
            <a:extLst>
              <a:ext uri="{FF2B5EF4-FFF2-40B4-BE49-F238E27FC236}">
                <a16:creationId xmlns:a16="http://schemas.microsoft.com/office/drawing/2014/main" id="{F301B9C6-DA87-4E2A-9B39-C04CF4B8C4BC}"/>
              </a:ext>
            </a:extLst>
          </p:cNvPr>
          <p:cNvSpPr>
            <a:spLocks noGrp="1"/>
          </p:cNvSpPr>
          <p:nvPr>
            <p:ph idx="1"/>
          </p:nvPr>
        </p:nvSpPr>
        <p:spPr/>
        <p:txBody>
          <a:bodyPr/>
          <a:lstStyle/>
          <a:p>
            <a:r>
              <a:rPr lang="en-US" dirty="0"/>
              <a:t>Chu </a:t>
            </a:r>
            <a:r>
              <a:rPr lang="en-US" dirty="0" err="1"/>
              <a:t>kỳ</a:t>
            </a:r>
            <a:r>
              <a:rPr lang="en-US" dirty="0"/>
              <a:t> </a:t>
            </a:r>
            <a:r>
              <a:rPr lang="en-US" dirty="0" err="1"/>
              <a:t>đời</a:t>
            </a:r>
            <a:r>
              <a:rPr lang="en-US" dirty="0"/>
              <a:t> </a:t>
            </a:r>
            <a:r>
              <a:rPr lang="en-US" dirty="0" err="1"/>
              <a:t>sống</a:t>
            </a:r>
            <a:r>
              <a:rPr lang="en-US" dirty="0"/>
              <a:t> </a:t>
            </a:r>
            <a:r>
              <a:rPr lang="en-US" dirty="0" err="1"/>
              <a:t>sản</a:t>
            </a:r>
            <a:r>
              <a:rPr lang="en-US" dirty="0"/>
              <a:t> </a:t>
            </a:r>
            <a:r>
              <a:rPr lang="en-US" dirty="0" err="1"/>
              <a:t>phẩm</a:t>
            </a:r>
            <a:r>
              <a:rPr lang="en-US" dirty="0"/>
              <a:t> 	</a:t>
            </a:r>
          </a:p>
          <a:p>
            <a:r>
              <a:rPr lang="en-US" b="1" dirty="0"/>
              <a:t>Chu </a:t>
            </a:r>
            <a:r>
              <a:rPr lang="en-US" b="1" dirty="0" err="1"/>
              <a:t>kỳ</a:t>
            </a:r>
            <a:r>
              <a:rPr lang="en-US" b="1" dirty="0"/>
              <a:t> </a:t>
            </a:r>
            <a:r>
              <a:rPr lang="en-US" b="1" dirty="0" err="1"/>
              <a:t>đời</a:t>
            </a:r>
            <a:r>
              <a:rPr lang="en-US" b="1" dirty="0"/>
              <a:t> </a:t>
            </a:r>
            <a:r>
              <a:rPr lang="en-US" b="1" dirty="0" err="1"/>
              <a:t>sống</a:t>
            </a:r>
            <a:r>
              <a:rPr lang="en-US" b="1" dirty="0"/>
              <a:t> (</a:t>
            </a:r>
            <a:r>
              <a:rPr lang="en-US" b="1" dirty="0" err="1"/>
              <a:t>vòng</a:t>
            </a:r>
            <a:r>
              <a:rPr lang="en-US" b="1" dirty="0"/>
              <a:t> </a:t>
            </a:r>
            <a:r>
              <a:rPr lang="en-US" b="1" dirty="0" err="1"/>
              <a:t>đời</a:t>
            </a:r>
            <a:r>
              <a:rPr lang="en-US" b="1" dirty="0"/>
              <a:t>) </a:t>
            </a:r>
            <a:r>
              <a:rPr lang="en-US" b="1" dirty="0" err="1"/>
              <a:t>sản</a:t>
            </a:r>
            <a:r>
              <a:rPr lang="en-US" b="1" dirty="0"/>
              <a:t> </a:t>
            </a:r>
            <a:r>
              <a:rPr lang="en-US" b="1" dirty="0" err="1"/>
              <a:t>phẩm</a:t>
            </a:r>
            <a:r>
              <a:rPr lang="en-US" b="1" dirty="0"/>
              <a:t> ( </a:t>
            </a:r>
            <a:r>
              <a:rPr lang="en-US" b="1" dirty="0" err="1"/>
              <a:t>trải</a:t>
            </a:r>
            <a:r>
              <a:rPr lang="en-US" b="1" dirty="0"/>
              <a:t> qua 4 </a:t>
            </a:r>
            <a:r>
              <a:rPr lang="en-US" b="1" dirty="0" err="1"/>
              <a:t>giai</a:t>
            </a:r>
            <a:r>
              <a:rPr lang="en-US" b="1" dirty="0"/>
              <a:t> </a:t>
            </a:r>
            <a:r>
              <a:rPr lang="en-US" b="1" dirty="0" err="1"/>
              <a:t>đoạn</a:t>
            </a:r>
            <a:r>
              <a:rPr lang="en-US" b="1" dirty="0"/>
              <a:t> </a:t>
            </a:r>
            <a:r>
              <a:rPr lang="en-US" b="1" dirty="0" err="1"/>
              <a:t>chủ</a:t>
            </a:r>
            <a:r>
              <a:rPr lang="en-US" b="1" dirty="0"/>
              <a:t> </a:t>
            </a:r>
            <a:r>
              <a:rPr lang="en-US" b="1" dirty="0" err="1"/>
              <a:t>yếu</a:t>
            </a:r>
            <a:r>
              <a:rPr lang="en-US" b="1" dirty="0"/>
              <a:t>) </a:t>
            </a:r>
            <a:r>
              <a:rPr lang="vi-VN" dirty="0"/>
              <a:t>	</a:t>
            </a:r>
          </a:p>
        </p:txBody>
      </p:sp>
      <p:pic>
        <p:nvPicPr>
          <p:cNvPr id="4" name="Picture 3">
            <a:extLst>
              <a:ext uri="{FF2B5EF4-FFF2-40B4-BE49-F238E27FC236}">
                <a16:creationId xmlns:a16="http://schemas.microsoft.com/office/drawing/2014/main" id="{F08A2DDA-362E-4790-BA2B-C93FE622933C}"/>
              </a:ext>
            </a:extLst>
          </p:cNvPr>
          <p:cNvPicPr>
            <a:picLocks noChangeAspect="1"/>
          </p:cNvPicPr>
          <p:nvPr/>
        </p:nvPicPr>
        <p:blipFill>
          <a:blip r:embed="rId2"/>
          <a:stretch>
            <a:fillRect/>
          </a:stretch>
        </p:blipFill>
        <p:spPr>
          <a:xfrm>
            <a:off x="3276600" y="2869280"/>
            <a:ext cx="6724650" cy="3409950"/>
          </a:xfrm>
          <a:prstGeom prst="rect">
            <a:avLst/>
          </a:prstGeom>
        </p:spPr>
      </p:pic>
    </p:spTree>
    <p:extLst>
      <p:ext uri="{BB962C8B-B14F-4D97-AF65-F5344CB8AC3E}">
        <p14:creationId xmlns:p14="http://schemas.microsoft.com/office/powerpoint/2010/main" val="210418563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D8003B-1D33-44B9-A6D4-7D881C9226B7}"/>
              </a:ext>
            </a:extLst>
          </p:cNvPr>
          <p:cNvSpPr>
            <a:spLocks noGrp="1"/>
          </p:cNvSpPr>
          <p:nvPr>
            <p:ph type="ctrTitle"/>
          </p:nvPr>
        </p:nvSpPr>
        <p:spPr/>
        <p:txBody>
          <a:bodyPr/>
          <a:lstStyle/>
          <a:p>
            <a:r>
              <a:rPr lang="en-US" b="0" dirty="0"/>
              <a:t>MARKETING TRONG DOANH NGHIỆP </a:t>
            </a:r>
            <a:endParaRPr lang="en-US" dirty="0"/>
          </a:p>
        </p:txBody>
      </p:sp>
      <p:sp>
        <p:nvSpPr>
          <p:cNvPr id="5" name="Subtitle 4">
            <a:extLst>
              <a:ext uri="{FF2B5EF4-FFF2-40B4-BE49-F238E27FC236}">
                <a16:creationId xmlns:a16="http://schemas.microsoft.com/office/drawing/2014/main" id="{5BD217D2-6E87-4CA7-B86F-B65DE18ED58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0980670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31235-E541-4864-A3ED-29BCB92DDBF9}"/>
              </a:ext>
            </a:extLst>
          </p:cNvPr>
          <p:cNvSpPr>
            <a:spLocks noGrp="1"/>
          </p:cNvSpPr>
          <p:nvPr>
            <p:ph type="title"/>
          </p:nvPr>
        </p:nvSpPr>
        <p:spPr/>
        <p:txBody>
          <a:bodyPr/>
          <a:lstStyle/>
          <a:p>
            <a:r>
              <a:rPr lang="en-US" b="0" dirty="0"/>
              <a:t>CHÍNH SÁCH SẢN PHẨM 	</a:t>
            </a:r>
            <a:endParaRPr lang="en-US" dirty="0"/>
          </a:p>
        </p:txBody>
      </p:sp>
      <p:graphicFrame>
        <p:nvGraphicFramePr>
          <p:cNvPr id="6" name="Table 6">
            <a:extLst>
              <a:ext uri="{FF2B5EF4-FFF2-40B4-BE49-F238E27FC236}">
                <a16:creationId xmlns:a16="http://schemas.microsoft.com/office/drawing/2014/main" id="{7EB8AC6D-0531-42B8-8764-20F35710CF1F}"/>
              </a:ext>
            </a:extLst>
          </p:cNvPr>
          <p:cNvGraphicFramePr>
            <a:graphicFrameLocks noGrp="1"/>
          </p:cNvGraphicFramePr>
          <p:nvPr>
            <p:ph idx="1"/>
            <p:extLst>
              <p:ext uri="{D42A27DB-BD31-4B8C-83A1-F6EECF244321}">
                <p14:modId xmlns:p14="http://schemas.microsoft.com/office/powerpoint/2010/main" val="2524193016"/>
              </p:ext>
            </p:extLst>
          </p:nvPr>
        </p:nvGraphicFramePr>
        <p:xfrm>
          <a:off x="609600" y="1828800"/>
          <a:ext cx="10972797" cy="320040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1590395493"/>
                    </a:ext>
                  </a:extLst>
                </a:gridCol>
                <a:gridCol w="3352800">
                  <a:extLst>
                    <a:ext uri="{9D8B030D-6E8A-4147-A177-3AD203B41FA5}">
                      <a16:colId xmlns:a16="http://schemas.microsoft.com/office/drawing/2014/main" val="910919189"/>
                    </a:ext>
                  </a:extLst>
                </a:gridCol>
                <a:gridCol w="5638797">
                  <a:extLst>
                    <a:ext uri="{9D8B030D-6E8A-4147-A177-3AD203B41FA5}">
                      <a16:colId xmlns:a16="http://schemas.microsoft.com/office/drawing/2014/main" val="2123305136"/>
                    </a:ext>
                  </a:extLst>
                </a:gridCol>
              </a:tblGrid>
              <a:tr h="142240">
                <a:tc>
                  <a:txBody>
                    <a:bodyPr/>
                    <a:lstStyle/>
                    <a:p>
                      <a:r>
                        <a:rPr lang="en-US" dirty="0" err="1">
                          <a:solidFill>
                            <a:srgbClr val="FF0000"/>
                          </a:solidFill>
                        </a:rPr>
                        <a:t>Giai</a:t>
                      </a:r>
                      <a:r>
                        <a:rPr lang="en-US" dirty="0">
                          <a:solidFill>
                            <a:srgbClr val="FF0000"/>
                          </a:solidFill>
                        </a:rPr>
                        <a:t> </a:t>
                      </a:r>
                      <a:r>
                        <a:rPr lang="en-US" dirty="0" err="1">
                          <a:solidFill>
                            <a:srgbClr val="FF0000"/>
                          </a:solidFill>
                        </a:rPr>
                        <a:t>đoạn</a:t>
                      </a:r>
                      <a:endParaRPr lang="en-US" dirty="0">
                        <a:solidFill>
                          <a:srgbClr val="FF0000"/>
                        </a:solidFill>
                      </a:endParaRPr>
                    </a:p>
                  </a:txBody>
                  <a:tcPr/>
                </a:tc>
                <a:tc>
                  <a:txBody>
                    <a:bodyPr/>
                    <a:lstStyle/>
                    <a:p>
                      <a:r>
                        <a:rPr lang="en-US" dirty="0" err="1">
                          <a:solidFill>
                            <a:srgbClr val="FF0000"/>
                          </a:solidFill>
                        </a:rPr>
                        <a:t>Đặc</a:t>
                      </a:r>
                      <a:r>
                        <a:rPr lang="en-US" dirty="0">
                          <a:solidFill>
                            <a:srgbClr val="FF0000"/>
                          </a:solidFill>
                        </a:rPr>
                        <a:t> </a:t>
                      </a:r>
                      <a:r>
                        <a:rPr lang="en-US" dirty="0" err="1">
                          <a:solidFill>
                            <a:srgbClr val="FF0000"/>
                          </a:solidFill>
                        </a:rPr>
                        <a:t>điểm</a:t>
                      </a:r>
                      <a:endParaRPr lang="en-US" dirty="0">
                        <a:solidFill>
                          <a:srgbClr val="FF0000"/>
                        </a:solidFill>
                      </a:endParaRPr>
                    </a:p>
                  </a:txBody>
                  <a:tcPr/>
                </a:tc>
                <a:tc>
                  <a:txBody>
                    <a:bodyPr/>
                    <a:lstStyle/>
                    <a:p>
                      <a:r>
                        <a:rPr lang="en-US" dirty="0" err="1">
                          <a:solidFill>
                            <a:srgbClr val="FF0000"/>
                          </a:solidFill>
                        </a:rPr>
                        <a:t>Các</a:t>
                      </a:r>
                      <a:r>
                        <a:rPr lang="en-US" dirty="0">
                          <a:solidFill>
                            <a:srgbClr val="FF0000"/>
                          </a:solidFill>
                        </a:rPr>
                        <a:t> </a:t>
                      </a:r>
                      <a:r>
                        <a:rPr lang="en-US" dirty="0" err="1">
                          <a:solidFill>
                            <a:srgbClr val="FF0000"/>
                          </a:solidFill>
                        </a:rPr>
                        <a:t>chiến</a:t>
                      </a:r>
                      <a:r>
                        <a:rPr lang="en-US" dirty="0">
                          <a:solidFill>
                            <a:srgbClr val="FF0000"/>
                          </a:solidFill>
                        </a:rPr>
                        <a:t> l</a:t>
                      </a:r>
                      <a:r>
                        <a:rPr lang="vi-VN" dirty="0">
                          <a:solidFill>
                            <a:srgbClr val="FF0000"/>
                          </a:solidFill>
                        </a:rPr>
                        <a:t>ư</a:t>
                      </a:r>
                      <a:r>
                        <a:rPr lang="en-US" dirty="0" err="1">
                          <a:solidFill>
                            <a:srgbClr val="FF0000"/>
                          </a:solidFill>
                        </a:rPr>
                        <a:t>ợc</a:t>
                      </a:r>
                      <a:r>
                        <a:rPr lang="en-US" dirty="0">
                          <a:solidFill>
                            <a:srgbClr val="FF0000"/>
                          </a:solidFill>
                        </a:rPr>
                        <a:t> </a:t>
                      </a:r>
                      <a:r>
                        <a:rPr lang="en-US" dirty="0" err="1">
                          <a:solidFill>
                            <a:srgbClr val="FF0000"/>
                          </a:solidFill>
                        </a:rPr>
                        <a:t>và</a:t>
                      </a:r>
                      <a:r>
                        <a:rPr lang="en-US" dirty="0">
                          <a:solidFill>
                            <a:srgbClr val="FF0000"/>
                          </a:solidFill>
                        </a:rPr>
                        <a:t> </a:t>
                      </a:r>
                      <a:r>
                        <a:rPr lang="en-US" dirty="0" err="1">
                          <a:solidFill>
                            <a:srgbClr val="FF0000"/>
                          </a:solidFill>
                        </a:rPr>
                        <a:t>nỗ</a:t>
                      </a:r>
                      <a:r>
                        <a:rPr lang="en-US" dirty="0">
                          <a:solidFill>
                            <a:srgbClr val="FF0000"/>
                          </a:solidFill>
                        </a:rPr>
                        <a:t> </a:t>
                      </a:r>
                      <a:r>
                        <a:rPr lang="en-US" dirty="0" err="1">
                          <a:solidFill>
                            <a:srgbClr val="FF0000"/>
                          </a:solidFill>
                        </a:rPr>
                        <a:t>lực</a:t>
                      </a:r>
                      <a:endParaRPr lang="en-US" dirty="0">
                        <a:solidFill>
                          <a:srgbClr val="FF0000"/>
                        </a:solidFill>
                      </a:endParaRPr>
                    </a:p>
                  </a:txBody>
                  <a:tcPr/>
                </a:tc>
                <a:extLst>
                  <a:ext uri="{0D108BD9-81ED-4DB2-BD59-A6C34878D82A}">
                    <a16:rowId xmlns:a16="http://schemas.microsoft.com/office/drawing/2014/main" val="26124357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1" u="none" strike="noStrike" kern="1200" baseline="0" dirty="0">
                          <a:solidFill>
                            <a:schemeClr val="dk1"/>
                          </a:solidFill>
                          <a:latin typeface="+mn-lt"/>
                          <a:ea typeface="+mn-ea"/>
                          <a:cs typeface="+mn-cs"/>
                        </a:rPr>
                        <a:t>GIỚI THIỆU </a:t>
                      </a:r>
                      <a:r>
                        <a:rPr lang="en-US" sz="1800" b="0" i="0" u="none" strike="noStrike" kern="1200" baseline="0" dirty="0">
                          <a:solidFill>
                            <a:schemeClr val="dk1"/>
                          </a:solidFill>
                          <a:latin typeface="+mn-lt"/>
                          <a:ea typeface="+mn-ea"/>
                          <a:cs typeface="+mn-cs"/>
                        </a:rPr>
                        <a:t>	</a:t>
                      </a:r>
                    </a:p>
                    <a:p>
                      <a:endParaRPr lang="en-US" dirty="0"/>
                    </a:p>
                  </a:txBody>
                  <a:tcPr/>
                </a:tc>
                <a:tc>
                  <a:txBody>
                    <a:bodyPr/>
                    <a:lstStyle/>
                    <a:p>
                      <a:r>
                        <a:rPr lang="vi-VN" sz="1800" b="1" i="0" u="none" strike="noStrike" kern="1200" baseline="0" dirty="0">
                          <a:solidFill>
                            <a:schemeClr val="dk1"/>
                          </a:solidFill>
                          <a:latin typeface="+mn-lt"/>
                          <a:ea typeface="+mn-ea"/>
                          <a:cs typeface="+mn-cs"/>
                        </a:rPr>
                        <a:t>+ Doanh thu tăng chậm, khách hàng chưa biết nhiều đến SP </a:t>
                      </a:r>
                      <a:endParaRPr lang="vi-VN" sz="1800" b="0" i="0" u="none" strike="noStrike" kern="1200" baseline="0" dirty="0">
                        <a:solidFill>
                          <a:schemeClr val="dk1"/>
                        </a:solidFill>
                        <a:latin typeface="+mn-lt"/>
                        <a:ea typeface="+mn-ea"/>
                        <a:cs typeface="+mn-cs"/>
                      </a:endParaRPr>
                    </a:p>
                    <a:p>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Lợi</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nhuận</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là</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số</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âm</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thấp</a:t>
                      </a:r>
                      <a:r>
                        <a:rPr lang="en-US" sz="1800" b="1" i="0" u="none" strike="noStrike" kern="1200" baseline="0" dirty="0">
                          <a:solidFill>
                            <a:schemeClr val="dk1"/>
                          </a:solidFill>
                          <a:latin typeface="+mn-lt"/>
                          <a:ea typeface="+mn-ea"/>
                          <a:cs typeface="+mn-cs"/>
                        </a:rPr>
                        <a:t> </a:t>
                      </a:r>
                      <a:endParaRPr lang="en-US" sz="1800" b="0" i="0" u="none" strike="noStrike" kern="1200" baseline="0" dirty="0">
                        <a:solidFill>
                          <a:schemeClr val="dk1"/>
                        </a:solidFill>
                        <a:latin typeface="+mn-lt"/>
                        <a:ea typeface="+mn-ea"/>
                        <a:cs typeface="+mn-cs"/>
                      </a:endParaRPr>
                    </a:p>
                    <a:p>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Sản</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phẩm</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mới</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tỉ</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lệ</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thất</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bại</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khá</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lớn</a:t>
                      </a:r>
                      <a:r>
                        <a:rPr lang="en-US" sz="1800" b="1" i="0" u="none" strike="noStrike" kern="1200" baseline="0" dirty="0">
                          <a:solidFill>
                            <a:schemeClr val="dk1"/>
                          </a:solidFill>
                          <a:latin typeface="+mn-lt"/>
                          <a:ea typeface="+mn-ea"/>
                          <a:cs typeface="+mn-cs"/>
                        </a:rPr>
                        <a:t> </a:t>
                      </a:r>
                      <a:endParaRPr lang="en-US" sz="1800" b="0" i="0" u="none" strike="noStrike" kern="1200" baseline="0" dirty="0">
                        <a:solidFill>
                          <a:schemeClr val="dk1"/>
                        </a:solidFill>
                        <a:latin typeface="+mn-lt"/>
                        <a:ea typeface="+mn-ea"/>
                        <a:cs typeface="+mn-cs"/>
                      </a:endParaRPr>
                    </a:p>
                    <a:p>
                      <a:r>
                        <a:rPr lang="vi-VN" sz="1800" b="1" i="0" u="none" strike="noStrike" kern="1200" baseline="0" dirty="0">
                          <a:solidFill>
                            <a:schemeClr val="dk1"/>
                          </a:solidFill>
                          <a:latin typeface="+mn-lt"/>
                          <a:ea typeface="+mn-ea"/>
                          <a:cs typeface="+mn-cs"/>
                        </a:rPr>
                        <a:t>+ Cần có chi phí để hoàn thiện sản phẩm và nghiên cứu thị trường </a:t>
                      </a:r>
                      <a:r>
                        <a:rPr lang="vi-VN" sz="1800" b="0" i="0" u="none" strike="noStrike" kern="1200" baseline="0" dirty="0">
                          <a:solidFill>
                            <a:schemeClr val="dk1"/>
                          </a:solidFill>
                          <a:latin typeface="+mn-lt"/>
                          <a:ea typeface="+mn-ea"/>
                          <a:cs typeface="+mn-cs"/>
                        </a:rPr>
                        <a:t>	</a:t>
                      </a:r>
                    </a:p>
                    <a:p>
                      <a:endParaRPr lang="en-US" dirty="0"/>
                    </a:p>
                  </a:txBody>
                  <a:tcPr/>
                </a:tc>
                <a:tc>
                  <a:txBody>
                    <a:bodyPr/>
                    <a:lstStyle/>
                    <a:p>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Chuẩn</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bị</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vốn</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cho</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giai</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đoạn</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sau</a:t>
                      </a:r>
                      <a:r>
                        <a:rPr lang="en-US" sz="1800" b="1" i="0" u="none" strike="noStrike" kern="1200" baseline="0" dirty="0">
                          <a:solidFill>
                            <a:schemeClr val="dk1"/>
                          </a:solidFill>
                          <a:latin typeface="+mn-lt"/>
                          <a:ea typeface="+mn-ea"/>
                          <a:cs typeface="+mn-cs"/>
                        </a:rPr>
                        <a:t> </a:t>
                      </a:r>
                      <a:endParaRPr lang="en-US" sz="1800" b="0" i="0" u="none" strike="noStrike" kern="1200" baseline="0" dirty="0">
                        <a:solidFill>
                          <a:schemeClr val="dk1"/>
                        </a:solidFill>
                        <a:latin typeface="+mn-lt"/>
                        <a:ea typeface="+mn-ea"/>
                        <a:cs typeface="+mn-cs"/>
                      </a:endParaRPr>
                    </a:p>
                    <a:p>
                      <a:r>
                        <a:rPr lang="vi-VN" sz="1800" b="1" i="0" u="none" strike="noStrike" kern="1200" baseline="0" dirty="0">
                          <a:solidFill>
                            <a:schemeClr val="dk1"/>
                          </a:solidFill>
                          <a:latin typeface="+mn-lt"/>
                          <a:ea typeface="+mn-ea"/>
                          <a:cs typeface="+mn-cs"/>
                        </a:rPr>
                        <a:t>+ Cũng cố chất lượng sản phẩm </a:t>
                      </a:r>
                      <a:endParaRPr lang="vi-VN" sz="1800" b="0" i="0" u="none" strike="noStrike" kern="1200" baseline="0" dirty="0">
                        <a:solidFill>
                          <a:schemeClr val="dk1"/>
                        </a:solidFill>
                        <a:latin typeface="+mn-lt"/>
                        <a:ea typeface="+mn-ea"/>
                        <a:cs typeface="+mn-cs"/>
                      </a:endParaRPr>
                    </a:p>
                    <a:p>
                      <a:r>
                        <a:rPr lang="vi-VN" sz="1800" b="1" i="0" u="none" strike="noStrike" kern="1200" baseline="0" dirty="0">
                          <a:solidFill>
                            <a:schemeClr val="dk1"/>
                          </a:solidFill>
                          <a:latin typeface="+mn-lt"/>
                          <a:ea typeface="+mn-ea"/>
                          <a:cs typeface="+mn-cs"/>
                        </a:rPr>
                        <a:t>+ Có thể dùng chiến lược giá thâm nhập hay giá lướt qua thị trường </a:t>
                      </a:r>
                      <a:endParaRPr lang="vi-VN" sz="1800" b="0" i="0" u="none" strike="noStrike" kern="1200" baseline="0" dirty="0">
                        <a:solidFill>
                          <a:schemeClr val="dk1"/>
                        </a:solidFill>
                        <a:latin typeface="+mn-lt"/>
                        <a:ea typeface="+mn-ea"/>
                        <a:cs typeface="+mn-cs"/>
                      </a:endParaRPr>
                    </a:p>
                    <a:p>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Hệ</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thống</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phân</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phối</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vừa</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đủ</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để</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phân</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phối</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và</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giới</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thiệu</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sản</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phẩm</a:t>
                      </a:r>
                      <a:r>
                        <a:rPr lang="en-US" sz="1800" b="1" i="0" u="none" strike="noStrike" kern="1200" baseline="0" dirty="0">
                          <a:solidFill>
                            <a:schemeClr val="dk1"/>
                          </a:solidFill>
                          <a:latin typeface="+mn-lt"/>
                          <a:ea typeface="+mn-ea"/>
                          <a:cs typeface="+mn-cs"/>
                        </a:rPr>
                        <a:t> </a:t>
                      </a:r>
                      <a:endParaRPr lang="en-US" sz="1800" b="0" i="0" u="none" strike="noStrike" kern="1200" baseline="0" dirty="0">
                        <a:solidFill>
                          <a:schemeClr val="dk1"/>
                        </a:solidFill>
                        <a:latin typeface="+mn-lt"/>
                        <a:ea typeface="+mn-ea"/>
                        <a:cs typeface="+mn-cs"/>
                      </a:endParaRPr>
                    </a:p>
                    <a:p>
                      <a:r>
                        <a:rPr lang="vi-VN" sz="1800" b="1" i="0" u="none" strike="noStrike" kern="1200" baseline="0" dirty="0">
                          <a:solidFill>
                            <a:schemeClr val="dk1"/>
                          </a:solidFill>
                          <a:latin typeface="+mn-lt"/>
                          <a:ea typeface="+mn-ea"/>
                          <a:cs typeface="+mn-cs"/>
                        </a:rPr>
                        <a:t>+ Quảng cáo mang tính thông tin, có trọng điểm: người tiêu dùng, thương lái trung gian </a:t>
                      </a:r>
                      <a:r>
                        <a:rPr lang="vi-VN" sz="1800" b="0" i="0" u="none" strike="noStrike" kern="1200" baseline="0" dirty="0">
                          <a:solidFill>
                            <a:schemeClr val="dk1"/>
                          </a:solidFill>
                          <a:latin typeface="+mn-lt"/>
                          <a:ea typeface="+mn-ea"/>
                          <a:cs typeface="+mn-cs"/>
                        </a:rPr>
                        <a:t>	</a:t>
                      </a:r>
                    </a:p>
                    <a:p>
                      <a:endParaRPr lang="en-US" dirty="0"/>
                    </a:p>
                  </a:txBody>
                  <a:tcPr/>
                </a:tc>
                <a:extLst>
                  <a:ext uri="{0D108BD9-81ED-4DB2-BD59-A6C34878D82A}">
                    <a16:rowId xmlns:a16="http://schemas.microsoft.com/office/drawing/2014/main" val="1483343743"/>
                  </a:ext>
                </a:extLst>
              </a:tr>
            </a:tbl>
          </a:graphicData>
        </a:graphic>
      </p:graphicFrame>
    </p:spTree>
    <p:extLst>
      <p:ext uri="{BB962C8B-B14F-4D97-AF65-F5344CB8AC3E}">
        <p14:creationId xmlns:p14="http://schemas.microsoft.com/office/powerpoint/2010/main" val="108145578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31235-E541-4864-A3ED-29BCB92DDBF9}"/>
              </a:ext>
            </a:extLst>
          </p:cNvPr>
          <p:cNvSpPr>
            <a:spLocks noGrp="1"/>
          </p:cNvSpPr>
          <p:nvPr>
            <p:ph type="title"/>
          </p:nvPr>
        </p:nvSpPr>
        <p:spPr/>
        <p:txBody>
          <a:bodyPr/>
          <a:lstStyle/>
          <a:p>
            <a:r>
              <a:rPr lang="en-US" b="0" dirty="0"/>
              <a:t>CHÍNH SÁCH SẢN PHẨM 	</a:t>
            </a:r>
            <a:endParaRPr lang="en-US" dirty="0"/>
          </a:p>
        </p:txBody>
      </p:sp>
      <p:graphicFrame>
        <p:nvGraphicFramePr>
          <p:cNvPr id="6" name="Table 6">
            <a:extLst>
              <a:ext uri="{FF2B5EF4-FFF2-40B4-BE49-F238E27FC236}">
                <a16:creationId xmlns:a16="http://schemas.microsoft.com/office/drawing/2014/main" id="{7EB8AC6D-0531-42B8-8764-20F35710CF1F}"/>
              </a:ext>
            </a:extLst>
          </p:cNvPr>
          <p:cNvGraphicFramePr>
            <a:graphicFrameLocks noGrp="1"/>
          </p:cNvGraphicFramePr>
          <p:nvPr>
            <p:ph idx="1"/>
            <p:extLst>
              <p:ext uri="{D42A27DB-BD31-4B8C-83A1-F6EECF244321}">
                <p14:modId xmlns:p14="http://schemas.microsoft.com/office/powerpoint/2010/main" val="1294168614"/>
              </p:ext>
            </p:extLst>
          </p:nvPr>
        </p:nvGraphicFramePr>
        <p:xfrm>
          <a:off x="609600" y="1828800"/>
          <a:ext cx="10972797" cy="320040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1590395493"/>
                    </a:ext>
                  </a:extLst>
                </a:gridCol>
                <a:gridCol w="3352800">
                  <a:extLst>
                    <a:ext uri="{9D8B030D-6E8A-4147-A177-3AD203B41FA5}">
                      <a16:colId xmlns:a16="http://schemas.microsoft.com/office/drawing/2014/main" val="910919189"/>
                    </a:ext>
                  </a:extLst>
                </a:gridCol>
                <a:gridCol w="5638797">
                  <a:extLst>
                    <a:ext uri="{9D8B030D-6E8A-4147-A177-3AD203B41FA5}">
                      <a16:colId xmlns:a16="http://schemas.microsoft.com/office/drawing/2014/main" val="2123305136"/>
                    </a:ext>
                  </a:extLst>
                </a:gridCol>
              </a:tblGrid>
              <a:tr h="142240">
                <a:tc>
                  <a:txBody>
                    <a:bodyPr/>
                    <a:lstStyle/>
                    <a:p>
                      <a:r>
                        <a:rPr lang="en-US" dirty="0" err="1">
                          <a:solidFill>
                            <a:srgbClr val="FF0000"/>
                          </a:solidFill>
                        </a:rPr>
                        <a:t>Giai</a:t>
                      </a:r>
                      <a:r>
                        <a:rPr lang="en-US" dirty="0">
                          <a:solidFill>
                            <a:srgbClr val="FF0000"/>
                          </a:solidFill>
                        </a:rPr>
                        <a:t> </a:t>
                      </a:r>
                      <a:r>
                        <a:rPr lang="en-US" dirty="0" err="1">
                          <a:solidFill>
                            <a:srgbClr val="FF0000"/>
                          </a:solidFill>
                        </a:rPr>
                        <a:t>đoạn</a:t>
                      </a:r>
                      <a:endParaRPr lang="en-US" dirty="0">
                        <a:solidFill>
                          <a:srgbClr val="FF0000"/>
                        </a:solidFill>
                      </a:endParaRPr>
                    </a:p>
                  </a:txBody>
                  <a:tcPr/>
                </a:tc>
                <a:tc>
                  <a:txBody>
                    <a:bodyPr/>
                    <a:lstStyle/>
                    <a:p>
                      <a:r>
                        <a:rPr lang="en-US" dirty="0" err="1">
                          <a:solidFill>
                            <a:srgbClr val="FF0000"/>
                          </a:solidFill>
                        </a:rPr>
                        <a:t>Đặc</a:t>
                      </a:r>
                      <a:r>
                        <a:rPr lang="en-US" dirty="0">
                          <a:solidFill>
                            <a:srgbClr val="FF0000"/>
                          </a:solidFill>
                        </a:rPr>
                        <a:t> </a:t>
                      </a:r>
                      <a:r>
                        <a:rPr lang="en-US" dirty="0" err="1">
                          <a:solidFill>
                            <a:srgbClr val="FF0000"/>
                          </a:solidFill>
                        </a:rPr>
                        <a:t>điểm</a:t>
                      </a:r>
                      <a:endParaRPr lang="en-US" dirty="0">
                        <a:solidFill>
                          <a:srgbClr val="FF0000"/>
                        </a:solidFill>
                      </a:endParaRPr>
                    </a:p>
                  </a:txBody>
                  <a:tcPr/>
                </a:tc>
                <a:tc>
                  <a:txBody>
                    <a:bodyPr/>
                    <a:lstStyle/>
                    <a:p>
                      <a:r>
                        <a:rPr lang="en-US" dirty="0" err="1">
                          <a:solidFill>
                            <a:srgbClr val="FF0000"/>
                          </a:solidFill>
                        </a:rPr>
                        <a:t>Các</a:t>
                      </a:r>
                      <a:r>
                        <a:rPr lang="en-US" dirty="0">
                          <a:solidFill>
                            <a:srgbClr val="FF0000"/>
                          </a:solidFill>
                        </a:rPr>
                        <a:t> </a:t>
                      </a:r>
                      <a:r>
                        <a:rPr lang="en-US" dirty="0" err="1">
                          <a:solidFill>
                            <a:srgbClr val="FF0000"/>
                          </a:solidFill>
                        </a:rPr>
                        <a:t>chiến</a:t>
                      </a:r>
                      <a:r>
                        <a:rPr lang="en-US" dirty="0">
                          <a:solidFill>
                            <a:srgbClr val="FF0000"/>
                          </a:solidFill>
                        </a:rPr>
                        <a:t> l</a:t>
                      </a:r>
                      <a:r>
                        <a:rPr lang="vi-VN" dirty="0">
                          <a:solidFill>
                            <a:srgbClr val="FF0000"/>
                          </a:solidFill>
                        </a:rPr>
                        <a:t>ư</a:t>
                      </a:r>
                      <a:r>
                        <a:rPr lang="en-US" dirty="0" err="1">
                          <a:solidFill>
                            <a:srgbClr val="FF0000"/>
                          </a:solidFill>
                        </a:rPr>
                        <a:t>ợc</a:t>
                      </a:r>
                      <a:r>
                        <a:rPr lang="en-US" dirty="0">
                          <a:solidFill>
                            <a:srgbClr val="FF0000"/>
                          </a:solidFill>
                        </a:rPr>
                        <a:t> </a:t>
                      </a:r>
                      <a:r>
                        <a:rPr lang="en-US" dirty="0" err="1">
                          <a:solidFill>
                            <a:srgbClr val="FF0000"/>
                          </a:solidFill>
                        </a:rPr>
                        <a:t>và</a:t>
                      </a:r>
                      <a:r>
                        <a:rPr lang="en-US" dirty="0">
                          <a:solidFill>
                            <a:srgbClr val="FF0000"/>
                          </a:solidFill>
                        </a:rPr>
                        <a:t> </a:t>
                      </a:r>
                      <a:r>
                        <a:rPr lang="en-US" dirty="0" err="1">
                          <a:solidFill>
                            <a:srgbClr val="FF0000"/>
                          </a:solidFill>
                        </a:rPr>
                        <a:t>nỗ</a:t>
                      </a:r>
                      <a:r>
                        <a:rPr lang="en-US" dirty="0">
                          <a:solidFill>
                            <a:srgbClr val="FF0000"/>
                          </a:solidFill>
                        </a:rPr>
                        <a:t> </a:t>
                      </a:r>
                      <a:r>
                        <a:rPr lang="en-US" dirty="0" err="1">
                          <a:solidFill>
                            <a:srgbClr val="FF0000"/>
                          </a:solidFill>
                        </a:rPr>
                        <a:t>lực</a:t>
                      </a:r>
                      <a:endParaRPr lang="en-US" dirty="0">
                        <a:solidFill>
                          <a:srgbClr val="FF0000"/>
                        </a:solidFill>
                      </a:endParaRPr>
                    </a:p>
                  </a:txBody>
                  <a:tcPr/>
                </a:tc>
                <a:extLst>
                  <a:ext uri="{0D108BD9-81ED-4DB2-BD59-A6C34878D82A}">
                    <a16:rowId xmlns:a16="http://schemas.microsoft.com/office/drawing/2014/main" val="26124357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1" u="none" strike="noStrike" kern="1200" baseline="0" dirty="0">
                          <a:solidFill>
                            <a:schemeClr val="dk1"/>
                          </a:solidFill>
                          <a:latin typeface="+mn-lt"/>
                          <a:ea typeface="+mn-ea"/>
                          <a:cs typeface="+mn-cs"/>
                        </a:rPr>
                        <a:t>PHÁT TRIỂN </a:t>
                      </a:r>
                      <a:r>
                        <a:rPr lang="en-US" sz="1800" b="0" i="0" u="none" strike="noStrike" kern="1200" baseline="0" dirty="0">
                          <a:solidFill>
                            <a:schemeClr val="dk1"/>
                          </a:solidFill>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1" u="none" strike="noStrike" kern="1200" baseline="0" dirty="0">
                          <a:solidFill>
                            <a:schemeClr val="dk1"/>
                          </a:solidFill>
                          <a:latin typeface="+mn-lt"/>
                          <a:ea typeface="+mn-ea"/>
                          <a:cs typeface="+mn-cs"/>
                        </a:rPr>
                        <a:t> </a:t>
                      </a:r>
                      <a:r>
                        <a:rPr lang="en-US" sz="1800" b="0" i="0" u="none" strike="noStrike" kern="1200" baseline="0" dirty="0">
                          <a:solidFill>
                            <a:schemeClr val="dk1"/>
                          </a:solidFill>
                          <a:latin typeface="+mn-lt"/>
                          <a:ea typeface="+mn-ea"/>
                          <a:cs typeface="+mn-cs"/>
                        </a:rPr>
                        <a:t>	</a:t>
                      </a:r>
                    </a:p>
                    <a:p>
                      <a:endParaRPr lang="en-US" dirty="0"/>
                    </a:p>
                  </a:txBody>
                  <a:tcPr/>
                </a:tc>
                <a:tc>
                  <a:txBody>
                    <a:bodyPr/>
                    <a:lstStyle/>
                    <a:p>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Doanh</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thu</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tăng</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mạnh</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lợi</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nhuận</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tăng</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khá</a:t>
                      </a:r>
                      <a:r>
                        <a:rPr lang="en-US" sz="1800" b="1" i="0" u="none" strike="noStrike" kern="1200" baseline="0" dirty="0">
                          <a:solidFill>
                            <a:schemeClr val="dk1"/>
                          </a:solidFill>
                          <a:latin typeface="+mn-lt"/>
                          <a:ea typeface="+mn-ea"/>
                          <a:cs typeface="+mn-cs"/>
                        </a:rPr>
                        <a:t> </a:t>
                      </a:r>
                      <a:endParaRPr lang="en-US" sz="1800" b="0" i="0" u="none" strike="noStrike" kern="1200" baseline="0" dirty="0">
                        <a:solidFill>
                          <a:schemeClr val="dk1"/>
                        </a:solidFill>
                        <a:latin typeface="+mn-lt"/>
                        <a:ea typeface="+mn-ea"/>
                        <a:cs typeface="+mn-cs"/>
                      </a:endParaRPr>
                    </a:p>
                    <a:p>
                      <a:r>
                        <a:rPr lang="en-US" sz="1800" b="1" i="0" u="none" strike="noStrike" kern="1200" baseline="0" dirty="0">
                          <a:solidFill>
                            <a:schemeClr val="dk1"/>
                          </a:solidFill>
                          <a:latin typeface="+mn-lt"/>
                          <a:ea typeface="+mn-ea"/>
                          <a:cs typeface="+mn-cs"/>
                        </a:rPr>
                        <a:t>+ Chi </a:t>
                      </a:r>
                      <a:r>
                        <a:rPr lang="en-US" sz="1800" b="1" i="0" u="none" strike="noStrike" kern="1200" baseline="0" dirty="0" err="1">
                          <a:solidFill>
                            <a:schemeClr val="dk1"/>
                          </a:solidFill>
                          <a:latin typeface="+mn-lt"/>
                          <a:ea typeface="+mn-ea"/>
                          <a:cs typeface="+mn-cs"/>
                        </a:rPr>
                        <a:t>phí</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và</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giá</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thành</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giảm</a:t>
                      </a:r>
                      <a:r>
                        <a:rPr lang="en-US" sz="1800" b="1" i="0" u="none" strike="noStrike" kern="1200" baseline="0" dirty="0">
                          <a:solidFill>
                            <a:schemeClr val="dk1"/>
                          </a:solidFill>
                          <a:latin typeface="+mn-lt"/>
                          <a:ea typeface="+mn-ea"/>
                          <a:cs typeface="+mn-cs"/>
                        </a:rPr>
                        <a:t> </a:t>
                      </a:r>
                      <a:endParaRPr lang="en-US" sz="1800" b="0" i="0" u="none" strike="noStrike" kern="1200" baseline="0" dirty="0">
                        <a:solidFill>
                          <a:schemeClr val="dk1"/>
                        </a:solidFill>
                        <a:latin typeface="+mn-lt"/>
                        <a:ea typeface="+mn-ea"/>
                        <a:cs typeface="+mn-cs"/>
                      </a:endParaRPr>
                    </a:p>
                    <a:p>
                      <a:r>
                        <a:rPr lang="vi-VN" sz="1800" b="1" i="0" u="none" strike="noStrike" kern="1200" baseline="0" dirty="0">
                          <a:solidFill>
                            <a:schemeClr val="dk1"/>
                          </a:solidFill>
                          <a:latin typeface="+mn-lt"/>
                          <a:ea typeface="+mn-ea"/>
                          <a:cs typeface="+mn-cs"/>
                        </a:rPr>
                        <a:t>+ Thuận lợi để tấn công vào thị trường mới nhằm tăng thị phần </a:t>
                      </a:r>
                      <a:endParaRPr lang="vi-VN" sz="1800" b="0" i="0" u="none" strike="noStrike" kern="1200" baseline="0" dirty="0">
                        <a:solidFill>
                          <a:schemeClr val="dk1"/>
                        </a:solidFill>
                        <a:latin typeface="+mn-lt"/>
                        <a:ea typeface="+mn-ea"/>
                        <a:cs typeface="+mn-cs"/>
                      </a:endParaRPr>
                    </a:p>
                    <a:p>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Cần</a:t>
                      </a:r>
                      <a:r>
                        <a:rPr lang="en-US" sz="1800" b="1" i="0" u="none" strike="noStrike" kern="1200" baseline="0" dirty="0">
                          <a:solidFill>
                            <a:schemeClr val="dk1"/>
                          </a:solidFill>
                          <a:latin typeface="+mn-lt"/>
                          <a:ea typeface="+mn-ea"/>
                          <a:cs typeface="+mn-cs"/>
                        </a:rPr>
                        <a:t> chi </a:t>
                      </a:r>
                      <a:r>
                        <a:rPr lang="en-US" sz="1800" b="1" i="0" u="none" strike="noStrike" kern="1200" baseline="0" dirty="0" err="1">
                          <a:solidFill>
                            <a:schemeClr val="dk1"/>
                          </a:solidFill>
                          <a:latin typeface="+mn-lt"/>
                          <a:ea typeface="+mn-ea"/>
                          <a:cs typeface="+mn-cs"/>
                        </a:rPr>
                        <a:t>phí</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nghiên</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cứu</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cải</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tiến</a:t>
                      </a:r>
                      <a:r>
                        <a:rPr lang="en-US" sz="1800" b="1" i="0" u="none" strike="noStrike" kern="1200" baseline="0" dirty="0">
                          <a:solidFill>
                            <a:schemeClr val="dk1"/>
                          </a:solidFill>
                          <a:latin typeface="+mn-lt"/>
                          <a:ea typeface="+mn-ea"/>
                          <a:cs typeface="+mn-cs"/>
                        </a:rPr>
                        <a:t> </a:t>
                      </a:r>
                      <a:endParaRPr lang="en-US" sz="1800" b="0" i="0" u="none" strike="noStrike" kern="1200" baseline="0" dirty="0">
                        <a:solidFill>
                          <a:schemeClr val="dk1"/>
                        </a:solidFill>
                        <a:latin typeface="+mn-lt"/>
                        <a:ea typeface="+mn-ea"/>
                        <a:cs typeface="+mn-cs"/>
                      </a:endParaRPr>
                    </a:p>
                    <a:p>
                      <a:r>
                        <a:rPr lang="en-US" sz="1800" b="1" i="1" u="none" strike="noStrike" kern="1200" baseline="0" dirty="0">
                          <a:solidFill>
                            <a:schemeClr val="dk1"/>
                          </a:solidFill>
                          <a:latin typeface="+mn-lt"/>
                          <a:ea typeface="+mn-ea"/>
                          <a:cs typeface="+mn-cs"/>
                        </a:rPr>
                        <a:t>“CẦN TRANH THỦ KÉO DÀI”</a:t>
                      </a:r>
                    </a:p>
                    <a:p>
                      <a:endParaRPr lang="en-US" dirty="0"/>
                    </a:p>
                  </a:txBody>
                  <a:tcPr/>
                </a:tc>
                <a:tc>
                  <a:txBody>
                    <a:bodyPr/>
                    <a:lstStyle/>
                    <a:p>
                      <a:r>
                        <a:rPr lang="vi-VN" sz="1800" b="1" i="0" u="none" strike="noStrike" kern="1200" baseline="0" dirty="0">
                          <a:solidFill>
                            <a:schemeClr val="dk1"/>
                          </a:solidFill>
                          <a:latin typeface="+mn-lt"/>
                          <a:ea typeface="+mn-ea"/>
                          <a:cs typeface="+mn-cs"/>
                        </a:rPr>
                        <a:t>+ Nhanh chóng xâm nhập mở rộng thị trường </a:t>
                      </a:r>
                      <a:endParaRPr lang="vi-VN" sz="1800" b="0" i="0" u="none" strike="noStrike" kern="1200" baseline="0" dirty="0">
                        <a:solidFill>
                          <a:schemeClr val="dk1"/>
                        </a:solidFill>
                        <a:latin typeface="+mn-lt"/>
                        <a:ea typeface="+mn-ea"/>
                        <a:cs typeface="+mn-cs"/>
                      </a:endParaRPr>
                    </a:p>
                    <a:p>
                      <a:r>
                        <a:rPr lang="vi-VN" sz="1800" b="1" i="0" u="none" strike="noStrike" kern="1200" baseline="0" dirty="0">
                          <a:solidFill>
                            <a:schemeClr val="dk1"/>
                          </a:solidFill>
                          <a:latin typeface="+mn-lt"/>
                          <a:ea typeface="+mn-ea"/>
                          <a:cs typeface="+mn-cs"/>
                        </a:rPr>
                        <a:t>+ Duy trì công dụng chất lượng sản phẩm </a:t>
                      </a:r>
                      <a:endParaRPr lang="vi-VN" sz="1800" b="0" i="0" u="none" strike="noStrike" kern="1200" baseline="0" dirty="0">
                        <a:solidFill>
                          <a:schemeClr val="dk1"/>
                        </a:solidFill>
                        <a:latin typeface="+mn-lt"/>
                        <a:ea typeface="+mn-ea"/>
                        <a:cs typeface="+mn-cs"/>
                      </a:endParaRPr>
                    </a:p>
                    <a:p>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Giữ</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giá</a:t>
                      </a:r>
                      <a:r>
                        <a:rPr lang="en-US" sz="1800" b="1" i="0" u="none" strike="noStrike" kern="1200" baseline="0" dirty="0">
                          <a:solidFill>
                            <a:schemeClr val="dk1"/>
                          </a:solidFill>
                          <a:latin typeface="+mn-lt"/>
                          <a:ea typeface="+mn-ea"/>
                          <a:cs typeface="+mn-cs"/>
                        </a:rPr>
                        <a:t> hay </a:t>
                      </a:r>
                      <a:r>
                        <a:rPr lang="en-US" sz="1800" b="1" i="0" u="none" strike="noStrike" kern="1200" baseline="0" dirty="0" err="1">
                          <a:solidFill>
                            <a:schemeClr val="dk1"/>
                          </a:solidFill>
                          <a:latin typeface="+mn-lt"/>
                          <a:ea typeface="+mn-ea"/>
                          <a:cs typeface="+mn-cs"/>
                        </a:rPr>
                        <a:t>giảm</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nhẹ</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giá</a:t>
                      </a:r>
                      <a:r>
                        <a:rPr lang="en-US" sz="1800" b="1" i="0" u="none" strike="noStrike" kern="1200" baseline="0" dirty="0">
                          <a:solidFill>
                            <a:schemeClr val="dk1"/>
                          </a:solidFill>
                          <a:latin typeface="+mn-lt"/>
                          <a:ea typeface="+mn-ea"/>
                          <a:cs typeface="+mn-cs"/>
                        </a:rPr>
                        <a:t> </a:t>
                      </a:r>
                      <a:endParaRPr lang="en-US" sz="1800" b="0" i="0" u="none" strike="noStrike" kern="1200" baseline="0" dirty="0">
                        <a:solidFill>
                          <a:schemeClr val="dk1"/>
                        </a:solidFill>
                        <a:latin typeface="+mn-lt"/>
                        <a:ea typeface="+mn-ea"/>
                        <a:cs typeface="+mn-cs"/>
                      </a:endParaRPr>
                    </a:p>
                    <a:p>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Mở</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rộng</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kênh</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phân</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phối</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mới</a:t>
                      </a:r>
                      <a:r>
                        <a:rPr lang="en-US" sz="1800" b="1" i="0" u="none" strike="noStrike" kern="1200" baseline="0" dirty="0">
                          <a:solidFill>
                            <a:schemeClr val="dk1"/>
                          </a:solidFill>
                          <a:latin typeface="+mn-lt"/>
                          <a:ea typeface="+mn-ea"/>
                          <a:cs typeface="+mn-cs"/>
                        </a:rPr>
                        <a:t> </a:t>
                      </a:r>
                      <a:endParaRPr lang="en-US" sz="1800" b="0" i="0" u="none" strike="noStrike" kern="1200" baseline="0" dirty="0">
                        <a:solidFill>
                          <a:schemeClr val="dk1"/>
                        </a:solidFill>
                        <a:latin typeface="+mn-lt"/>
                        <a:ea typeface="+mn-ea"/>
                        <a:cs typeface="+mn-cs"/>
                      </a:endParaRPr>
                    </a:p>
                    <a:p>
                      <a:r>
                        <a:rPr lang="vi-VN" sz="1800" b="1" i="0" u="none" strike="noStrike" kern="1200" baseline="0" dirty="0">
                          <a:solidFill>
                            <a:schemeClr val="dk1"/>
                          </a:solidFill>
                          <a:latin typeface="+mn-lt"/>
                          <a:ea typeface="+mn-ea"/>
                          <a:cs typeface="+mn-cs"/>
                        </a:rPr>
                        <a:t>+ Chú ý các biện pháp kích thích tiêu thụ: quảng cáo chiều sâu, tặng phẩm, thưởng, hội chợ triển lãm </a:t>
                      </a:r>
                      <a:r>
                        <a:rPr lang="vi-VN" sz="1800" b="0" i="0" u="none" strike="noStrike" kern="1200" baseline="0" dirty="0">
                          <a:solidFill>
                            <a:schemeClr val="dk1"/>
                          </a:solidFill>
                          <a:latin typeface="+mn-lt"/>
                          <a:ea typeface="+mn-ea"/>
                          <a:cs typeface="+mn-cs"/>
                        </a:rPr>
                        <a:t>	</a:t>
                      </a:r>
                    </a:p>
                    <a:p>
                      <a:r>
                        <a:rPr lang="vi-VN" sz="1800" b="0" i="0" u="none" strike="noStrike" kern="1200" baseline="0" dirty="0">
                          <a:solidFill>
                            <a:schemeClr val="dk1"/>
                          </a:solidFill>
                          <a:latin typeface="+mn-lt"/>
                          <a:ea typeface="+mn-ea"/>
                          <a:cs typeface="+mn-cs"/>
                        </a:rPr>
                        <a:t>	</a:t>
                      </a:r>
                    </a:p>
                    <a:p>
                      <a:endParaRPr lang="en-US" dirty="0"/>
                    </a:p>
                  </a:txBody>
                  <a:tcPr/>
                </a:tc>
                <a:extLst>
                  <a:ext uri="{0D108BD9-81ED-4DB2-BD59-A6C34878D82A}">
                    <a16:rowId xmlns:a16="http://schemas.microsoft.com/office/drawing/2014/main" val="1483343743"/>
                  </a:ext>
                </a:extLst>
              </a:tr>
            </a:tbl>
          </a:graphicData>
        </a:graphic>
      </p:graphicFrame>
    </p:spTree>
    <p:extLst>
      <p:ext uri="{BB962C8B-B14F-4D97-AF65-F5344CB8AC3E}">
        <p14:creationId xmlns:p14="http://schemas.microsoft.com/office/powerpoint/2010/main" val="116863883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31235-E541-4864-A3ED-29BCB92DDBF9}"/>
              </a:ext>
            </a:extLst>
          </p:cNvPr>
          <p:cNvSpPr>
            <a:spLocks noGrp="1"/>
          </p:cNvSpPr>
          <p:nvPr>
            <p:ph type="title"/>
          </p:nvPr>
        </p:nvSpPr>
        <p:spPr/>
        <p:txBody>
          <a:bodyPr/>
          <a:lstStyle/>
          <a:p>
            <a:r>
              <a:rPr lang="en-US" b="0" dirty="0"/>
              <a:t>CHÍNH SÁCH SẢN PHẨM 	</a:t>
            </a:r>
            <a:endParaRPr lang="en-US" dirty="0"/>
          </a:p>
        </p:txBody>
      </p:sp>
      <p:graphicFrame>
        <p:nvGraphicFramePr>
          <p:cNvPr id="6" name="Table 6">
            <a:extLst>
              <a:ext uri="{FF2B5EF4-FFF2-40B4-BE49-F238E27FC236}">
                <a16:creationId xmlns:a16="http://schemas.microsoft.com/office/drawing/2014/main" id="{7EB8AC6D-0531-42B8-8764-20F35710CF1F}"/>
              </a:ext>
            </a:extLst>
          </p:cNvPr>
          <p:cNvGraphicFramePr>
            <a:graphicFrameLocks noGrp="1"/>
          </p:cNvGraphicFramePr>
          <p:nvPr>
            <p:ph idx="1"/>
            <p:extLst>
              <p:ext uri="{D42A27DB-BD31-4B8C-83A1-F6EECF244321}">
                <p14:modId xmlns:p14="http://schemas.microsoft.com/office/powerpoint/2010/main" val="3731819647"/>
              </p:ext>
            </p:extLst>
          </p:nvPr>
        </p:nvGraphicFramePr>
        <p:xfrm>
          <a:off x="609600" y="1828800"/>
          <a:ext cx="10972797" cy="347472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1590395493"/>
                    </a:ext>
                  </a:extLst>
                </a:gridCol>
                <a:gridCol w="3352800">
                  <a:extLst>
                    <a:ext uri="{9D8B030D-6E8A-4147-A177-3AD203B41FA5}">
                      <a16:colId xmlns:a16="http://schemas.microsoft.com/office/drawing/2014/main" val="910919189"/>
                    </a:ext>
                  </a:extLst>
                </a:gridCol>
                <a:gridCol w="5638797">
                  <a:extLst>
                    <a:ext uri="{9D8B030D-6E8A-4147-A177-3AD203B41FA5}">
                      <a16:colId xmlns:a16="http://schemas.microsoft.com/office/drawing/2014/main" val="2123305136"/>
                    </a:ext>
                  </a:extLst>
                </a:gridCol>
              </a:tblGrid>
              <a:tr h="142240">
                <a:tc>
                  <a:txBody>
                    <a:bodyPr/>
                    <a:lstStyle/>
                    <a:p>
                      <a:r>
                        <a:rPr lang="en-US" dirty="0" err="1">
                          <a:solidFill>
                            <a:srgbClr val="FF0000"/>
                          </a:solidFill>
                        </a:rPr>
                        <a:t>Giai</a:t>
                      </a:r>
                      <a:r>
                        <a:rPr lang="en-US" dirty="0">
                          <a:solidFill>
                            <a:srgbClr val="FF0000"/>
                          </a:solidFill>
                        </a:rPr>
                        <a:t> </a:t>
                      </a:r>
                      <a:r>
                        <a:rPr lang="en-US" dirty="0" err="1">
                          <a:solidFill>
                            <a:srgbClr val="FF0000"/>
                          </a:solidFill>
                        </a:rPr>
                        <a:t>đoạn</a:t>
                      </a:r>
                      <a:endParaRPr lang="en-US" dirty="0">
                        <a:solidFill>
                          <a:srgbClr val="FF0000"/>
                        </a:solidFill>
                      </a:endParaRPr>
                    </a:p>
                  </a:txBody>
                  <a:tcPr/>
                </a:tc>
                <a:tc>
                  <a:txBody>
                    <a:bodyPr/>
                    <a:lstStyle/>
                    <a:p>
                      <a:r>
                        <a:rPr lang="en-US" dirty="0" err="1">
                          <a:solidFill>
                            <a:srgbClr val="FF0000"/>
                          </a:solidFill>
                        </a:rPr>
                        <a:t>Đặc</a:t>
                      </a:r>
                      <a:r>
                        <a:rPr lang="en-US" dirty="0">
                          <a:solidFill>
                            <a:srgbClr val="FF0000"/>
                          </a:solidFill>
                        </a:rPr>
                        <a:t> </a:t>
                      </a:r>
                      <a:r>
                        <a:rPr lang="en-US" dirty="0" err="1">
                          <a:solidFill>
                            <a:srgbClr val="FF0000"/>
                          </a:solidFill>
                        </a:rPr>
                        <a:t>điểm</a:t>
                      </a:r>
                      <a:endParaRPr lang="en-US" dirty="0">
                        <a:solidFill>
                          <a:srgbClr val="FF0000"/>
                        </a:solidFill>
                      </a:endParaRPr>
                    </a:p>
                  </a:txBody>
                  <a:tcPr/>
                </a:tc>
                <a:tc>
                  <a:txBody>
                    <a:bodyPr/>
                    <a:lstStyle/>
                    <a:p>
                      <a:r>
                        <a:rPr lang="en-US" dirty="0" err="1">
                          <a:solidFill>
                            <a:srgbClr val="FF0000"/>
                          </a:solidFill>
                        </a:rPr>
                        <a:t>Các</a:t>
                      </a:r>
                      <a:r>
                        <a:rPr lang="en-US" dirty="0">
                          <a:solidFill>
                            <a:srgbClr val="FF0000"/>
                          </a:solidFill>
                        </a:rPr>
                        <a:t> </a:t>
                      </a:r>
                      <a:r>
                        <a:rPr lang="en-US" dirty="0" err="1">
                          <a:solidFill>
                            <a:srgbClr val="FF0000"/>
                          </a:solidFill>
                        </a:rPr>
                        <a:t>chiến</a:t>
                      </a:r>
                      <a:r>
                        <a:rPr lang="en-US" dirty="0">
                          <a:solidFill>
                            <a:srgbClr val="FF0000"/>
                          </a:solidFill>
                        </a:rPr>
                        <a:t> l</a:t>
                      </a:r>
                      <a:r>
                        <a:rPr lang="vi-VN" dirty="0">
                          <a:solidFill>
                            <a:srgbClr val="FF0000"/>
                          </a:solidFill>
                        </a:rPr>
                        <a:t>ư</a:t>
                      </a:r>
                      <a:r>
                        <a:rPr lang="en-US" dirty="0" err="1">
                          <a:solidFill>
                            <a:srgbClr val="FF0000"/>
                          </a:solidFill>
                        </a:rPr>
                        <a:t>ợc</a:t>
                      </a:r>
                      <a:r>
                        <a:rPr lang="en-US" dirty="0">
                          <a:solidFill>
                            <a:srgbClr val="FF0000"/>
                          </a:solidFill>
                        </a:rPr>
                        <a:t> </a:t>
                      </a:r>
                      <a:r>
                        <a:rPr lang="en-US" dirty="0" err="1">
                          <a:solidFill>
                            <a:srgbClr val="FF0000"/>
                          </a:solidFill>
                        </a:rPr>
                        <a:t>và</a:t>
                      </a:r>
                      <a:r>
                        <a:rPr lang="en-US" dirty="0">
                          <a:solidFill>
                            <a:srgbClr val="FF0000"/>
                          </a:solidFill>
                        </a:rPr>
                        <a:t> </a:t>
                      </a:r>
                      <a:r>
                        <a:rPr lang="en-US" dirty="0" err="1">
                          <a:solidFill>
                            <a:srgbClr val="FF0000"/>
                          </a:solidFill>
                        </a:rPr>
                        <a:t>nỗ</a:t>
                      </a:r>
                      <a:r>
                        <a:rPr lang="en-US" dirty="0">
                          <a:solidFill>
                            <a:srgbClr val="FF0000"/>
                          </a:solidFill>
                        </a:rPr>
                        <a:t> </a:t>
                      </a:r>
                      <a:r>
                        <a:rPr lang="en-US" dirty="0" err="1">
                          <a:solidFill>
                            <a:srgbClr val="FF0000"/>
                          </a:solidFill>
                        </a:rPr>
                        <a:t>lực</a:t>
                      </a:r>
                      <a:endParaRPr lang="en-US" dirty="0">
                        <a:solidFill>
                          <a:srgbClr val="FF0000"/>
                        </a:solidFill>
                      </a:endParaRPr>
                    </a:p>
                  </a:txBody>
                  <a:tcPr/>
                </a:tc>
                <a:extLst>
                  <a:ext uri="{0D108BD9-81ED-4DB2-BD59-A6C34878D82A}">
                    <a16:rowId xmlns:a16="http://schemas.microsoft.com/office/drawing/2014/main" val="26124357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b="0" i="1" u="none" strike="noStrike" kern="1200" baseline="0" dirty="0">
                          <a:solidFill>
                            <a:schemeClr val="dk1"/>
                          </a:solidFill>
                          <a:latin typeface="+mn-lt"/>
                          <a:ea typeface="+mn-ea"/>
                          <a:cs typeface="+mn-cs"/>
                        </a:rPr>
                        <a:t>TRƯỞNG THÀNH </a:t>
                      </a:r>
                      <a:r>
                        <a:rPr lang="vi-VN" sz="1800" b="0" i="0" u="none" strike="noStrike" kern="1200" baseline="0" dirty="0">
                          <a:solidFill>
                            <a:schemeClr val="dk1"/>
                          </a:solidFill>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1" u="none" strike="noStrike" kern="1200" baseline="0" dirty="0">
                          <a:solidFill>
                            <a:schemeClr val="dk1"/>
                          </a:solidFill>
                          <a:latin typeface="+mn-lt"/>
                          <a:ea typeface="+mn-ea"/>
                          <a:cs typeface="+mn-cs"/>
                        </a:rPr>
                        <a:t> </a:t>
                      </a:r>
                      <a:r>
                        <a:rPr lang="en-US" sz="1800" b="0" i="0" u="none" strike="noStrike" kern="1200" baseline="0" dirty="0">
                          <a:solidFill>
                            <a:schemeClr val="dk1"/>
                          </a:solidFill>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1" u="none" strike="noStrike" kern="1200" baseline="0" dirty="0">
                          <a:solidFill>
                            <a:schemeClr val="dk1"/>
                          </a:solidFill>
                          <a:latin typeface="+mn-lt"/>
                          <a:ea typeface="+mn-ea"/>
                          <a:cs typeface="+mn-cs"/>
                        </a:rPr>
                        <a:t> </a:t>
                      </a:r>
                      <a:r>
                        <a:rPr lang="en-US" sz="1800" b="0" i="0" u="none" strike="noStrike" kern="1200" baseline="0" dirty="0">
                          <a:solidFill>
                            <a:schemeClr val="dk1"/>
                          </a:solidFill>
                          <a:latin typeface="+mn-lt"/>
                          <a:ea typeface="+mn-ea"/>
                          <a:cs typeface="+mn-cs"/>
                        </a:rPr>
                        <a:t>	</a:t>
                      </a:r>
                    </a:p>
                    <a:p>
                      <a:endParaRPr lang="en-US" dirty="0"/>
                    </a:p>
                  </a:txBody>
                  <a:tcPr/>
                </a:tc>
                <a:tc>
                  <a:txBody>
                    <a:bodyPr/>
                    <a:lstStyle/>
                    <a:p>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Doanh</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thu</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tăng</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chậm</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lợi</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nhuận</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giảm</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dần</a:t>
                      </a:r>
                      <a:r>
                        <a:rPr lang="en-US" sz="1800" b="1" i="0" u="none" strike="noStrike" kern="1200" baseline="0" dirty="0">
                          <a:solidFill>
                            <a:schemeClr val="dk1"/>
                          </a:solidFill>
                          <a:latin typeface="+mn-lt"/>
                          <a:ea typeface="+mn-ea"/>
                          <a:cs typeface="+mn-cs"/>
                        </a:rPr>
                        <a:t> </a:t>
                      </a:r>
                      <a:endParaRPr lang="en-US" sz="1800" b="0" i="0" u="none" strike="noStrike" kern="1200" baseline="0" dirty="0">
                        <a:solidFill>
                          <a:schemeClr val="dk1"/>
                        </a:solidFill>
                        <a:latin typeface="+mn-lt"/>
                        <a:ea typeface="+mn-ea"/>
                        <a:cs typeface="+mn-cs"/>
                      </a:endParaRPr>
                    </a:p>
                    <a:p>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Hàng</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hóa</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bị</a:t>
                      </a:r>
                      <a:r>
                        <a:rPr lang="en-US" sz="1800" b="1" i="0" u="none" strike="noStrike" kern="1200" baseline="0" dirty="0">
                          <a:solidFill>
                            <a:schemeClr val="dk1"/>
                          </a:solidFill>
                          <a:latin typeface="+mn-lt"/>
                          <a:ea typeface="+mn-ea"/>
                          <a:cs typeface="+mn-cs"/>
                        </a:rPr>
                        <a:t> ứ </a:t>
                      </a:r>
                      <a:r>
                        <a:rPr lang="en-US" sz="1800" b="1" i="0" u="none" strike="noStrike" kern="1200" baseline="0" dirty="0" err="1">
                          <a:solidFill>
                            <a:schemeClr val="dk1"/>
                          </a:solidFill>
                          <a:latin typeface="+mn-lt"/>
                          <a:ea typeface="+mn-ea"/>
                          <a:cs typeface="+mn-cs"/>
                        </a:rPr>
                        <a:t>đọng</a:t>
                      </a:r>
                      <a:r>
                        <a:rPr lang="en-US" sz="1800" b="1" i="0" u="none" strike="noStrike" kern="1200" baseline="0" dirty="0">
                          <a:solidFill>
                            <a:schemeClr val="dk1"/>
                          </a:solidFill>
                          <a:latin typeface="+mn-lt"/>
                          <a:ea typeface="+mn-ea"/>
                          <a:cs typeface="+mn-cs"/>
                        </a:rPr>
                        <a:t> ở </a:t>
                      </a:r>
                      <a:r>
                        <a:rPr lang="en-US" sz="1800" b="1" i="0" u="none" strike="noStrike" kern="1200" baseline="0" dirty="0" err="1">
                          <a:solidFill>
                            <a:schemeClr val="dk1"/>
                          </a:solidFill>
                          <a:latin typeface="+mn-lt"/>
                          <a:ea typeface="+mn-ea"/>
                          <a:cs typeface="+mn-cs"/>
                        </a:rPr>
                        <a:t>một</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số</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kênh</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phân</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phối</a:t>
                      </a:r>
                      <a:r>
                        <a:rPr lang="en-US" sz="1800" b="1" i="0" u="none" strike="noStrike" kern="1200" baseline="0" dirty="0">
                          <a:solidFill>
                            <a:schemeClr val="dk1"/>
                          </a:solidFill>
                          <a:latin typeface="+mn-lt"/>
                          <a:ea typeface="+mn-ea"/>
                          <a:cs typeface="+mn-cs"/>
                        </a:rPr>
                        <a:t> </a:t>
                      </a:r>
                      <a:endParaRPr lang="en-US" sz="1800" b="0" i="0" u="none" strike="noStrike" kern="1200" baseline="0" dirty="0">
                        <a:solidFill>
                          <a:schemeClr val="dk1"/>
                        </a:solidFill>
                        <a:latin typeface="+mn-lt"/>
                        <a:ea typeface="+mn-ea"/>
                        <a:cs typeface="+mn-cs"/>
                      </a:endParaRPr>
                    </a:p>
                    <a:p>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Cạnh</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tranh</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với</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đối</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thủ</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trở</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nên</a:t>
                      </a:r>
                      <a:r>
                        <a:rPr lang="en-US" sz="1800" b="1" i="0" u="none" strike="noStrike" kern="1200" baseline="0" dirty="0">
                          <a:solidFill>
                            <a:schemeClr val="dk1"/>
                          </a:solidFill>
                          <a:latin typeface="+mn-lt"/>
                          <a:ea typeface="+mn-ea"/>
                          <a:cs typeface="+mn-cs"/>
                        </a:rPr>
                        <a:t> gay </a:t>
                      </a:r>
                      <a:r>
                        <a:rPr lang="en-US" sz="1800" b="1" i="0" u="none" strike="noStrike" kern="1200" baseline="0" dirty="0" err="1">
                          <a:solidFill>
                            <a:schemeClr val="dk1"/>
                          </a:solidFill>
                          <a:latin typeface="+mn-lt"/>
                          <a:ea typeface="+mn-ea"/>
                          <a:cs typeface="+mn-cs"/>
                        </a:rPr>
                        <a:t>gắt</a:t>
                      </a:r>
                      <a:r>
                        <a:rPr lang="en-US" sz="1800" b="1" i="0" u="none" strike="noStrike" kern="1200" baseline="0" dirty="0">
                          <a:solidFill>
                            <a:schemeClr val="dk1"/>
                          </a:solidFill>
                          <a:latin typeface="+mn-lt"/>
                          <a:ea typeface="+mn-ea"/>
                          <a:cs typeface="+mn-cs"/>
                        </a:rPr>
                        <a:t> </a:t>
                      </a:r>
                      <a:r>
                        <a:rPr lang="en-US" sz="1800" b="0" i="0" u="none" strike="noStrike" kern="1200" baseline="0" dirty="0">
                          <a:solidFill>
                            <a:schemeClr val="dk1"/>
                          </a:solidFill>
                          <a:latin typeface="+mn-lt"/>
                          <a:ea typeface="+mn-ea"/>
                          <a:cs typeface="+mn-cs"/>
                        </a:rPr>
                        <a:t>	</a:t>
                      </a:r>
                    </a:p>
                    <a:p>
                      <a:r>
                        <a:rPr lang="en-US" sz="1800" b="1" i="1" u="none" strike="noStrike" kern="1200" baseline="0" dirty="0">
                          <a:solidFill>
                            <a:schemeClr val="dk1"/>
                          </a:solidFill>
                          <a:latin typeface="+mn-lt"/>
                          <a:ea typeface="+mn-ea"/>
                          <a:cs typeface="+mn-cs"/>
                        </a:rPr>
                        <a:t>“CẦN TRANH THỦ KÉO DÀI”</a:t>
                      </a:r>
                    </a:p>
                    <a:p>
                      <a:endParaRPr lang="en-US" dirty="0"/>
                    </a:p>
                  </a:txBody>
                  <a:tcPr/>
                </a:tc>
                <a:tc>
                  <a:txBody>
                    <a:bodyPr/>
                    <a:lstStyle/>
                    <a:p>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Định</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hình</a:t>
                      </a:r>
                      <a:r>
                        <a:rPr lang="en-US" sz="1800" b="1" i="0" u="none" strike="noStrike" kern="1200" baseline="0" dirty="0">
                          <a:solidFill>
                            <a:schemeClr val="dk1"/>
                          </a:solidFill>
                          <a:latin typeface="+mn-lt"/>
                          <a:ea typeface="+mn-ea"/>
                          <a:cs typeface="+mn-cs"/>
                        </a:rPr>
                        <a:t> qui </a:t>
                      </a:r>
                      <a:r>
                        <a:rPr lang="en-US" sz="1800" b="1" i="0" u="none" strike="noStrike" kern="1200" baseline="0" dirty="0" err="1">
                          <a:solidFill>
                            <a:schemeClr val="dk1"/>
                          </a:solidFill>
                          <a:latin typeface="+mn-lt"/>
                          <a:ea typeface="+mn-ea"/>
                          <a:cs typeface="+mn-cs"/>
                        </a:rPr>
                        <a:t>mô</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kinh</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doanh</a:t>
                      </a:r>
                      <a:r>
                        <a:rPr lang="en-US" sz="1800" b="1" i="0" u="none" strike="noStrike" kern="1200" baseline="0" dirty="0">
                          <a:solidFill>
                            <a:schemeClr val="dk1"/>
                          </a:solidFill>
                          <a:latin typeface="+mn-lt"/>
                          <a:ea typeface="+mn-ea"/>
                          <a:cs typeface="+mn-cs"/>
                        </a:rPr>
                        <a:t> </a:t>
                      </a:r>
                      <a:endParaRPr lang="en-US" sz="1800" b="0" i="0" u="none" strike="noStrike" kern="1200" baseline="0" dirty="0">
                        <a:solidFill>
                          <a:schemeClr val="dk1"/>
                        </a:solidFill>
                        <a:latin typeface="+mn-lt"/>
                        <a:ea typeface="+mn-ea"/>
                        <a:cs typeface="+mn-cs"/>
                      </a:endParaRPr>
                    </a:p>
                    <a:p>
                      <a:r>
                        <a:rPr lang="vi-VN" sz="1800" b="1" i="0" u="none" strike="noStrike" kern="1200" baseline="0" dirty="0">
                          <a:solidFill>
                            <a:schemeClr val="dk1"/>
                          </a:solidFill>
                          <a:latin typeface="+mn-lt"/>
                          <a:ea typeface="+mn-ea"/>
                          <a:cs typeface="+mn-cs"/>
                        </a:rPr>
                        <a:t>+ Cải tiến biến đổi SP, chủng loại, bao bì, tăng uy tín, chất lượng sản phẩm </a:t>
                      </a:r>
                      <a:endParaRPr lang="vi-VN" sz="1800" b="0" i="0" u="none" strike="noStrike" kern="1200" baseline="0" dirty="0">
                        <a:solidFill>
                          <a:schemeClr val="dk1"/>
                        </a:solidFill>
                        <a:latin typeface="+mn-lt"/>
                        <a:ea typeface="+mn-ea"/>
                        <a:cs typeface="+mn-cs"/>
                      </a:endParaRPr>
                    </a:p>
                    <a:p>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Cố</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gắng</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giảm</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giá</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thành</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để</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có</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thể</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giảm</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giá</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mà</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không</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bị</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lỗ</a:t>
                      </a:r>
                      <a:r>
                        <a:rPr lang="en-US" sz="1800" b="1" i="0" u="none" strike="noStrike" kern="1200" baseline="0" dirty="0">
                          <a:solidFill>
                            <a:schemeClr val="dk1"/>
                          </a:solidFill>
                          <a:latin typeface="+mn-lt"/>
                          <a:ea typeface="+mn-ea"/>
                          <a:cs typeface="+mn-cs"/>
                        </a:rPr>
                        <a:t> </a:t>
                      </a:r>
                      <a:endParaRPr lang="en-US" sz="1800" b="0" i="0" u="none" strike="noStrike" kern="1200" baseline="0" dirty="0">
                        <a:solidFill>
                          <a:schemeClr val="dk1"/>
                        </a:solidFill>
                        <a:latin typeface="+mn-lt"/>
                        <a:ea typeface="+mn-ea"/>
                        <a:cs typeface="+mn-cs"/>
                      </a:endParaRPr>
                    </a:p>
                    <a:p>
                      <a:r>
                        <a:rPr lang="vi-VN" sz="1800" b="1" i="0" u="none" strike="noStrike" kern="1200" baseline="0" dirty="0">
                          <a:solidFill>
                            <a:schemeClr val="dk1"/>
                          </a:solidFill>
                          <a:latin typeface="+mn-lt"/>
                          <a:ea typeface="+mn-ea"/>
                          <a:cs typeface="+mn-cs"/>
                        </a:rPr>
                        <a:t>+ Cũng cố hệ thống phân phối, chuyển vùng tìm thị trường mới </a:t>
                      </a:r>
                      <a:endParaRPr lang="vi-VN" sz="1800" b="0" i="0" u="none" strike="noStrike" kern="1200" baseline="0" dirty="0">
                        <a:solidFill>
                          <a:schemeClr val="dk1"/>
                        </a:solidFill>
                        <a:latin typeface="+mn-lt"/>
                        <a:ea typeface="+mn-ea"/>
                        <a:cs typeface="+mn-cs"/>
                      </a:endParaRPr>
                    </a:p>
                    <a:p>
                      <a:r>
                        <a:rPr lang="vi-VN" sz="1800" b="1" i="0" u="none" strike="noStrike" kern="1200" baseline="0" dirty="0">
                          <a:solidFill>
                            <a:schemeClr val="dk1"/>
                          </a:solidFill>
                          <a:latin typeface="+mn-lt"/>
                          <a:ea typeface="+mn-ea"/>
                          <a:cs typeface="+mn-cs"/>
                        </a:rPr>
                        <a:t>+ Tăng cường quảng cáo nhắc nhở và các biện pháp khuyến mãi để giữ chân khách hàng </a:t>
                      </a:r>
                      <a:r>
                        <a:rPr lang="vi-VN" sz="1800" b="0" i="0" u="none" strike="noStrike" kern="1200" baseline="0" dirty="0">
                          <a:solidFill>
                            <a:schemeClr val="dk1"/>
                          </a:solidFill>
                          <a:latin typeface="+mn-lt"/>
                          <a:ea typeface="+mn-ea"/>
                          <a:cs typeface="+mn-cs"/>
                        </a:rPr>
                        <a:t>	</a:t>
                      </a:r>
                    </a:p>
                    <a:p>
                      <a:endParaRPr lang="en-US" dirty="0"/>
                    </a:p>
                  </a:txBody>
                  <a:tcPr/>
                </a:tc>
                <a:extLst>
                  <a:ext uri="{0D108BD9-81ED-4DB2-BD59-A6C34878D82A}">
                    <a16:rowId xmlns:a16="http://schemas.microsoft.com/office/drawing/2014/main" val="1483343743"/>
                  </a:ext>
                </a:extLst>
              </a:tr>
            </a:tbl>
          </a:graphicData>
        </a:graphic>
      </p:graphicFrame>
    </p:spTree>
    <p:extLst>
      <p:ext uri="{BB962C8B-B14F-4D97-AF65-F5344CB8AC3E}">
        <p14:creationId xmlns:p14="http://schemas.microsoft.com/office/powerpoint/2010/main" val="226338135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31235-E541-4864-A3ED-29BCB92DDBF9}"/>
              </a:ext>
            </a:extLst>
          </p:cNvPr>
          <p:cNvSpPr>
            <a:spLocks noGrp="1"/>
          </p:cNvSpPr>
          <p:nvPr>
            <p:ph type="title"/>
          </p:nvPr>
        </p:nvSpPr>
        <p:spPr/>
        <p:txBody>
          <a:bodyPr/>
          <a:lstStyle/>
          <a:p>
            <a:r>
              <a:rPr lang="en-US" b="0" dirty="0"/>
              <a:t>CHÍNH SÁCH SẢN PHẨM 	</a:t>
            </a:r>
            <a:endParaRPr lang="en-US" dirty="0"/>
          </a:p>
        </p:txBody>
      </p:sp>
      <p:graphicFrame>
        <p:nvGraphicFramePr>
          <p:cNvPr id="6" name="Table 6">
            <a:extLst>
              <a:ext uri="{FF2B5EF4-FFF2-40B4-BE49-F238E27FC236}">
                <a16:creationId xmlns:a16="http://schemas.microsoft.com/office/drawing/2014/main" id="{7EB8AC6D-0531-42B8-8764-20F35710CF1F}"/>
              </a:ext>
            </a:extLst>
          </p:cNvPr>
          <p:cNvGraphicFramePr>
            <a:graphicFrameLocks noGrp="1"/>
          </p:cNvGraphicFramePr>
          <p:nvPr>
            <p:ph idx="1"/>
            <p:extLst>
              <p:ext uri="{D42A27DB-BD31-4B8C-83A1-F6EECF244321}">
                <p14:modId xmlns:p14="http://schemas.microsoft.com/office/powerpoint/2010/main" val="1147524760"/>
              </p:ext>
            </p:extLst>
          </p:nvPr>
        </p:nvGraphicFramePr>
        <p:xfrm>
          <a:off x="609600" y="1828800"/>
          <a:ext cx="10972797" cy="292608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1590395493"/>
                    </a:ext>
                  </a:extLst>
                </a:gridCol>
                <a:gridCol w="3352800">
                  <a:extLst>
                    <a:ext uri="{9D8B030D-6E8A-4147-A177-3AD203B41FA5}">
                      <a16:colId xmlns:a16="http://schemas.microsoft.com/office/drawing/2014/main" val="910919189"/>
                    </a:ext>
                  </a:extLst>
                </a:gridCol>
                <a:gridCol w="5638797">
                  <a:extLst>
                    <a:ext uri="{9D8B030D-6E8A-4147-A177-3AD203B41FA5}">
                      <a16:colId xmlns:a16="http://schemas.microsoft.com/office/drawing/2014/main" val="2123305136"/>
                    </a:ext>
                  </a:extLst>
                </a:gridCol>
              </a:tblGrid>
              <a:tr h="142240">
                <a:tc>
                  <a:txBody>
                    <a:bodyPr/>
                    <a:lstStyle/>
                    <a:p>
                      <a:r>
                        <a:rPr lang="en-US" dirty="0" err="1">
                          <a:solidFill>
                            <a:srgbClr val="FF0000"/>
                          </a:solidFill>
                        </a:rPr>
                        <a:t>Giai</a:t>
                      </a:r>
                      <a:r>
                        <a:rPr lang="en-US" dirty="0">
                          <a:solidFill>
                            <a:srgbClr val="FF0000"/>
                          </a:solidFill>
                        </a:rPr>
                        <a:t> </a:t>
                      </a:r>
                      <a:r>
                        <a:rPr lang="en-US" dirty="0" err="1">
                          <a:solidFill>
                            <a:srgbClr val="FF0000"/>
                          </a:solidFill>
                        </a:rPr>
                        <a:t>đoạn</a:t>
                      </a:r>
                      <a:endParaRPr lang="en-US" dirty="0">
                        <a:solidFill>
                          <a:srgbClr val="FF0000"/>
                        </a:solidFill>
                      </a:endParaRPr>
                    </a:p>
                  </a:txBody>
                  <a:tcPr/>
                </a:tc>
                <a:tc>
                  <a:txBody>
                    <a:bodyPr/>
                    <a:lstStyle/>
                    <a:p>
                      <a:r>
                        <a:rPr lang="en-US" dirty="0" err="1">
                          <a:solidFill>
                            <a:srgbClr val="FF0000"/>
                          </a:solidFill>
                        </a:rPr>
                        <a:t>Đặc</a:t>
                      </a:r>
                      <a:r>
                        <a:rPr lang="en-US" dirty="0">
                          <a:solidFill>
                            <a:srgbClr val="FF0000"/>
                          </a:solidFill>
                        </a:rPr>
                        <a:t> </a:t>
                      </a:r>
                      <a:r>
                        <a:rPr lang="en-US" dirty="0" err="1">
                          <a:solidFill>
                            <a:srgbClr val="FF0000"/>
                          </a:solidFill>
                        </a:rPr>
                        <a:t>điểm</a:t>
                      </a:r>
                      <a:endParaRPr lang="en-US" dirty="0">
                        <a:solidFill>
                          <a:srgbClr val="FF0000"/>
                        </a:solidFill>
                      </a:endParaRPr>
                    </a:p>
                  </a:txBody>
                  <a:tcPr/>
                </a:tc>
                <a:tc>
                  <a:txBody>
                    <a:bodyPr/>
                    <a:lstStyle/>
                    <a:p>
                      <a:r>
                        <a:rPr lang="en-US" dirty="0" err="1">
                          <a:solidFill>
                            <a:srgbClr val="FF0000"/>
                          </a:solidFill>
                        </a:rPr>
                        <a:t>Các</a:t>
                      </a:r>
                      <a:r>
                        <a:rPr lang="en-US" dirty="0">
                          <a:solidFill>
                            <a:srgbClr val="FF0000"/>
                          </a:solidFill>
                        </a:rPr>
                        <a:t> </a:t>
                      </a:r>
                      <a:r>
                        <a:rPr lang="en-US" dirty="0" err="1">
                          <a:solidFill>
                            <a:srgbClr val="FF0000"/>
                          </a:solidFill>
                        </a:rPr>
                        <a:t>chiến</a:t>
                      </a:r>
                      <a:r>
                        <a:rPr lang="en-US" dirty="0">
                          <a:solidFill>
                            <a:srgbClr val="FF0000"/>
                          </a:solidFill>
                        </a:rPr>
                        <a:t> l</a:t>
                      </a:r>
                      <a:r>
                        <a:rPr lang="vi-VN" dirty="0">
                          <a:solidFill>
                            <a:srgbClr val="FF0000"/>
                          </a:solidFill>
                        </a:rPr>
                        <a:t>ư</a:t>
                      </a:r>
                      <a:r>
                        <a:rPr lang="en-US" dirty="0" err="1">
                          <a:solidFill>
                            <a:srgbClr val="FF0000"/>
                          </a:solidFill>
                        </a:rPr>
                        <a:t>ợc</a:t>
                      </a:r>
                      <a:r>
                        <a:rPr lang="en-US" dirty="0">
                          <a:solidFill>
                            <a:srgbClr val="FF0000"/>
                          </a:solidFill>
                        </a:rPr>
                        <a:t> </a:t>
                      </a:r>
                      <a:r>
                        <a:rPr lang="en-US" dirty="0" err="1">
                          <a:solidFill>
                            <a:srgbClr val="FF0000"/>
                          </a:solidFill>
                        </a:rPr>
                        <a:t>và</a:t>
                      </a:r>
                      <a:r>
                        <a:rPr lang="en-US" dirty="0">
                          <a:solidFill>
                            <a:srgbClr val="FF0000"/>
                          </a:solidFill>
                        </a:rPr>
                        <a:t> </a:t>
                      </a:r>
                      <a:r>
                        <a:rPr lang="en-US" dirty="0" err="1">
                          <a:solidFill>
                            <a:srgbClr val="FF0000"/>
                          </a:solidFill>
                        </a:rPr>
                        <a:t>nỗ</a:t>
                      </a:r>
                      <a:r>
                        <a:rPr lang="en-US" dirty="0">
                          <a:solidFill>
                            <a:srgbClr val="FF0000"/>
                          </a:solidFill>
                        </a:rPr>
                        <a:t> </a:t>
                      </a:r>
                      <a:r>
                        <a:rPr lang="en-US" dirty="0" err="1">
                          <a:solidFill>
                            <a:srgbClr val="FF0000"/>
                          </a:solidFill>
                        </a:rPr>
                        <a:t>lực</a:t>
                      </a:r>
                      <a:endParaRPr lang="en-US" dirty="0">
                        <a:solidFill>
                          <a:srgbClr val="FF0000"/>
                        </a:solidFill>
                      </a:endParaRPr>
                    </a:p>
                  </a:txBody>
                  <a:tcPr/>
                </a:tc>
                <a:extLst>
                  <a:ext uri="{0D108BD9-81ED-4DB2-BD59-A6C34878D82A}">
                    <a16:rowId xmlns:a16="http://schemas.microsoft.com/office/drawing/2014/main" val="2612435785"/>
                  </a:ext>
                </a:extLst>
              </a:tr>
              <a:tr h="370840">
                <a:tc>
                  <a:txBody>
                    <a:bodyPr/>
                    <a:lstStyle/>
                    <a:p>
                      <a:r>
                        <a:rPr lang="en-US" sz="1800" b="0" i="1" u="none" strike="noStrike" kern="1200" baseline="0" dirty="0">
                          <a:solidFill>
                            <a:schemeClr val="dk1"/>
                          </a:solidFill>
                          <a:latin typeface="+mn-lt"/>
                          <a:ea typeface="+mn-ea"/>
                          <a:cs typeface="+mn-cs"/>
                        </a:rPr>
                        <a:t>SUY THOÁI </a:t>
                      </a:r>
                      <a:r>
                        <a:rPr lang="en-US" sz="1800" b="0" i="0" u="none" strike="noStrike" kern="1200" baseline="0" dirty="0">
                          <a:solidFill>
                            <a:schemeClr val="dk1"/>
                          </a:solidFill>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1" u="none" strike="noStrike" kern="1200" baseline="0" dirty="0">
                          <a:solidFill>
                            <a:schemeClr val="dk1"/>
                          </a:solidFill>
                          <a:latin typeface="+mn-lt"/>
                          <a:ea typeface="+mn-ea"/>
                          <a:cs typeface="+mn-cs"/>
                        </a:rPr>
                        <a:t> </a:t>
                      </a:r>
                      <a:r>
                        <a:rPr lang="en-US" sz="1800" b="0" i="0" u="none" strike="noStrike" kern="1200" baseline="0" dirty="0">
                          <a:solidFill>
                            <a:schemeClr val="dk1"/>
                          </a:solidFill>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1" u="none" strike="noStrike" kern="1200" baseline="0" dirty="0">
                          <a:solidFill>
                            <a:schemeClr val="dk1"/>
                          </a:solidFill>
                          <a:latin typeface="+mn-lt"/>
                          <a:ea typeface="+mn-ea"/>
                          <a:cs typeface="+mn-cs"/>
                        </a:rPr>
                        <a:t> </a:t>
                      </a:r>
                      <a:r>
                        <a:rPr lang="en-US" sz="1800" b="0" i="0" u="none" strike="noStrike" kern="1200" baseline="0" dirty="0">
                          <a:solidFill>
                            <a:schemeClr val="dk1"/>
                          </a:solidFill>
                          <a:latin typeface="+mn-lt"/>
                          <a:ea typeface="+mn-ea"/>
                          <a:cs typeface="+mn-cs"/>
                        </a:rPr>
                        <a:t>	</a:t>
                      </a:r>
                    </a:p>
                    <a:p>
                      <a:endParaRPr lang="en-US" dirty="0"/>
                    </a:p>
                  </a:txBody>
                  <a:tcPr/>
                </a:tc>
                <a:tc>
                  <a:txBody>
                    <a:bodyPr/>
                    <a:lstStyle/>
                    <a:p>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Doanh</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thu</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và</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lợi</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nhuận</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giảm</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mạnh</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nếu</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không</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có</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biện</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pháp</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tích</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cực</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dễ</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dẫn</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đến</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phá</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sản</a:t>
                      </a:r>
                      <a:r>
                        <a:rPr lang="en-US" sz="1800" b="1" i="0" u="none" strike="noStrike" kern="1200" baseline="0" dirty="0">
                          <a:solidFill>
                            <a:schemeClr val="dk1"/>
                          </a:solidFill>
                          <a:latin typeface="+mn-lt"/>
                          <a:ea typeface="+mn-ea"/>
                          <a:cs typeface="+mn-cs"/>
                        </a:rPr>
                        <a:t> </a:t>
                      </a:r>
                      <a:endParaRPr lang="en-US" sz="1800" b="0" i="0" u="none" strike="noStrike" kern="1200" baseline="0" dirty="0">
                        <a:solidFill>
                          <a:schemeClr val="dk1"/>
                        </a:solidFill>
                        <a:latin typeface="+mn-lt"/>
                        <a:ea typeface="+mn-ea"/>
                        <a:cs typeface="+mn-cs"/>
                      </a:endParaRPr>
                    </a:p>
                    <a:p>
                      <a:r>
                        <a:rPr lang="vi-VN" sz="1800" b="1" i="0" u="none" strike="noStrike" kern="1200" baseline="0" dirty="0">
                          <a:solidFill>
                            <a:schemeClr val="dk1"/>
                          </a:solidFill>
                          <a:latin typeface="+mn-lt"/>
                          <a:ea typeface="+mn-ea"/>
                          <a:cs typeface="+mn-cs"/>
                        </a:rPr>
                        <a:t>+ Hàng hóa bị tẩy chay, không bán được </a:t>
                      </a:r>
                      <a:endParaRPr lang="vi-VN" sz="1800" b="0" i="0" u="none" strike="noStrike" kern="1200" baseline="0" dirty="0">
                        <a:solidFill>
                          <a:schemeClr val="dk1"/>
                        </a:solidFill>
                        <a:latin typeface="+mn-lt"/>
                        <a:ea typeface="+mn-ea"/>
                        <a:cs typeface="+mn-cs"/>
                      </a:endParaRPr>
                    </a:p>
                    <a:p>
                      <a:r>
                        <a:rPr lang="vi-VN" sz="1800" b="1" i="0" u="none" strike="noStrike" kern="1200" baseline="0" dirty="0">
                          <a:solidFill>
                            <a:schemeClr val="dk1"/>
                          </a:solidFill>
                          <a:latin typeface="+mn-lt"/>
                          <a:ea typeface="+mn-ea"/>
                          <a:cs typeface="+mn-cs"/>
                        </a:rPr>
                        <a:t>+ Đối thủ rút khỏi thị trường </a:t>
                      </a:r>
                      <a:r>
                        <a:rPr lang="vi-VN" sz="1800" b="0" i="0" u="none" strike="noStrike" kern="1200" baseline="0" dirty="0">
                          <a:solidFill>
                            <a:schemeClr val="dk1"/>
                          </a:solidFill>
                          <a:latin typeface="+mn-lt"/>
                          <a:ea typeface="+mn-ea"/>
                          <a:cs typeface="+mn-cs"/>
                        </a:rPr>
                        <a:t>	</a:t>
                      </a:r>
                    </a:p>
                    <a:p>
                      <a:endParaRPr lang="en-US" dirty="0"/>
                    </a:p>
                  </a:txBody>
                  <a:tcPr/>
                </a:tc>
                <a:tc>
                  <a:txBody>
                    <a:bodyPr/>
                    <a:lstStyle/>
                    <a:p>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Chuẩn</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bị</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tung</a:t>
                      </a:r>
                      <a:r>
                        <a:rPr lang="en-US" sz="1800" b="1" i="0" u="none" strike="noStrike" kern="1200" baseline="0" dirty="0">
                          <a:solidFill>
                            <a:schemeClr val="dk1"/>
                          </a:solidFill>
                          <a:latin typeface="+mn-lt"/>
                          <a:ea typeface="+mn-ea"/>
                          <a:cs typeface="+mn-cs"/>
                        </a:rPr>
                        <a:t> SP </a:t>
                      </a:r>
                      <a:r>
                        <a:rPr lang="en-US" sz="1800" b="1" i="0" u="none" strike="noStrike" kern="1200" baseline="0" dirty="0" err="1">
                          <a:solidFill>
                            <a:schemeClr val="dk1"/>
                          </a:solidFill>
                          <a:latin typeface="+mn-lt"/>
                          <a:ea typeface="+mn-ea"/>
                          <a:cs typeface="+mn-cs"/>
                        </a:rPr>
                        <a:t>mới</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thay</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thế</a:t>
                      </a:r>
                      <a:r>
                        <a:rPr lang="en-US" sz="1800" b="1" i="0" u="none" strike="noStrike" kern="1200" baseline="0" dirty="0">
                          <a:solidFill>
                            <a:schemeClr val="dk1"/>
                          </a:solidFill>
                          <a:latin typeface="+mn-lt"/>
                          <a:ea typeface="+mn-ea"/>
                          <a:cs typeface="+mn-cs"/>
                        </a:rPr>
                        <a:t> </a:t>
                      </a:r>
                      <a:endParaRPr lang="en-US" sz="1800" b="0" i="0" u="none" strike="noStrike" kern="1200" baseline="0" dirty="0">
                        <a:solidFill>
                          <a:schemeClr val="dk1"/>
                        </a:solidFill>
                        <a:latin typeface="+mn-lt"/>
                        <a:ea typeface="+mn-ea"/>
                        <a:cs typeface="+mn-cs"/>
                      </a:endParaRPr>
                    </a:p>
                    <a:p>
                      <a:r>
                        <a:rPr lang="vi-VN" sz="1800" b="1" i="0" u="none" strike="noStrike" kern="1200" baseline="0" dirty="0">
                          <a:solidFill>
                            <a:schemeClr val="dk1"/>
                          </a:solidFill>
                          <a:latin typeface="+mn-lt"/>
                          <a:ea typeface="+mn-ea"/>
                          <a:cs typeface="+mn-cs"/>
                        </a:rPr>
                        <a:t>+ Theo dõi và kiểm tra thường xuyên hệ thống phân phối, ngừng sản xuất kịp thời, đổi mới “gối đầu lên nhau” </a:t>
                      </a:r>
                      <a:endParaRPr lang="vi-VN" sz="1800" b="0" i="0" u="none" strike="noStrike" kern="1200" baseline="0" dirty="0">
                        <a:solidFill>
                          <a:schemeClr val="dk1"/>
                        </a:solidFill>
                        <a:latin typeface="+mn-lt"/>
                        <a:ea typeface="+mn-ea"/>
                        <a:cs typeface="+mn-cs"/>
                      </a:endParaRPr>
                    </a:p>
                    <a:p>
                      <a:r>
                        <a:rPr lang="vi-VN" sz="1800" b="1" i="0" u="none" strike="noStrike" kern="1200" baseline="0" dirty="0">
                          <a:solidFill>
                            <a:schemeClr val="dk1"/>
                          </a:solidFill>
                          <a:latin typeface="+mn-lt"/>
                          <a:ea typeface="+mn-ea"/>
                          <a:cs typeface="+mn-cs"/>
                        </a:rPr>
                        <a:t>+</a:t>
                      </a:r>
                      <a:r>
                        <a:rPr lang="en-US" sz="1800" b="1" i="0" u="none" strike="noStrike" kern="1200" baseline="0" dirty="0">
                          <a:solidFill>
                            <a:schemeClr val="dk1"/>
                          </a:solidFill>
                          <a:latin typeface="+mn-lt"/>
                          <a:ea typeface="+mn-ea"/>
                          <a:cs typeface="+mn-cs"/>
                        </a:rPr>
                        <a:t> H</a:t>
                      </a:r>
                      <a:r>
                        <a:rPr lang="vi-VN" sz="1800" b="1" i="0" u="none" strike="noStrike" kern="1200" baseline="0" dirty="0">
                          <a:solidFill>
                            <a:schemeClr val="dk1"/>
                          </a:solidFill>
                          <a:latin typeface="+mn-lt"/>
                          <a:ea typeface="+mn-ea"/>
                          <a:cs typeface="+mn-cs"/>
                        </a:rPr>
                        <a:t>ạ giá, tìm thị trường mới để thu hồi vốn </a:t>
                      </a:r>
                      <a:r>
                        <a:rPr lang="vi-VN" sz="1800" b="0" i="0" u="none" strike="noStrike" kern="1200" baseline="0" dirty="0">
                          <a:solidFill>
                            <a:schemeClr val="dk1"/>
                          </a:solidFill>
                          <a:latin typeface="+mn-lt"/>
                          <a:ea typeface="+mn-ea"/>
                          <a:cs typeface="+mn-cs"/>
                        </a:rPr>
                        <a:t>	</a:t>
                      </a:r>
                    </a:p>
                    <a:p>
                      <a:r>
                        <a:rPr lang="vi-VN" sz="1800" b="0" i="0" u="none" strike="noStrike" kern="1200" baseline="0" dirty="0">
                          <a:solidFill>
                            <a:schemeClr val="dk1"/>
                          </a:solidFill>
                          <a:latin typeface="+mn-lt"/>
                          <a:ea typeface="+mn-ea"/>
                          <a:cs typeface="+mn-cs"/>
                        </a:rPr>
                        <a:t>	</a:t>
                      </a:r>
                    </a:p>
                    <a:p>
                      <a:endParaRPr lang="en-US" dirty="0"/>
                    </a:p>
                  </a:txBody>
                  <a:tcPr/>
                </a:tc>
                <a:extLst>
                  <a:ext uri="{0D108BD9-81ED-4DB2-BD59-A6C34878D82A}">
                    <a16:rowId xmlns:a16="http://schemas.microsoft.com/office/drawing/2014/main" val="1483343743"/>
                  </a:ext>
                </a:extLst>
              </a:tr>
            </a:tbl>
          </a:graphicData>
        </a:graphic>
      </p:graphicFrame>
    </p:spTree>
    <p:extLst>
      <p:ext uri="{BB962C8B-B14F-4D97-AF65-F5344CB8AC3E}">
        <p14:creationId xmlns:p14="http://schemas.microsoft.com/office/powerpoint/2010/main" val="389193306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B1CC8-C2A2-4FDB-A213-A8DF2E9F9301}"/>
              </a:ext>
            </a:extLst>
          </p:cNvPr>
          <p:cNvSpPr>
            <a:spLocks noGrp="1"/>
          </p:cNvSpPr>
          <p:nvPr>
            <p:ph type="title"/>
          </p:nvPr>
        </p:nvSpPr>
        <p:spPr/>
        <p:txBody>
          <a:bodyPr/>
          <a:lstStyle/>
          <a:p>
            <a:r>
              <a:rPr lang="en-US" b="0" dirty="0"/>
              <a:t>CHÍNH SÁCH GIÁ CẢ 	</a:t>
            </a:r>
            <a:endParaRPr lang="en-US" dirty="0"/>
          </a:p>
        </p:txBody>
      </p:sp>
      <p:sp>
        <p:nvSpPr>
          <p:cNvPr id="3" name="Content Placeholder 2">
            <a:extLst>
              <a:ext uri="{FF2B5EF4-FFF2-40B4-BE49-F238E27FC236}">
                <a16:creationId xmlns:a16="http://schemas.microsoft.com/office/drawing/2014/main" id="{6E3715F5-248B-4074-9A24-3964DC427D2D}"/>
              </a:ext>
            </a:extLst>
          </p:cNvPr>
          <p:cNvSpPr>
            <a:spLocks noGrp="1"/>
          </p:cNvSpPr>
          <p:nvPr>
            <p:ph idx="1"/>
          </p:nvPr>
        </p:nvSpPr>
        <p:spPr/>
        <p:txBody>
          <a:bodyPr/>
          <a:lstStyle/>
          <a:p>
            <a:r>
              <a:rPr lang="en-US" dirty="0" err="1"/>
              <a:t>Tầm</a:t>
            </a:r>
            <a:r>
              <a:rPr lang="en-US" dirty="0"/>
              <a:t> </a:t>
            </a:r>
            <a:r>
              <a:rPr lang="en-US" dirty="0" err="1"/>
              <a:t>quan</a:t>
            </a:r>
            <a:r>
              <a:rPr lang="en-US" dirty="0"/>
              <a:t> </a:t>
            </a:r>
            <a:r>
              <a:rPr lang="en-US" dirty="0" err="1"/>
              <a:t>trọng</a:t>
            </a:r>
            <a:r>
              <a:rPr lang="en-US" dirty="0"/>
              <a:t> </a:t>
            </a:r>
            <a:r>
              <a:rPr lang="en-US" dirty="0" err="1"/>
              <a:t>của</a:t>
            </a:r>
            <a:r>
              <a:rPr lang="en-US" dirty="0"/>
              <a:t> </a:t>
            </a:r>
            <a:r>
              <a:rPr lang="en-US" dirty="0" err="1"/>
              <a:t>giá</a:t>
            </a:r>
            <a:r>
              <a:rPr lang="en-US" dirty="0"/>
              <a:t> </a:t>
            </a:r>
            <a:r>
              <a:rPr lang="en-US" dirty="0" err="1"/>
              <a:t>cả</a:t>
            </a:r>
            <a:r>
              <a:rPr lang="en-US" dirty="0"/>
              <a:t> 	</a:t>
            </a:r>
          </a:p>
          <a:p>
            <a:r>
              <a:rPr lang="vi-VN" i="1" dirty="0"/>
              <a:t>Đối với khách hàng</a:t>
            </a:r>
            <a:r>
              <a:rPr lang="vi-VN" dirty="0"/>
              <a:t>: là cơ sở để quyết định mua sản phẩm này hay sản phẩm khác, giá cả là đòn bẩy kích thích tiêu dùng. </a:t>
            </a:r>
            <a:endParaRPr lang="en-US" dirty="0"/>
          </a:p>
          <a:p>
            <a:r>
              <a:rPr lang="vi-VN" i="1" dirty="0">
                <a:solidFill>
                  <a:srgbClr val="FF0000"/>
                </a:solidFill>
              </a:rPr>
              <a:t>Đối với doanh nghiệp: </a:t>
            </a:r>
            <a:r>
              <a:rPr lang="vi-VN" dirty="0">
                <a:solidFill>
                  <a:srgbClr val="FF0000"/>
                </a:solidFill>
              </a:rPr>
              <a:t>giá cả là vũ khí cạnh tranh trên thị trường, quyết định doanh số và lợi nhuận; gián tiếp thể hiện chất lượng sản phẩm và ảnh hưởng đến chương trình marketing chung </a:t>
            </a:r>
            <a:endParaRPr lang="en-US" dirty="0">
              <a:solidFill>
                <a:srgbClr val="FF0000"/>
              </a:solidFill>
            </a:endParaRPr>
          </a:p>
          <a:p>
            <a:r>
              <a:rPr lang="vi-VN" i="1" dirty="0"/>
              <a:t>Tầm vĩ mô: </a:t>
            </a:r>
            <a:r>
              <a:rPr lang="vi-VN" dirty="0"/>
              <a:t>giá cả là người chỉ đạo hệ thống kinh tế, có ảnh hưởng đến sự phân phối các yếu tố sản xuất; lạm phát, lãi suất ngân hàng </a:t>
            </a:r>
            <a:endParaRPr lang="en-US" dirty="0"/>
          </a:p>
        </p:txBody>
      </p:sp>
    </p:spTree>
    <p:extLst>
      <p:ext uri="{BB962C8B-B14F-4D97-AF65-F5344CB8AC3E}">
        <p14:creationId xmlns:p14="http://schemas.microsoft.com/office/powerpoint/2010/main" val="141913415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B1CC8-C2A2-4FDB-A213-A8DF2E9F9301}"/>
              </a:ext>
            </a:extLst>
          </p:cNvPr>
          <p:cNvSpPr>
            <a:spLocks noGrp="1"/>
          </p:cNvSpPr>
          <p:nvPr>
            <p:ph type="title"/>
          </p:nvPr>
        </p:nvSpPr>
        <p:spPr/>
        <p:txBody>
          <a:bodyPr/>
          <a:lstStyle/>
          <a:p>
            <a:r>
              <a:rPr lang="en-US" b="0" dirty="0"/>
              <a:t>CHÍNH SÁCH GIÁ CẢ 	</a:t>
            </a:r>
            <a:endParaRPr lang="en-US" dirty="0"/>
          </a:p>
        </p:txBody>
      </p:sp>
      <p:sp>
        <p:nvSpPr>
          <p:cNvPr id="3" name="Content Placeholder 2">
            <a:extLst>
              <a:ext uri="{FF2B5EF4-FFF2-40B4-BE49-F238E27FC236}">
                <a16:creationId xmlns:a16="http://schemas.microsoft.com/office/drawing/2014/main" id="{6E3715F5-248B-4074-9A24-3964DC427D2D}"/>
              </a:ext>
            </a:extLst>
          </p:cNvPr>
          <p:cNvSpPr>
            <a:spLocks noGrp="1"/>
          </p:cNvSpPr>
          <p:nvPr>
            <p:ph idx="1"/>
          </p:nvPr>
        </p:nvSpPr>
        <p:spPr/>
        <p:txBody>
          <a:bodyPr/>
          <a:lstStyle/>
          <a:p>
            <a:r>
              <a:rPr lang="vi-VN" dirty="0"/>
              <a:t>Những yếu tố ảnh hưởng đến giá cả 	</a:t>
            </a:r>
          </a:p>
          <a:p>
            <a:r>
              <a:rPr lang="en-US" b="1" dirty="0" err="1">
                <a:solidFill>
                  <a:srgbClr val="FF0000"/>
                </a:solidFill>
              </a:rPr>
              <a:t>Yếu</a:t>
            </a:r>
            <a:r>
              <a:rPr lang="en-US" b="1" dirty="0">
                <a:solidFill>
                  <a:srgbClr val="FF0000"/>
                </a:solidFill>
              </a:rPr>
              <a:t> </a:t>
            </a:r>
            <a:r>
              <a:rPr lang="en-US" b="1" dirty="0" err="1">
                <a:solidFill>
                  <a:srgbClr val="FF0000"/>
                </a:solidFill>
              </a:rPr>
              <a:t>tố</a:t>
            </a:r>
            <a:r>
              <a:rPr lang="en-US" b="1" dirty="0">
                <a:solidFill>
                  <a:srgbClr val="FF0000"/>
                </a:solidFill>
              </a:rPr>
              <a:t> </a:t>
            </a:r>
            <a:r>
              <a:rPr lang="en-US" i="1" dirty="0" err="1">
                <a:solidFill>
                  <a:srgbClr val="FF0000"/>
                </a:solidFill>
              </a:rPr>
              <a:t>chủ</a:t>
            </a:r>
            <a:r>
              <a:rPr lang="en-US" i="1" dirty="0">
                <a:solidFill>
                  <a:srgbClr val="FF0000"/>
                </a:solidFill>
              </a:rPr>
              <a:t> </a:t>
            </a:r>
            <a:r>
              <a:rPr lang="en-US" i="1" dirty="0" err="1">
                <a:solidFill>
                  <a:srgbClr val="FF0000"/>
                </a:solidFill>
              </a:rPr>
              <a:t>quan</a:t>
            </a:r>
            <a:r>
              <a:rPr lang="en-US" i="1" dirty="0">
                <a:solidFill>
                  <a:srgbClr val="FF0000"/>
                </a:solidFill>
              </a:rPr>
              <a:t>: </a:t>
            </a:r>
            <a:endParaRPr lang="en-US" dirty="0">
              <a:solidFill>
                <a:srgbClr val="FF0000"/>
              </a:solidFill>
            </a:endParaRPr>
          </a:p>
          <a:p>
            <a:r>
              <a:rPr lang="en-US" b="1" dirty="0"/>
              <a:t>Chi </a:t>
            </a:r>
            <a:r>
              <a:rPr lang="en-US" b="1" dirty="0" err="1"/>
              <a:t>phí</a:t>
            </a:r>
            <a:r>
              <a:rPr lang="en-US" b="1" dirty="0"/>
              <a:t> </a:t>
            </a:r>
            <a:r>
              <a:rPr lang="en-US" b="1" dirty="0" err="1"/>
              <a:t>liên</a:t>
            </a:r>
            <a:r>
              <a:rPr lang="en-US" b="1" dirty="0"/>
              <a:t> </a:t>
            </a:r>
            <a:r>
              <a:rPr lang="en-US" b="1" dirty="0" err="1"/>
              <a:t>quan</a:t>
            </a:r>
            <a:r>
              <a:rPr lang="en-US" b="1" dirty="0"/>
              <a:t> </a:t>
            </a:r>
            <a:r>
              <a:rPr lang="en-US" b="1" dirty="0" err="1"/>
              <a:t>đến</a:t>
            </a:r>
            <a:r>
              <a:rPr lang="en-US" b="1" dirty="0"/>
              <a:t> </a:t>
            </a:r>
            <a:r>
              <a:rPr lang="en-US" b="1" dirty="0" err="1"/>
              <a:t>sản</a:t>
            </a:r>
            <a:r>
              <a:rPr lang="en-US" b="1" dirty="0"/>
              <a:t> </a:t>
            </a:r>
            <a:r>
              <a:rPr lang="en-US" b="1" dirty="0" err="1"/>
              <a:t>phẩm</a:t>
            </a:r>
            <a:r>
              <a:rPr lang="en-US" b="1" dirty="0"/>
              <a:t>: </a:t>
            </a:r>
            <a:r>
              <a:rPr lang="en-US" b="1" dirty="0" err="1"/>
              <a:t>sản</a:t>
            </a:r>
            <a:r>
              <a:rPr lang="en-US" b="1" dirty="0"/>
              <a:t> </a:t>
            </a:r>
            <a:r>
              <a:rPr lang="en-US" b="1" dirty="0" err="1"/>
              <a:t>xuất</a:t>
            </a:r>
            <a:r>
              <a:rPr lang="en-US" b="1" dirty="0"/>
              <a:t>, bao </a:t>
            </a:r>
            <a:r>
              <a:rPr lang="en-US" b="1" dirty="0" err="1"/>
              <a:t>bì</a:t>
            </a:r>
            <a:r>
              <a:rPr lang="en-US" b="1" dirty="0"/>
              <a:t> </a:t>
            </a:r>
            <a:r>
              <a:rPr lang="en-US" b="1" dirty="0" err="1"/>
              <a:t>đóng</a:t>
            </a:r>
            <a:r>
              <a:rPr lang="en-US" b="1" dirty="0"/>
              <a:t> </a:t>
            </a:r>
            <a:r>
              <a:rPr lang="en-US" b="1" dirty="0" err="1"/>
              <a:t>gói</a:t>
            </a:r>
            <a:r>
              <a:rPr lang="en-US" b="1" dirty="0"/>
              <a:t> </a:t>
            </a:r>
            <a:endParaRPr lang="en-US" dirty="0"/>
          </a:p>
          <a:p>
            <a:r>
              <a:rPr lang="en-US" b="1" dirty="0"/>
              <a:t>Chi </a:t>
            </a:r>
            <a:r>
              <a:rPr lang="en-US" b="1" dirty="0" err="1"/>
              <a:t>phí</a:t>
            </a:r>
            <a:r>
              <a:rPr lang="en-US" b="1" dirty="0"/>
              <a:t> </a:t>
            </a:r>
            <a:r>
              <a:rPr lang="en-US" b="1" dirty="0" err="1"/>
              <a:t>bán</a:t>
            </a:r>
            <a:r>
              <a:rPr lang="en-US" b="1" dirty="0"/>
              <a:t> </a:t>
            </a:r>
            <a:r>
              <a:rPr lang="en-US" b="1" dirty="0" err="1"/>
              <a:t>hàng</a:t>
            </a:r>
            <a:r>
              <a:rPr lang="en-US" b="1" dirty="0"/>
              <a:t>, </a:t>
            </a:r>
            <a:r>
              <a:rPr lang="en-US" b="1" dirty="0" err="1"/>
              <a:t>phân</a:t>
            </a:r>
            <a:r>
              <a:rPr lang="en-US" b="1" dirty="0"/>
              <a:t> </a:t>
            </a:r>
            <a:r>
              <a:rPr lang="en-US" b="1" dirty="0" err="1"/>
              <a:t>phối</a:t>
            </a:r>
            <a:r>
              <a:rPr lang="en-US" b="1" dirty="0"/>
              <a:t> </a:t>
            </a:r>
            <a:endParaRPr lang="en-US" dirty="0"/>
          </a:p>
          <a:p>
            <a:r>
              <a:rPr lang="en-US" b="1" dirty="0"/>
              <a:t>Chi </a:t>
            </a:r>
            <a:r>
              <a:rPr lang="en-US" b="1" dirty="0" err="1"/>
              <a:t>phí</a:t>
            </a:r>
            <a:r>
              <a:rPr lang="en-US" b="1" dirty="0"/>
              <a:t> </a:t>
            </a:r>
            <a:r>
              <a:rPr lang="en-US" b="1" dirty="0" err="1"/>
              <a:t>yểm</a:t>
            </a:r>
            <a:r>
              <a:rPr lang="en-US" b="1" dirty="0"/>
              <a:t> </a:t>
            </a:r>
            <a:r>
              <a:rPr lang="en-US" b="1" dirty="0" err="1"/>
              <a:t>trợ</a:t>
            </a:r>
            <a:r>
              <a:rPr lang="en-US" b="1" dirty="0"/>
              <a:t>, </a:t>
            </a:r>
            <a:r>
              <a:rPr lang="en-US" b="1" dirty="0" err="1"/>
              <a:t>xúc</a:t>
            </a:r>
            <a:r>
              <a:rPr lang="en-US" b="1" dirty="0"/>
              <a:t> </a:t>
            </a:r>
            <a:r>
              <a:rPr lang="en-US" b="1" dirty="0" err="1"/>
              <a:t>tiến</a:t>
            </a:r>
            <a:r>
              <a:rPr lang="en-US" b="1" dirty="0"/>
              <a:t> </a:t>
            </a:r>
            <a:r>
              <a:rPr lang="en-US" b="1" dirty="0" err="1"/>
              <a:t>bán</a:t>
            </a:r>
            <a:r>
              <a:rPr lang="en-US" b="1" dirty="0"/>
              <a:t> </a:t>
            </a:r>
            <a:r>
              <a:rPr lang="en-US" b="1" dirty="0" err="1"/>
              <a:t>hàng</a:t>
            </a:r>
            <a:r>
              <a:rPr lang="en-US" b="1" dirty="0"/>
              <a:t> </a:t>
            </a:r>
            <a:endParaRPr lang="en-US" dirty="0"/>
          </a:p>
          <a:p>
            <a:r>
              <a:rPr lang="en-US" b="1" dirty="0" err="1">
                <a:solidFill>
                  <a:srgbClr val="FF0000"/>
                </a:solidFill>
              </a:rPr>
              <a:t>Yếu</a:t>
            </a:r>
            <a:r>
              <a:rPr lang="en-US" b="1" dirty="0">
                <a:solidFill>
                  <a:srgbClr val="FF0000"/>
                </a:solidFill>
              </a:rPr>
              <a:t> </a:t>
            </a:r>
            <a:r>
              <a:rPr lang="en-US" b="1" dirty="0" err="1">
                <a:solidFill>
                  <a:srgbClr val="FF0000"/>
                </a:solidFill>
              </a:rPr>
              <a:t>tố</a:t>
            </a:r>
            <a:r>
              <a:rPr lang="en-US" b="1" dirty="0">
                <a:solidFill>
                  <a:srgbClr val="FF0000"/>
                </a:solidFill>
              </a:rPr>
              <a:t> </a:t>
            </a:r>
            <a:r>
              <a:rPr lang="en-US" b="1" dirty="0" err="1">
                <a:solidFill>
                  <a:srgbClr val="FF0000"/>
                </a:solidFill>
              </a:rPr>
              <a:t>k</a:t>
            </a:r>
            <a:r>
              <a:rPr lang="en-US" i="1" dirty="0" err="1">
                <a:solidFill>
                  <a:srgbClr val="FF0000"/>
                </a:solidFill>
              </a:rPr>
              <a:t>hách</a:t>
            </a:r>
            <a:r>
              <a:rPr lang="en-US" i="1" dirty="0">
                <a:solidFill>
                  <a:srgbClr val="FF0000"/>
                </a:solidFill>
              </a:rPr>
              <a:t> </a:t>
            </a:r>
            <a:r>
              <a:rPr lang="en-US" i="1" dirty="0" err="1">
                <a:solidFill>
                  <a:srgbClr val="FF0000"/>
                </a:solidFill>
              </a:rPr>
              <a:t>quan</a:t>
            </a:r>
            <a:r>
              <a:rPr lang="en-US" i="1" dirty="0">
                <a:solidFill>
                  <a:srgbClr val="FF0000"/>
                </a:solidFill>
              </a:rPr>
              <a:t> </a:t>
            </a:r>
            <a:endParaRPr lang="en-US" dirty="0">
              <a:solidFill>
                <a:srgbClr val="FF0000"/>
              </a:solidFill>
            </a:endParaRPr>
          </a:p>
          <a:p>
            <a:r>
              <a:rPr lang="vi-VN" b="1" dirty="0"/>
              <a:t>Quan hệ cung cầu trên thị trường </a:t>
            </a:r>
            <a:endParaRPr lang="vi-VN" dirty="0"/>
          </a:p>
          <a:p>
            <a:r>
              <a:rPr lang="en-US" b="1" dirty="0" err="1"/>
              <a:t>Áp</a:t>
            </a:r>
            <a:r>
              <a:rPr lang="en-US" b="1" dirty="0"/>
              <a:t> </a:t>
            </a:r>
            <a:r>
              <a:rPr lang="en-US" b="1" dirty="0" err="1"/>
              <a:t>lực</a:t>
            </a:r>
            <a:r>
              <a:rPr lang="en-US" b="1" dirty="0"/>
              <a:t> </a:t>
            </a:r>
            <a:r>
              <a:rPr lang="en-US" b="1" dirty="0" err="1"/>
              <a:t>cạnh</a:t>
            </a:r>
            <a:r>
              <a:rPr lang="en-US" b="1" dirty="0"/>
              <a:t> </a:t>
            </a:r>
            <a:r>
              <a:rPr lang="en-US" b="1" dirty="0" err="1"/>
              <a:t>tranh</a:t>
            </a:r>
            <a:r>
              <a:rPr lang="en-US" b="1" dirty="0"/>
              <a:t> </a:t>
            </a:r>
            <a:endParaRPr lang="en-US" dirty="0"/>
          </a:p>
          <a:p>
            <a:r>
              <a:rPr lang="en-US" b="1" dirty="0" err="1"/>
              <a:t>Chính</a:t>
            </a:r>
            <a:r>
              <a:rPr lang="en-US" b="1" dirty="0"/>
              <a:t> </a:t>
            </a:r>
            <a:r>
              <a:rPr lang="en-US" b="1" dirty="0" err="1"/>
              <a:t>sách</a:t>
            </a:r>
            <a:r>
              <a:rPr lang="en-US" b="1" dirty="0"/>
              <a:t> </a:t>
            </a:r>
            <a:r>
              <a:rPr lang="en-US" b="1" dirty="0" err="1"/>
              <a:t>giá</a:t>
            </a:r>
            <a:r>
              <a:rPr lang="en-US" b="1" dirty="0"/>
              <a:t> can </a:t>
            </a:r>
            <a:r>
              <a:rPr lang="en-US" b="1" dirty="0" err="1"/>
              <a:t>thiệp</a:t>
            </a:r>
            <a:r>
              <a:rPr lang="en-US" b="1" dirty="0"/>
              <a:t> </a:t>
            </a:r>
            <a:r>
              <a:rPr lang="en-US" b="1" dirty="0" err="1"/>
              <a:t>của</a:t>
            </a:r>
            <a:r>
              <a:rPr lang="en-US" b="1" dirty="0"/>
              <a:t> </a:t>
            </a:r>
            <a:r>
              <a:rPr lang="en-US" b="1" dirty="0" err="1"/>
              <a:t>chính</a:t>
            </a:r>
            <a:r>
              <a:rPr lang="en-US" b="1" dirty="0"/>
              <a:t> </a:t>
            </a:r>
            <a:r>
              <a:rPr lang="en-US" b="1" dirty="0" err="1"/>
              <a:t>phủ</a:t>
            </a:r>
            <a:r>
              <a:rPr lang="en-US" b="1" dirty="0"/>
              <a:t> </a:t>
            </a:r>
            <a:endParaRPr lang="en-US" dirty="0"/>
          </a:p>
        </p:txBody>
      </p:sp>
    </p:spTree>
    <p:extLst>
      <p:ext uri="{BB962C8B-B14F-4D97-AF65-F5344CB8AC3E}">
        <p14:creationId xmlns:p14="http://schemas.microsoft.com/office/powerpoint/2010/main" val="192162459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B1CC8-C2A2-4FDB-A213-A8DF2E9F9301}"/>
              </a:ext>
            </a:extLst>
          </p:cNvPr>
          <p:cNvSpPr>
            <a:spLocks noGrp="1"/>
          </p:cNvSpPr>
          <p:nvPr>
            <p:ph type="title"/>
          </p:nvPr>
        </p:nvSpPr>
        <p:spPr/>
        <p:txBody>
          <a:bodyPr/>
          <a:lstStyle/>
          <a:p>
            <a:r>
              <a:rPr lang="en-US" b="0" dirty="0"/>
              <a:t>CHÍNH SÁCH GIÁ CẢ 	</a:t>
            </a:r>
            <a:endParaRPr lang="en-US" dirty="0"/>
          </a:p>
        </p:txBody>
      </p:sp>
      <p:sp>
        <p:nvSpPr>
          <p:cNvPr id="3" name="Content Placeholder 2">
            <a:extLst>
              <a:ext uri="{FF2B5EF4-FFF2-40B4-BE49-F238E27FC236}">
                <a16:creationId xmlns:a16="http://schemas.microsoft.com/office/drawing/2014/main" id="{6E3715F5-248B-4074-9A24-3964DC427D2D}"/>
              </a:ext>
            </a:extLst>
          </p:cNvPr>
          <p:cNvSpPr>
            <a:spLocks noGrp="1"/>
          </p:cNvSpPr>
          <p:nvPr>
            <p:ph idx="1"/>
          </p:nvPr>
        </p:nvSpPr>
        <p:spPr/>
        <p:txBody>
          <a:bodyPr/>
          <a:lstStyle/>
          <a:p>
            <a:r>
              <a:rPr lang="en-US" dirty="0" err="1"/>
              <a:t>Mục</a:t>
            </a:r>
            <a:r>
              <a:rPr lang="en-US" dirty="0"/>
              <a:t> </a:t>
            </a:r>
            <a:r>
              <a:rPr lang="en-US" dirty="0" err="1"/>
              <a:t>tiêu</a:t>
            </a:r>
            <a:r>
              <a:rPr lang="en-US" dirty="0"/>
              <a:t> </a:t>
            </a:r>
            <a:r>
              <a:rPr lang="en-US" dirty="0" err="1"/>
              <a:t>định</a:t>
            </a:r>
            <a:r>
              <a:rPr lang="en-US" dirty="0"/>
              <a:t> </a:t>
            </a:r>
            <a:r>
              <a:rPr lang="en-US" dirty="0" err="1"/>
              <a:t>giá</a:t>
            </a:r>
            <a:r>
              <a:rPr lang="en-US" dirty="0"/>
              <a:t> 	</a:t>
            </a:r>
          </a:p>
          <a:p>
            <a:endParaRPr lang="en-US" dirty="0"/>
          </a:p>
        </p:txBody>
      </p:sp>
      <p:pic>
        <p:nvPicPr>
          <p:cNvPr id="4" name="Picture 3">
            <a:extLst>
              <a:ext uri="{FF2B5EF4-FFF2-40B4-BE49-F238E27FC236}">
                <a16:creationId xmlns:a16="http://schemas.microsoft.com/office/drawing/2014/main" id="{7857EBF2-7D27-4D7E-B3D2-3DF61901B7A3}"/>
              </a:ext>
            </a:extLst>
          </p:cNvPr>
          <p:cNvPicPr>
            <a:picLocks noChangeAspect="1"/>
          </p:cNvPicPr>
          <p:nvPr/>
        </p:nvPicPr>
        <p:blipFill>
          <a:blip r:embed="rId2"/>
          <a:stretch>
            <a:fillRect/>
          </a:stretch>
        </p:blipFill>
        <p:spPr>
          <a:xfrm>
            <a:off x="4191000" y="1862932"/>
            <a:ext cx="7010400" cy="4000500"/>
          </a:xfrm>
          <a:prstGeom prst="rect">
            <a:avLst/>
          </a:prstGeom>
        </p:spPr>
      </p:pic>
    </p:spTree>
    <p:extLst>
      <p:ext uri="{BB962C8B-B14F-4D97-AF65-F5344CB8AC3E}">
        <p14:creationId xmlns:p14="http://schemas.microsoft.com/office/powerpoint/2010/main" val="370122466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B1CC8-C2A2-4FDB-A213-A8DF2E9F9301}"/>
              </a:ext>
            </a:extLst>
          </p:cNvPr>
          <p:cNvSpPr>
            <a:spLocks noGrp="1"/>
          </p:cNvSpPr>
          <p:nvPr>
            <p:ph type="title"/>
          </p:nvPr>
        </p:nvSpPr>
        <p:spPr/>
        <p:txBody>
          <a:bodyPr/>
          <a:lstStyle/>
          <a:p>
            <a:r>
              <a:rPr lang="en-US" b="0" dirty="0"/>
              <a:t>CHÍNH SÁCH GIÁ CẢ 	</a:t>
            </a:r>
            <a:endParaRPr lang="en-US" dirty="0"/>
          </a:p>
        </p:txBody>
      </p:sp>
      <p:sp>
        <p:nvSpPr>
          <p:cNvPr id="3" name="Content Placeholder 2">
            <a:extLst>
              <a:ext uri="{FF2B5EF4-FFF2-40B4-BE49-F238E27FC236}">
                <a16:creationId xmlns:a16="http://schemas.microsoft.com/office/drawing/2014/main" id="{6E3715F5-248B-4074-9A24-3964DC427D2D}"/>
              </a:ext>
            </a:extLst>
          </p:cNvPr>
          <p:cNvSpPr>
            <a:spLocks noGrp="1"/>
          </p:cNvSpPr>
          <p:nvPr>
            <p:ph idx="1"/>
          </p:nvPr>
        </p:nvSpPr>
        <p:spPr/>
        <p:txBody>
          <a:bodyPr/>
          <a:lstStyle/>
          <a:p>
            <a:r>
              <a:rPr lang="vi-VN" dirty="0"/>
              <a:t>Các nhân tố ảnh hưởng đến việc định giá 	</a:t>
            </a:r>
          </a:p>
          <a:p>
            <a:r>
              <a:rPr lang="en-US" i="1" dirty="0" err="1">
                <a:solidFill>
                  <a:srgbClr val="FF0000"/>
                </a:solidFill>
              </a:rPr>
              <a:t>Nhu</a:t>
            </a:r>
            <a:r>
              <a:rPr lang="en-US" i="1" dirty="0">
                <a:solidFill>
                  <a:srgbClr val="FF0000"/>
                </a:solidFill>
              </a:rPr>
              <a:t> </a:t>
            </a:r>
            <a:r>
              <a:rPr lang="en-US" i="1" dirty="0" err="1">
                <a:solidFill>
                  <a:srgbClr val="FF0000"/>
                </a:solidFill>
              </a:rPr>
              <a:t>cầu</a:t>
            </a:r>
            <a:r>
              <a:rPr lang="en-US" i="1" dirty="0">
                <a:solidFill>
                  <a:srgbClr val="FF0000"/>
                </a:solidFill>
              </a:rPr>
              <a:t> </a:t>
            </a:r>
            <a:r>
              <a:rPr lang="en-US" i="1" dirty="0" err="1">
                <a:solidFill>
                  <a:srgbClr val="FF0000"/>
                </a:solidFill>
              </a:rPr>
              <a:t>về</a:t>
            </a:r>
            <a:r>
              <a:rPr lang="en-US" i="1" dirty="0">
                <a:solidFill>
                  <a:srgbClr val="FF0000"/>
                </a:solidFill>
              </a:rPr>
              <a:t> </a:t>
            </a:r>
            <a:r>
              <a:rPr lang="en-US" i="1" dirty="0" err="1">
                <a:solidFill>
                  <a:srgbClr val="FF0000"/>
                </a:solidFill>
              </a:rPr>
              <a:t>sản</a:t>
            </a:r>
            <a:r>
              <a:rPr lang="en-US" i="1" dirty="0">
                <a:solidFill>
                  <a:srgbClr val="FF0000"/>
                </a:solidFill>
              </a:rPr>
              <a:t> </a:t>
            </a:r>
            <a:r>
              <a:rPr lang="en-US" i="1" dirty="0" err="1">
                <a:solidFill>
                  <a:srgbClr val="FF0000"/>
                </a:solidFill>
              </a:rPr>
              <a:t>phẩm</a:t>
            </a:r>
            <a:r>
              <a:rPr lang="en-US" i="1" dirty="0">
                <a:solidFill>
                  <a:srgbClr val="FF0000"/>
                </a:solidFill>
              </a:rPr>
              <a:t> </a:t>
            </a:r>
            <a:r>
              <a:rPr lang="en-US" i="1" dirty="0" err="1">
                <a:solidFill>
                  <a:srgbClr val="FF0000"/>
                </a:solidFill>
              </a:rPr>
              <a:t>của</a:t>
            </a:r>
            <a:r>
              <a:rPr lang="en-US" i="1" dirty="0">
                <a:solidFill>
                  <a:srgbClr val="FF0000"/>
                </a:solidFill>
              </a:rPr>
              <a:t> </a:t>
            </a:r>
            <a:r>
              <a:rPr lang="en-US" i="1" dirty="0" err="1">
                <a:solidFill>
                  <a:srgbClr val="FF0000"/>
                </a:solidFill>
              </a:rPr>
              <a:t>khách</a:t>
            </a:r>
            <a:r>
              <a:rPr lang="en-US" i="1" dirty="0">
                <a:solidFill>
                  <a:srgbClr val="FF0000"/>
                </a:solidFill>
              </a:rPr>
              <a:t> </a:t>
            </a:r>
            <a:r>
              <a:rPr lang="en-US" i="1" dirty="0" err="1">
                <a:solidFill>
                  <a:srgbClr val="FF0000"/>
                </a:solidFill>
              </a:rPr>
              <a:t>hàng</a:t>
            </a:r>
            <a:r>
              <a:rPr lang="en-US" i="1" dirty="0">
                <a:solidFill>
                  <a:srgbClr val="FF0000"/>
                </a:solidFill>
              </a:rPr>
              <a:t> </a:t>
            </a:r>
            <a:endParaRPr lang="en-US" dirty="0">
              <a:solidFill>
                <a:srgbClr val="FF0000"/>
              </a:solidFill>
            </a:endParaRPr>
          </a:p>
          <a:p>
            <a:r>
              <a:rPr lang="vi-VN" b="1" dirty="0"/>
              <a:t>Một sản phẩm được ưa chuộng, hữu ích, trong tình trạng khan hiếm thường các doanh nghiệp có thể đẩy giá lên cao</a:t>
            </a:r>
            <a:endParaRPr lang="en-US" b="1" dirty="0"/>
          </a:p>
          <a:p>
            <a:r>
              <a:rPr lang="en-US" b="1" dirty="0" err="1">
                <a:solidFill>
                  <a:srgbClr val="FF0000"/>
                </a:solidFill>
              </a:rPr>
              <a:t>Khi</a:t>
            </a:r>
            <a:r>
              <a:rPr lang="en-US" b="1" dirty="0">
                <a:solidFill>
                  <a:srgbClr val="FF0000"/>
                </a:solidFill>
              </a:rPr>
              <a:t> </a:t>
            </a:r>
            <a:r>
              <a:rPr lang="en-US" b="1" dirty="0" err="1">
                <a:solidFill>
                  <a:srgbClr val="FF0000"/>
                </a:solidFill>
              </a:rPr>
              <a:t>định</a:t>
            </a:r>
            <a:r>
              <a:rPr lang="en-US" b="1" dirty="0">
                <a:solidFill>
                  <a:srgbClr val="FF0000"/>
                </a:solidFill>
              </a:rPr>
              <a:t> </a:t>
            </a:r>
            <a:r>
              <a:rPr lang="en-US" b="1" dirty="0" err="1">
                <a:solidFill>
                  <a:srgbClr val="FF0000"/>
                </a:solidFill>
              </a:rPr>
              <a:t>giá</a:t>
            </a:r>
            <a:r>
              <a:rPr lang="en-US" b="1" dirty="0">
                <a:solidFill>
                  <a:srgbClr val="FF0000"/>
                </a:solidFill>
              </a:rPr>
              <a:t> </a:t>
            </a:r>
            <a:r>
              <a:rPr lang="en-US" b="1" dirty="0" err="1">
                <a:solidFill>
                  <a:srgbClr val="FF0000"/>
                </a:solidFill>
              </a:rPr>
              <a:t>theo</a:t>
            </a:r>
            <a:r>
              <a:rPr lang="en-US" b="1" dirty="0">
                <a:solidFill>
                  <a:srgbClr val="FF0000"/>
                </a:solidFill>
              </a:rPr>
              <a:t> </a:t>
            </a:r>
            <a:r>
              <a:rPr lang="en-US" b="1" dirty="0" err="1">
                <a:solidFill>
                  <a:srgbClr val="FF0000"/>
                </a:solidFill>
              </a:rPr>
              <a:t>nhu</a:t>
            </a:r>
            <a:r>
              <a:rPr lang="en-US" b="1" dirty="0">
                <a:solidFill>
                  <a:srgbClr val="FF0000"/>
                </a:solidFill>
              </a:rPr>
              <a:t> </a:t>
            </a:r>
            <a:r>
              <a:rPr lang="en-US" b="1" dirty="0" err="1">
                <a:solidFill>
                  <a:srgbClr val="FF0000"/>
                </a:solidFill>
              </a:rPr>
              <a:t>cầu</a:t>
            </a:r>
            <a:r>
              <a:rPr lang="en-US" b="1" dirty="0">
                <a:solidFill>
                  <a:srgbClr val="FF0000"/>
                </a:solidFill>
              </a:rPr>
              <a:t> </a:t>
            </a:r>
            <a:r>
              <a:rPr lang="en-US" b="1" dirty="0" err="1">
                <a:solidFill>
                  <a:srgbClr val="FF0000"/>
                </a:solidFill>
              </a:rPr>
              <a:t>của</a:t>
            </a:r>
            <a:r>
              <a:rPr lang="en-US" b="1" dirty="0">
                <a:solidFill>
                  <a:srgbClr val="FF0000"/>
                </a:solidFill>
              </a:rPr>
              <a:t> </a:t>
            </a:r>
            <a:r>
              <a:rPr lang="en-US" b="1" dirty="0" err="1">
                <a:solidFill>
                  <a:srgbClr val="FF0000"/>
                </a:solidFill>
              </a:rPr>
              <a:t>khách</a:t>
            </a:r>
            <a:r>
              <a:rPr lang="en-US" b="1" dirty="0">
                <a:solidFill>
                  <a:srgbClr val="FF0000"/>
                </a:solidFill>
              </a:rPr>
              <a:t> </a:t>
            </a:r>
            <a:r>
              <a:rPr lang="en-US" b="1" dirty="0" err="1">
                <a:solidFill>
                  <a:srgbClr val="FF0000"/>
                </a:solidFill>
              </a:rPr>
              <a:t>hàng</a:t>
            </a:r>
            <a:r>
              <a:rPr lang="en-US" b="1" dirty="0">
                <a:solidFill>
                  <a:srgbClr val="FF0000"/>
                </a:solidFill>
              </a:rPr>
              <a:t> </a:t>
            </a:r>
            <a:r>
              <a:rPr lang="en-US" b="1" dirty="0" err="1">
                <a:solidFill>
                  <a:srgbClr val="FF0000"/>
                </a:solidFill>
              </a:rPr>
              <a:t>doanh</a:t>
            </a:r>
            <a:r>
              <a:rPr lang="en-US" b="1" dirty="0">
                <a:solidFill>
                  <a:srgbClr val="FF0000"/>
                </a:solidFill>
              </a:rPr>
              <a:t> </a:t>
            </a:r>
            <a:r>
              <a:rPr lang="en-US" b="1" dirty="0" err="1">
                <a:solidFill>
                  <a:srgbClr val="FF0000"/>
                </a:solidFill>
              </a:rPr>
              <a:t>nghiệp</a:t>
            </a:r>
            <a:r>
              <a:rPr lang="en-US" b="1" dirty="0">
                <a:solidFill>
                  <a:srgbClr val="FF0000"/>
                </a:solidFill>
              </a:rPr>
              <a:t> </a:t>
            </a:r>
            <a:r>
              <a:rPr lang="en-US" b="1" dirty="0" err="1">
                <a:solidFill>
                  <a:srgbClr val="FF0000"/>
                </a:solidFill>
              </a:rPr>
              <a:t>có</a:t>
            </a:r>
            <a:r>
              <a:rPr lang="en-US" b="1" dirty="0">
                <a:solidFill>
                  <a:srgbClr val="FF0000"/>
                </a:solidFill>
              </a:rPr>
              <a:t> </a:t>
            </a:r>
            <a:r>
              <a:rPr lang="en-US" b="1" dirty="0" err="1">
                <a:solidFill>
                  <a:srgbClr val="FF0000"/>
                </a:solidFill>
              </a:rPr>
              <a:t>thể</a:t>
            </a:r>
            <a:r>
              <a:rPr lang="en-US" b="1" dirty="0">
                <a:solidFill>
                  <a:srgbClr val="FF0000"/>
                </a:solidFill>
              </a:rPr>
              <a:t>: </a:t>
            </a:r>
            <a:r>
              <a:rPr lang="en-US" b="1" i="1" dirty="0" err="1">
                <a:solidFill>
                  <a:srgbClr val="FF0000"/>
                </a:solidFill>
              </a:rPr>
              <a:t>Khảo</a:t>
            </a:r>
            <a:r>
              <a:rPr lang="en-US" b="1" i="1" dirty="0">
                <a:solidFill>
                  <a:srgbClr val="FF0000"/>
                </a:solidFill>
              </a:rPr>
              <a:t> </a:t>
            </a:r>
            <a:r>
              <a:rPr lang="en-US" b="1" i="1" dirty="0" err="1">
                <a:solidFill>
                  <a:srgbClr val="FF0000"/>
                </a:solidFill>
              </a:rPr>
              <a:t>sát</a:t>
            </a:r>
            <a:r>
              <a:rPr lang="en-US" b="1" i="1" dirty="0">
                <a:solidFill>
                  <a:srgbClr val="FF0000"/>
                </a:solidFill>
              </a:rPr>
              <a:t> </a:t>
            </a:r>
            <a:r>
              <a:rPr lang="en-US" b="1" i="1" dirty="0" err="1">
                <a:solidFill>
                  <a:srgbClr val="FF0000"/>
                </a:solidFill>
              </a:rPr>
              <a:t>giá</a:t>
            </a:r>
            <a:r>
              <a:rPr lang="en-US" b="1" i="1" dirty="0">
                <a:solidFill>
                  <a:srgbClr val="FF0000"/>
                </a:solidFill>
              </a:rPr>
              <a:t> </a:t>
            </a:r>
            <a:r>
              <a:rPr lang="en-US" b="1" i="1" dirty="0" err="1">
                <a:solidFill>
                  <a:srgbClr val="FF0000"/>
                </a:solidFill>
              </a:rPr>
              <a:t>mong</a:t>
            </a:r>
            <a:r>
              <a:rPr lang="en-US" b="1" i="1" dirty="0">
                <a:solidFill>
                  <a:srgbClr val="FF0000"/>
                </a:solidFill>
              </a:rPr>
              <a:t> </a:t>
            </a:r>
            <a:r>
              <a:rPr lang="en-US" b="1" i="1" dirty="0" err="1">
                <a:solidFill>
                  <a:srgbClr val="FF0000"/>
                </a:solidFill>
              </a:rPr>
              <a:t>đợi</a:t>
            </a:r>
            <a:r>
              <a:rPr lang="en-US" b="1" i="1" dirty="0">
                <a:solidFill>
                  <a:srgbClr val="FF0000"/>
                </a:solidFill>
              </a:rPr>
              <a:t> , </a:t>
            </a:r>
            <a:r>
              <a:rPr lang="vi-VN" b="1" i="1" dirty="0">
                <a:solidFill>
                  <a:srgbClr val="FF0000"/>
                </a:solidFill>
              </a:rPr>
              <a:t>Ước lượng doanh thu ở các mức giá khác nhau </a:t>
            </a:r>
            <a:r>
              <a:rPr lang="en-US" dirty="0"/>
              <a:t>	</a:t>
            </a:r>
          </a:p>
          <a:p>
            <a:endParaRPr lang="en-US" dirty="0"/>
          </a:p>
        </p:txBody>
      </p:sp>
    </p:spTree>
    <p:extLst>
      <p:ext uri="{BB962C8B-B14F-4D97-AF65-F5344CB8AC3E}">
        <p14:creationId xmlns:p14="http://schemas.microsoft.com/office/powerpoint/2010/main" val="129675285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B1CC8-C2A2-4FDB-A213-A8DF2E9F9301}"/>
              </a:ext>
            </a:extLst>
          </p:cNvPr>
          <p:cNvSpPr>
            <a:spLocks noGrp="1"/>
          </p:cNvSpPr>
          <p:nvPr>
            <p:ph type="title"/>
          </p:nvPr>
        </p:nvSpPr>
        <p:spPr/>
        <p:txBody>
          <a:bodyPr/>
          <a:lstStyle/>
          <a:p>
            <a:r>
              <a:rPr lang="en-US" b="0" dirty="0"/>
              <a:t>CHÍNH SÁCH GIÁ CẢ 	</a:t>
            </a:r>
            <a:endParaRPr lang="en-US" dirty="0"/>
          </a:p>
        </p:txBody>
      </p:sp>
      <p:sp>
        <p:nvSpPr>
          <p:cNvPr id="3" name="Content Placeholder 2">
            <a:extLst>
              <a:ext uri="{FF2B5EF4-FFF2-40B4-BE49-F238E27FC236}">
                <a16:creationId xmlns:a16="http://schemas.microsoft.com/office/drawing/2014/main" id="{6E3715F5-248B-4074-9A24-3964DC427D2D}"/>
              </a:ext>
            </a:extLst>
          </p:cNvPr>
          <p:cNvSpPr>
            <a:spLocks noGrp="1"/>
          </p:cNvSpPr>
          <p:nvPr>
            <p:ph idx="1"/>
          </p:nvPr>
        </p:nvSpPr>
        <p:spPr/>
        <p:txBody>
          <a:bodyPr/>
          <a:lstStyle/>
          <a:p>
            <a:r>
              <a:rPr lang="en-US" i="1" dirty="0"/>
              <a:t>Thị </a:t>
            </a:r>
            <a:r>
              <a:rPr lang="en-US" i="1" dirty="0" err="1"/>
              <a:t>phần</a:t>
            </a:r>
            <a:r>
              <a:rPr lang="en-US" i="1" dirty="0"/>
              <a:t> </a:t>
            </a:r>
            <a:r>
              <a:rPr lang="en-US" i="1" dirty="0" err="1"/>
              <a:t>mục</a:t>
            </a:r>
            <a:r>
              <a:rPr lang="en-US" i="1" dirty="0"/>
              <a:t> </a:t>
            </a:r>
            <a:r>
              <a:rPr lang="en-US" i="1" dirty="0" err="1"/>
              <a:t>tiêu</a:t>
            </a:r>
            <a:r>
              <a:rPr lang="en-US" i="1" dirty="0"/>
              <a:t> </a:t>
            </a:r>
            <a:r>
              <a:rPr lang="vi-VN" dirty="0"/>
              <a:t>	</a:t>
            </a:r>
          </a:p>
          <a:p>
            <a:r>
              <a:rPr lang="en-US" b="1" dirty="0" err="1">
                <a:solidFill>
                  <a:srgbClr val="FF0000"/>
                </a:solidFill>
              </a:rPr>
              <a:t>Đối</a:t>
            </a:r>
            <a:r>
              <a:rPr lang="en-US" b="1" dirty="0">
                <a:solidFill>
                  <a:srgbClr val="FF0000"/>
                </a:solidFill>
              </a:rPr>
              <a:t> </a:t>
            </a:r>
            <a:r>
              <a:rPr lang="en-US" b="1" dirty="0" err="1">
                <a:solidFill>
                  <a:srgbClr val="FF0000"/>
                </a:solidFill>
              </a:rPr>
              <a:t>với</a:t>
            </a:r>
            <a:r>
              <a:rPr lang="en-US" b="1" dirty="0">
                <a:solidFill>
                  <a:srgbClr val="FF0000"/>
                </a:solidFill>
              </a:rPr>
              <a:t> </a:t>
            </a:r>
            <a:r>
              <a:rPr lang="en-US" b="1" dirty="0" err="1">
                <a:solidFill>
                  <a:srgbClr val="FF0000"/>
                </a:solidFill>
              </a:rPr>
              <a:t>những</a:t>
            </a:r>
            <a:r>
              <a:rPr lang="en-US" b="1" dirty="0">
                <a:solidFill>
                  <a:srgbClr val="FF0000"/>
                </a:solidFill>
              </a:rPr>
              <a:t> </a:t>
            </a:r>
            <a:r>
              <a:rPr lang="en-US" b="1" dirty="0" err="1">
                <a:solidFill>
                  <a:srgbClr val="FF0000"/>
                </a:solidFill>
              </a:rPr>
              <a:t>sản</a:t>
            </a:r>
            <a:r>
              <a:rPr lang="en-US" b="1" dirty="0">
                <a:solidFill>
                  <a:srgbClr val="FF0000"/>
                </a:solidFill>
              </a:rPr>
              <a:t> </a:t>
            </a:r>
            <a:r>
              <a:rPr lang="en-US" b="1" dirty="0" err="1">
                <a:solidFill>
                  <a:srgbClr val="FF0000"/>
                </a:solidFill>
              </a:rPr>
              <a:t>phẩm</a:t>
            </a:r>
            <a:r>
              <a:rPr lang="en-US" b="1" dirty="0">
                <a:solidFill>
                  <a:srgbClr val="FF0000"/>
                </a:solidFill>
              </a:rPr>
              <a:t> </a:t>
            </a:r>
            <a:r>
              <a:rPr lang="en-US" b="1" dirty="0" err="1">
                <a:solidFill>
                  <a:srgbClr val="FF0000"/>
                </a:solidFill>
              </a:rPr>
              <a:t>thông</a:t>
            </a:r>
            <a:r>
              <a:rPr lang="en-US" b="1" dirty="0">
                <a:solidFill>
                  <a:srgbClr val="FF0000"/>
                </a:solidFill>
              </a:rPr>
              <a:t> </a:t>
            </a:r>
            <a:r>
              <a:rPr lang="en-US" b="1" dirty="0" err="1">
                <a:solidFill>
                  <a:srgbClr val="FF0000"/>
                </a:solidFill>
              </a:rPr>
              <a:t>dụng</a:t>
            </a:r>
            <a:r>
              <a:rPr lang="en-US" b="1" dirty="0">
                <a:solidFill>
                  <a:srgbClr val="FF0000"/>
                </a:solidFill>
              </a:rPr>
              <a:t> </a:t>
            </a:r>
            <a:r>
              <a:rPr lang="en-US" b="1" dirty="0" err="1">
                <a:solidFill>
                  <a:srgbClr val="FF0000"/>
                </a:solidFill>
              </a:rPr>
              <a:t>áp</a:t>
            </a:r>
            <a:r>
              <a:rPr lang="en-US" b="1" dirty="0">
                <a:solidFill>
                  <a:srgbClr val="FF0000"/>
                </a:solidFill>
              </a:rPr>
              <a:t> </a:t>
            </a:r>
            <a:r>
              <a:rPr lang="en-US" b="1" dirty="0" err="1">
                <a:solidFill>
                  <a:srgbClr val="FF0000"/>
                </a:solidFill>
              </a:rPr>
              <a:t>dụng</a:t>
            </a:r>
            <a:r>
              <a:rPr lang="en-US" b="1" dirty="0">
                <a:solidFill>
                  <a:srgbClr val="FF0000"/>
                </a:solidFill>
              </a:rPr>
              <a:t> </a:t>
            </a:r>
            <a:r>
              <a:rPr lang="en-US" b="1" dirty="0" err="1">
                <a:solidFill>
                  <a:srgbClr val="FF0000"/>
                </a:solidFill>
              </a:rPr>
              <a:t>giá</a:t>
            </a:r>
            <a:r>
              <a:rPr lang="en-US" b="1" dirty="0">
                <a:solidFill>
                  <a:srgbClr val="FF0000"/>
                </a:solidFill>
              </a:rPr>
              <a:t> </a:t>
            </a:r>
            <a:r>
              <a:rPr lang="en-US" b="1" dirty="0" err="1">
                <a:solidFill>
                  <a:srgbClr val="FF0000"/>
                </a:solidFill>
              </a:rPr>
              <a:t>thấp</a:t>
            </a:r>
            <a:r>
              <a:rPr lang="en-US" b="1" dirty="0">
                <a:solidFill>
                  <a:srgbClr val="FF0000"/>
                </a:solidFill>
              </a:rPr>
              <a:t> </a:t>
            </a:r>
            <a:r>
              <a:rPr lang="en-US" b="1" dirty="0" err="1">
                <a:solidFill>
                  <a:srgbClr val="FF0000"/>
                </a:solidFill>
              </a:rPr>
              <a:t>để</a:t>
            </a:r>
            <a:r>
              <a:rPr lang="en-US" b="1" dirty="0">
                <a:solidFill>
                  <a:srgbClr val="FF0000"/>
                </a:solidFill>
              </a:rPr>
              <a:t> </a:t>
            </a:r>
            <a:r>
              <a:rPr lang="en-US" b="1" dirty="0" err="1">
                <a:solidFill>
                  <a:srgbClr val="FF0000"/>
                </a:solidFill>
              </a:rPr>
              <a:t>thâm</a:t>
            </a:r>
            <a:r>
              <a:rPr lang="en-US" b="1" dirty="0">
                <a:solidFill>
                  <a:srgbClr val="FF0000"/>
                </a:solidFill>
              </a:rPr>
              <a:t> </a:t>
            </a:r>
            <a:r>
              <a:rPr lang="en-US" b="1" dirty="0" err="1">
                <a:solidFill>
                  <a:srgbClr val="FF0000"/>
                </a:solidFill>
              </a:rPr>
              <a:t>nhập</a:t>
            </a:r>
            <a:r>
              <a:rPr lang="en-US" b="1" dirty="0">
                <a:solidFill>
                  <a:srgbClr val="FF0000"/>
                </a:solidFill>
              </a:rPr>
              <a:t>, </a:t>
            </a:r>
            <a:r>
              <a:rPr lang="en-US" b="1" dirty="0" err="1">
                <a:solidFill>
                  <a:srgbClr val="FF0000"/>
                </a:solidFill>
              </a:rPr>
              <a:t>gia</a:t>
            </a:r>
            <a:r>
              <a:rPr lang="en-US" b="1" dirty="0">
                <a:solidFill>
                  <a:srgbClr val="FF0000"/>
                </a:solidFill>
              </a:rPr>
              <a:t> </a:t>
            </a:r>
            <a:r>
              <a:rPr lang="en-US" b="1" dirty="0" err="1">
                <a:solidFill>
                  <a:srgbClr val="FF0000"/>
                </a:solidFill>
              </a:rPr>
              <a:t>tăng</a:t>
            </a:r>
            <a:r>
              <a:rPr lang="en-US" b="1" dirty="0">
                <a:solidFill>
                  <a:srgbClr val="FF0000"/>
                </a:solidFill>
              </a:rPr>
              <a:t> </a:t>
            </a:r>
            <a:r>
              <a:rPr lang="en-US" b="1" dirty="0" err="1">
                <a:solidFill>
                  <a:srgbClr val="FF0000"/>
                </a:solidFill>
              </a:rPr>
              <a:t>thị</a:t>
            </a:r>
            <a:r>
              <a:rPr lang="en-US" b="1" dirty="0">
                <a:solidFill>
                  <a:srgbClr val="FF0000"/>
                </a:solidFill>
              </a:rPr>
              <a:t> </a:t>
            </a:r>
            <a:r>
              <a:rPr lang="en-US" b="1" dirty="0" err="1">
                <a:solidFill>
                  <a:srgbClr val="FF0000"/>
                </a:solidFill>
              </a:rPr>
              <a:t>phần</a:t>
            </a:r>
            <a:r>
              <a:rPr lang="en-US" b="1" dirty="0">
                <a:solidFill>
                  <a:srgbClr val="FF0000"/>
                </a:solidFill>
              </a:rPr>
              <a:t>.</a:t>
            </a:r>
            <a:endParaRPr lang="en-US" dirty="0">
              <a:solidFill>
                <a:srgbClr val="FF0000"/>
              </a:solidFill>
            </a:endParaRPr>
          </a:p>
          <a:p>
            <a:r>
              <a:rPr lang="vi-VN" b="1" dirty="0"/>
              <a:t>Đối với những sản phẩm đặc biệt, độc quyền và thị phần hẹp, dễ chi phối: dùng giá cao chắt lọc thị trường, lướt qua thị trường</a:t>
            </a:r>
            <a:r>
              <a:rPr lang="en-US" b="1" dirty="0"/>
              <a:t>.</a:t>
            </a:r>
            <a:r>
              <a:rPr lang="vi-VN" b="1" dirty="0"/>
              <a:t> </a:t>
            </a:r>
            <a:r>
              <a:rPr lang="en-US" dirty="0"/>
              <a:t>	</a:t>
            </a:r>
          </a:p>
          <a:p>
            <a:endParaRPr lang="en-US" dirty="0"/>
          </a:p>
        </p:txBody>
      </p:sp>
    </p:spTree>
    <p:extLst>
      <p:ext uri="{BB962C8B-B14F-4D97-AF65-F5344CB8AC3E}">
        <p14:creationId xmlns:p14="http://schemas.microsoft.com/office/powerpoint/2010/main" val="3688456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B1CC8-C2A2-4FDB-A213-A8DF2E9F9301}"/>
              </a:ext>
            </a:extLst>
          </p:cNvPr>
          <p:cNvSpPr>
            <a:spLocks noGrp="1"/>
          </p:cNvSpPr>
          <p:nvPr>
            <p:ph type="title"/>
          </p:nvPr>
        </p:nvSpPr>
        <p:spPr/>
        <p:txBody>
          <a:bodyPr/>
          <a:lstStyle/>
          <a:p>
            <a:r>
              <a:rPr lang="en-US" b="0" dirty="0"/>
              <a:t>CHÍNH SÁCH GIÁ CẢ 	</a:t>
            </a:r>
            <a:endParaRPr lang="en-US" dirty="0"/>
          </a:p>
        </p:txBody>
      </p:sp>
      <p:sp>
        <p:nvSpPr>
          <p:cNvPr id="3" name="Content Placeholder 2">
            <a:extLst>
              <a:ext uri="{FF2B5EF4-FFF2-40B4-BE49-F238E27FC236}">
                <a16:creationId xmlns:a16="http://schemas.microsoft.com/office/drawing/2014/main" id="{6E3715F5-248B-4074-9A24-3964DC427D2D}"/>
              </a:ext>
            </a:extLst>
          </p:cNvPr>
          <p:cNvSpPr>
            <a:spLocks noGrp="1"/>
          </p:cNvSpPr>
          <p:nvPr>
            <p:ph idx="1"/>
          </p:nvPr>
        </p:nvSpPr>
        <p:spPr/>
        <p:txBody>
          <a:bodyPr/>
          <a:lstStyle/>
          <a:p>
            <a:r>
              <a:rPr lang="en-US" i="1" dirty="0" err="1">
                <a:solidFill>
                  <a:srgbClr val="FF0000"/>
                </a:solidFill>
              </a:rPr>
              <a:t>Những</a:t>
            </a:r>
            <a:r>
              <a:rPr lang="en-US" i="1" dirty="0">
                <a:solidFill>
                  <a:srgbClr val="FF0000"/>
                </a:solidFill>
              </a:rPr>
              <a:t> </a:t>
            </a:r>
            <a:r>
              <a:rPr lang="en-US" i="1" dirty="0" err="1">
                <a:solidFill>
                  <a:srgbClr val="FF0000"/>
                </a:solidFill>
              </a:rPr>
              <a:t>phản</a:t>
            </a:r>
            <a:r>
              <a:rPr lang="en-US" i="1" dirty="0">
                <a:solidFill>
                  <a:srgbClr val="FF0000"/>
                </a:solidFill>
              </a:rPr>
              <a:t> </a:t>
            </a:r>
            <a:r>
              <a:rPr lang="en-US" i="1" dirty="0" err="1">
                <a:solidFill>
                  <a:srgbClr val="FF0000"/>
                </a:solidFill>
              </a:rPr>
              <a:t>ứng</a:t>
            </a:r>
            <a:r>
              <a:rPr lang="en-US" i="1" dirty="0">
                <a:solidFill>
                  <a:srgbClr val="FF0000"/>
                </a:solidFill>
              </a:rPr>
              <a:t> </a:t>
            </a:r>
            <a:r>
              <a:rPr lang="en-US" i="1" dirty="0" err="1">
                <a:solidFill>
                  <a:srgbClr val="FF0000"/>
                </a:solidFill>
              </a:rPr>
              <a:t>cạnh</a:t>
            </a:r>
            <a:r>
              <a:rPr lang="en-US" i="1" dirty="0">
                <a:solidFill>
                  <a:srgbClr val="FF0000"/>
                </a:solidFill>
              </a:rPr>
              <a:t> </a:t>
            </a:r>
            <a:r>
              <a:rPr lang="en-US" i="1" dirty="0" err="1">
                <a:solidFill>
                  <a:srgbClr val="FF0000"/>
                </a:solidFill>
              </a:rPr>
              <a:t>tranh</a:t>
            </a:r>
            <a:r>
              <a:rPr lang="en-US" i="1" dirty="0">
                <a:solidFill>
                  <a:srgbClr val="FF0000"/>
                </a:solidFill>
              </a:rPr>
              <a:t> </a:t>
            </a:r>
            <a:endParaRPr lang="en-US" dirty="0">
              <a:solidFill>
                <a:srgbClr val="FF0000"/>
              </a:solidFill>
            </a:endParaRPr>
          </a:p>
          <a:p>
            <a:r>
              <a:rPr lang="vi-VN" b="1" dirty="0"/>
              <a:t>Doanh nghiệp không chủ động cạnh tranh về giá nhưng sớm muộn gì trên thị trường cũng xảy ra do sức ép của đối thủ cạnh tranh: xu hướng giảm giá để tiêu thụ được lượng hàng nhiều hơn, cạnh tranh giành thị phần, lợi nhuận. </a:t>
            </a:r>
            <a:r>
              <a:rPr lang="en-US" dirty="0"/>
              <a:t>	</a:t>
            </a:r>
          </a:p>
          <a:p>
            <a:endParaRPr lang="en-US" dirty="0"/>
          </a:p>
        </p:txBody>
      </p:sp>
    </p:spTree>
    <p:extLst>
      <p:ext uri="{BB962C8B-B14F-4D97-AF65-F5344CB8AC3E}">
        <p14:creationId xmlns:p14="http://schemas.microsoft.com/office/powerpoint/2010/main" val="364415678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52962BE-956B-4C2B-8959-F81F49C5B9E9}"/>
              </a:ext>
            </a:extLst>
          </p:cNvPr>
          <p:cNvSpPr>
            <a:spLocks noGrp="1"/>
          </p:cNvSpPr>
          <p:nvPr>
            <p:ph type="title"/>
          </p:nvPr>
        </p:nvSpPr>
        <p:spPr/>
        <p:txBody>
          <a:bodyPr/>
          <a:lstStyle/>
          <a:p>
            <a:r>
              <a:rPr lang="vi-VN" dirty="0"/>
              <a:t>Chương này đề cập đến những vấn đề sau: </a:t>
            </a:r>
            <a:endParaRPr lang="en-US" dirty="0"/>
          </a:p>
        </p:txBody>
      </p:sp>
      <p:sp>
        <p:nvSpPr>
          <p:cNvPr id="15" name="Content Placeholder 14">
            <a:extLst>
              <a:ext uri="{FF2B5EF4-FFF2-40B4-BE49-F238E27FC236}">
                <a16:creationId xmlns:a16="http://schemas.microsoft.com/office/drawing/2014/main" id="{52A53E4F-6A54-4CD1-B368-6231912A4BB2}"/>
              </a:ext>
            </a:extLst>
          </p:cNvPr>
          <p:cNvSpPr>
            <a:spLocks noGrp="1"/>
          </p:cNvSpPr>
          <p:nvPr>
            <p:ph idx="1"/>
          </p:nvPr>
        </p:nvSpPr>
        <p:spPr/>
        <p:txBody>
          <a:bodyPr/>
          <a:lstStyle/>
          <a:p>
            <a:r>
              <a:rPr lang="en-US" b="1" dirty="0" err="1"/>
              <a:t>Định</a:t>
            </a:r>
            <a:r>
              <a:rPr lang="en-US" b="1" dirty="0"/>
              <a:t> </a:t>
            </a:r>
            <a:r>
              <a:rPr lang="en-US" b="1" dirty="0" err="1"/>
              <a:t>nghĩa</a:t>
            </a:r>
            <a:r>
              <a:rPr lang="en-US" b="1" dirty="0"/>
              <a:t>, </a:t>
            </a:r>
            <a:r>
              <a:rPr lang="en-US" b="1" dirty="0" err="1"/>
              <a:t>vai</a:t>
            </a:r>
            <a:r>
              <a:rPr lang="en-US" b="1" dirty="0"/>
              <a:t> </a:t>
            </a:r>
            <a:r>
              <a:rPr lang="en-US" b="1" dirty="0" err="1"/>
              <a:t>trò</a:t>
            </a:r>
            <a:r>
              <a:rPr lang="en-US" b="1" dirty="0"/>
              <a:t> </a:t>
            </a:r>
            <a:r>
              <a:rPr lang="en-US" b="1" dirty="0" err="1"/>
              <a:t>và</a:t>
            </a:r>
            <a:r>
              <a:rPr lang="en-US" b="1" dirty="0"/>
              <a:t> </a:t>
            </a:r>
            <a:r>
              <a:rPr lang="en-US" b="1" dirty="0" err="1"/>
              <a:t>quá</a:t>
            </a:r>
            <a:r>
              <a:rPr lang="en-US" b="1" dirty="0"/>
              <a:t> </a:t>
            </a:r>
            <a:r>
              <a:rPr lang="en-US" b="1" dirty="0" err="1"/>
              <a:t>trình</a:t>
            </a:r>
            <a:r>
              <a:rPr lang="en-US" b="1" dirty="0"/>
              <a:t> </a:t>
            </a:r>
            <a:r>
              <a:rPr lang="en-US" b="1" dirty="0" err="1"/>
              <a:t>phát</a:t>
            </a:r>
            <a:r>
              <a:rPr lang="en-US" b="1" dirty="0"/>
              <a:t> </a:t>
            </a:r>
            <a:r>
              <a:rPr lang="en-US" b="1" dirty="0" err="1"/>
              <a:t>triển</a:t>
            </a:r>
            <a:r>
              <a:rPr lang="en-US" b="1" dirty="0"/>
              <a:t> </a:t>
            </a:r>
            <a:r>
              <a:rPr lang="en-US" b="1" dirty="0" err="1"/>
              <a:t>của</a:t>
            </a:r>
            <a:r>
              <a:rPr lang="en-US" b="1" dirty="0"/>
              <a:t> marketing </a:t>
            </a:r>
            <a:endParaRPr lang="en-US" dirty="0"/>
          </a:p>
          <a:p>
            <a:r>
              <a:rPr lang="en-US" b="1" dirty="0">
                <a:solidFill>
                  <a:srgbClr val="FF0000"/>
                </a:solidFill>
              </a:rPr>
              <a:t>Marketing </a:t>
            </a:r>
            <a:r>
              <a:rPr lang="en-US" b="1" dirty="0" err="1">
                <a:solidFill>
                  <a:srgbClr val="FF0000"/>
                </a:solidFill>
              </a:rPr>
              <a:t>hỗn</a:t>
            </a:r>
            <a:r>
              <a:rPr lang="en-US" b="1" dirty="0">
                <a:solidFill>
                  <a:srgbClr val="FF0000"/>
                </a:solidFill>
              </a:rPr>
              <a:t> </a:t>
            </a:r>
            <a:r>
              <a:rPr lang="en-US" b="1" dirty="0" err="1">
                <a:solidFill>
                  <a:srgbClr val="FF0000"/>
                </a:solidFill>
              </a:rPr>
              <a:t>hợp</a:t>
            </a:r>
            <a:r>
              <a:rPr lang="en-US" b="1" dirty="0">
                <a:solidFill>
                  <a:srgbClr val="FF0000"/>
                </a:solidFill>
              </a:rPr>
              <a:t> </a:t>
            </a:r>
            <a:r>
              <a:rPr lang="en-US" b="1" dirty="0" err="1">
                <a:solidFill>
                  <a:srgbClr val="FF0000"/>
                </a:solidFill>
              </a:rPr>
              <a:t>và</a:t>
            </a:r>
            <a:r>
              <a:rPr lang="en-US" b="1" dirty="0">
                <a:solidFill>
                  <a:srgbClr val="FF0000"/>
                </a:solidFill>
              </a:rPr>
              <a:t> </a:t>
            </a:r>
            <a:r>
              <a:rPr lang="en-US" b="1" dirty="0" err="1">
                <a:solidFill>
                  <a:srgbClr val="FF0000"/>
                </a:solidFill>
              </a:rPr>
              <a:t>quá</a:t>
            </a:r>
            <a:r>
              <a:rPr lang="en-US" b="1" dirty="0">
                <a:solidFill>
                  <a:srgbClr val="FF0000"/>
                </a:solidFill>
              </a:rPr>
              <a:t> </a:t>
            </a:r>
            <a:r>
              <a:rPr lang="en-US" b="1" dirty="0" err="1">
                <a:solidFill>
                  <a:srgbClr val="FF0000"/>
                </a:solidFill>
              </a:rPr>
              <a:t>trình</a:t>
            </a:r>
            <a:r>
              <a:rPr lang="en-US" b="1" dirty="0">
                <a:solidFill>
                  <a:srgbClr val="FF0000"/>
                </a:solidFill>
              </a:rPr>
              <a:t> marketing </a:t>
            </a:r>
            <a:endParaRPr lang="en-US" dirty="0">
              <a:solidFill>
                <a:srgbClr val="FF0000"/>
              </a:solidFill>
            </a:endParaRPr>
          </a:p>
          <a:p>
            <a:r>
              <a:rPr lang="vi-VN" b="1" dirty="0"/>
              <a:t>Phân khúc thị trường, lựa chọn thị trường mục tiêu </a:t>
            </a:r>
          </a:p>
          <a:p>
            <a:r>
              <a:rPr lang="en-US" b="1" dirty="0" err="1">
                <a:solidFill>
                  <a:srgbClr val="FF0000"/>
                </a:solidFill>
              </a:rPr>
              <a:t>Chính</a:t>
            </a:r>
            <a:r>
              <a:rPr lang="en-US" b="1" dirty="0">
                <a:solidFill>
                  <a:srgbClr val="FF0000"/>
                </a:solidFill>
              </a:rPr>
              <a:t> </a:t>
            </a:r>
            <a:r>
              <a:rPr lang="en-US" b="1" dirty="0" err="1">
                <a:solidFill>
                  <a:srgbClr val="FF0000"/>
                </a:solidFill>
              </a:rPr>
              <a:t>sách</a:t>
            </a:r>
            <a:r>
              <a:rPr lang="en-US" b="1" dirty="0">
                <a:solidFill>
                  <a:srgbClr val="FF0000"/>
                </a:solidFill>
              </a:rPr>
              <a:t> </a:t>
            </a:r>
            <a:r>
              <a:rPr lang="en-US" b="1" dirty="0" err="1">
                <a:solidFill>
                  <a:srgbClr val="FF0000"/>
                </a:solidFill>
              </a:rPr>
              <a:t>sản</a:t>
            </a:r>
            <a:r>
              <a:rPr lang="en-US" b="1" dirty="0">
                <a:solidFill>
                  <a:srgbClr val="FF0000"/>
                </a:solidFill>
              </a:rPr>
              <a:t> </a:t>
            </a:r>
            <a:r>
              <a:rPr lang="en-US" b="1" dirty="0" err="1">
                <a:solidFill>
                  <a:srgbClr val="FF0000"/>
                </a:solidFill>
              </a:rPr>
              <a:t>phẩm</a:t>
            </a:r>
            <a:r>
              <a:rPr lang="en-US" b="1" dirty="0">
                <a:solidFill>
                  <a:srgbClr val="FF0000"/>
                </a:solidFill>
              </a:rPr>
              <a:t> </a:t>
            </a:r>
            <a:endParaRPr lang="en-US" dirty="0">
              <a:solidFill>
                <a:srgbClr val="FF0000"/>
              </a:solidFill>
            </a:endParaRPr>
          </a:p>
          <a:p>
            <a:r>
              <a:rPr lang="en-US" b="1" dirty="0" err="1"/>
              <a:t>Giá</a:t>
            </a:r>
            <a:r>
              <a:rPr lang="en-US" b="1" dirty="0"/>
              <a:t> </a:t>
            </a:r>
            <a:r>
              <a:rPr lang="en-US" b="1" dirty="0" err="1"/>
              <a:t>và</a:t>
            </a:r>
            <a:r>
              <a:rPr lang="en-US" b="1" dirty="0"/>
              <a:t> </a:t>
            </a:r>
            <a:r>
              <a:rPr lang="en-US" b="1" dirty="0" err="1"/>
              <a:t>chính</a:t>
            </a:r>
            <a:r>
              <a:rPr lang="en-US" b="1" dirty="0"/>
              <a:t> </a:t>
            </a:r>
            <a:r>
              <a:rPr lang="en-US" b="1" dirty="0" err="1"/>
              <a:t>sách</a:t>
            </a:r>
            <a:r>
              <a:rPr lang="en-US" b="1" dirty="0"/>
              <a:t> </a:t>
            </a:r>
            <a:r>
              <a:rPr lang="en-US" b="1" dirty="0" err="1"/>
              <a:t>giá</a:t>
            </a:r>
            <a:r>
              <a:rPr lang="en-US" b="1" dirty="0"/>
              <a:t> </a:t>
            </a:r>
          </a:p>
          <a:p>
            <a:r>
              <a:rPr lang="en-US" b="1" dirty="0" err="1">
                <a:solidFill>
                  <a:srgbClr val="FF0000"/>
                </a:solidFill>
              </a:rPr>
              <a:t>Chính</a:t>
            </a:r>
            <a:r>
              <a:rPr lang="en-US" b="1" dirty="0">
                <a:solidFill>
                  <a:srgbClr val="FF0000"/>
                </a:solidFill>
              </a:rPr>
              <a:t> </a:t>
            </a:r>
            <a:r>
              <a:rPr lang="en-US" b="1" dirty="0" err="1">
                <a:solidFill>
                  <a:srgbClr val="FF0000"/>
                </a:solidFill>
              </a:rPr>
              <a:t>sách</a:t>
            </a:r>
            <a:r>
              <a:rPr lang="en-US" b="1" dirty="0">
                <a:solidFill>
                  <a:srgbClr val="FF0000"/>
                </a:solidFill>
              </a:rPr>
              <a:t> </a:t>
            </a:r>
            <a:r>
              <a:rPr lang="en-US" b="1" dirty="0" err="1">
                <a:solidFill>
                  <a:srgbClr val="FF0000"/>
                </a:solidFill>
              </a:rPr>
              <a:t>phân</a:t>
            </a:r>
            <a:r>
              <a:rPr lang="en-US" b="1" dirty="0">
                <a:solidFill>
                  <a:srgbClr val="FF0000"/>
                </a:solidFill>
              </a:rPr>
              <a:t> </a:t>
            </a:r>
            <a:r>
              <a:rPr lang="en-US" b="1" dirty="0" err="1">
                <a:solidFill>
                  <a:srgbClr val="FF0000"/>
                </a:solidFill>
              </a:rPr>
              <a:t>phối</a:t>
            </a:r>
            <a:r>
              <a:rPr lang="en-US" b="1" dirty="0">
                <a:solidFill>
                  <a:srgbClr val="FF0000"/>
                </a:solidFill>
              </a:rPr>
              <a:t> </a:t>
            </a:r>
            <a:r>
              <a:rPr lang="en-US" b="1" dirty="0" err="1">
                <a:solidFill>
                  <a:srgbClr val="FF0000"/>
                </a:solidFill>
              </a:rPr>
              <a:t>hàng</a:t>
            </a:r>
            <a:r>
              <a:rPr lang="en-US" b="1" dirty="0">
                <a:solidFill>
                  <a:srgbClr val="FF0000"/>
                </a:solidFill>
              </a:rPr>
              <a:t> </a:t>
            </a:r>
            <a:r>
              <a:rPr lang="en-US" b="1" dirty="0" err="1">
                <a:solidFill>
                  <a:srgbClr val="FF0000"/>
                </a:solidFill>
              </a:rPr>
              <a:t>hoá</a:t>
            </a:r>
            <a:r>
              <a:rPr lang="en-US" b="1" dirty="0">
                <a:solidFill>
                  <a:srgbClr val="FF0000"/>
                </a:solidFill>
              </a:rPr>
              <a:t> </a:t>
            </a:r>
            <a:endParaRPr lang="en-US" dirty="0">
              <a:solidFill>
                <a:srgbClr val="FF0000"/>
              </a:solidFill>
            </a:endParaRPr>
          </a:p>
          <a:p>
            <a:r>
              <a:rPr lang="en-US" b="1" dirty="0" err="1"/>
              <a:t>Xúc</a:t>
            </a:r>
            <a:r>
              <a:rPr lang="en-US" b="1" dirty="0"/>
              <a:t> </a:t>
            </a:r>
            <a:r>
              <a:rPr lang="en-US" b="1" dirty="0" err="1"/>
              <a:t>tiến</a:t>
            </a:r>
            <a:r>
              <a:rPr lang="en-US" b="1" dirty="0"/>
              <a:t> </a:t>
            </a:r>
            <a:r>
              <a:rPr lang="en-US" b="1" dirty="0" err="1"/>
              <a:t>bán</a:t>
            </a:r>
            <a:r>
              <a:rPr lang="en-US" b="1" dirty="0"/>
              <a:t> </a:t>
            </a:r>
            <a:r>
              <a:rPr lang="en-US" b="1" dirty="0" err="1"/>
              <a:t>hàng</a:t>
            </a:r>
            <a:r>
              <a:rPr lang="en-US" b="1" dirty="0"/>
              <a:t> </a:t>
            </a:r>
          </a:p>
        </p:txBody>
      </p:sp>
    </p:spTree>
    <p:extLst>
      <p:ext uri="{BB962C8B-B14F-4D97-AF65-F5344CB8AC3E}">
        <p14:creationId xmlns:p14="http://schemas.microsoft.com/office/powerpoint/2010/main" val="251308270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B1CC8-C2A2-4FDB-A213-A8DF2E9F9301}"/>
              </a:ext>
            </a:extLst>
          </p:cNvPr>
          <p:cNvSpPr>
            <a:spLocks noGrp="1"/>
          </p:cNvSpPr>
          <p:nvPr>
            <p:ph type="title"/>
          </p:nvPr>
        </p:nvSpPr>
        <p:spPr/>
        <p:txBody>
          <a:bodyPr/>
          <a:lstStyle/>
          <a:p>
            <a:r>
              <a:rPr lang="en-US" b="0" dirty="0"/>
              <a:t>CHÍNH SÁCH GIÁ CẢ 	</a:t>
            </a:r>
            <a:endParaRPr lang="en-US" dirty="0"/>
          </a:p>
        </p:txBody>
      </p:sp>
      <p:sp>
        <p:nvSpPr>
          <p:cNvPr id="3" name="Content Placeholder 2">
            <a:extLst>
              <a:ext uri="{FF2B5EF4-FFF2-40B4-BE49-F238E27FC236}">
                <a16:creationId xmlns:a16="http://schemas.microsoft.com/office/drawing/2014/main" id="{6E3715F5-248B-4074-9A24-3964DC427D2D}"/>
              </a:ext>
            </a:extLst>
          </p:cNvPr>
          <p:cNvSpPr>
            <a:spLocks noGrp="1"/>
          </p:cNvSpPr>
          <p:nvPr>
            <p:ph idx="1"/>
          </p:nvPr>
        </p:nvSpPr>
        <p:spPr/>
        <p:txBody>
          <a:bodyPr/>
          <a:lstStyle/>
          <a:p>
            <a:r>
              <a:rPr lang="vi-VN" i="1" dirty="0"/>
              <a:t>Những yếu tố ảnh hưởng của Marketing hỗn hợp: </a:t>
            </a:r>
            <a:endParaRPr lang="vi-VN" dirty="0"/>
          </a:p>
          <a:p>
            <a:r>
              <a:rPr lang="vi-VN" b="1" dirty="0">
                <a:solidFill>
                  <a:srgbClr val="FF0000"/>
                </a:solidFill>
              </a:rPr>
              <a:t>Chính sách giá của doanh nghiệp ph</a:t>
            </a:r>
            <a:r>
              <a:rPr lang="en-US" b="1" dirty="0">
                <a:solidFill>
                  <a:srgbClr val="FF0000"/>
                </a:solidFill>
              </a:rPr>
              <a:t>ả</a:t>
            </a:r>
            <a:r>
              <a:rPr lang="vi-VN" b="1" dirty="0">
                <a:solidFill>
                  <a:srgbClr val="FF0000"/>
                </a:solidFill>
              </a:rPr>
              <a:t>i luôn được kết hợp với sản phẩm: “tiền nào của nấy” </a:t>
            </a:r>
            <a:endParaRPr lang="vi-VN" dirty="0">
              <a:solidFill>
                <a:srgbClr val="FF0000"/>
              </a:solidFill>
            </a:endParaRPr>
          </a:p>
          <a:p>
            <a:r>
              <a:rPr lang="en-US" b="1" dirty="0" err="1"/>
              <a:t>Phân</a:t>
            </a:r>
            <a:r>
              <a:rPr lang="en-US" b="1" dirty="0"/>
              <a:t> </a:t>
            </a:r>
            <a:r>
              <a:rPr lang="en-US" b="1" dirty="0" err="1"/>
              <a:t>phối</a:t>
            </a:r>
            <a:r>
              <a:rPr lang="en-US" b="1" dirty="0"/>
              <a:t>: </a:t>
            </a:r>
            <a:r>
              <a:rPr lang="en-US" b="1" dirty="0" err="1"/>
              <a:t>cung</a:t>
            </a:r>
            <a:r>
              <a:rPr lang="en-US" b="1" dirty="0"/>
              <a:t> </a:t>
            </a:r>
            <a:r>
              <a:rPr lang="en-US" b="1" dirty="0" err="1"/>
              <a:t>cấp</a:t>
            </a:r>
            <a:r>
              <a:rPr lang="en-US" b="1" dirty="0"/>
              <a:t> </a:t>
            </a:r>
            <a:r>
              <a:rPr lang="en-US" b="1" dirty="0" err="1"/>
              <a:t>sản</a:t>
            </a:r>
            <a:r>
              <a:rPr lang="en-US" b="1" dirty="0"/>
              <a:t> </a:t>
            </a:r>
            <a:r>
              <a:rPr lang="en-US" b="1" dirty="0" err="1"/>
              <a:t>phẩm</a:t>
            </a:r>
            <a:r>
              <a:rPr lang="en-US" b="1" dirty="0"/>
              <a:t> ở </a:t>
            </a:r>
            <a:r>
              <a:rPr lang="en-US" b="1" dirty="0" err="1"/>
              <a:t>kênh</a:t>
            </a:r>
            <a:r>
              <a:rPr lang="en-US" b="1" dirty="0"/>
              <a:t> </a:t>
            </a:r>
            <a:r>
              <a:rPr lang="en-US" b="1" dirty="0" err="1"/>
              <a:t>khác</a:t>
            </a:r>
            <a:r>
              <a:rPr lang="en-US" b="1" dirty="0"/>
              <a:t> </a:t>
            </a:r>
            <a:r>
              <a:rPr lang="en-US" b="1" dirty="0" err="1"/>
              <a:t>nhau</a:t>
            </a:r>
            <a:r>
              <a:rPr lang="en-US" b="1" dirty="0"/>
              <a:t>: </a:t>
            </a:r>
            <a:r>
              <a:rPr lang="en-US" b="1" dirty="0" err="1"/>
              <a:t>giá</a:t>
            </a:r>
            <a:r>
              <a:rPr lang="en-US" b="1" dirty="0"/>
              <a:t> </a:t>
            </a:r>
            <a:r>
              <a:rPr lang="en-US" b="1" dirty="0" err="1"/>
              <a:t>bán</a:t>
            </a:r>
            <a:r>
              <a:rPr lang="en-US" b="1" dirty="0"/>
              <a:t> </a:t>
            </a:r>
            <a:r>
              <a:rPr lang="en-US" b="1" dirty="0" err="1"/>
              <a:t>khác</a:t>
            </a:r>
            <a:r>
              <a:rPr lang="en-US" b="1" dirty="0"/>
              <a:t> </a:t>
            </a:r>
            <a:r>
              <a:rPr lang="en-US" b="1" dirty="0" err="1"/>
              <a:t>nhau</a:t>
            </a:r>
            <a:r>
              <a:rPr lang="en-US" b="1" dirty="0"/>
              <a:t> </a:t>
            </a:r>
            <a:endParaRPr lang="en-US" dirty="0"/>
          </a:p>
          <a:p>
            <a:r>
              <a:rPr lang="en-US" b="1" dirty="0" err="1">
                <a:solidFill>
                  <a:srgbClr val="FF0000"/>
                </a:solidFill>
              </a:rPr>
              <a:t>Chiêu</a:t>
            </a:r>
            <a:r>
              <a:rPr lang="en-US" b="1" dirty="0">
                <a:solidFill>
                  <a:srgbClr val="FF0000"/>
                </a:solidFill>
              </a:rPr>
              <a:t> </a:t>
            </a:r>
            <a:r>
              <a:rPr lang="en-US" b="1" dirty="0" err="1">
                <a:solidFill>
                  <a:srgbClr val="FF0000"/>
                </a:solidFill>
              </a:rPr>
              <a:t>thị</a:t>
            </a:r>
            <a:r>
              <a:rPr lang="en-US" b="1" dirty="0">
                <a:solidFill>
                  <a:srgbClr val="FF0000"/>
                </a:solidFill>
              </a:rPr>
              <a:t>: </a:t>
            </a:r>
            <a:r>
              <a:rPr lang="en-US" b="1" dirty="0" err="1">
                <a:solidFill>
                  <a:srgbClr val="FF0000"/>
                </a:solidFill>
              </a:rPr>
              <a:t>nhiệm</a:t>
            </a:r>
            <a:r>
              <a:rPr lang="en-US" b="1" dirty="0">
                <a:solidFill>
                  <a:srgbClr val="FF0000"/>
                </a:solidFill>
              </a:rPr>
              <a:t> </a:t>
            </a:r>
            <a:r>
              <a:rPr lang="en-US" b="1" dirty="0" err="1">
                <a:solidFill>
                  <a:srgbClr val="FF0000"/>
                </a:solidFill>
              </a:rPr>
              <a:t>vụ</a:t>
            </a:r>
            <a:r>
              <a:rPr lang="en-US" b="1" dirty="0">
                <a:solidFill>
                  <a:srgbClr val="FF0000"/>
                </a:solidFill>
              </a:rPr>
              <a:t> </a:t>
            </a:r>
            <a:r>
              <a:rPr lang="en-US" b="1" dirty="0" err="1">
                <a:solidFill>
                  <a:srgbClr val="FF0000"/>
                </a:solidFill>
              </a:rPr>
              <a:t>và</a:t>
            </a:r>
            <a:r>
              <a:rPr lang="en-US" b="1" dirty="0">
                <a:solidFill>
                  <a:srgbClr val="FF0000"/>
                </a:solidFill>
              </a:rPr>
              <a:t> </a:t>
            </a:r>
            <a:r>
              <a:rPr lang="en-US" b="1" dirty="0" err="1">
                <a:solidFill>
                  <a:srgbClr val="FF0000"/>
                </a:solidFill>
              </a:rPr>
              <a:t>hình</a:t>
            </a:r>
            <a:r>
              <a:rPr lang="en-US" b="1" dirty="0">
                <a:solidFill>
                  <a:srgbClr val="FF0000"/>
                </a:solidFill>
              </a:rPr>
              <a:t> </a:t>
            </a:r>
            <a:r>
              <a:rPr lang="en-US" b="1" dirty="0" err="1">
                <a:solidFill>
                  <a:srgbClr val="FF0000"/>
                </a:solidFill>
              </a:rPr>
              <a:t>thức</a:t>
            </a:r>
            <a:r>
              <a:rPr lang="en-US" b="1" dirty="0">
                <a:solidFill>
                  <a:srgbClr val="FF0000"/>
                </a:solidFill>
              </a:rPr>
              <a:t> </a:t>
            </a:r>
            <a:r>
              <a:rPr lang="en-US" b="1" dirty="0" err="1">
                <a:solidFill>
                  <a:srgbClr val="FF0000"/>
                </a:solidFill>
              </a:rPr>
              <a:t>chiêu</a:t>
            </a:r>
            <a:r>
              <a:rPr lang="en-US" b="1" dirty="0">
                <a:solidFill>
                  <a:srgbClr val="FF0000"/>
                </a:solidFill>
              </a:rPr>
              <a:t> </a:t>
            </a:r>
            <a:r>
              <a:rPr lang="en-US" b="1" dirty="0" err="1">
                <a:solidFill>
                  <a:srgbClr val="FF0000"/>
                </a:solidFill>
              </a:rPr>
              <a:t>thị</a:t>
            </a:r>
            <a:r>
              <a:rPr lang="en-US" b="1" dirty="0">
                <a:solidFill>
                  <a:srgbClr val="FF0000"/>
                </a:solidFill>
              </a:rPr>
              <a:t> </a:t>
            </a:r>
            <a:r>
              <a:rPr lang="en-US" b="1" dirty="0" err="1">
                <a:solidFill>
                  <a:srgbClr val="FF0000"/>
                </a:solidFill>
              </a:rPr>
              <a:t>sẽ</a:t>
            </a:r>
            <a:r>
              <a:rPr lang="en-US" b="1" dirty="0">
                <a:solidFill>
                  <a:srgbClr val="FF0000"/>
                </a:solidFill>
              </a:rPr>
              <a:t> </a:t>
            </a:r>
            <a:r>
              <a:rPr lang="en-US" b="1" dirty="0" err="1">
                <a:solidFill>
                  <a:srgbClr val="FF0000"/>
                </a:solidFill>
              </a:rPr>
              <a:t>quyết</a:t>
            </a:r>
            <a:r>
              <a:rPr lang="en-US" b="1" dirty="0">
                <a:solidFill>
                  <a:srgbClr val="FF0000"/>
                </a:solidFill>
              </a:rPr>
              <a:t> </a:t>
            </a:r>
            <a:r>
              <a:rPr lang="en-US" b="1" dirty="0" err="1">
                <a:solidFill>
                  <a:srgbClr val="FF0000"/>
                </a:solidFill>
              </a:rPr>
              <a:t>định</a:t>
            </a:r>
            <a:r>
              <a:rPr lang="en-US" b="1" dirty="0">
                <a:solidFill>
                  <a:srgbClr val="FF0000"/>
                </a:solidFill>
              </a:rPr>
              <a:t> </a:t>
            </a:r>
            <a:r>
              <a:rPr lang="en-US" b="1" dirty="0" err="1">
                <a:solidFill>
                  <a:srgbClr val="FF0000"/>
                </a:solidFill>
              </a:rPr>
              <a:t>giá</a:t>
            </a:r>
            <a:r>
              <a:rPr lang="en-US" b="1" dirty="0">
                <a:solidFill>
                  <a:srgbClr val="FF0000"/>
                </a:solidFill>
              </a:rPr>
              <a:t> </a:t>
            </a:r>
            <a:r>
              <a:rPr lang="en-US" b="1" dirty="0" err="1">
                <a:solidFill>
                  <a:srgbClr val="FF0000"/>
                </a:solidFill>
              </a:rPr>
              <a:t>bán</a:t>
            </a:r>
            <a:r>
              <a:rPr lang="en-US" b="1" dirty="0">
                <a:solidFill>
                  <a:srgbClr val="FF0000"/>
                </a:solidFill>
              </a:rPr>
              <a:t> </a:t>
            </a:r>
            <a:r>
              <a:rPr lang="en-US" dirty="0"/>
              <a:t>	</a:t>
            </a:r>
          </a:p>
          <a:p>
            <a:endParaRPr lang="en-US" dirty="0"/>
          </a:p>
        </p:txBody>
      </p:sp>
    </p:spTree>
    <p:extLst>
      <p:ext uri="{BB962C8B-B14F-4D97-AF65-F5344CB8AC3E}">
        <p14:creationId xmlns:p14="http://schemas.microsoft.com/office/powerpoint/2010/main" val="131935018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B1CC8-C2A2-4FDB-A213-A8DF2E9F9301}"/>
              </a:ext>
            </a:extLst>
          </p:cNvPr>
          <p:cNvSpPr>
            <a:spLocks noGrp="1"/>
          </p:cNvSpPr>
          <p:nvPr>
            <p:ph type="title"/>
          </p:nvPr>
        </p:nvSpPr>
        <p:spPr/>
        <p:txBody>
          <a:bodyPr/>
          <a:lstStyle/>
          <a:p>
            <a:r>
              <a:rPr lang="en-US" b="0" dirty="0"/>
              <a:t>CHÍNH SÁCH GIÁ CẢ 	</a:t>
            </a:r>
            <a:endParaRPr lang="en-US" dirty="0"/>
          </a:p>
        </p:txBody>
      </p:sp>
      <p:sp>
        <p:nvSpPr>
          <p:cNvPr id="3" name="Content Placeholder 2">
            <a:extLst>
              <a:ext uri="{FF2B5EF4-FFF2-40B4-BE49-F238E27FC236}">
                <a16:creationId xmlns:a16="http://schemas.microsoft.com/office/drawing/2014/main" id="{6E3715F5-248B-4074-9A24-3964DC427D2D}"/>
              </a:ext>
            </a:extLst>
          </p:cNvPr>
          <p:cNvSpPr>
            <a:spLocks noGrp="1"/>
          </p:cNvSpPr>
          <p:nvPr>
            <p:ph idx="1"/>
          </p:nvPr>
        </p:nvSpPr>
        <p:spPr/>
        <p:txBody>
          <a:bodyPr/>
          <a:lstStyle/>
          <a:p>
            <a:r>
              <a:rPr lang="vi-VN" dirty="0"/>
              <a:t>Phương pháp định giá</a:t>
            </a:r>
            <a:r>
              <a:rPr lang="vi-VN" i="1" dirty="0"/>
              <a:t>: </a:t>
            </a:r>
            <a:endParaRPr lang="vi-VN" dirty="0"/>
          </a:p>
          <a:p>
            <a:r>
              <a:rPr lang="en-US" i="1" dirty="0" err="1">
                <a:solidFill>
                  <a:srgbClr val="FF0000"/>
                </a:solidFill>
              </a:rPr>
              <a:t>Định</a:t>
            </a:r>
            <a:r>
              <a:rPr lang="en-US" i="1" dirty="0">
                <a:solidFill>
                  <a:srgbClr val="FF0000"/>
                </a:solidFill>
              </a:rPr>
              <a:t> </a:t>
            </a:r>
            <a:r>
              <a:rPr lang="en-US" i="1" dirty="0" err="1">
                <a:solidFill>
                  <a:srgbClr val="FF0000"/>
                </a:solidFill>
              </a:rPr>
              <a:t>giá</a:t>
            </a:r>
            <a:r>
              <a:rPr lang="en-US" i="1" dirty="0">
                <a:solidFill>
                  <a:srgbClr val="FF0000"/>
                </a:solidFill>
              </a:rPr>
              <a:t> </a:t>
            </a:r>
            <a:r>
              <a:rPr lang="en-US" i="1" dirty="0" err="1">
                <a:solidFill>
                  <a:srgbClr val="FF0000"/>
                </a:solidFill>
              </a:rPr>
              <a:t>dựa</a:t>
            </a:r>
            <a:r>
              <a:rPr lang="en-US" i="1" dirty="0">
                <a:solidFill>
                  <a:srgbClr val="FF0000"/>
                </a:solidFill>
              </a:rPr>
              <a:t> </a:t>
            </a:r>
            <a:r>
              <a:rPr lang="en-US" i="1" dirty="0" err="1">
                <a:solidFill>
                  <a:srgbClr val="FF0000"/>
                </a:solidFill>
              </a:rPr>
              <a:t>vào</a:t>
            </a:r>
            <a:r>
              <a:rPr lang="en-US" i="1" dirty="0">
                <a:solidFill>
                  <a:srgbClr val="FF0000"/>
                </a:solidFill>
              </a:rPr>
              <a:t> chi </a:t>
            </a:r>
            <a:r>
              <a:rPr lang="en-US" i="1" dirty="0" err="1">
                <a:solidFill>
                  <a:srgbClr val="FF0000"/>
                </a:solidFill>
              </a:rPr>
              <a:t>phí</a:t>
            </a:r>
            <a:r>
              <a:rPr lang="en-US" i="1" dirty="0">
                <a:solidFill>
                  <a:srgbClr val="FF0000"/>
                </a:solidFill>
              </a:rPr>
              <a:t> </a:t>
            </a:r>
          </a:p>
          <a:p>
            <a:r>
              <a:rPr lang="en-US" b="1" i="1" dirty="0" err="1"/>
              <a:t>Định</a:t>
            </a:r>
            <a:r>
              <a:rPr lang="en-US" b="1" i="1" dirty="0"/>
              <a:t> </a:t>
            </a:r>
            <a:r>
              <a:rPr lang="en-US" b="1" i="1" dirty="0" err="1"/>
              <a:t>giá</a:t>
            </a:r>
            <a:r>
              <a:rPr lang="en-US" b="1" i="1" dirty="0"/>
              <a:t> </a:t>
            </a:r>
            <a:r>
              <a:rPr lang="en-US" b="1" i="1" dirty="0" err="1"/>
              <a:t>cộng</a:t>
            </a:r>
            <a:r>
              <a:rPr lang="en-US" b="1" i="1" dirty="0"/>
              <a:t> </a:t>
            </a:r>
            <a:r>
              <a:rPr lang="en-US" b="1" i="1" dirty="0" err="1"/>
              <a:t>thêm</a:t>
            </a:r>
            <a:r>
              <a:rPr lang="en-US" b="1" i="1" dirty="0"/>
              <a:t> </a:t>
            </a:r>
            <a:r>
              <a:rPr lang="en-US" b="1" i="1" dirty="0" err="1"/>
              <a:t>vào</a:t>
            </a:r>
            <a:r>
              <a:rPr lang="en-US" b="1" i="1" dirty="0"/>
              <a:t> chi </a:t>
            </a:r>
            <a:r>
              <a:rPr lang="en-US" b="1" i="1" dirty="0" err="1"/>
              <a:t>phí</a:t>
            </a:r>
            <a:r>
              <a:rPr lang="en-US" b="1" i="1" dirty="0"/>
              <a:t> (cost plus pricing</a:t>
            </a:r>
            <a:r>
              <a:rPr lang="en-US" i="1" dirty="0"/>
              <a:t>) </a:t>
            </a:r>
            <a:endParaRPr lang="en-US" dirty="0"/>
          </a:p>
          <a:p>
            <a:r>
              <a:rPr lang="en-US" dirty="0"/>
              <a:t>G = Z + m </a:t>
            </a:r>
          </a:p>
          <a:p>
            <a:r>
              <a:rPr lang="en-US" b="1" i="1" dirty="0" err="1">
                <a:solidFill>
                  <a:srgbClr val="FF0000"/>
                </a:solidFill>
              </a:rPr>
              <a:t>Định</a:t>
            </a:r>
            <a:r>
              <a:rPr lang="en-US" b="1" i="1" dirty="0">
                <a:solidFill>
                  <a:srgbClr val="FF0000"/>
                </a:solidFill>
              </a:rPr>
              <a:t> </a:t>
            </a:r>
            <a:r>
              <a:rPr lang="en-US" b="1" i="1" dirty="0" err="1">
                <a:solidFill>
                  <a:srgbClr val="FF0000"/>
                </a:solidFill>
              </a:rPr>
              <a:t>giá</a:t>
            </a:r>
            <a:r>
              <a:rPr lang="en-US" b="1" i="1" dirty="0">
                <a:solidFill>
                  <a:srgbClr val="FF0000"/>
                </a:solidFill>
              </a:rPr>
              <a:t> </a:t>
            </a:r>
            <a:r>
              <a:rPr lang="en-US" b="1" i="1" dirty="0" err="1">
                <a:solidFill>
                  <a:srgbClr val="FF0000"/>
                </a:solidFill>
              </a:rPr>
              <a:t>theo</a:t>
            </a:r>
            <a:r>
              <a:rPr lang="en-US" b="1" i="1" dirty="0">
                <a:solidFill>
                  <a:srgbClr val="FF0000"/>
                </a:solidFill>
              </a:rPr>
              <a:t> </a:t>
            </a:r>
            <a:r>
              <a:rPr lang="en-US" b="1" i="1" dirty="0" err="1">
                <a:solidFill>
                  <a:srgbClr val="FF0000"/>
                </a:solidFill>
              </a:rPr>
              <a:t>phí</a:t>
            </a:r>
            <a:r>
              <a:rPr lang="en-US" b="1" i="1" dirty="0">
                <a:solidFill>
                  <a:srgbClr val="FF0000"/>
                </a:solidFill>
              </a:rPr>
              <a:t> </a:t>
            </a:r>
            <a:r>
              <a:rPr lang="en-US" b="1" i="1" dirty="0" err="1">
                <a:solidFill>
                  <a:srgbClr val="FF0000"/>
                </a:solidFill>
              </a:rPr>
              <a:t>tổn</a:t>
            </a:r>
            <a:r>
              <a:rPr lang="en-US" b="1" i="1" dirty="0">
                <a:solidFill>
                  <a:srgbClr val="FF0000"/>
                </a:solidFill>
              </a:rPr>
              <a:t> </a:t>
            </a:r>
            <a:r>
              <a:rPr lang="en-US" b="1" i="1" dirty="0" err="1">
                <a:solidFill>
                  <a:srgbClr val="FF0000"/>
                </a:solidFill>
              </a:rPr>
              <a:t>và</a:t>
            </a:r>
            <a:r>
              <a:rPr lang="en-US" b="1" i="1" dirty="0">
                <a:solidFill>
                  <a:srgbClr val="FF0000"/>
                </a:solidFill>
              </a:rPr>
              <a:t> </a:t>
            </a:r>
            <a:r>
              <a:rPr lang="en-US" b="1" i="1" dirty="0" err="1">
                <a:solidFill>
                  <a:srgbClr val="FF0000"/>
                </a:solidFill>
              </a:rPr>
              <a:t>lợi</a:t>
            </a:r>
            <a:r>
              <a:rPr lang="en-US" b="1" i="1" dirty="0">
                <a:solidFill>
                  <a:srgbClr val="FF0000"/>
                </a:solidFill>
              </a:rPr>
              <a:t> </a:t>
            </a:r>
            <a:r>
              <a:rPr lang="en-US" b="1" i="1" dirty="0" err="1">
                <a:solidFill>
                  <a:srgbClr val="FF0000"/>
                </a:solidFill>
              </a:rPr>
              <a:t>nhuận</a:t>
            </a:r>
            <a:r>
              <a:rPr lang="en-US" b="1" i="1" dirty="0">
                <a:solidFill>
                  <a:srgbClr val="FF0000"/>
                </a:solidFill>
              </a:rPr>
              <a:t> </a:t>
            </a:r>
            <a:r>
              <a:rPr lang="en-US" b="1" i="1" dirty="0" err="1">
                <a:solidFill>
                  <a:srgbClr val="FF0000"/>
                </a:solidFill>
              </a:rPr>
              <a:t>mục</a:t>
            </a:r>
            <a:r>
              <a:rPr lang="en-US" b="1" i="1" dirty="0">
                <a:solidFill>
                  <a:srgbClr val="FF0000"/>
                </a:solidFill>
              </a:rPr>
              <a:t> </a:t>
            </a:r>
            <a:r>
              <a:rPr lang="en-US" b="1" i="1" dirty="0" err="1">
                <a:solidFill>
                  <a:srgbClr val="FF0000"/>
                </a:solidFill>
              </a:rPr>
              <a:t>tiêu</a:t>
            </a:r>
            <a:r>
              <a:rPr lang="en-US" b="1" i="1" dirty="0">
                <a:solidFill>
                  <a:srgbClr val="FF0000"/>
                </a:solidFill>
              </a:rPr>
              <a:t> </a:t>
            </a:r>
            <a:endParaRPr lang="en-US" dirty="0">
              <a:solidFill>
                <a:srgbClr val="FF0000"/>
              </a:solidFill>
            </a:endParaRPr>
          </a:p>
          <a:p>
            <a:r>
              <a:rPr lang="vi-VN" b="1" dirty="0"/>
              <a:t>Doanh nghiệp sẽ xác định giá trên cơ sở đảm bảo tỉ suất lợi nhuận mục tiêu trên vốn đầu tư (ROI). </a:t>
            </a:r>
            <a:r>
              <a:rPr lang="en-US" dirty="0"/>
              <a:t>	</a:t>
            </a:r>
          </a:p>
          <a:p>
            <a:endParaRPr lang="en-US" dirty="0"/>
          </a:p>
        </p:txBody>
      </p:sp>
    </p:spTree>
    <p:extLst>
      <p:ext uri="{BB962C8B-B14F-4D97-AF65-F5344CB8AC3E}">
        <p14:creationId xmlns:p14="http://schemas.microsoft.com/office/powerpoint/2010/main" val="404672972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B1CC8-C2A2-4FDB-A213-A8DF2E9F9301}"/>
              </a:ext>
            </a:extLst>
          </p:cNvPr>
          <p:cNvSpPr>
            <a:spLocks noGrp="1"/>
          </p:cNvSpPr>
          <p:nvPr>
            <p:ph type="title"/>
          </p:nvPr>
        </p:nvSpPr>
        <p:spPr/>
        <p:txBody>
          <a:bodyPr/>
          <a:lstStyle/>
          <a:p>
            <a:r>
              <a:rPr lang="en-US" b="0" dirty="0"/>
              <a:t>CHÍNH SÁCH GIÁ CẢ 	</a:t>
            </a:r>
            <a:endParaRPr lang="en-US" dirty="0"/>
          </a:p>
        </p:txBody>
      </p:sp>
      <p:sp>
        <p:nvSpPr>
          <p:cNvPr id="3" name="Content Placeholder 2">
            <a:extLst>
              <a:ext uri="{FF2B5EF4-FFF2-40B4-BE49-F238E27FC236}">
                <a16:creationId xmlns:a16="http://schemas.microsoft.com/office/drawing/2014/main" id="{6E3715F5-248B-4074-9A24-3964DC427D2D}"/>
              </a:ext>
            </a:extLst>
          </p:cNvPr>
          <p:cNvSpPr>
            <a:spLocks noGrp="1"/>
          </p:cNvSpPr>
          <p:nvPr>
            <p:ph idx="1"/>
          </p:nvPr>
        </p:nvSpPr>
        <p:spPr/>
        <p:txBody>
          <a:bodyPr/>
          <a:lstStyle/>
          <a:p>
            <a:r>
              <a:rPr lang="vi-VN" dirty="0"/>
              <a:t>Phương pháp định giá</a:t>
            </a:r>
            <a:r>
              <a:rPr lang="vi-VN" i="1" dirty="0"/>
              <a:t>: </a:t>
            </a:r>
            <a:endParaRPr lang="vi-VN" dirty="0"/>
          </a:p>
          <a:p>
            <a:r>
              <a:rPr lang="vi-VN" i="1" dirty="0">
                <a:solidFill>
                  <a:srgbClr val="FF0000"/>
                </a:solidFill>
              </a:rPr>
              <a:t>Định giá dựa vào nhu cầu người mua </a:t>
            </a:r>
            <a:endParaRPr lang="vi-VN" dirty="0">
              <a:solidFill>
                <a:srgbClr val="FF0000"/>
              </a:solidFill>
            </a:endParaRPr>
          </a:p>
          <a:p>
            <a:r>
              <a:rPr lang="vi-VN" b="1" dirty="0"/>
              <a:t>Áp dụng phương pháp này doanh nghiệp phải quan tâm đến thị hiếu của khách hàng, nghiên cứu hành vi tiêu dùng qua khảo sát ý kiến khách hàng về giá mong đợi</a:t>
            </a:r>
            <a:endParaRPr lang="en-US" b="1" dirty="0"/>
          </a:p>
          <a:p>
            <a:r>
              <a:rPr lang="en-US" i="1" dirty="0" err="1">
                <a:solidFill>
                  <a:srgbClr val="FF0000"/>
                </a:solidFill>
              </a:rPr>
              <a:t>Định</a:t>
            </a:r>
            <a:r>
              <a:rPr lang="en-US" i="1" dirty="0">
                <a:solidFill>
                  <a:srgbClr val="FF0000"/>
                </a:solidFill>
              </a:rPr>
              <a:t> </a:t>
            </a:r>
            <a:r>
              <a:rPr lang="en-US" i="1" dirty="0" err="1">
                <a:solidFill>
                  <a:srgbClr val="FF0000"/>
                </a:solidFill>
              </a:rPr>
              <a:t>giá</a:t>
            </a:r>
            <a:r>
              <a:rPr lang="en-US" i="1" dirty="0">
                <a:solidFill>
                  <a:srgbClr val="FF0000"/>
                </a:solidFill>
              </a:rPr>
              <a:t> </a:t>
            </a:r>
            <a:r>
              <a:rPr lang="en-US" i="1" dirty="0" err="1">
                <a:solidFill>
                  <a:srgbClr val="FF0000"/>
                </a:solidFill>
              </a:rPr>
              <a:t>dựa</a:t>
            </a:r>
            <a:r>
              <a:rPr lang="en-US" i="1" dirty="0">
                <a:solidFill>
                  <a:srgbClr val="FF0000"/>
                </a:solidFill>
              </a:rPr>
              <a:t> </a:t>
            </a:r>
            <a:r>
              <a:rPr lang="en-US" i="1" dirty="0" err="1">
                <a:solidFill>
                  <a:srgbClr val="FF0000"/>
                </a:solidFill>
              </a:rPr>
              <a:t>vào</a:t>
            </a:r>
            <a:r>
              <a:rPr lang="en-US" i="1" dirty="0">
                <a:solidFill>
                  <a:srgbClr val="FF0000"/>
                </a:solidFill>
              </a:rPr>
              <a:t> </a:t>
            </a:r>
            <a:r>
              <a:rPr lang="en-US" i="1" dirty="0" err="1">
                <a:solidFill>
                  <a:srgbClr val="FF0000"/>
                </a:solidFill>
              </a:rPr>
              <a:t>cạnh</a:t>
            </a:r>
            <a:r>
              <a:rPr lang="en-US" i="1" dirty="0">
                <a:solidFill>
                  <a:srgbClr val="FF0000"/>
                </a:solidFill>
              </a:rPr>
              <a:t> </a:t>
            </a:r>
            <a:r>
              <a:rPr lang="en-US" i="1" dirty="0" err="1">
                <a:solidFill>
                  <a:srgbClr val="FF0000"/>
                </a:solidFill>
              </a:rPr>
              <a:t>tranh</a:t>
            </a:r>
            <a:r>
              <a:rPr lang="en-US" i="1" dirty="0">
                <a:solidFill>
                  <a:srgbClr val="FF0000"/>
                </a:solidFill>
              </a:rPr>
              <a:t> </a:t>
            </a:r>
            <a:r>
              <a:rPr lang="vi-VN" b="1" dirty="0">
                <a:solidFill>
                  <a:srgbClr val="FF0000"/>
                </a:solidFill>
              </a:rPr>
              <a:t> </a:t>
            </a:r>
            <a:r>
              <a:rPr lang="en-US" dirty="0"/>
              <a:t>	</a:t>
            </a:r>
          </a:p>
          <a:p>
            <a:endParaRPr lang="en-US" dirty="0"/>
          </a:p>
        </p:txBody>
      </p:sp>
    </p:spTree>
    <p:extLst>
      <p:ext uri="{BB962C8B-B14F-4D97-AF65-F5344CB8AC3E}">
        <p14:creationId xmlns:p14="http://schemas.microsoft.com/office/powerpoint/2010/main" val="340373201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2838C-4C23-4ED1-9BDB-62AD0317F717}"/>
              </a:ext>
            </a:extLst>
          </p:cNvPr>
          <p:cNvSpPr>
            <a:spLocks noGrp="1"/>
          </p:cNvSpPr>
          <p:nvPr>
            <p:ph type="title"/>
          </p:nvPr>
        </p:nvSpPr>
        <p:spPr/>
        <p:txBody>
          <a:bodyPr/>
          <a:lstStyle/>
          <a:p>
            <a:r>
              <a:rPr lang="en-US" b="0" dirty="0"/>
              <a:t>CHÍNH SÁCH PHÂN PHỐI 	</a:t>
            </a:r>
            <a:endParaRPr lang="en-US" dirty="0"/>
          </a:p>
        </p:txBody>
      </p:sp>
      <p:sp>
        <p:nvSpPr>
          <p:cNvPr id="3" name="Content Placeholder 2">
            <a:extLst>
              <a:ext uri="{FF2B5EF4-FFF2-40B4-BE49-F238E27FC236}">
                <a16:creationId xmlns:a16="http://schemas.microsoft.com/office/drawing/2014/main" id="{7EA0F456-409E-4747-A0F6-A0D5C698E228}"/>
              </a:ext>
            </a:extLst>
          </p:cNvPr>
          <p:cNvSpPr>
            <a:spLocks noGrp="1"/>
          </p:cNvSpPr>
          <p:nvPr>
            <p:ph idx="1"/>
          </p:nvPr>
        </p:nvSpPr>
        <p:spPr/>
        <p:txBody>
          <a:bodyPr/>
          <a:lstStyle/>
          <a:p>
            <a:r>
              <a:rPr lang="en-US" dirty="0" err="1"/>
              <a:t>Vai</a:t>
            </a:r>
            <a:r>
              <a:rPr lang="en-US" dirty="0"/>
              <a:t> </a:t>
            </a:r>
            <a:r>
              <a:rPr lang="en-US" dirty="0" err="1"/>
              <a:t>trò</a:t>
            </a:r>
            <a:r>
              <a:rPr lang="en-US" dirty="0"/>
              <a:t> </a:t>
            </a:r>
            <a:r>
              <a:rPr lang="en-US" dirty="0" err="1"/>
              <a:t>của</a:t>
            </a:r>
            <a:r>
              <a:rPr lang="en-US" dirty="0"/>
              <a:t> </a:t>
            </a:r>
            <a:r>
              <a:rPr lang="en-US" dirty="0" err="1"/>
              <a:t>phân</a:t>
            </a:r>
            <a:r>
              <a:rPr lang="en-US" dirty="0"/>
              <a:t> </a:t>
            </a:r>
            <a:r>
              <a:rPr lang="en-US" dirty="0" err="1"/>
              <a:t>phối</a:t>
            </a:r>
            <a:r>
              <a:rPr lang="en-US" dirty="0"/>
              <a:t> 	</a:t>
            </a:r>
          </a:p>
          <a:p>
            <a:pPr lvl="1"/>
            <a:r>
              <a:rPr lang="en-US" b="1" dirty="0" err="1">
                <a:solidFill>
                  <a:srgbClr val="FF0000"/>
                </a:solidFill>
              </a:rPr>
              <a:t>Phân</a:t>
            </a:r>
            <a:r>
              <a:rPr lang="en-US" b="1" dirty="0">
                <a:solidFill>
                  <a:srgbClr val="FF0000"/>
                </a:solidFill>
              </a:rPr>
              <a:t> </a:t>
            </a:r>
            <a:r>
              <a:rPr lang="en-US" b="1" dirty="0" err="1">
                <a:solidFill>
                  <a:srgbClr val="FF0000"/>
                </a:solidFill>
              </a:rPr>
              <a:t>phối</a:t>
            </a:r>
            <a:r>
              <a:rPr lang="en-US" b="1" dirty="0">
                <a:solidFill>
                  <a:srgbClr val="FF0000"/>
                </a:solidFill>
              </a:rPr>
              <a:t> </a:t>
            </a:r>
            <a:r>
              <a:rPr lang="en-US" b="1" dirty="0" err="1">
                <a:solidFill>
                  <a:srgbClr val="FF0000"/>
                </a:solidFill>
              </a:rPr>
              <a:t>là</a:t>
            </a:r>
            <a:r>
              <a:rPr lang="en-US" b="1" dirty="0">
                <a:solidFill>
                  <a:srgbClr val="FF0000"/>
                </a:solidFill>
              </a:rPr>
              <a:t> </a:t>
            </a:r>
            <a:r>
              <a:rPr lang="en-US" b="1" dirty="0" err="1">
                <a:solidFill>
                  <a:srgbClr val="FF0000"/>
                </a:solidFill>
              </a:rPr>
              <a:t>cầu</a:t>
            </a:r>
            <a:r>
              <a:rPr lang="en-US" b="1" dirty="0">
                <a:solidFill>
                  <a:srgbClr val="FF0000"/>
                </a:solidFill>
              </a:rPr>
              <a:t> </a:t>
            </a:r>
            <a:r>
              <a:rPr lang="en-US" b="1" dirty="0" err="1">
                <a:solidFill>
                  <a:srgbClr val="FF0000"/>
                </a:solidFill>
              </a:rPr>
              <a:t>nối</a:t>
            </a:r>
            <a:r>
              <a:rPr lang="en-US" b="1" dirty="0">
                <a:solidFill>
                  <a:srgbClr val="FF0000"/>
                </a:solidFill>
              </a:rPr>
              <a:t> </a:t>
            </a:r>
            <a:r>
              <a:rPr lang="en-US" b="1" dirty="0" err="1">
                <a:solidFill>
                  <a:srgbClr val="FF0000"/>
                </a:solidFill>
              </a:rPr>
              <a:t>giúp</a:t>
            </a:r>
            <a:r>
              <a:rPr lang="en-US" b="1" dirty="0">
                <a:solidFill>
                  <a:srgbClr val="FF0000"/>
                </a:solidFill>
              </a:rPr>
              <a:t> </a:t>
            </a:r>
            <a:r>
              <a:rPr lang="en-US" b="1" dirty="0" err="1">
                <a:solidFill>
                  <a:srgbClr val="FF0000"/>
                </a:solidFill>
              </a:rPr>
              <a:t>nhà</a:t>
            </a:r>
            <a:r>
              <a:rPr lang="en-US" b="1" dirty="0">
                <a:solidFill>
                  <a:srgbClr val="FF0000"/>
                </a:solidFill>
              </a:rPr>
              <a:t> </a:t>
            </a:r>
            <a:r>
              <a:rPr lang="en-US" b="1" dirty="0" err="1">
                <a:solidFill>
                  <a:srgbClr val="FF0000"/>
                </a:solidFill>
              </a:rPr>
              <a:t>sản</a:t>
            </a:r>
            <a:r>
              <a:rPr lang="en-US" b="1" dirty="0">
                <a:solidFill>
                  <a:srgbClr val="FF0000"/>
                </a:solidFill>
              </a:rPr>
              <a:t> </a:t>
            </a:r>
            <a:r>
              <a:rPr lang="en-US" b="1" dirty="0" err="1">
                <a:solidFill>
                  <a:srgbClr val="FF0000"/>
                </a:solidFill>
              </a:rPr>
              <a:t>xuất</a:t>
            </a:r>
            <a:r>
              <a:rPr lang="en-US" b="1" dirty="0">
                <a:solidFill>
                  <a:srgbClr val="FF0000"/>
                </a:solidFill>
              </a:rPr>
              <a:t> </a:t>
            </a:r>
            <a:r>
              <a:rPr lang="en-US" b="1" dirty="0" err="1">
                <a:solidFill>
                  <a:srgbClr val="FF0000"/>
                </a:solidFill>
              </a:rPr>
              <a:t>cung</a:t>
            </a:r>
            <a:r>
              <a:rPr lang="en-US" b="1" dirty="0">
                <a:solidFill>
                  <a:srgbClr val="FF0000"/>
                </a:solidFill>
              </a:rPr>
              <a:t> </a:t>
            </a:r>
            <a:r>
              <a:rPr lang="en-US" b="1" dirty="0" err="1">
                <a:solidFill>
                  <a:srgbClr val="FF0000"/>
                </a:solidFill>
              </a:rPr>
              <a:t>cấp</a:t>
            </a:r>
            <a:r>
              <a:rPr lang="en-US" b="1" dirty="0">
                <a:solidFill>
                  <a:srgbClr val="FF0000"/>
                </a:solidFill>
              </a:rPr>
              <a:t> </a:t>
            </a:r>
            <a:r>
              <a:rPr lang="en-US" b="1" dirty="0" err="1">
                <a:solidFill>
                  <a:srgbClr val="FF0000"/>
                </a:solidFill>
              </a:rPr>
              <a:t>sản</a:t>
            </a:r>
            <a:r>
              <a:rPr lang="en-US" b="1" dirty="0">
                <a:solidFill>
                  <a:srgbClr val="FF0000"/>
                </a:solidFill>
              </a:rPr>
              <a:t> </a:t>
            </a:r>
            <a:r>
              <a:rPr lang="en-US" b="1" dirty="0" err="1">
                <a:solidFill>
                  <a:srgbClr val="FF0000"/>
                </a:solidFill>
              </a:rPr>
              <a:t>phẩm</a:t>
            </a:r>
            <a:r>
              <a:rPr lang="en-US" b="1" dirty="0">
                <a:solidFill>
                  <a:srgbClr val="FF0000"/>
                </a:solidFill>
              </a:rPr>
              <a:t> </a:t>
            </a:r>
            <a:r>
              <a:rPr lang="en-US" b="1" dirty="0" err="1">
                <a:solidFill>
                  <a:srgbClr val="FF0000"/>
                </a:solidFill>
              </a:rPr>
              <a:t>cho</a:t>
            </a:r>
            <a:r>
              <a:rPr lang="en-US" b="1" dirty="0">
                <a:solidFill>
                  <a:srgbClr val="FF0000"/>
                </a:solidFill>
              </a:rPr>
              <a:t> </a:t>
            </a:r>
            <a:r>
              <a:rPr lang="en-US" b="1" dirty="0" err="1">
                <a:solidFill>
                  <a:srgbClr val="FF0000"/>
                </a:solidFill>
              </a:rPr>
              <a:t>khách</a:t>
            </a:r>
            <a:r>
              <a:rPr lang="en-US" b="1" dirty="0">
                <a:solidFill>
                  <a:srgbClr val="FF0000"/>
                </a:solidFill>
              </a:rPr>
              <a:t> </a:t>
            </a:r>
            <a:r>
              <a:rPr lang="en-US" b="1" dirty="0" err="1">
                <a:solidFill>
                  <a:srgbClr val="FF0000"/>
                </a:solidFill>
              </a:rPr>
              <a:t>hàng</a:t>
            </a:r>
            <a:r>
              <a:rPr lang="en-US" b="1" dirty="0">
                <a:solidFill>
                  <a:srgbClr val="FF0000"/>
                </a:solidFill>
              </a:rPr>
              <a:t>: </a:t>
            </a:r>
            <a:r>
              <a:rPr lang="en-US" b="1" dirty="0" err="1">
                <a:solidFill>
                  <a:srgbClr val="FF0000"/>
                </a:solidFill>
              </a:rPr>
              <a:t>đúng</a:t>
            </a:r>
            <a:r>
              <a:rPr lang="en-US" b="1" dirty="0">
                <a:solidFill>
                  <a:srgbClr val="FF0000"/>
                </a:solidFill>
              </a:rPr>
              <a:t> </a:t>
            </a:r>
            <a:r>
              <a:rPr lang="en-US" b="1" dirty="0" err="1">
                <a:solidFill>
                  <a:srgbClr val="FF0000"/>
                </a:solidFill>
              </a:rPr>
              <a:t>sản</a:t>
            </a:r>
            <a:r>
              <a:rPr lang="en-US" b="1" dirty="0">
                <a:solidFill>
                  <a:srgbClr val="FF0000"/>
                </a:solidFill>
              </a:rPr>
              <a:t> </a:t>
            </a:r>
            <a:r>
              <a:rPr lang="en-US" b="1" dirty="0" err="1">
                <a:solidFill>
                  <a:srgbClr val="FF0000"/>
                </a:solidFill>
              </a:rPr>
              <a:t>phẩm</a:t>
            </a:r>
            <a:r>
              <a:rPr lang="en-US" b="1" dirty="0">
                <a:solidFill>
                  <a:srgbClr val="FF0000"/>
                </a:solidFill>
              </a:rPr>
              <a:t>, </a:t>
            </a:r>
            <a:r>
              <a:rPr lang="en-US" b="1" dirty="0" err="1">
                <a:solidFill>
                  <a:srgbClr val="FF0000"/>
                </a:solidFill>
              </a:rPr>
              <a:t>thời</a:t>
            </a:r>
            <a:r>
              <a:rPr lang="en-US" b="1" dirty="0">
                <a:solidFill>
                  <a:srgbClr val="FF0000"/>
                </a:solidFill>
              </a:rPr>
              <a:t> </a:t>
            </a:r>
            <a:r>
              <a:rPr lang="en-US" b="1" dirty="0" err="1">
                <a:solidFill>
                  <a:srgbClr val="FF0000"/>
                </a:solidFill>
              </a:rPr>
              <a:t>điểm</a:t>
            </a:r>
            <a:r>
              <a:rPr lang="en-US" b="1" dirty="0">
                <a:solidFill>
                  <a:srgbClr val="FF0000"/>
                </a:solidFill>
              </a:rPr>
              <a:t>, </a:t>
            </a:r>
            <a:r>
              <a:rPr lang="en-US" b="1" dirty="0" err="1">
                <a:solidFill>
                  <a:srgbClr val="FF0000"/>
                </a:solidFill>
              </a:rPr>
              <a:t>địa</a:t>
            </a:r>
            <a:r>
              <a:rPr lang="en-US" b="1" dirty="0">
                <a:solidFill>
                  <a:srgbClr val="FF0000"/>
                </a:solidFill>
              </a:rPr>
              <a:t> </a:t>
            </a:r>
            <a:r>
              <a:rPr lang="en-US" b="1" dirty="0" err="1">
                <a:solidFill>
                  <a:srgbClr val="FF0000"/>
                </a:solidFill>
              </a:rPr>
              <a:t>điểm</a:t>
            </a:r>
            <a:r>
              <a:rPr lang="en-US" b="1" dirty="0">
                <a:solidFill>
                  <a:srgbClr val="FF0000"/>
                </a:solidFill>
              </a:rPr>
              <a:t>, </a:t>
            </a:r>
            <a:r>
              <a:rPr lang="en-US" b="1" dirty="0" err="1">
                <a:solidFill>
                  <a:srgbClr val="FF0000"/>
                </a:solidFill>
              </a:rPr>
              <a:t>đúng</a:t>
            </a:r>
            <a:r>
              <a:rPr lang="en-US" b="1" dirty="0">
                <a:solidFill>
                  <a:srgbClr val="FF0000"/>
                </a:solidFill>
              </a:rPr>
              <a:t> </a:t>
            </a:r>
            <a:r>
              <a:rPr lang="en-US" b="1" dirty="0" err="1">
                <a:solidFill>
                  <a:srgbClr val="FF0000"/>
                </a:solidFill>
              </a:rPr>
              <a:t>kênh</a:t>
            </a:r>
            <a:r>
              <a:rPr lang="en-US" b="1" dirty="0">
                <a:solidFill>
                  <a:srgbClr val="FF0000"/>
                </a:solidFill>
              </a:rPr>
              <a:t>, </a:t>
            </a:r>
            <a:r>
              <a:rPr lang="en-US" b="1" dirty="0" err="1">
                <a:solidFill>
                  <a:srgbClr val="FF0000"/>
                </a:solidFill>
              </a:rPr>
              <a:t>luồng</a:t>
            </a:r>
            <a:r>
              <a:rPr lang="en-US" b="1" dirty="0">
                <a:solidFill>
                  <a:srgbClr val="FF0000"/>
                </a:solidFill>
              </a:rPr>
              <a:t> </a:t>
            </a:r>
            <a:r>
              <a:rPr lang="en-US" b="1" dirty="0" err="1">
                <a:solidFill>
                  <a:srgbClr val="FF0000"/>
                </a:solidFill>
              </a:rPr>
              <a:t>hàng</a:t>
            </a:r>
            <a:r>
              <a:rPr lang="en-US" b="1" dirty="0">
                <a:solidFill>
                  <a:srgbClr val="FF0000"/>
                </a:solidFill>
              </a:rPr>
              <a:t>. </a:t>
            </a:r>
            <a:endParaRPr lang="en-US" dirty="0">
              <a:solidFill>
                <a:srgbClr val="FF0000"/>
              </a:solidFill>
            </a:endParaRPr>
          </a:p>
        </p:txBody>
      </p:sp>
    </p:spTree>
    <p:extLst>
      <p:ext uri="{BB962C8B-B14F-4D97-AF65-F5344CB8AC3E}">
        <p14:creationId xmlns:p14="http://schemas.microsoft.com/office/powerpoint/2010/main" val="69541988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2838C-4C23-4ED1-9BDB-62AD0317F717}"/>
              </a:ext>
            </a:extLst>
          </p:cNvPr>
          <p:cNvSpPr>
            <a:spLocks noGrp="1"/>
          </p:cNvSpPr>
          <p:nvPr>
            <p:ph type="title"/>
          </p:nvPr>
        </p:nvSpPr>
        <p:spPr/>
        <p:txBody>
          <a:bodyPr/>
          <a:lstStyle/>
          <a:p>
            <a:r>
              <a:rPr lang="en-US" b="0" dirty="0"/>
              <a:t>CHÍNH SÁCH PHÂN PHỐI 	</a:t>
            </a:r>
            <a:endParaRPr lang="en-US" dirty="0"/>
          </a:p>
        </p:txBody>
      </p:sp>
      <p:sp>
        <p:nvSpPr>
          <p:cNvPr id="3" name="Content Placeholder 2">
            <a:extLst>
              <a:ext uri="{FF2B5EF4-FFF2-40B4-BE49-F238E27FC236}">
                <a16:creationId xmlns:a16="http://schemas.microsoft.com/office/drawing/2014/main" id="{7EA0F456-409E-4747-A0F6-A0D5C698E228}"/>
              </a:ext>
            </a:extLst>
          </p:cNvPr>
          <p:cNvSpPr>
            <a:spLocks noGrp="1"/>
          </p:cNvSpPr>
          <p:nvPr>
            <p:ph idx="1"/>
          </p:nvPr>
        </p:nvSpPr>
        <p:spPr/>
        <p:txBody>
          <a:bodyPr/>
          <a:lstStyle/>
          <a:p>
            <a:r>
              <a:rPr lang="en-US" dirty="0" err="1"/>
              <a:t>Khái</a:t>
            </a:r>
            <a:r>
              <a:rPr lang="en-US" dirty="0"/>
              <a:t> </a:t>
            </a:r>
            <a:r>
              <a:rPr lang="en-US" dirty="0" err="1"/>
              <a:t>quát</a:t>
            </a:r>
            <a:r>
              <a:rPr lang="en-US" dirty="0"/>
              <a:t> </a:t>
            </a:r>
            <a:r>
              <a:rPr lang="en-US" dirty="0" err="1"/>
              <a:t>về</a:t>
            </a:r>
            <a:r>
              <a:rPr lang="en-US" dirty="0"/>
              <a:t> </a:t>
            </a:r>
            <a:r>
              <a:rPr lang="en-US" dirty="0" err="1"/>
              <a:t>kênh</a:t>
            </a:r>
            <a:r>
              <a:rPr lang="en-US" dirty="0"/>
              <a:t> </a:t>
            </a:r>
            <a:r>
              <a:rPr lang="en-US" dirty="0" err="1"/>
              <a:t>phân</a:t>
            </a:r>
            <a:r>
              <a:rPr lang="en-US" dirty="0"/>
              <a:t> </a:t>
            </a:r>
            <a:r>
              <a:rPr lang="en-US" dirty="0" err="1"/>
              <a:t>phối</a:t>
            </a:r>
            <a:r>
              <a:rPr lang="en-US" dirty="0"/>
              <a:t>, </a:t>
            </a:r>
            <a:r>
              <a:rPr lang="en-US" dirty="0" err="1"/>
              <a:t>hệ</a:t>
            </a:r>
            <a:r>
              <a:rPr lang="en-US" dirty="0"/>
              <a:t> </a:t>
            </a:r>
            <a:r>
              <a:rPr lang="en-US" dirty="0" err="1"/>
              <a:t>thống</a:t>
            </a:r>
            <a:r>
              <a:rPr lang="en-US" dirty="0"/>
              <a:t> </a:t>
            </a:r>
            <a:r>
              <a:rPr lang="en-US" dirty="0" err="1"/>
              <a:t>phân</a:t>
            </a:r>
            <a:r>
              <a:rPr lang="en-US" dirty="0"/>
              <a:t> </a:t>
            </a:r>
            <a:r>
              <a:rPr lang="en-US" dirty="0" err="1"/>
              <a:t>phối</a:t>
            </a:r>
            <a:r>
              <a:rPr lang="en-US" dirty="0"/>
              <a:t> </a:t>
            </a:r>
            <a:r>
              <a:rPr lang="en-US" dirty="0" err="1"/>
              <a:t>của</a:t>
            </a:r>
            <a:r>
              <a:rPr lang="en-US" dirty="0"/>
              <a:t> </a:t>
            </a:r>
            <a:r>
              <a:rPr lang="en-US" dirty="0" err="1"/>
              <a:t>doanh</a:t>
            </a:r>
            <a:r>
              <a:rPr lang="en-US" dirty="0"/>
              <a:t> </a:t>
            </a:r>
            <a:r>
              <a:rPr lang="en-US" dirty="0" err="1"/>
              <a:t>nghiệp</a:t>
            </a:r>
            <a:r>
              <a:rPr lang="en-US" dirty="0"/>
              <a:t> 	</a:t>
            </a:r>
          </a:p>
          <a:p>
            <a:r>
              <a:rPr lang="en-US" b="1" dirty="0" err="1"/>
              <a:t>Một</a:t>
            </a:r>
            <a:r>
              <a:rPr lang="en-US" b="1" dirty="0"/>
              <a:t> </a:t>
            </a:r>
            <a:r>
              <a:rPr lang="en-US" b="1" dirty="0" err="1"/>
              <a:t>kênh</a:t>
            </a:r>
            <a:r>
              <a:rPr lang="en-US" b="1" dirty="0"/>
              <a:t> </a:t>
            </a:r>
            <a:r>
              <a:rPr lang="en-US" b="1" dirty="0" err="1"/>
              <a:t>phân</a:t>
            </a:r>
            <a:r>
              <a:rPr lang="en-US" b="1" dirty="0"/>
              <a:t> </a:t>
            </a:r>
            <a:r>
              <a:rPr lang="en-US" b="1" dirty="0" err="1"/>
              <a:t>phối</a:t>
            </a:r>
            <a:r>
              <a:rPr lang="en-US" b="1" dirty="0"/>
              <a:t> </a:t>
            </a:r>
            <a:r>
              <a:rPr lang="en-US" b="1" dirty="0" err="1"/>
              <a:t>đầy</a:t>
            </a:r>
            <a:r>
              <a:rPr lang="en-US" b="1" dirty="0"/>
              <a:t> </a:t>
            </a:r>
            <a:r>
              <a:rPr lang="en-US" b="1" dirty="0" err="1"/>
              <a:t>đủ</a:t>
            </a:r>
            <a:r>
              <a:rPr lang="en-US" b="1" dirty="0"/>
              <a:t> bao </a:t>
            </a:r>
            <a:r>
              <a:rPr lang="en-US" b="1" dirty="0" err="1"/>
              <a:t>gồm</a:t>
            </a:r>
            <a:r>
              <a:rPr lang="en-US" b="1" dirty="0"/>
              <a:t>: </a:t>
            </a:r>
            <a:endParaRPr lang="en-US" dirty="0"/>
          </a:p>
          <a:p>
            <a:pPr marL="0" indent="0">
              <a:buNone/>
            </a:pPr>
            <a:r>
              <a:rPr lang="en-US" b="1" dirty="0">
                <a:solidFill>
                  <a:srgbClr val="FF0000"/>
                </a:solidFill>
              </a:rPr>
              <a:t>+ </a:t>
            </a:r>
            <a:r>
              <a:rPr lang="en-US" b="1" dirty="0" err="1">
                <a:solidFill>
                  <a:srgbClr val="FF0000"/>
                </a:solidFill>
              </a:rPr>
              <a:t>Nhà</a:t>
            </a:r>
            <a:r>
              <a:rPr lang="en-US" b="1" dirty="0">
                <a:solidFill>
                  <a:srgbClr val="FF0000"/>
                </a:solidFill>
              </a:rPr>
              <a:t> </a:t>
            </a:r>
            <a:r>
              <a:rPr lang="en-US" b="1" dirty="0" err="1">
                <a:solidFill>
                  <a:srgbClr val="FF0000"/>
                </a:solidFill>
              </a:rPr>
              <a:t>sản</a:t>
            </a:r>
            <a:r>
              <a:rPr lang="en-US" b="1" dirty="0">
                <a:solidFill>
                  <a:srgbClr val="FF0000"/>
                </a:solidFill>
              </a:rPr>
              <a:t> </a:t>
            </a:r>
            <a:r>
              <a:rPr lang="en-US" b="1" dirty="0" err="1">
                <a:solidFill>
                  <a:srgbClr val="FF0000"/>
                </a:solidFill>
              </a:rPr>
              <a:t>xuất</a:t>
            </a:r>
            <a:r>
              <a:rPr lang="en-US" b="1" dirty="0">
                <a:solidFill>
                  <a:srgbClr val="FF0000"/>
                </a:solidFill>
              </a:rPr>
              <a:t> </a:t>
            </a:r>
            <a:endParaRPr lang="en-US" dirty="0">
              <a:solidFill>
                <a:srgbClr val="FF0000"/>
              </a:solidFill>
            </a:endParaRPr>
          </a:p>
          <a:p>
            <a:pPr marL="0" indent="0">
              <a:buNone/>
            </a:pPr>
            <a:r>
              <a:rPr lang="en-US" b="1" dirty="0">
                <a:solidFill>
                  <a:srgbClr val="FF0000"/>
                </a:solidFill>
              </a:rPr>
              <a:t>+ </a:t>
            </a:r>
            <a:r>
              <a:rPr lang="en-US" b="1" dirty="0" err="1">
                <a:solidFill>
                  <a:srgbClr val="FF0000"/>
                </a:solidFill>
              </a:rPr>
              <a:t>Thành</a:t>
            </a:r>
            <a:r>
              <a:rPr lang="en-US" b="1" dirty="0">
                <a:solidFill>
                  <a:srgbClr val="FF0000"/>
                </a:solidFill>
              </a:rPr>
              <a:t> </a:t>
            </a:r>
            <a:r>
              <a:rPr lang="en-US" b="1" dirty="0" err="1">
                <a:solidFill>
                  <a:srgbClr val="FF0000"/>
                </a:solidFill>
              </a:rPr>
              <a:t>viên</a:t>
            </a:r>
            <a:r>
              <a:rPr lang="en-US" b="1" dirty="0">
                <a:solidFill>
                  <a:srgbClr val="FF0000"/>
                </a:solidFill>
              </a:rPr>
              <a:t> </a:t>
            </a:r>
            <a:r>
              <a:rPr lang="en-US" b="1" dirty="0" err="1">
                <a:solidFill>
                  <a:srgbClr val="FF0000"/>
                </a:solidFill>
              </a:rPr>
              <a:t>trung</a:t>
            </a:r>
            <a:r>
              <a:rPr lang="en-US" b="1" dirty="0">
                <a:solidFill>
                  <a:srgbClr val="FF0000"/>
                </a:solidFill>
              </a:rPr>
              <a:t> </a:t>
            </a:r>
            <a:r>
              <a:rPr lang="en-US" b="1" dirty="0" err="1">
                <a:solidFill>
                  <a:srgbClr val="FF0000"/>
                </a:solidFill>
              </a:rPr>
              <a:t>gian</a:t>
            </a:r>
            <a:r>
              <a:rPr lang="en-US" b="1" dirty="0">
                <a:solidFill>
                  <a:srgbClr val="FF0000"/>
                </a:solidFill>
              </a:rPr>
              <a:t> </a:t>
            </a:r>
            <a:r>
              <a:rPr lang="en-US" b="1" dirty="0" err="1">
                <a:solidFill>
                  <a:srgbClr val="FF0000"/>
                </a:solidFill>
              </a:rPr>
              <a:t>tham</a:t>
            </a:r>
            <a:r>
              <a:rPr lang="en-US" b="1" dirty="0">
                <a:solidFill>
                  <a:srgbClr val="FF0000"/>
                </a:solidFill>
              </a:rPr>
              <a:t> </a:t>
            </a:r>
            <a:r>
              <a:rPr lang="en-US" b="1" dirty="0" err="1">
                <a:solidFill>
                  <a:srgbClr val="FF0000"/>
                </a:solidFill>
              </a:rPr>
              <a:t>gia</a:t>
            </a:r>
            <a:r>
              <a:rPr lang="en-US" b="1" dirty="0">
                <a:solidFill>
                  <a:srgbClr val="FF0000"/>
                </a:solidFill>
              </a:rPr>
              <a:t> </a:t>
            </a:r>
            <a:r>
              <a:rPr lang="en-US" b="1" dirty="0" err="1">
                <a:solidFill>
                  <a:srgbClr val="FF0000"/>
                </a:solidFill>
              </a:rPr>
              <a:t>phân</a:t>
            </a:r>
            <a:r>
              <a:rPr lang="en-US" b="1" dirty="0">
                <a:solidFill>
                  <a:srgbClr val="FF0000"/>
                </a:solidFill>
              </a:rPr>
              <a:t> </a:t>
            </a:r>
            <a:r>
              <a:rPr lang="en-US" b="1" dirty="0" err="1">
                <a:solidFill>
                  <a:srgbClr val="FF0000"/>
                </a:solidFill>
              </a:rPr>
              <a:t>phối</a:t>
            </a:r>
            <a:r>
              <a:rPr lang="en-US" b="1" dirty="0">
                <a:solidFill>
                  <a:srgbClr val="FF0000"/>
                </a:solidFill>
              </a:rPr>
              <a:t> </a:t>
            </a:r>
            <a:endParaRPr lang="en-US" dirty="0">
              <a:solidFill>
                <a:srgbClr val="FF0000"/>
              </a:solidFill>
            </a:endParaRPr>
          </a:p>
          <a:p>
            <a:pPr marL="0" indent="0">
              <a:buNone/>
            </a:pPr>
            <a:r>
              <a:rPr lang="vi-VN" b="1" dirty="0">
                <a:solidFill>
                  <a:srgbClr val="FF0000"/>
                </a:solidFill>
              </a:rPr>
              <a:t>+ Người tiêu dùng</a:t>
            </a:r>
            <a:r>
              <a:rPr lang="en-US" b="1" dirty="0">
                <a:solidFill>
                  <a:srgbClr val="FF0000"/>
                </a:solidFill>
              </a:rPr>
              <a:t>. </a:t>
            </a:r>
            <a:endParaRPr lang="en-US" dirty="0">
              <a:solidFill>
                <a:srgbClr val="FF0000"/>
              </a:solidFill>
            </a:endParaRPr>
          </a:p>
        </p:txBody>
      </p:sp>
    </p:spTree>
    <p:extLst>
      <p:ext uri="{BB962C8B-B14F-4D97-AF65-F5344CB8AC3E}">
        <p14:creationId xmlns:p14="http://schemas.microsoft.com/office/powerpoint/2010/main" val="3378450144"/>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2838C-4C23-4ED1-9BDB-62AD0317F717}"/>
              </a:ext>
            </a:extLst>
          </p:cNvPr>
          <p:cNvSpPr>
            <a:spLocks noGrp="1"/>
          </p:cNvSpPr>
          <p:nvPr>
            <p:ph type="title"/>
          </p:nvPr>
        </p:nvSpPr>
        <p:spPr/>
        <p:txBody>
          <a:bodyPr/>
          <a:lstStyle/>
          <a:p>
            <a:r>
              <a:rPr lang="en-US" b="0" dirty="0"/>
              <a:t>CHÍNH SÁCH PHÂN PHỐI 	</a:t>
            </a:r>
            <a:endParaRPr lang="en-US" dirty="0"/>
          </a:p>
        </p:txBody>
      </p:sp>
      <p:sp>
        <p:nvSpPr>
          <p:cNvPr id="6" name="Content Placeholder 5">
            <a:extLst>
              <a:ext uri="{FF2B5EF4-FFF2-40B4-BE49-F238E27FC236}">
                <a16:creationId xmlns:a16="http://schemas.microsoft.com/office/drawing/2014/main" id="{ED36B835-9E69-4845-BF3C-34A764D02CDF}"/>
              </a:ext>
            </a:extLst>
          </p:cNvPr>
          <p:cNvSpPr>
            <a:spLocks noGrp="1"/>
          </p:cNvSpPr>
          <p:nvPr>
            <p:ph idx="1"/>
          </p:nvPr>
        </p:nvSpPr>
        <p:spPr/>
        <p:txBody>
          <a:bodyPr/>
          <a:lstStyle/>
          <a:p>
            <a:r>
              <a:rPr lang="en-US" i="1" dirty="0" err="1"/>
              <a:t>Các</a:t>
            </a:r>
            <a:r>
              <a:rPr lang="en-US" i="1" dirty="0"/>
              <a:t> </a:t>
            </a:r>
            <a:r>
              <a:rPr lang="en-US" i="1" dirty="0" err="1"/>
              <a:t>dạng</a:t>
            </a:r>
            <a:r>
              <a:rPr lang="en-US" i="1" dirty="0"/>
              <a:t> </a:t>
            </a:r>
            <a:r>
              <a:rPr lang="en-US" i="1" dirty="0" err="1"/>
              <a:t>kênh</a:t>
            </a:r>
            <a:r>
              <a:rPr lang="en-US" i="1" dirty="0"/>
              <a:t> </a:t>
            </a:r>
            <a:r>
              <a:rPr lang="en-US" i="1" dirty="0" err="1"/>
              <a:t>phân</a:t>
            </a:r>
            <a:r>
              <a:rPr lang="en-US" i="1" dirty="0"/>
              <a:t> </a:t>
            </a:r>
            <a:r>
              <a:rPr lang="en-US" i="1" dirty="0" err="1"/>
              <a:t>phối</a:t>
            </a:r>
            <a:r>
              <a:rPr lang="en-US" i="1" dirty="0"/>
              <a:t> </a:t>
            </a:r>
            <a:r>
              <a:rPr lang="en-US" i="1" dirty="0" err="1"/>
              <a:t>thông</a:t>
            </a:r>
            <a:r>
              <a:rPr lang="en-US" i="1" dirty="0"/>
              <a:t> </a:t>
            </a:r>
            <a:r>
              <a:rPr lang="en-US" i="1" dirty="0" err="1"/>
              <a:t>dụng</a:t>
            </a:r>
            <a:r>
              <a:rPr lang="en-US" i="1" dirty="0"/>
              <a:t> </a:t>
            </a:r>
            <a:endParaRPr lang="en-US" dirty="0"/>
          </a:p>
        </p:txBody>
      </p:sp>
      <p:pic>
        <p:nvPicPr>
          <p:cNvPr id="8" name="Picture 7">
            <a:extLst>
              <a:ext uri="{FF2B5EF4-FFF2-40B4-BE49-F238E27FC236}">
                <a16:creationId xmlns:a16="http://schemas.microsoft.com/office/drawing/2014/main" id="{C6C09585-5557-4740-A857-B564B3FE0F86}"/>
              </a:ext>
            </a:extLst>
          </p:cNvPr>
          <p:cNvPicPr>
            <a:picLocks noChangeAspect="1"/>
          </p:cNvPicPr>
          <p:nvPr/>
        </p:nvPicPr>
        <p:blipFill>
          <a:blip r:embed="rId2"/>
          <a:stretch>
            <a:fillRect/>
          </a:stretch>
        </p:blipFill>
        <p:spPr>
          <a:xfrm>
            <a:off x="2212398" y="2057400"/>
            <a:ext cx="7975702" cy="4068764"/>
          </a:xfrm>
          <a:prstGeom prst="rect">
            <a:avLst/>
          </a:prstGeom>
        </p:spPr>
      </p:pic>
    </p:spTree>
    <p:extLst>
      <p:ext uri="{BB962C8B-B14F-4D97-AF65-F5344CB8AC3E}">
        <p14:creationId xmlns:p14="http://schemas.microsoft.com/office/powerpoint/2010/main" val="2121804925"/>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2838C-4C23-4ED1-9BDB-62AD0317F717}"/>
              </a:ext>
            </a:extLst>
          </p:cNvPr>
          <p:cNvSpPr>
            <a:spLocks noGrp="1"/>
          </p:cNvSpPr>
          <p:nvPr>
            <p:ph type="title"/>
          </p:nvPr>
        </p:nvSpPr>
        <p:spPr/>
        <p:txBody>
          <a:bodyPr/>
          <a:lstStyle/>
          <a:p>
            <a:r>
              <a:rPr lang="en-US" b="0" dirty="0"/>
              <a:t>CHÍNH SÁCH PHÂN PHỐI 	</a:t>
            </a:r>
            <a:endParaRPr lang="en-US" dirty="0"/>
          </a:p>
        </p:txBody>
      </p:sp>
      <p:sp>
        <p:nvSpPr>
          <p:cNvPr id="3" name="Content Placeholder 2">
            <a:extLst>
              <a:ext uri="{FF2B5EF4-FFF2-40B4-BE49-F238E27FC236}">
                <a16:creationId xmlns:a16="http://schemas.microsoft.com/office/drawing/2014/main" id="{7EA0F456-409E-4747-A0F6-A0D5C698E228}"/>
              </a:ext>
            </a:extLst>
          </p:cNvPr>
          <p:cNvSpPr>
            <a:spLocks noGrp="1"/>
          </p:cNvSpPr>
          <p:nvPr>
            <p:ph idx="1"/>
          </p:nvPr>
        </p:nvSpPr>
        <p:spPr/>
        <p:txBody>
          <a:bodyPr/>
          <a:lstStyle/>
          <a:p>
            <a:r>
              <a:rPr lang="en-US" dirty="0" err="1"/>
              <a:t>Khái</a:t>
            </a:r>
            <a:r>
              <a:rPr lang="en-US" dirty="0"/>
              <a:t> </a:t>
            </a:r>
            <a:r>
              <a:rPr lang="en-US" dirty="0" err="1"/>
              <a:t>quát</a:t>
            </a:r>
            <a:r>
              <a:rPr lang="en-US" dirty="0"/>
              <a:t> </a:t>
            </a:r>
            <a:r>
              <a:rPr lang="en-US" dirty="0" err="1"/>
              <a:t>về</a:t>
            </a:r>
            <a:r>
              <a:rPr lang="en-US" dirty="0"/>
              <a:t> </a:t>
            </a:r>
            <a:r>
              <a:rPr lang="en-US" dirty="0" err="1"/>
              <a:t>kênh</a:t>
            </a:r>
            <a:r>
              <a:rPr lang="en-US" dirty="0"/>
              <a:t> </a:t>
            </a:r>
            <a:r>
              <a:rPr lang="en-US" dirty="0" err="1"/>
              <a:t>phân</a:t>
            </a:r>
            <a:r>
              <a:rPr lang="en-US" dirty="0"/>
              <a:t> </a:t>
            </a:r>
            <a:r>
              <a:rPr lang="en-US" dirty="0" err="1"/>
              <a:t>phối</a:t>
            </a:r>
            <a:r>
              <a:rPr lang="en-US" dirty="0"/>
              <a:t>, </a:t>
            </a:r>
            <a:r>
              <a:rPr lang="en-US" dirty="0" err="1"/>
              <a:t>hệ</a:t>
            </a:r>
            <a:r>
              <a:rPr lang="en-US" dirty="0"/>
              <a:t> </a:t>
            </a:r>
            <a:r>
              <a:rPr lang="en-US" dirty="0" err="1"/>
              <a:t>thống</a:t>
            </a:r>
            <a:r>
              <a:rPr lang="en-US" dirty="0"/>
              <a:t> </a:t>
            </a:r>
            <a:r>
              <a:rPr lang="en-US" dirty="0" err="1"/>
              <a:t>phân</a:t>
            </a:r>
            <a:r>
              <a:rPr lang="en-US" dirty="0"/>
              <a:t> </a:t>
            </a:r>
            <a:r>
              <a:rPr lang="en-US" dirty="0" err="1"/>
              <a:t>phối</a:t>
            </a:r>
            <a:r>
              <a:rPr lang="en-US" dirty="0"/>
              <a:t> </a:t>
            </a:r>
            <a:r>
              <a:rPr lang="en-US" dirty="0" err="1"/>
              <a:t>của</a:t>
            </a:r>
            <a:r>
              <a:rPr lang="en-US" dirty="0"/>
              <a:t> </a:t>
            </a:r>
            <a:r>
              <a:rPr lang="en-US" dirty="0" err="1"/>
              <a:t>doanh</a:t>
            </a:r>
            <a:r>
              <a:rPr lang="en-US" dirty="0"/>
              <a:t> </a:t>
            </a:r>
            <a:r>
              <a:rPr lang="en-US" dirty="0" err="1"/>
              <a:t>nghiệp</a:t>
            </a:r>
            <a:r>
              <a:rPr lang="en-US" dirty="0"/>
              <a:t> 	</a:t>
            </a:r>
          </a:p>
          <a:p>
            <a:r>
              <a:rPr lang="en-US" b="1" dirty="0" err="1"/>
              <a:t>Hệ</a:t>
            </a:r>
            <a:r>
              <a:rPr lang="en-US" b="1" dirty="0"/>
              <a:t> </a:t>
            </a:r>
            <a:r>
              <a:rPr lang="en-US" b="1" dirty="0" err="1"/>
              <a:t>thống</a:t>
            </a:r>
            <a:r>
              <a:rPr lang="en-US" b="1" dirty="0"/>
              <a:t> </a:t>
            </a:r>
            <a:r>
              <a:rPr lang="en-US" b="1" dirty="0" err="1"/>
              <a:t>kênh</a:t>
            </a:r>
            <a:r>
              <a:rPr lang="en-US" b="1" dirty="0"/>
              <a:t> </a:t>
            </a:r>
            <a:r>
              <a:rPr lang="en-US" b="1" dirty="0" err="1"/>
              <a:t>phân</a:t>
            </a:r>
            <a:r>
              <a:rPr lang="en-US" b="1" dirty="0"/>
              <a:t> </a:t>
            </a:r>
            <a:r>
              <a:rPr lang="en-US" b="1" dirty="0" err="1"/>
              <a:t>phối</a:t>
            </a:r>
            <a:r>
              <a:rPr lang="en-US" b="1" dirty="0"/>
              <a:t> </a:t>
            </a:r>
            <a:r>
              <a:rPr lang="en-US" b="1" dirty="0" err="1"/>
              <a:t>gồm</a:t>
            </a:r>
            <a:r>
              <a:rPr lang="en-US" b="1" dirty="0"/>
              <a:t> </a:t>
            </a:r>
            <a:r>
              <a:rPr lang="en-US" b="1" dirty="0" err="1"/>
              <a:t>có</a:t>
            </a:r>
            <a:r>
              <a:rPr lang="en-US" b="1" dirty="0"/>
              <a:t>: </a:t>
            </a:r>
            <a:endParaRPr lang="en-US" dirty="0"/>
          </a:p>
          <a:p>
            <a:pPr marL="0" indent="0">
              <a:buNone/>
            </a:pPr>
            <a:r>
              <a:rPr lang="vi-VN" b="1" dirty="0">
                <a:solidFill>
                  <a:srgbClr val="FF0000"/>
                </a:solidFill>
              </a:rPr>
              <a:t>+</a:t>
            </a:r>
            <a:r>
              <a:rPr lang="vi-VN" b="1" dirty="0"/>
              <a:t> </a:t>
            </a:r>
            <a:r>
              <a:rPr lang="vi-VN" b="1" dirty="0">
                <a:solidFill>
                  <a:srgbClr val="FF0000"/>
                </a:solidFill>
              </a:rPr>
              <a:t>Người cung cấp và người tiêu dùng cuối cùng </a:t>
            </a:r>
            <a:endParaRPr lang="vi-VN" dirty="0">
              <a:solidFill>
                <a:srgbClr val="FF0000"/>
              </a:solidFill>
            </a:endParaRPr>
          </a:p>
          <a:p>
            <a:pPr marL="0" indent="0">
              <a:buNone/>
            </a:pPr>
            <a:r>
              <a:rPr lang="en-US" b="1" dirty="0">
                <a:solidFill>
                  <a:srgbClr val="FF0000"/>
                </a:solidFill>
              </a:rPr>
              <a:t>+ </a:t>
            </a:r>
            <a:r>
              <a:rPr lang="en-US" b="1" dirty="0" err="1">
                <a:solidFill>
                  <a:srgbClr val="FF0000"/>
                </a:solidFill>
              </a:rPr>
              <a:t>Hệ</a:t>
            </a:r>
            <a:r>
              <a:rPr lang="en-US" b="1" dirty="0">
                <a:solidFill>
                  <a:srgbClr val="FF0000"/>
                </a:solidFill>
              </a:rPr>
              <a:t> </a:t>
            </a:r>
            <a:r>
              <a:rPr lang="en-US" b="1" dirty="0" err="1">
                <a:solidFill>
                  <a:srgbClr val="FF0000"/>
                </a:solidFill>
              </a:rPr>
              <a:t>thống</a:t>
            </a:r>
            <a:r>
              <a:rPr lang="en-US" b="1" dirty="0">
                <a:solidFill>
                  <a:srgbClr val="FF0000"/>
                </a:solidFill>
              </a:rPr>
              <a:t> </a:t>
            </a:r>
            <a:r>
              <a:rPr lang="en-US" b="1" dirty="0" err="1">
                <a:solidFill>
                  <a:srgbClr val="FF0000"/>
                </a:solidFill>
              </a:rPr>
              <a:t>các</a:t>
            </a:r>
            <a:r>
              <a:rPr lang="en-US" b="1" dirty="0">
                <a:solidFill>
                  <a:srgbClr val="FF0000"/>
                </a:solidFill>
              </a:rPr>
              <a:t> </a:t>
            </a:r>
            <a:r>
              <a:rPr lang="en-US" b="1" dirty="0" err="1">
                <a:solidFill>
                  <a:srgbClr val="FF0000"/>
                </a:solidFill>
              </a:rPr>
              <a:t>thành</a:t>
            </a:r>
            <a:r>
              <a:rPr lang="en-US" b="1" dirty="0">
                <a:solidFill>
                  <a:srgbClr val="FF0000"/>
                </a:solidFill>
              </a:rPr>
              <a:t> </a:t>
            </a:r>
            <a:r>
              <a:rPr lang="en-US" b="1" dirty="0" err="1">
                <a:solidFill>
                  <a:srgbClr val="FF0000"/>
                </a:solidFill>
              </a:rPr>
              <a:t>viên</a:t>
            </a:r>
            <a:r>
              <a:rPr lang="en-US" b="1" dirty="0">
                <a:solidFill>
                  <a:srgbClr val="FF0000"/>
                </a:solidFill>
              </a:rPr>
              <a:t> </a:t>
            </a:r>
            <a:r>
              <a:rPr lang="en-US" b="1" dirty="0" err="1">
                <a:solidFill>
                  <a:srgbClr val="FF0000"/>
                </a:solidFill>
              </a:rPr>
              <a:t>trung</a:t>
            </a:r>
            <a:r>
              <a:rPr lang="en-US" b="1" dirty="0">
                <a:solidFill>
                  <a:srgbClr val="FF0000"/>
                </a:solidFill>
              </a:rPr>
              <a:t> </a:t>
            </a:r>
            <a:r>
              <a:rPr lang="en-US" b="1" dirty="0" err="1">
                <a:solidFill>
                  <a:srgbClr val="FF0000"/>
                </a:solidFill>
              </a:rPr>
              <a:t>gian</a:t>
            </a:r>
            <a:r>
              <a:rPr lang="en-US" b="1" dirty="0">
                <a:solidFill>
                  <a:srgbClr val="FF0000"/>
                </a:solidFill>
              </a:rPr>
              <a:t> </a:t>
            </a:r>
            <a:r>
              <a:rPr lang="en-US" b="1" dirty="0" err="1">
                <a:solidFill>
                  <a:srgbClr val="FF0000"/>
                </a:solidFill>
              </a:rPr>
              <a:t>phân</a:t>
            </a:r>
            <a:r>
              <a:rPr lang="en-US" b="1" dirty="0">
                <a:solidFill>
                  <a:srgbClr val="FF0000"/>
                </a:solidFill>
              </a:rPr>
              <a:t> </a:t>
            </a:r>
            <a:r>
              <a:rPr lang="en-US" b="1" dirty="0" err="1">
                <a:solidFill>
                  <a:srgbClr val="FF0000"/>
                </a:solidFill>
              </a:rPr>
              <a:t>phối</a:t>
            </a:r>
            <a:r>
              <a:rPr lang="en-US" b="1" dirty="0">
                <a:solidFill>
                  <a:srgbClr val="FF0000"/>
                </a:solidFill>
              </a:rPr>
              <a:t> </a:t>
            </a:r>
            <a:endParaRPr lang="en-US" dirty="0">
              <a:solidFill>
                <a:srgbClr val="FF0000"/>
              </a:solidFill>
            </a:endParaRPr>
          </a:p>
          <a:p>
            <a:pPr marL="0" indent="0">
              <a:buNone/>
            </a:pPr>
            <a:r>
              <a:rPr lang="vi-VN" b="1" dirty="0">
                <a:solidFill>
                  <a:srgbClr val="FF0000"/>
                </a:solidFill>
              </a:rPr>
              <a:t>+ Cơ sở vật chất, phương tiện vận chuyển và tồn trữ </a:t>
            </a:r>
            <a:endParaRPr lang="vi-VN" dirty="0">
              <a:solidFill>
                <a:srgbClr val="FF0000"/>
              </a:solidFill>
            </a:endParaRPr>
          </a:p>
          <a:p>
            <a:pPr marL="0" indent="0">
              <a:buNone/>
            </a:pPr>
            <a:r>
              <a:rPr lang="vi-VN" b="1" dirty="0">
                <a:solidFill>
                  <a:srgbClr val="FF0000"/>
                </a:solidFill>
              </a:rPr>
              <a:t>+ Hệ thống thông tin thị trường và các dịch vụ của hoạt động mua bán </a:t>
            </a:r>
            <a:endParaRPr lang="en-US" dirty="0">
              <a:solidFill>
                <a:srgbClr val="FF0000"/>
              </a:solidFill>
            </a:endParaRPr>
          </a:p>
        </p:txBody>
      </p:sp>
    </p:spTree>
    <p:extLst>
      <p:ext uri="{BB962C8B-B14F-4D97-AF65-F5344CB8AC3E}">
        <p14:creationId xmlns:p14="http://schemas.microsoft.com/office/powerpoint/2010/main" val="4121298238"/>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2838C-4C23-4ED1-9BDB-62AD0317F717}"/>
              </a:ext>
            </a:extLst>
          </p:cNvPr>
          <p:cNvSpPr>
            <a:spLocks noGrp="1"/>
          </p:cNvSpPr>
          <p:nvPr>
            <p:ph type="title"/>
          </p:nvPr>
        </p:nvSpPr>
        <p:spPr/>
        <p:txBody>
          <a:bodyPr/>
          <a:lstStyle/>
          <a:p>
            <a:r>
              <a:rPr lang="en-US" b="0" dirty="0"/>
              <a:t>CHÍNH SÁCH PHÂN PHỐI 	</a:t>
            </a:r>
            <a:endParaRPr lang="en-US" dirty="0"/>
          </a:p>
        </p:txBody>
      </p:sp>
      <p:sp>
        <p:nvSpPr>
          <p:cNvPr id="3" name="Content Placeholder 2">
            <a:extLst>
              <a:ext uri="{FF2B5EF4-FFF2-40B4-BE49-F238E27FC236}">
                <a16:creationId xmlns:a16="http://schemas.microsoft.com/office/drawing/2014/main" id="{7EA0F456-409E-4747-A0F6-A0D5C698E228}"/>
              </a:ext>
            </a:extLst>
          </p:cNvPr>
          <p:cNvSpPr>
            <a:spLocks noGrp="1"/>
          </p:cNvSpPr>
          <p:nvPr>
            <p:ph idx="1"/>
          </p:nvPr>
        </p:nvSpPr>
        <p:spPr/>
        <p:txBody>
          <a:bodyPr/>
          <a:lstStyle/>
          <a:p>
            <a:r>
              <a:rPr lang="en-US" b="1" dirty="0" err="1"/>
              <a:t>Hệ</a:t>
            </a:r>
            <a:r>
              <a:rPr lang="en-US" b="1" dirty="0"/>
              <a:t> </a:t>
            </a:r>
            <a:r>
              <a:rPr lang="en-US" b="1" dirty="0" err="1"/>
              <a:t>thống</a:t>
            </a:r>
            <a:r>
              <a:rPr lang="en-US" b="1" dirty="0"/>
              <a:t> </a:t>
            </a:r>
            <a:r>
              <a:rPr lang="en-US" b="1" dirty="0" err="1"/>
              <a:t>kênh</a:t>
            </a:r>
            <a:r>
              <a:rPr lang="en-US" b="1" dirty="0"/>
              <a:t> </a:t>
            </a:r>
            <a:r>
              <a:rPr lang="en-US" b="1" dirty="0" err="1"/>
              <a:t>phân</a:t>
            </a:r>
            <a:r>
              <a:rPr lang="en-US" b="1" dirty="0"/>
              <a:t> </a:t>
            </a:r>
            <a:r>
              <a:rPr lang="en-US" b="1" dirty="0" err="1"/>
              <a:t>phối</a:t>
            </a:r>
            <a:r>
              <a:rPr lang="en-US" b="1" dirty="0"/>
              <a:t>: </a:t>
            </a:r>
            <a:endParaRPr lang="en-US" dirty="0"/>
          </a:p>
        </p:txBody>
      </p:sp>
      <p:pic>
        <p:nvPicPr>
          <p:cNvPr id="4" name="Picture 3">
            <a:extLst>
              <a:ext uri="{FF2B5EF4-FFF2-40B4-BE49-F238E27FC236}">
                <a16:creationId xmlns:a16="http://schemas.microsoft.com/office/drawing/2014/main" id="{E5D172E9-7F0D-45D3-848C-A84DAC696A80}"/>
              </a:ext>
            </a:extLst>
          </p:cNvPr>
          <p:cNvPicPr>
            <a:picLocks noChangeAspect="1"/>
          </p:cNvPicPr>
          <p:nvPr/>
        </p:nvPicPr>
        <p:blipFill>
          <a:blip r:embed="rId2"/>
          <a:stretch>
            <a:fillRect/>
          </a:stretch>
        </p:blipFill>
        <p:spPr>
          <a:xfrm>
            <a:off x="4876800" y="2133600"/>
            <a:ext cx="6838950" cy="3876675"/>
          </a:xfrm>
          <a:prstGeom prst="rect">
            <a:avLst/>
          </a:prstGeom>
        </p:spPr>
      </p:pic>
    </p:spTree>
    <p:extLst>
      <p:ext uri="{BB962C8B-B14F-4D97-AF65-F5344CB8AC3E}">
        <p14:creationId xmlns:p14="http://schemas.microsoft.com/office/powerpoint/2010/main" val="116964694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DA7D3-B599-4058-A63D-82F1DA9C6452}"/>
              </a:ext>
            </a:extLst>
          </p:cNvPr>
          <p:cNvSpPr>
            <a:spLocks noGrp="1"/>
          </p:cNvSpPr>
          <p:nvPr>
            <p:ph type="title"/>
          </p:nvPr>
        </p:nvSpPr>
        <p:spPr/>
        <p:txBody>
          <a:bodyPr/>
          <a:lstStyle/>
          <a:p>
            <a:r>
              <a:rPr lang="en-US" b="0" dirty="0"/>
              <a:t>CHÍNH SÁCH PHÂN PHỐI</a:t>
            </a:r>
            <a:endParaRPr lang="en-US" dirty="0"/>
          </a:p>
        </p:txBody>
      </p:sp>
      <p:sp>
        <p:nvSpPr>
          <p:cNvPr id="3" name="Content Placeholder 2">
            <a:extLst>
              <a:ext uri="{FF2B5EF4-FFF2-40B4-BE49-F238E27FC236}">
                <a16:creationId xmlns:a16="http://schemas.microsoft.com/office/drawing/2014/main" id="{23182DF6-513D-4DBE-97B6-13DDACB1308A}"/>
              </a:ext>
            </a:extLst>
          </p:cNvPr>
          <p:cNvSpPr>
            <a:spLocks noGrp="1"/>
          </p:cNvSpPr>
          <p:nvPr>
            <p:ph idx="1"/>
          </p:nvPr>
        </p:nvSpPr>
        <p:spPr/>
        <p:txBody>
          <a:bodyPr/>
          <a:lstStyle/>
          <a:p>
            <a:r>
              <a:rPr lang="en-US" dirty="0" err="1"/>
              <a:t>Phân</a:t>
            </a:r>
            <a:r>
              <a:rPr lang="en-US" dirty="0"/>
              <a:t> </a:t>
            </a:r>
            <a:r>
              <a:rPr lang="en-US" dirty="0" err="1"/>
              <a:t>tích</a:t>
            </a:r>
            <a:r>
              <a:rPr lang="en-US" dirty="0"/>
              <a:t> </a:t>
            </a:r>
            <a:r>
              <a:rPr lang="en-US" dirty="0" err="1"/>
              <a:t>và</a:t>
            </a:r>
            <a:r>
              <a:rPr lang="en-US" dirty="0"/>
              <a:t> </a:t>
            </a:r>
            <a:r>
              <a:rPr lang="en-US" dirty="0" err="1"/>
              <a:t>lựa</a:t>
            </a:r>
            <a:r>
              <a:rPr lang="en-US" dirty="0"/>
              <a:t> </a:t>
            </a:r>
            <a:r>
              <a:rPr lang="en-US" dirty="0" err="1"/>
              <a:t>chọn</a:t>
            </a:r>
            <a:r>
              <a:rPr lang="en-US" dirty="0"/>
              <a:t> </a:t>
            </a:r>
            <a:r>
              <a:rPr lang="en-US" dirty="0" err="1"/>
              <a:t>kênh</a:t>
            </a:r>
            <a:r>
              <a:rPr lang="en-US" dirty="0"/>
              <a:t> </a:t>
            </a:r>
            <a:r>
              <a:rPr lang="en-US" dirty="0" err="1"/>
              <a:t>phân</a:t>
            </a:r>
            <a:r>
              <a:rPr lang="en-US" dirty="0"/>
              <a:t> </a:t>
            </a:r>
            <a:r>
              <a:rPr lang="en-US" dirty="0" err="1"/>
              <a:t>phối</a:t>
            </a:r>
            <a:r>
              <a:rPr lang="en-US" dirty="0"/>
              <a:t>:</a:t>
            </a:r>
          </a:p>
          <a:p>
            <a:pPr>
              <a:buFont typeface="Arial" panose="020B0604020202020204" pitchFamily="34" charset="0"/>
              <a:buChar char="+"/>
            </a:pPr>
            <a:r>
              <a:rPr lang="vi-VN" dirty="0">
                <a:solidFill>
                  <a:srgbClr val="FF0000"/>
                </a:solidFill>
              </a:rPr>
              <a:t>Yếu tố thị trường</a:t>
            </a:r>
            <a:endParaRPr lang="en-US" dirty="0">
              <a:solidFill>
                <a:srgbClr val="FF0000"/>
              </a:solidFill>
            </a:endParaRPr>
          </a:p>
          <a:p>
            <a:pPr>
              <a:buFont typeface="Arial" panose="020B0604020202020204" pitchFamily="34" charset="0"/>
              <a:buChar char="+"/>
            </a:pPr>
            <a:r>
              <a:rPr lang="en-US" dirty="0" err="1">
                <a:solidFill>
                  <a:srgbClr val="FF0000"/>
                </a:solidFill>
              </a:rPr>
              <a:t>Đặc</a:t>
            </a:r>
            <a:r>
              <a:rPr lang="en-US" dirty="0">
                <a:solidFill>
                  <a:srgbClr val="FF0000"/>
                </a:solidFill>
              </a:rPr>
              <a:t> </a:t>
            </a:r>
            <a:r>
              <a:rPr lang="en-US" dirty="0" err="1">
                <a:solidFill>
                  <a:srgbClr val="FF0000"/>
                </a:solidFill>
              </a:rPr>
              <a:t>tính</a:t>
            </a:r>
            <a:r>
              <a:rPr lang="en-US" dirty="0">
                <a:solidFill>
                  <a:srgbClr val="FF0000"/>
                </a:solidFill>
              </a:rPr>
              <a:t> </a:t>
            </a:r>
            <a:r>
              <a:rPr lang="en-US" dirty="0" err="1">
                <a:solidFill>
                  <a:srgbClr val="FF0000"/>
                </a:solidFill>
              </a:rPr>
              <a:t>của</a:t>
            </a:r>
            <a:r>
              <a:rPr lang="en-US" dirty="0">
                <a:solidFill>
                  <a:srgbClr val="FF0000"/>
                </a:solidFill>
              </a:rPr>
              <a:t> </a:t>
            </a:r>
            <a:r>
              <a:rPr lang="en-US" dirty="0" err="1">
                <a:solidFill>
                  <a:srgbClr val="FF0000"/>
                </a:solidFill>
              </a:rPr>
              <a:t>sản</a:t>
            </a:r>
            <a:r>
              <a:rPr lang="en-US" dirty="0">
                <a:solidFill>
                  <a:srgbClr val="FF0000"/>
                </a:solidFill>
              </a:rPr>
              <a:t> </a:t>
            </a:r>
            <a:r>
              <a:rPr lang="en-US" dirty="0" err="1">
                <a:solidFill>
                  <a:srgbClr val="FF0000"/>
                </a:solidFill>
              </a:rPr>
              <a:t>phẩm</a:t>
            </a:r>
            <a:endParaRPr lang="en-US" dirty="0">
              <a:solidFill>
                <a:srgbClr val="FF0000"/>
              </a:solidFill>
            </a:endParaRPr>
          </a:p>
          <a:p>
            <a:pPr>
              <a:buFont typeface="Arial" panose="020B0604020202020204" pitchFamily="34" charset="0"/>
              <a:buChar char="+"/>
            </a:pPr>
            <a:r>
              <a:rPr lang="vi-VN" dirty="0">
                <a:solidFill>
                  <a:srgbClr val="FF0000"/>
                </a:solidFill>
              </a:rPr>
              <a:t>Ảnh hưởng của nhà trung gian</a:t>
            </a:r>
            <a:endParaRPr lang="en-US" dirty="0">
              <a:solidFill>
                <a:srgbClr val="FF0000"/>
              </a:solidFill>
            </a:endParaRPr>
          </a:p>
          <a:p>
            <a:pPr>
              <a:buFont typeface="Arial" panose="020B0604020202020204" pitchFamily="34" charset="0"/>
              <a:buChar char="+"/>
            </a:pPr>
            <a:r>
              <a:rPr lang="en-US" dirty="0" err="1">
                <a:solidFill>
                  <a:srgbClr val="FF0000"/>
                </a:solidFill>
              </a:rPr>
              <a:t>Bản</a:t>
            </a:r>
            <a:r>
              <a:rPr lang="en-US" dirty="0">
                <a:solidFill>
                  <a:srgbClr val="FF0000"/>
                </a:solidFill>
              </a:rPr>
              <a:t> </a:t>
            </a:r>
            <a:r>
              <a:rPr lang="en-US" dirty="0" err="1">
                <a:solidFill>
                  <a:srgbClr val="FF0000"/>
                </a:solidFill>
              </a:rPr>
              <a:t>thân</a:t>
            </a:r>
            <a:r>
              <a:rPr lang="en-US" dirty="0">
                <a:solidFill>
                  <a:srgbClr val="FF0000"/>
                </a:solidFill>
              </a:rPr>
              <a:t> </a:t>
            </a:r>
            <a:r>
              <a:rPr lang="en-US" dirty="0" err="1">
                <a:solidFill>
                  <a:srgbClr val="FF0000"/>
                </a:solidFill>
              </a:rPr>
              <a:t>doanh</a:t>
            </a:r>
            <a:r>
              <a:rPr lang="en-US" dirty="0">
                <a:solidFill>
                  <a:srgbClr val="FF0000"/>
                </a:solidFill>
              </a:rPr>
              <a:t> </a:t>
            </a:r>
            <a:r>
              <a:rPr lang="en-US" dirty="0" err="1">
                <a:solidFill>
                  <a:srgbClr val="FF0000"/>
                </a:solidFill>
              </a:rPr>
              <a:t>nghiệp</a:t>
            </a:r>
            <a:endParaRPr lang="en-US" dirty="0">
              <a:solidFill>
                <a:srgbClr val="FF0000"/>
              </a:solidFill>
            </a:endParaRPr>
          </a:p>
        </p:txBody>
      </p:sp>
    </p:spTree>
    <p:extLst>
      <p:ext uri="{BB962C8B-B14F-4D97-AF65-F5344CB8AC3E}">
        <p14:creationId xmlns:p14="http://schemas.microsoft.com/office/powerpoint/2010/main" val="1970565451"/>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F1BB2-6828-49D6-A62A-11EE9A2AEFC3}"/>
              </a:ext>
            </a:extLst>
          </p:cNvPr>
          <p:cNvSpPr>
            <a:spLocks noGrp="1"/>
          </p:cNvSpPr>
          <p:nvPr>
            <p:ph type="title"/>
          </p:nvPr>
        </p:nvSpPr>
        <p:spPr/>
        <p:txBody>
          <a:bodyPr/>
          <a:lstStyle/>
          <a:p>
            <a:r>
              <a:rPr lang="en-US" b="0" dirty="0"/>
              <a:t>CHÍNH SÁCH PHÂN PHỐI</a:t>
            </a:r>
            <a:endParaRPr lang="en-US" dirty="0"/>
          </a:p>
        </p:txBody>
      </p:sp>
      <p:sp>
        <p:nvSpPr>
          <p:cNvPr id="3" name="Content Placeholder 2">
            <a:extLst>
              <a:ext uri="{FF2B5EF4-FFF2-40B4-BE49-F238E27FC236}">
                <a16:creationId xmlns:a16="http://schemas.microsoft.com/office/drawing/2014/main" id="{B0131C3F-D0E5-4331-AD4D-6CB0F760DA30}"/>
              </a:ext>
            </a:extLst>
          </p:cNvPr>
          <p:cNvSpPr>
            <a:spLocks noGrp="1"/>
          </p:cNvSpPr>
          <p:nvPr>
            <p:ph idx="1"/>
          </p:nvPr>
        </p:nvSpPr>
        <p:spPr/>
        <p:txBody>
          <a:bodyPr/>
          <a:lstStyle/>
          <a:p>
            <a:r>
              <a:rPr lang="en-US" dirty="0" err="1"/>
              <a:t>Chọn</a:t>
            </a:r>
            <a:r>
              <a:rPr lang="en-US" dirty="0"/>
              <a:t> </a:t>
            </a:r>
            <a:r>
              <a:rPr lang="en-US" dirty="0" err="1"/>
              <a:t>lựa</a:t>
            </a:r>
            <a:r>
              <a:rPr lang="en-US" dirty="0"/>
              <a:t> </a:t>
            </a:r>
            <a:r>
              <a:rPr lang="en-US" dirty="0" err="1"/>
              <a:t>nhà</a:t>
            </a:r>
            <a:r>
              <a:rPr lang="en-US" dirty="0"/>
              <a:t> </a:t>
            </a:r>
            <a:r>
              <a:rPr lang="en-US" dirty="0" err="1"/>
              <a:t>trung</a:t>
            </a:r>
            <a:r>
              <a:rPr lang="en-US" dirty="0"/>
              <a:t> </a:t>
            </a:r>
            <a:r>
              <a:rPr lang="en-US" dirty="0" err="1"/>
              <a:t>gian</a:t>
            </a:r>
            <a:r>
              <a:rPr lang="en-US" dirty="0"/>
              <a:t> </a:t>
            </a:r>
            <a:r>
              <a:rPr lang="en-US" dirty="0" err="1"/>
              <a:t>phân</a:t>
            </a:r>
            <a:r>
              <a:rPr lang="en-US" dirty="0"/>
              <a:t> </a:t>
            </a:r>
            <a:r>
              <a:rPr lang="en-US" dirty="0" err="1"/>
              <a:t>phối</a:t>
            </a:r>
            <a:endParaRPr lang="en-US" dirty="0"/>
          </a:p>
          <a:p>
            <a:r>
              <a:rPr lang="vi-VN" dirty="0"/>
              <a:t>Tuyển chọn các thành viên của kênh Doanh nghiệp cần thu hút các thành viên có khả năng kinh doanh tốt, thể hiện: </a:t>
            </a:r>
            <a:endParaRPr lang="en-US" dirty="0"/>
          </a:p>
          <a:p>
            <a:r>
              <a:rPr lang="vi-VN" dirty="0">
                <a:solidFill>
                  <a:srgbClr val="FF0000"/>
                </a:solidFill>
              </a:rPr>
              <a:t>Thâm niên, kinh nghiệm, khả năng am hiểu khách hàng </a:t>
            </a:r>
            <a:endParaRPr lang="en-US" dirty="0">
              <a:solidFill>
                <a:srgbClr val="FF0000"/>
              </a:solidFill>
            </a:endParaRPr>
          </a:p>
          <a:p>
            <a:r>
              <a:rPr lang="vi-VN" dirty="0">
                <a:solidFill>
                  <a:srgbClr val="FF0000"/>
                </a:solidFill>
              </a:rPr>
              <a:t>Nguồn vốn và cơ sở vật chất kỹ thuật </a:t>
            </a:r>
            <a:endParaRPr lang="en-US" dirty="0">
              <a:solidFill>
                <a:srgbClr val="FF0000"/>
              </a:solidFill>
            </a:endParaRPr>
          </a:p>
          <a:p>
            <a:r>
              <a:rPr lang="vi-VN" dirty="0">
                <a:solidFill>
                  <a:srgbClr val="FF0000"/>
                </a:solidFill>
              </a:rPr>
              <a:t>Thành tích tăng trưởng về doanh số và lợi nhuận </a:t>
            </a:r>
            <a:endParaRPr lang="en-US" dirty="0">
              <a:solidFill>
                <a:srgbClr val="FF0000"/>
              </a:solidFill>
            </a:endParaRPr>
          </a:p>
          <a:p>
            <a:r>
              <a:rPr lang="vi-VN" dirty="0">
                <a:solidFill>
                  <a:srgbClr val="FF0000"/>
                </a:solidFill>
              </a:rPr>
              <a:t>Khả năng tổ chức kinh doanh và nghệ thuật bán hàng</a:t>
            </a:r>
            <a:endParaRPr lang="en-US" dirty="0">
              <a:solidFill>
                <a:srgbClr val="FF0000"/>
              </a:solidFill>
            </a:endParaRPr>
          </a:p>
          <a:p>
            <a:r>
              <a:rPr lang="vi-VN" dirty="0">
                <a:solidFill>
                  <a:srgbClr val="FF0000"/>
                </a:solidFill>
              </a:rPr>
              <a:t>Danh tiếng và uy tín trong kinh doanh</a:t>
            </a:r>
            <a:endParaRPr lang="en-US" dirty="0">
              <a:solidFill>
                <a:srgbClr val="FF0000"/>
              </a:solidFill>
            </a:endParaRPr>
          </a:p>
        </p:txBody>
      </p:sp>
    </p:spTree>
    <p:extLst>
      <p:ext uri="{BB962C8B-B14F-4D97-AF65-F5344CB8AC3E}">
        <p14:creationId xmlns:p14="http://schemas.microsoft.com/office/powerpoint/2010/main" val="240564469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9E466-A1F7-469E-AE91-8A1B92B62CAA}"/>
              </a:ext>
            </a:extLst>
          </p:cNvPr>
          <p:cNvSpPr>
            <a:spLocks noGrp="1"/>
          </p:cNvSpPr>
          <p:nvPr>
            <p:ph type="title"/>
          </p:nvPr>
        </p:nvSpPr>
        <p:spPr/>
        <p:txBody>
          <a:bodyPr/>
          <a:lstStyle/>
          <a:p>
            <a:r>
              <a:rPr lang="en-US" b="0" dirty="0"/>
              <a:t>I. KHÁI NIỆM, VAI TRÒ VÀ QUÁ TRÌNH PHÁT TRIỂN CỦA MARKETING 	</a:t>
            </a:r>
          </a:p>
        </p:txBody>
      </p:sp>
      <p:sp>
        <p:nvSpPr>
          <p:cNvPr id="3" name="Content Placeholder 2">
            <a:extLst>
              <a:ext uri="{FF2B5EF4-FFF2-40B4-BE49-F238E27FC236}">
                <a16:creationId xmlns:a16="http://schemas.microsoft.com/office/drawing/2014/main" id="{CFD72030-3A9D-4BF0-BAD1-DB3F67CC0ABA}"/>
              </a:ext>
            </a:extLst>
          </p:cNvPr>
          <p:cNvSpPr>
            <a:spLocks noGrp="1"/>
          </p:cNvSpPr>
          <p:nvPr>
            <p:ph idx="1"/>
          </p:nvPr>
        </p:nvSpPr>
        <p:spPr/>
        <p:txBody>
          <a:bodyPr/>
          <a:lstStyle/>
          <a:p>
            <a:r>
              <a:rPr lang="en-US" dirty="0" err="1"/>
              <a:t>Một</a:t>
            </a:r>
            <a:r>
              <a:rPr lang="en-US" dirty="0"/>
              <a:t> </a:t>
            </a:r>
            <a:r>
              <a:rPr lang="en-US" dirty="0" err="1"/>
              <a:t>số</a:t>
            </a:r>
            <a:r>
              <a:rPr lang="en-US" dirty="0"/>
              <a:t> </a:t>
            </a:r>
            <a:r>
              <a:rPr lang="en-US" dirty="0" err="1"/>
              <a:t>khái</a:t>
            </a:r>
            <a:r>
              <a:rPr lang="en-US" dirty="0"/>
              <a:t> </a:t>
            </a:r>
            <a:r>
              <a:rPr lang="en-US" dirty="0" err="1"/>
              <a:t>niệm</a:t>
            </a:r>
            <a:r>
              <a:rPr lang="en-US" dirty="0"/>
              <a:t> </a:t>
            </a:r>
            <a:r>
              <a:rPr lang="en-US" dirty="0" err="1"/>
              <a:t>về</a:t>
            </a:r>
            <a:r>
              <a:rPr lang="en-US" dirty="0"/>
              <a:t> marketing</a:t>
            </a:r>
            <a:r>
              <a:rPr lang="en-US" i="1" dirty="0"/>
              <a:t>: </a:t>
            </a:r>
            <a:endParaRPr lang="en-US" dirty="0"/>
          </a:p>
          <a:p>
            <a:r>
              <a:rPr lang="vi-VN" b="1" dirty="0">
                <a:solidFill>
                  <a:srgbClr val="FF0000"/>
                </a:solidFill>
              </a:rPr>
              <a:t>Định nghĩa tổng quát về marketing của Philip Kotler: Marketing là một dạng hoạt động của con người nhằm thoả mãn những nhu cầu và mong muốn của họ thông qua trao đổi. </a:t>
            </a:r>
            <a:endParaRPr lang="en-US" b="1" dirty="0">
              <a:solidFill>
                <a:srgbClr val="FF0000"/>
              </a:solidFill>
            </a:endParaRPr>
          </a:p>
          <a:p>
            <a:r>
              <a:rPr lang="vi-VN" dirty="0"/>
              <a:t>"</a:t>
            </a:r>
            <a:r>
              <a:rPr lang="vi-VN" b="1" dirty="0"/>
              <a:t>Marketing là quá trình xác định tham gia và sáng tạo ra nhu cầu mong muốn tiêu thụ sản phẩm và tổ chức tất cả nguồn lực của công ty nhằm làm hài lòng người tiêu dùng để đạt được lợi nhuận hiệu quả cho cả công ty và người tiêu dùng" (G. F. Goodrich ). </a:t>
            </a:r>
            <a:endParaRPr lang="en-US" b="1" dirty="0"/>
          </a:p>
        </p:txBody>
      </p:sp>
    </p:spTree>
    <p:extLst>
      <p:ext uri="{BB962C8B-B14F-4D97-AF65-F5344CB8AC3E}">
        <p14:creationId xmlns:p14="http://schemas.microsoft.com/office/powerpoint/2010/main" val="204699881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ECC81-141C-4FEF-BBBE-F10B8CC86284}"/>
              </a:ext>
            </a:extLst>
          </p:cNvPr>
          <p:cNvSpPr>
            <a:spLocks noGrp="1"/>
          </p:cNvSpPr>
          <p:nvPr>
            <p:ph type="title"/>
          </p:nvPr>
        </p:nvSpPr>
        <p:spPr/>
        <p:txBody>
          <a:bodyPr/>
          <a:lstStyle/>
          <a:p>
            <a:r>
              <a:rPr lang="en-US" b="0" dirty="0"/>
              <a:t>CHÍNH SÁCH PHÂN PHỐI</a:t>
            </a:r>
            <a:endParaRPr lang="en-US" dirty="0"/>
          </a:p>
        </p:txBody>
      </p:sp>
      <p:sp>
        <p:nvSpPr>
          <p:cNvPr id="3" name="Content Placeholder 2">
            <a:extLst>
              <a:ext uri="{FF2B5EF4-FFF2-40B4-BE49-F238E27FC236}">
                <a16:creationId xmlns:a16="http://schemas.microsoft.com/office/drawing/2014/main" id="{844090EC-2EBC-4D7D-B442-C37CDFE3FB23}"/>
              </a:ext>
            </a:extLst>
          </p:cNvPr>
          <p:cNvSpPr>
            <a:spLocks noGrp="1"/>
          </p:cNvSpPr>
          <p:nvPr>
            <p:ph idx="1"/>
          </p:nvPr>
        </p:nvSpPr>
        <p:spPr/>
        <p:txBody>
          <a:bodyPr/>
          <a:lstStyle/>
          <a:p>
            <a:r>
              <a:rPr lang="vi-VN" dirty="0"/>
              <a:t>Đánh giá các thành viên của kênh Nhà sản xuất phải định kỳ đánh giá kết quả hoạt động của người trung gian theo một số tiêu chuẩn như:</a:t>
            </a:r>
            <a:endParaRPr lang="en-US" dirty="0"/>
          </a:p>
          <a:p>
            <a:r>
              <a:rPr lang="vi-VN" dirty="0">
                <a:solidFill>
                  <a:srgbClr val="FF0000"/>
                </a:solidFill>
              </a:rPr>
              <a:t>Mức doanh số đạt được</a:t>
            </a:r>
            <a:endParaRPr lang="en-US" dirty="0">
              <a:solidFill>
                <a:srgbClr val="FF0000"/>
              </a:solidFill>
            </a:endParaRPr>
          </a:p>
          <a:p>
            <a:r>
              <a:rPr lang="vi-VN" dirty="0">
                <a:solidFill>
                  <a:srgbClr val="FF0000"/>
                </a:solidFill>
              </a:rPr>
              <a:t>Mức độ lưu kho trung bình</a:t>
            </a:r>
            <a:endParaRPr lang="en-US" dirty="0">
              <a:solidFill>
                <a:srgbClr val="FF0000"/>
              </a:solidFill>
            </a:endParaRPr>
          </a:p>
          <a:p>
            <a:r>
              <a:rPr lang="vi-VN" dirty="0">
                <a:solidFill>
                  <a:srgbClr val="FF0000"/>
                </a:solidFill>
              </a:rPr>
              <a:t>Thời gian giao hàng cho khách</a:t>
            </a:r>
            <a:endParaRPr lang="en-US" dirty="0">
              <a:solidFill>
                <a:srgbClr val="FF0000"/>
              </a:solidFill>
            </a:endParaRPr>
          </a:p>
          <a:p>
            <a:r>
              <a:rPr lang="vi-VN" dirty="0">
                <a:solidFill>
                  <a:srgbClr val="FF0000"/>
                </a:solidFill>
              </a:rPr>
              <a:t>Cách xử lý hàng hóa thất thoát hoặc hư hỏng </a:t>
            </a:r>
            <a:endParaRPr lang="en-US" dirty="0">
              <a:solidFill>
                <a:srgbClr val="FF0000"/>
              </a:solidFill>
            </a:endParaRPr>
          </a:p>
          <a:p>
            <a:r>
              <a:rPr lang="vi-VN" dirty="0">
                <a:solidFill>
                  <a:srgbClr val="FF0000"/>
                </a:solidFill>
              </a:rPr>
              <a:t>Mức hợp tác trong các chương trình quảng cáo </a:t>
            </a:r>
            <a:endParaRPr lang="en-US" dirty="0">
              <a:solidFill>
                <a:srgbClr val="FF0000"/>
              </a:solidFill>
            </a:endParaRPr>
          </a:p>
          <a:p>
            <a:r>
              <a:rPr lang="vi-VN" dirty="0">
                <a:solidFill>
                  <a:srgbClr val="FF0000"/>
                </a:solidFill>
              </a:rPr>
              <a:t>Các dịch vụ họ phải làm cho khách hàng </a:t>
            </a:r>
            <a:endParaRPr lang="en-US" dirty="0">
              <a:solidFill>
                <a:srgbClr val="FF0000"/>
              </a:solidFill>
            </a:endParaRPr>
          </a:p>
        </p:txBody>
      </p:sp>
    </p:spTree>
    <p:extLst>
      <p:ext uri="{BB962C8B-B14F-4D97-AF65-F5344CB8AC3E}">
        <p14:creationId xmlns:p14="http://schemas.microsoft.com/office/powerpoint/2010/main" val="3616466598"/>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205D8-BD96-4CB1-8442-4A8CAB16CEBA}"/>
              </a:ext>
            </a:extLst>
          </p:cNvPr>
          <p:cNvSpPr>
            <a:spLocks noGrp="1"/>
          </p:cNvSpPr>
          <p:nvPr>
            <p:ph type="title"/>
          </p:nvPr>
        </p:nvSpPr>
        <p:spPr/>
        <p:txBody>
          <a:bodyPr/>
          <a:lstStyle/>
          <a:p>
            <a:r>
              <a:rPr lang="en-US" b="0" dirty="0"/>
              <a:t>CHÍNH SÁCH XÚC TIẾN BÁN HÀNG (CHIÊU THỊ) 	</a:t>
            </a:r>
            <a:endParaRPr lang="en-US" dirty="0"/>
          </a:p>
        </p:txBody>
      </p:sp>
      <p:sp>
        <p:nvSpPr>
          <p:cNvPr id="3" name="Content Placeholder 2">
            <a:extLst>
              <a:ext uri="{FF2B5EF4-FFF2-40B4-BE49-F238E27FC236}">
                <a16:creationId xmlns:a16="http://schemas.microsoft.com/office/drawing/2014/main" id="{83EFE922-A043-4B5B-A896-D70B44F53E44}"/>
              </a:ext>
            </a:extLst>
          </p:cNvPr>
          <p:cNvSpPr>
            <a:spLocks noGrp="1"/>
          </p:cNvSpPr>
          <p:nvPr>
            <p:ph idx="1"/>
          </p:nvPr>
        </p:nvSpPr>
        <p:spPr/>
        <p:txBody>
          <a:bodyPr/>
          <a:lstStyle/>
          <a:p>
            <a:r>
              <a:rPr lang="vi-VN" i="1" dirty="0"/>
              <a:t>Chiêu thị </a:t>
            </a:r>
            <a:r>
              <a:rPr lang="vi-VN" b="1" dirty="0"/>
              <a:t>: có nghĩa rộng hơn bán hàng, đó là các biện pháp nhằm đẩy mạnh và xúc tiến</a:t>
            </a:r>
            <a:r>
              <a:rPr lang="en-US" b="1" dirty="0"/>
              <a:t>.</a:t>
            </a:r>
            <a:endParaRPr lang="vi-VN" dirty="0"/>
          </a:p>
          <a:p>
            <a:pPr>
              <a:buFont typeface="Arial" panose="020B0604020202020204" pitchFamily="34" charset="0"/>
              <a:buChar char="•"/>
            </a:pPr>
            <a:r>
              <a:rPr lang="vi-VN" b="1" dirty="0">
                <a:solidFill>
                  <a:srgbClr val="FF0000"/>
                </a:solidFill>
              </a:rPr>
              <a:t>Làm cho hàng hóa tiêu thụ nhanh hơn </a:t>
            </a:r>
            <a:endParaRPr lang="vi-VN" dirty="0">
              <a:solidFill>
                <a:srgbClr val="FF0000"/>
              </a:solidFill>
            </a:endParaRPr>
          </a:p>
          <a:p>
            <a:pPr>
              <a:buFont typeface="Arial" panose="020B0604020202020204" pitchFamily="34" charset="0"/>
              <a:buChar char="•"/>
            </a:pPr>
            <a:r>
              <a:rPr lang="vi-VN" b="1" dirty="0">
                <a:solidFill>
                  <a:srgbClr val="FF0000"/>
                </a:solidFill>
              </a:rPr>
              <a:t>Khách hàng thỏa mãn hơn </a:t>
            </a:r>
            <a:endParaRPr lang="vi-VN" dirty="0">
              <a:solidFill>
                <a:srgbClr val="FF0000"/>
              </a:solidFill>
            </a:endParaRPr>
          </a:p>
          <a:p>
            <a:r>
              <a:rPr lang="en-US" b="1" dirty="0" err="1"/>
              <a:t>Chiêu</a:t>
            </a:r>
            <a:r>
              <a:rPr lang="en-US" b="1" dirty="0"/>
              <a:t> </a:t>
            </a:r>
            <a:r>
              <a:rPr lang="en-US" b="1" dirty="0" err="1"/>
              <a:t>thị</a:t>
            </a:r>
            <a:r>
              <a:rPr lang="en-US" b="1" dirty="0"/>
              <a:t> bao </a:t>
            </a:r>
            <a:r>
              <a:rPr lang="en-US" b="1" dirty="0" err="1"/>
              <a:t>gồm</a:t>
            </a:r>
            <a:r>
              <a:rPr lang="en-US" b="1" dirty="0"/>
              <a:t> </a:t>
            </a:r>
            <a:r>
              <a:rPr lang="en-US" b="1" dirty="0" err="1"/>
              <a:t>các</a:t>
            </a:r>
            <a:r>
              <a:rPr lang="en-US" b="1" dirty="0"/>
              <a:t> </a:t>
            </a:r>
            <a:r>
              <a:rPr lang="en-US" b="1" dirty="0" err="1"/>
              <a:t>họat</a:t>
            </a:r>
            <a:r>
              <a:rPr lang="en-US" b="1" dirty="0"/>
              <a:t> </a:t>
            </a:r>
            <a:r>
              <a:rPr lang="en-US" b="1" dirty="0" err="1"/>
              <a:t>động</a:t>
            </a:r>
            <a:r>
              <a:rPr lang="en-US" b="1" dirty="0"/>
              <a:t>: </a:t>
            </a:r>
            <a:r>
              <a:rPr lang="en-US" b="1" dirty="0" err="1"/>
              <a:t>quảng</a:t>
            </a:r>
            <a:r>
              <a:rPr lang="en-US" b="1" dirty="0"/>
              <a:t> </a:t>
            </a:r>
            <a:r>
              <a:rPr lang="en-US" b="1" dirty="0" err="1"/>
              <a:t>cáo</a:t>
            </a:r>
            <a:r>
              <a:rPr lang="en-US" b="1" dirty="0"/>
              <a:t>, </a:t>
            </a:r>
            <a:r>
              <a:rPr lang="en-US" b="1" dirty="0" err="1"/>
              <a:t>khuyến</a:t>
            </a:r>
            <a:r>
              <a:rPr lang="en-US" b="1" dirty="0"/>
              <a:t> </a:t>
            </a:r>
            <a:r>
              <a:rPr lang="en-US" b="1" dirty="0" err="1"/>
              <a:t>mãi</a:t>
            </a:r>
            <a:r>
              <a:rPr lang="en-US" b="1" dirty="0"/>
              <a:t>, </a:t>
            </a:r>
            <a:r>
              <a:rPr lang="en-US" b="1" dirty="0" err="1"/>
              <a:t>chào</a:t>
            </a:r>
            <a:r>
              <a:rPr lang="en-US" b="1" dirty="0"/>
              <a:t> </a:t>
            </a:r>
            <a:r>
              <a:rPr lang="en-US" b="1" dirty="0" err="1"/>
              <a:t>hàng</a:t>
            </a:r>
            <a:r>
              <a:rPr lang="en-US" b="1" dirty="0"/>
              <a:t> </a:t>
            </a:r>
            <a:r>
              <a:rPr lang="en-US" b="1" dirty="0" err="1"/>
              <a:t>trực</a:t>
            </a:r>
            <a:r>
              <a:rPr lang="en-US" b="1" dirty="0"/>
              <a:t> </a:t>
            </a:r>
            <a:r>
              <a:rPr lang="en-US" b="1" dirty="0" err="1"/>
              <a:t>tiếp</a:t>
            </a:r>
            <a:r>
              <a:rPr lang="en-US" b="1" dirty="0"/>
              <a:t> </a:t>
            </a:r>
            <a:r>
              <a:rPr lang="en-US" b="1" dirty="0" err="1"/>
              <a:t>cá</a:t>
            </a:r>
            <a:r>
              <a:rPr lang="en-US" b="1" dirty="0"/>
              <a:t> </a:t>
            </a:r>
            <a:r>
              <a:rPr lang="en-US" b="1" dirty="0" err="1"/>
              <a:t>nhân</a:t>
            </a:r>
            <a:r>
              <a:rPr lang="en-US" b="1" dirty="0"/>
              <a:t>, </a:t>
            </a:r>
            <a:r>
              <a:rPr lang="en-US" b="1" dirty="0" err="1"/>
              <a:t>tuyên</a:t>
            </a:r>
            <a:r>
              <a:rPr lang="en-US" b="1" dirty="0"/>
              <a:t> </a:t>
            </a:r>
            <a:r>
              <a:rPr lang="en-US" b="1" dirty="0" err="1"/>
              <a:t>truyền</a:t>
            </a:r>
            <a:r>
              <a:rPr lang="en-US" b="1" dirty="0"/>
              <a:t> – </a:t>
            </a:r>
            <a:r>
              <a:rPr lang="en-US" b="1" dirty="0" err="1"/>
              <a:t>quan</a:t>
            </a:r>
            <a:r>
              <a:rPr lang="en-US" b="1" dirty="0"/>
              <a:t> </a:t>
            </a:r>
            <a:r>
              <a:rPr lang="en-US" b="1" dirty="0" err="1"/>
              <a:t>hệ</a:t>
            </a:r>
            <a:r>
              <a:rPr lang="en-US" b="1" dirty="0"/>
              <a:t> </a:t>
            </a:r>
            <a:r>
              <a:rPr lang="en-US" b="1" dirty="0" err="1"/>
              <a:t>với</a:t>
            </a:r>
            <a:r>
              <a:rPr lang="en-US" b="1" dirty="0"/>
              <a:t> </a:t>
            </a:r>
            <a:r>
              <a:rPr lang="en-US" b="1" dirty="0" err="1"/>
              <a:t>công</a:t>
            </a:r>
            <a:r>
              <a:rPr lang="en-US" b="1" dirty="0"/>
              <a:t> </a:t>
            </a:r>
            <a:r>
              <a:rPr lang="en-US" b="1" dirty="0" err="1"/>
              <a:t>chúng</a:t>
            </a:r>
            <a:r>
              <a:rPr lang="en-US" b="1" dirty="0"/>
              <a:t>. </a:t>
            </a:r>
            <a:endParaRPr lang="en-US" dirty="0"/>
          </a:p>
        </p:txBody>
      </p:sp>
    </p:spTree>
    <p:extLst>
      <p:ext uri="{BB962C8B-B14F-4D97-AF65-F5344CB8AC3E}">
        <p14:creationId xmlns:p14="http://schemas.microsoft.com/office/powerpoint/2010/main" val="79613366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B5938-CA5B-4E99-AB03-D798D3B72328}"/>
              </a:ext>
            </a:extLst>
          </p:cNvPr>
          <p:cNvSpPr>
            <a:spLocks noGrp="1"/>
          </p:cNvSpPr>
          <p:nvPr>
            <p:ph type="title"/>
          </p:nvPr>
        </p:nvSpPr>
        <p:spPr/>
        <p:txBody>
          <a:bodyPr/>
          <a:lstStyle/>
          <a:p>
            <a:r>
              <a:rPr lang="en-US" b="0" dirty="0"/>
              <a:t>CHÍNH SÁCH XÚC TIẾN BÁN HÀNG (CHIÊU THỊ)</a:t>
            </a:r>
            <a:endParaRPr lang="en-US" dirty="0"/>
          </a:p>
        </p:txBody>
      </p:sp>
      <p:sp>
        <p:nvSpPr>
          <p:cNvPr id="3" name="Content Placeholder 2">
            <a:extLst>
              <a:ext uri="{FF2B5EF4-FFF2-40B4-BE49-F238E27FC236}">
                <a16:creationId xmlns:a16="http://schemas.microsoft.com/office/drawing/2014/main" id="{711E4D00-F755-403C-BC56-FC111589EE53}"/>
              </a:ext>
            </a:extLst>
          </p:cNvPr>
          <p:cNvSpPr>
            <a:spLocks noGrp="1"/>
          </p:cNvSpPr>
          <p:nvPr>
            <p:ph idx="1"/>
          </p:nvPr>
        </p:nvSpPr>
        <p:spPr/>
        <p:txBody>
          <a:bodyPr/>
          <a:lstStyle/>
          <a:p>
            <a:r>
              <a:rPr lang="en-US" dirty="0" err="1"/>
              <a:t>Quảng</a:t>
            </a:r>
            <a:r>
              <a:rPr lang="en-US" dirty="0"/>
              <a:t> </a:t>
            </a:r>
            <a:r>
              <a:rPr lang="en-US" dirty="0" err="1"/>
              <a:t>cáo</a:t>
            </a:r>
            <a:r>
              <a:rPr lang="en-US" dirty="0"/>
              <a:t>: </a:t>
            </a:r>
            <a:r>
              <a:rPr lang="vi-VN" dirty="0"/>
              <a:t>Quảng cáo là sử dụng không gian và thời gian để truyền tin định trước về sản phẩm hay doanh nghiệp cho khách hàng, có thể truyền đạt qua hình ảnh (thị giác), lời nói (thính giác). Quảng cáo là công cụ cạnh tranh đắc lực, rất cần thiết cho sản phẩm mới gia nhập thị trường</a:t>
            </a:r>
            <a:endParaRPr lang="en-US" dirty="0"/>
          </a:p>
          <a:p>
            <a:r>
              <a:rPr lang="vi-VN" dirty="0">
                <a:solidFill>
                  <a:srgbClr val="FF0000"/>
                </a:solidFill>
              </a:rPr>
              <a:t>Các chức năng cơ bản của quảng cáo</a:t>
            </a:r>
            <a:r>
              <a:rPr lang="en-US" dirty="0">
                <a:solidFill>
                  <a:srgbClr val="FF0000"/>
                </a:solidFill>
              </a:rPr>
              <a:t>: </a:t>
            </a:r>
            <a:r>
              <a:rPr lang="vi-VN" dirty="0">
                <a:solidFill>
                  <a:srgbClr val="FF0000"/>
                </a:solidFill>
              </a:rPr>
              <a:t>Thu hút sự chú ý của khách h</a:t>
            </a:r>
            <a:r>
              <a:rPr lang="en-US" dirty="0">
                <a:solidFill>
                  <a:srgbClr val="FF0000"/>
                </a:solidFill>
              </a:rPr>
              <a:t>à</a:t>
            </a:r>
            <a:r>
              <a:rPr lang="vi-VN" dirty="0">
                <a:solidFill>
                  <a:srgbClr val="FF0000"/>
                </a:solidFill>
              </a:rPr>
              <a:t>ng</a:t>
            </a:r>
            <a:r>
              <a:rPr lang="en-US" dirty="0">
                <a:solidFill>
                  <a:srgbClr val="FF0000"/>
                </a:solidFill>
              </a:rPr>
              <a:t>; </a:t>
            </a:r>
            <a:r>
              <a:rPr lang="vi-VN" dirty="0">
                <a:solidFill>
                  <a:srgbClr val="FF0000"/>
                </a:solidFill>
              </a:rPr>
              <a:t>Thuyết phục khách hàng về lợi ích và sự hấp dẫn của sản phẩm</a:t>
            </a:r>
            <a:r>
              <a:rPr lang="en-US" dirty="0">
                <a:solidFill>
                  <a:srgbClr val="FF0000"/>
                </a:solidFill>
              </a:rPr>
              <a:t>; </a:t>
            </a:r>
            <a:r>
              <a:rPr lang="vi-VN" dirty="0">
                <a:solidFill>
                  <a:srgbClr val="FF0000"/>
                </a:solidFill>
              </a:rPr>
              <a:t>Hướng dẫn tiêu dùng </a:t>
            </a:r>
            <a:endParaRPr lang="en-US" dirty="0">
              <a:solidFill>
                <a:srgbClr val="FF0000"/>
              </a:solidFill>
            </a:endParaRPr>
          </a:p>
        </p:txBody>
      </p:sp>
    </p:spTree>
    <p:extLst>
      <p:ext uri="{BB962C8B-B14F-4D97-AF65-F5344CB8AC3E}">
        <p14:creationId xmlns:p14="http://schemas.microsoft.com/office/powerpoint/2010/main" val="3908280927"/>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B5938-CA5B-4E99-AB03-D798D3B72328}"/>
              </a:ext>
            </a:extLst>
          </p:cNvPr>
          <p:cNvSpPr>
            <a:spLocks noGrp="1"/>
          </p:cNvSpPr>
          <p:nvPr>
            <p:ph type="title"/>
          </p:nvPr>
        </p:nvSpPr>
        <p:spPr/>
        <p:txBody>
          <a:bodyPr/>
          <a:lstStyle/>
          <a:p>
            <a:r>
              <a:rPr lang="en-US" b="0" dirty="0"/>
              <a:t>CHÍNH SÁCH XÚC TIẾN BÁN HÀNG (CHIÊU THỊ)</a:t>
            </a:r>
            <a:endParaRPr lang="en-US" dirty="0"/>
          </a:p>
        </p:txBody>
      </p:sp>
      <p:sp>
        <p:nvSpPr>
          <p:cNvPr id="3" name="Content Placeholder 2">
            <a:extLst>
              <a:ext uri="{FF2B5EF4-FFF2-40B4-BE49-F238E27FC236}">
                <a16:creationId xmlns:a16="http://schemas.microsoft.com/office/drawing/2014/main" id="{711E4D00-F755-403C-BC56-FC111589EE53}"/>
              </a:ext>
            </a:extLst>
          </p:cNvPr>
          <p:cNvSpPr>
            <a:spLocks noGrp="1"/>
          </p:cNvSpPr>
          <p:nvPr>
            <p:ph idx="1"/>
          </p:nvPr>
        </p:nvSpPr>
        <p:spPr/>
        <p:txBody>
          <a:bodyPr/>
          <a:lstStyle/>
          <a:p>
            <a:r>
              <a:rPr lang="vi-VN" dirty="0"/>
              <a:t>Những mục tiêu quảng cáo</a:t>
            </a:r>
            <a:r>
              <a:rPr lang="en-US" dirty="0"/>
              <a:t>:</a:t>
            </a:r>
          </a:p>
          <a:p>
            <a:r>
              <a:rPr lang="vi-VN" dirty="0">
                <a:solidFill>
                  <a:srgbClr val="FF0000"/>
                </a:solidFill>
              </a:rPr>
              <a:t>Giới thiệu sản phẩm, tạo sự chú ý</a:t>
            </a:r>
            <a:endParaRPr lang="en-US" dirty="0">
              <a:solidFill>
                <a:srgbClr val="FF0000"/>
              </a:solidFill>
            </a:endParaRPr>
          </a:p>
          <a:p>
            <a:r>
              <a:rPr lang="vi-VN" dirty="0">
                <a:solidFill>
                  <a:srgbClr val="FF0000"/>
                </a:solidFill>
              </a:rPr>
              <a:t>Gia tăng doanh số của sản phẩm hiện có, mở rộng thêm thị trường mới hay lôi cuốn nhóm khách hàng mới</a:t>
            </a:r>
            <a:endParaRPr lang="en-US" dirty="0">
              <a:solidFill>
                <a:srgbClr val="FF0000"/>
              </a:solidFill>
            </a:endParaRPr>
          </a:p>
          <a:p>
            <a:r>
              <a:rPr lang="vi-VN" dirty="0">
                <a:solidFill>
                  <a:srgbClr val="FF0000"/>
                </a:solidFill>
              </a:rPr>
              <a:t>Củng cố uy tín nhãn hiệu, tạo lòng tin đối với khách hàng, chống lại cạnh tranh</a:t>
            </a:r>
            <a:endParaRPr lang="en-US" dirty="0">
              <a:solidFill>
                <a:srgbClr val="FF0000"/>
              </a:solidFill>
            </a:endParaRPr>
          </a:p>
        </p:txBody>
      </p:sp>
    </p:spTree>
    <p:extLst>
      <p:ext uri="{BB962C8B-B14F-4D97-AF65-F5344CB8AC3E}">
        <p14:creationId xmlns:p14="http://schemas.microsoft.com/office/powerpoint/2010/main" val="2293464291"/>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A80E4-0BFB-46A3-9477-605DADDD2085}"/>
              </a:ext>
            </a:extLst>
          </p:cNvPr>
          <p:cNvSpPr>
            <a:spLocks noGrp="1"/>
          </p:cNvSpPr>
          <p:nvPr>
            <p:ph type="title"/>
          </p:nvPr>
        </p:nvSpPr>
        <p:spPr/>
        <p:txBody>
          <a:bodyPr/>
          <a:lstStyle/>
          <a:p>
            <a:r>
              <a:rPr lang="en-US" b="0" dirty="0"/>
              <a:t>CHÍNH SÁCH XÚC TIẾN BÁN HÀNG (CHIÊU THỊ)</a:t>
            </a:r>
            <a:endParaRPr lang="en-US" dirty="0"/>
          </a:p>
        </p:txBody>
      </p:sp>
      <p:sp>
        <p:nvSpPr>
          <p:cNvPr id="3" name="Content Placeholder 2">
            <a:extLst>
              <a:ext uri="{FF2B5EF4-FFF2-40B4-BE49-F238E27FC236}">
                <a16:creationId xmlns:a16="http://schemas.microsoft.com/office/drawing/2014/main" id="{EAEA81DA-9F35-4C62-892A-C2FF43E79621}"/>
              </a:ext>
            </a:extLst>
          </p:cNvPr>
          <p:cNvSpPr>
            <a:spLocks noGrp="1"/>
          </p:cNvSpPr>
          <p:nvPr>
            <p:ph idx="1"/>
          </p:nvPr>
        </p:nvSpPr>
        <p:spPr/>
        <p:txBody>
          <a:bodyPr/>
          <a:lstStyle/>
          <a:p>
            <a:r>
              <a:rPr lang="en-US" dirty="0" err="1"/>
              <a:t>Việc</a:t>
            </a:r>
            <a:r>
              <a:rPr lang="en-US" dirty="0"/>
              <a:t> </a:t>
            </a:r>
            <a:r>
              <a:rPr lang="en-US" dirty="0" err="1"/>
              <a:t>quyết</a:t>
            </a:r>
            <a:r>
              <a:rPr lang="en-US" dirty="0"/>
              <a:t> </a:t>
            </a:r>
            <a:r>
              <a:rPr lang="en-US" dirty="0" err="1"/>
              <a:t>định</a:t>
            </a:r>
            <a:r>
              <a:rPr lang="en-US" dirty="0"/>
              <a:t> </a:t>
            </a:r>
            <a:r>
              <a:rPr lang="en-US" dirty="0" err="1"/>
              <a:t>lựa</a:t>
            </a:r>
            <a:r>
              <a:rPr lang="en-US" dirty="0"/>
              <a:t> </a:t>
            </a:r>
            <a:r>
              <a:rPr lang="en-US" dirty="0" err="1"/>
              <a:t>chọn</a:t>
            </a:r>
            <a:r>
              <a:rPr lang="en-US" dirty="0"/>
              <a:t> </a:t>
            </a:r>
            <a:r>
              <a:rPr lang="en-US" dirty="0" err="1"/>
              <a:t>mục</a:t>
            </a:r>
            <a:r>
              <a:rPr lang="en-US" dirty="0"/>
              <a:t> </a:t>
            </a:r>
            <a:r>
              <a:rPr lang="en-US" dirty="0" err="1"/>
              <a:t>tiêu</a:t>
            </a:r>
            <a:r>
              <a:rPr lang="en-US" dirty="0"/>
              <a:t> </a:t>
            </a:r>
            <a:r>
              <a:rPr lang="en-US" dirty="0" err="1"/>
              <a:t>quảng</a:t>
            </a:r>
            <a:r>
              <a:rPr lang="en-US" dirty="0"/>
              <a:t> </a:t>
            </a:r>
            <a:r>
              <a:rPr lang="en-US" dirty="0" err="1"/>
              <a:t>cáo</a:t>
            </a:r>
            <a:r>
              <a:rPr lang="en-US" dirty="0"/>
              <a:t> </a:t>
            </a:r>
            <a:r>
              <a:rPr lang="en-US" dirty="0" err="1"/>
              <a:t>tùy</a:t>
            </a:r>
            <a:r>
              <a:rPr lang="en-US" dirty="0"/>
              <a:t> </a:t>
            </a:r>
            <a:r>
              <a:rPr lang="en-US" dirty="0" err="1"/>
              <a:t>thuộc</a:t>
            </a:r>
            <a:r>
              <a:rPr lang="en-US" dirty="0"/>
              <a:t> </a:t>
            </a:r>
            <a:r>
              <a:rPr lang="en-US" dirty="0" err="1"/>
              <a:t>vào</a:t>
            </a:r>
            <a:r>
              <a:rPr lang="en-US" dirty="0"/>
              <a:t> </a:t>
            </a:r>
            <a:r>
              <a:rPr lang="en-US" dirty="0" err="1"/>
              <a:t>các</a:t>
            </a:r>
            <a:r>
              <a:rPr lang="en-US" dirty="0"/>
              <a:t> </a:t>
            </a:r>
            <a:r>
              <a:rPr lang="en-US" dirty="0" err="1"/>
              <a:t>giai</a:t>
            </a:r>
            <a:r>
              <a:rPr lang="en-US" dirty="0"/>
              <a:t> </a:t>
            </a:r>
            <a:r>
              <a:rPr lang="en-US" dirty="0" err="1"/>
              <a:t>đoạn</a:t>
            </a:r>
            <a:r>
              <a:rPr lang="en-US" dirty="0"/>
              <a:t> </a:t>
            </a:r>
            <a:r>
              <a:rPr lang="en-US" dirty="0" err="1"/>
              <a:t>của</a:t>
            </a:r>
            <a:r>
              <a:rPr lang="en-US" dirty="0"/>
              <a:t> chu </a:t>
            </a:r>
            <a:r>
              <a:rPr lang="en-US" dirty="0" err="1"/>
              <a:t>kỳ</a:t>
            </a:r>
            <a:r>
              <a:rPr lang="en-US" dirty="0"/>
              <a:t> </a:t>
            </a:r>
            <a:r>
              <a:rPr lang="en-US" dirty="0" err="1"/>
              <a:t>đời</a:t>
            </a:r>
            <a:r>
              <a:rPr lang="en-US" dirty="0"/>
              <a:t> </a:t>
            </a:r>
            <a:r>
              <a:rPr lang="en-US" dirty="0" err="1"/>
              <a:t>sống</a:t>
            </a:r>
            <a:r>
              <a:rPr lang="en-US" dirty="0"/>
              <a:t> </a:t>
            </a:r>
            <a:r>
              <a:rPr lang="en-US" dirty="0" err="1"/>
              <a:t>sản</a:t>
            </a:r>
            <a:r>
              <a:rPr lang="en-US" dirty="0"/>
              <a:t> </a:t>
            </a:r>
            <a:r>
              <a:rPr lang="en-US" dirty="0" err="1"/>
              <a:t>phẩm</a:t>
            </a:r>
            <a:endParaRPr lang="en-US" dirty="0"/>
          </a:p>
          <a:p>
            <a:r>
              <a:rPr lang="en-US" dirty="0"/>
              <a:t>THÔNG TIN: </a:t>
            </a:r>
            <a:r>
              <a:rPr lang="en-US" dirty="0">
                <a:solidFill>
                  <a:srgbClr val="FF0000"/>
                </a:solidFill>
              </a:rPr>
              <a:t>+ </a:t>
            </a:r>
            <a:r>
              <a:rPr lang="en-US" dirty="0" err="1">
                <a:solidFill>
                  <a:srgbClr val="FF0000"/>
                </a:solidFill>
              </a:rPr>
              <a:t>Thông</a:t>
            </a:r>
            <a:r>
              <a:rPr lang="en-US" dirty="0">
                <a:solidFill>
                  <a:srgbClr val="FF0000"/>
                </a:solidFill>
              </a:rPr>
              <a:t> </a:t>
            </a:r>
            <a:r>
              <a:rPr lang="en-US" dirty="0" err="1">
                <a:solidFill>
                  <a:srgbClr val="FF0000"/>
                </a:solidFill>
              </a:rPr>
              <a:t>báo</a:t>
            </a:r>
            <a:r>
              <a:rPr lang="en-US" dirty="0">
                <a:solidFill>
                  <a:srgbClr val="FF0000"/>
                </a:solidFill>
              </a:rPr>
              <a:t> </a:t>
            </a:r>
            <a:r>
              <a:rPr lang="en-US" dirty="0" err="1">
                <a:solidFill>
                  <a:srgbClr val="FF0000"/>
                </a:solidFill>
              </a:rPr>
              <a:t>cho</a:t>
            </a:r>
            <a:r>
              <a:rPr lang="en-US" dirty="0">
                <a:solidFill>
                  <a:srgbClr val="FF0000"/>
                </a:solidFill>
              </a:rPr>
              <a:t> </a:t>
            </a:r>
            <a:r>
              <a:rPr lang="en-US" dirty="0" err="1">
                <a:solidFill>
                  <a:srgbClr val="FF0000"/>
                </a:solidFill>
              </a:rPr>
              <a:t>khách</a:t>
            </a:r>
            <a:r>
              <a:rPr lang="en-US" dirty="0">
                <a:solidFill>
                  <a:srgbClr val="FF0000"/>
                </a:solidFill>
              </a:rPr>
              <a:t> </a:t>
            </a:r>
            <a:r>
              <a:rPr lang="en-US" dirty="0" err="1">
                <a:solidFill>
                  <a:srgbClr val="FF0000"/>
                </a:solidFill>
              </a:rPr>
              <a:t>hàng</a:t>
            </a:r>
            <a:r>
              <a:rPr lang="en-US" dirty="0">
                <a:solidFill>
                  <a:srgbClr val="FF0000"/>
                </a:solidFill>
              </a:rPr>
              <a:t> </a:t>
            </a:r>
            <a:r>
              <a:rPr lang="en-US" dirty="0" err="1">
                <a:solidFill>
                  <a:srgbClr val="FF0000"/>
                </a:solidFill>
              </a:rPr>
              <a:t>biết</a:t>
            </a:r>
            <a:r>
              <a:rPr lang="en-US" dirty="0">
                <a:solidFill>
                  <a:srgbClr val="FF0000"/>
                </a:solidFill>
              </a:rPr>
              <a:t> </a:t>
            </a:r>
            <a:r>
              <a:rPr lang="en-US" dirty="0" err="1">
                <a:solidFill>
                  <a:srgbClr val="FF0000"/>
                </a:solidFill>
              </a:rPr>
              <a:t>về</a:t>
            </a:r>
            <a:r>
              <a:rPr lang="en-US" dirty="0">
                <a:solidFill>
                  <a:srgbClr val="FF0000"/>
                </a:solidFill>
              </a:rPr>
              <a:t> </a:t>
            </a:r>
            <a:r>
              <a:rPr lang="en-US" dirty="0" err="1">
                <a:solidFill>
                  <a:srgbClr val="FF0000"/>
                </a:solidFill>
              </a:rPr>
              <a:t>một</a:t>
            </a:r>
            <a:r>
              <a:rPr lang="en-US" dirty="0">
                <a:solidFill>
                  <a:srgbClr val="FF0000"/>
                </a:solidFill>
              </a:rPr>
              <a:t> </a:t>
            </a:r>
            <a:r>
              <a:rPr lang="en-US" dirty="0" err="1">
                <a:solidFill>
                  <a:srgbClr val="FF0000"/>
                </a:solidFill>
              </a:rPr>
              <a:t>sản</a:t>
            </a:r>
            <a:r>
              <a:rPr lang="en-US" dirty="0">
                <a:solidFill>
                  <a:srgbClr val="FF0000"/>
                </a:solidFill>
              </a:rPr>
              <a:t> </a:t>
            </a:r>
            <a:r>
              <a:rPr lang="en-US" dirty="0" err="1">
                <a:solidFill>
                  <a:srgbClr val="FF0000"/>
                </a:solidFill>
              </a:rPr>
              <a:t>phẩm</a:t>
            </a:r>
            <a:r>
              <a:rPr lang="en-US" dirty="0">
                <a:solidFill>
                  <a:srgbClr val="FF0000"/>
                </a:solidFill>
              </a:rPr>
              <a:t> </a:t>
            </a:r>
            <a:r>
              <a:rPr lang="en-US" dirty="0" err="1">
                <a:solidFill>
                  <a:srgbClr val="FF0000"/>
                </a:solidFill>
              </a:rPr>
              <a:t>mới</a:t>
            </a:r>
            <a:r>
              <a:rPr lang="en-US" dirty="0">
                <a:solidFill>
                  <a:srgbClr val="FF0000"/>
                </a:solidFill>
              </a:rPr>
              <a:t> + </a:t>
            </a:r>
            <a:r>
              <a:rPr lang="en-US" dirty="0" err="1">
                <a:solidFill>
                  <a:srgbClr val="FF0000"/>
                </a:solidFill>
              </a:rPr>
              <a:t>Nêu</a:t>
            </a:r>
            <a:r>
              <a:rPr lang="en-US" dirty="0">
                <a:solidFill>
                  <a:srgbClr val="FF0000"/>
                </a:solidFill>
              </a:rPr>
              <a:t> ra </a:t>
            </a:r>
            <a:r>
              <a:rPr lang="en-US" dirty="0" err="1">
                <a:solidFill>
                  <a:srgbClr val="FF0000"/>
                </a:solidFill>
              </a:rPr>
              <a:t>những</a:t>
            </a:r>
            <a:r>
              <a:rPr lang="en-US" dirty="0">
                <a:solidFill>
                  <a:srgbClr val="FF0000"/>
                </a:solidFill>
              </a:rPr>
              <a:t> </a:t>
            </a:r>
            <a:r>
              <a:rPr lang="en-US" dirty="0" err="1">
                <a:solidFill>
                  <a:srgbClr val="FF0000"/>
                </a:solidFill>
              </a:rPr>
              <a:t>công</a:t>
            </a:r>
            <a:r>
              <a:rPr lang="en-US" dirty="0">
                <a:solidFill>
                  <a:srgbClr val="FF0000"/>
                </a:solidFill>
              </a:rPr>
              <a:t> </a:t>
            </a:r>
            <a:r>
              <a:rPr lang="en-US" dirty="0" err="1">
                <a:solidFill>
                  <a:srgbClr val="FF0000"/>
                </a:solidFill>
              </a:rPr>
              <a:t>dụng</a:t>
            </a:r>
            <a:r>
              <a:rPr lang="en-US" dirty="0">
                <a:solidFill>
                  <a:srgbClr val="FF0000"/>
                </a:solidFill>
              </a:rPr>
              <a:t> </a:t>
            </a:r>
            <a:r>
              <a:rPr lang="en-US" dirty="0" err="1">
                <a:solidFill>
                  <a:srgbClr val="FF0000"/>
                </a:solidFill>
              </a:rPr>
              <a:t>mới</a:t>
            </a:r>
            <a:r>
              <a:rPr lang="en-US" dirty="0">
                <a:solidFill>
                  <a:srgbClr val="FF0000"/>
                </a:solidFill>
              </a:rPr>
              <a:t> </a:t>
            </a:r>
            <a:r>
              <a:rPr lang="en-US" dirty="0" err="1">
                <a:solidFill>
                  <a:srgbClr val="FF0000"/>
                </a:solidFill>
              </a:rPr>
              <a:t>của</a:t>
            </a:r>
            <a:r>
              <a:rPr lang="en-US" dirty="0">
                <a:solidFill>
                  <a:srgbClr val="FF0000"/>
                </a:solidFill>
              </a:rPr>
              <a:t> </a:t>
            </a:r>
            <a:r>
              <a:rPr lang="en-US" dirty="0" err="1">
                <a:solidFill>
                  <a:srgbClr val="FF0000"/>
                </a:solidFill>
              </a:rPr>
              <a:t>sản</a:t>
            </a:r>
            <a:r>
              <a:rPr lang="en-US" dirty="0">
                <a:solidFill>
                  <a:srgbClr val="FF0000"/>
                </a:solidFill>
              </a:rPr>
              <a:t> </a:t>
            </a:r>
            <a:r>
              <a:rPr lang="en-US" dirty="0" err="1">
                <a:solidFill>
                  <a:srgbClr val="FF0000"/>
                </a:solidFill>
              </a:rPr>
              <a:t>phẩm</a:t>
            </a:r>
            <a:r>
              <a:rPr lang="en-US" dirty="0">
                <a:solidFill>
                  <a:srgbClr val="FF0000"/>
                </a:solidFill>
              </a:rPr>
              <a:t> + </a:t>
            </a:r>
            <a:r>
              <a:rPr lang="en-US" dirty="0" err="1">
                <a:solidFill>
                  <a:srgbClr val="FF0000"/>
                </a:solidFill>
              </a:rPr>
              <a:t>Thông</a:t>
            </a:r>
            <a:r>
              <a:rPr lang="en-US" dirty="0">
                <a:solidFill>
                  <a:srgbClr val="FF0000"/>
                </a:solidFill>
              </a:rPr>
              <a:t> </a:t>
            </a:r>
            <a:r>
              <a:rPr lang="en-US" dirty="0" err="1">
                <a:solidFill>
                  <a:srgbClr val="FF0000"/>
                </a:solidFill>
              </a:rPr>
              <a:t>báo</a:t>
            </a:r>
            <a:r>
              <a:rPr lang="en-US" dirty="0">
                <a:solidFill>
                  <a:srgbClr val="FF0000"/>
                </a:solidFill>
              </a:rPr>
              <a:t> </a:t>
            </a:r>
            <a:r>
              <a:rPr lang="en-US" dirty="0" err="1">
                <a:solidFill>
                  <a:srgbClr val="FF0000"/>
                </a:solidFill>
              </a:rPr>
              <a:t>cho</a:t>
            </a:r>
            <a:r>
              <a:rPr lang="en-US" dirty="0">
                <a:solidFill>
                  <a:srgbClr val="FF0000"/>
                </a:solidFill>
              </a:rPr>
              <a:t> </a:t>
            </a:r>
            <a:r>
              <a:rPr lang="en-US" dirty="0" err="1">
                <a:solidFill>
                  <a:srgbClr val="FF0000"/>
                </a:solidFill>
              </a:rPr>
              <a:t>khách</a:t>
            </a:r>
            <a:r>
              <a:rPr lang="en-US" dirty="0">
                <a:solidFill>
                  <a:srgbClr val="FF0000"/>
                </a:solidFill>
              </a:rPr>
              <a:t> </a:t>
            </a:r>
            <a:r>
              <a:rPr lang="en-US" dirty="0" err="1">
                <a:solidFill>
                  <a:srgbClr val="FF0000"/>
                </a:solidFill>
              </a:rPr>
              <a:t>hàng</a:t>
            </a:r>
            <a:r>
              <a:rPr lang="en-US" dirty="0">
                <a:solidFill>
                  <a:srgbClr val="FF0000"/>
                </a:solidFill>
              </a:rPr>
              <a:t> </a:t>
            </a:r>
            <a:r>
              <a:rPr lang="en-US" dirty="0" err="1">
                <a:solidFill>
                  <a:srgbClr val="FF0000"/>
                </a:solidFill>
              </a:rPr>
              <a:t>biết</a:t>
            </a:r>
            <a:r>
              <a:rPr lang="en-US" dirty="0">
                <a:solidFill>
                  <a:srgbClr val="FF0000"/>
                </a:solidFill>
              </a:rPr>
              <a:t> </a:t>
            </a:r>
            <a:r>
              <a:rPr lang="en-US" dirty="0" err="1">
                <a:solidFill>
                  <a:srgbClr val="FF0000"/>
                </a:solidFill>
              </a:rPr>
              <a:t>sự</a:t>
            </a:r>
            <a:r>
              <a:rPr lang="en-US" dirty="0">
                <a:solidFill>
                  <a:srgbClr val="FF0000"/>
                </a:solidFill>
              </a:rPr>
              <a:t> </a:t>
            </a:r>
            <a:r>
              <a:rPr lang="en-US" dirty="0" err="1">
                <a:solidFill>
                  <a:srgbClr val="FF0000"/>
                </a:solidFill>
              </a:rPr>
              <a:t>thay</a:t>
            </a:r>
            <a:r>
              <a:rPr lang="en-US" dirty="0">
                <a:solidFill>
                  <a:srgbClr val="FF0000"/>
                </a:solidFill>
              </a:rPr>
              <a:t> </a:t>
            </a:r>
            <a:r>
              <a:rPr lang="en-US" dirty="0" err="1">
                <a:solidFill>
                  <a:srgbClr val="FF0000"/>
                </a:solidFill>
              </a:rPr>
              <a:t>đổi</a:t>
            </a:r>
            <a:r>
              <a:rPr lang="en-US" dirty="0">
                <a:solidFill>
                  <a:srgbClr val="FF0000"/>
                </a:solidFill>
              </a:rPr>
              <a:t> </a:t>
            </a:r>
            <a:r>
              <a:rPr lang="en-US" dirty="0" err="1">
                <a:solidFill>
                  <a:srgbClr val="FF0000"/>
                </a:solidFill>
              </a:rPr>
              <a:t>giá</a:t>
            </a:r>
            <a:r>
              <a:rPr lang="en-US" dirty="0">
                <a:solidFill>
                  <a:srgbClr val="FF0000"/>
                </a:solidFill>
              </a:rPr>
              <a:t> + </a:t>
            </a:r>
            <a:r>
              <a:rPr lang="en-US" dirty="0" err="1">
                <a:solidFill>
                  <a:srgbClr val="FF0000"/>
                </a:solidFill>
              </a:rPr>
              <a:t>Giải</a:t>
            </a:r>
            <a:r>
              <a:rPr lang="en-US" dirty="0">
                <a:solidFill>
                  <a:srgbClr val="FF0000"/>
                </a:solidFill>
              </a:rPr>
              <a:t> </a:t>
            </a:r>
            <a:r>
              <a:rPr lang="en-US" dirty="0" err="1">
                <a:solidFill>
                  <a:srgbClr val="FF0000"/>
                </a:solidFill>
              </a:rPr>
              <a:t>thích</a:t>
            </a:r>
            <a:r>
              <a:rPr lang="en-US" dirty="0">
                <a:solidFill>
                  <a:srgbClr val="FF0000"/>
                </a:solidFill>
              </a:rPr>
              <a:t> </a:t>
            </a:r>
            <a:r>
              <a:rPr lang="en-US" dirty="0" err="1">
                <a:solidFill>
                  <a:srgbClr val="FF0000"/>
                </a:solidFill>
              </a:rPr>
              <a:t>nguyên</a:t>
            </a:r>
            <a:r>
              <a:rPr lang="en-US" dirty="0">
                <a:solidFill>
                  <a:srgbClr val="FF0000"/>
                </a:solidFill>
              </a:rPr>
              <a:t> </a:t>
            </a:r>
            <a:r>
              <a:rPr lang="en-US" dirty="0" err="1">
                <a:solidFill>
                  <a:srgbClr val="FF0000"/>
                </a:solidFill>
              </a:rPr>
              <a:t>tắc</a:t>
            </a:r>
            <a:r>
              <a:rPr lang="en-US" dirty="0">
                <a:solidFill>
                  <a:srgbClr val="FF0000"/>
                </a:solidFill>
              </a:rPr>
              <a:t> </a:t>
            </a:r>
            <a:r>
              <a:rPr lang="en-US" dirty="0" err="1">
                <a:solidFill>
                  <a:srgbClr val="FF0000"/>
                </a:solidFill>
              </a:rPr>
              <a:t>hoạt</a:t>
            </a:r>
            <a:r>
              <a:rPr lang="en-US" dirty="0">
                <a:solidFill>
                  <a:srgbClr val="FF0000"/>
                </a:solidFill>
              </a:rPr>
              <a:t> </a:t>
            </a:r>
            <a:r>
              <a:rPr lang="en-US" dirty="0" err="1">
                <a:solidFill>
                  <a:srgbClr val="FF0000"/>
                </a:solidFill>
              </a:rPr>
              <a:t>động</a:t>
            </a:r>
            <a:r>
              <a:rPr lang="en-US" dirty="0">
                <a:solidFill>
                  <a:srgbClr val="FF0000"/>
                </a:solidFill>
              </a:rPr>
              <a:t> </a:t>
            </a:r>
            <a:r>
              <a:rPr lang="en-US" dirty="0" err="1">
                <a:solidFill>
                  <a:srgbClr val="FF0000"/>
                </a:solidFill>
              </a:rPr>
              <a:t>của</a:t>
            </a:r>
            <a:r>
              <a:rPr lang="en-US" dirty="0">
                <a:solidFill>
                  <a:srgbClr val="FF0000"/>
                </a:solidFill>
              </a:rPr>
              <a:t> </a:t>
            </a:r>
            <a:r>
              <a:rPr lang="en-US" dirty="0" err="1">
                <a:solidFill>
                  <a:srgbClr val="FF0000"/>
                </a:solidFill>
              </a:rPr>
              <a:t>sản</a:t>
            </a:r>
            <a:r>
              <a:rPr lang="en-US" dirty="0">
                <a:solidFill>
                  <a:srgbClr val="FF0000"/>
                </a:solidFill>
              </a:rPr>
              <a:t> </a:t>
            </a:r>
            <a:r>
              <a:rPr lang="en-US" dirty="0" err="1">
                <a:solidFill>
                  <a:srgbClr val="FF0000"/>
                </a:solidFill>
              </a:rPr>
              <a:t>phẩm</a:t>
            </a:r>
            <a:endParaRPr lang="en-US" dirty="0">
              <a:solidFill>
                <a:srgbClr val="FF0000"/>
              </a:solidFill>
            </a:endParaRPr>
          </a:p>
          <a:p>
            <a:r>
              <a:rPr lang="en-US" dirty="0"/>
              <a:t>THUYẾT PHỤC: </a:t>
            </a:r>
            <a:r>
              <a:rPr lang="vi-VN" dirty="0">
                <a:solidFill>
                  <a:srgbClr val="FF0000"/>
                </a:solidFill>
              </a:rPr>
              <a:t>Hình thành sự ưa thích nhãn hiệu + Khuyến khích chuyển nhãn hiệu mới + Thay đổi nhận thức của khách hàng về</a:t>
            </a:r>
            <a:r>
              <a:rPr lang="en-US" dirty="0">
                <a:solidFill>
                  <a:srgbClr val="FF0000"/>
                </a:solidFill>
              </a:rPr>
              <a:t> </a:t>
            </a:r>
            <a:r>
              <a:rPr lang="vi-VN" dirty="0">
                <a:solidFill>
                  <a:srgbClr val="FF0000"/>
                </a:solidFill>
              </a:rPr>
              <a:t>chất lượng của sản phẩm</a:t>
            </a:r>
            <a:endParaRPr lang="en-US" dirty="0">
              <a:solidFill>
                <a:srgbClr val="FF0000"/>
              </a:solidFill>
            </a:endParaRPr>
          </a:p>
        </p:txBody>
      </p:sp>
    </p:spTree>
    <p:extLst>
      <p:ext uri="{BB962C8B-B14F-4D97-AF65-F5344CB8AC3E}">
        <p14:creationId xmlns:p14="http://schemas.microsoft.com/office/powerpoint/2010/main" val="3383917754"/>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A80E4-0BFB-46A3-9477-605DADDD2085}"/>
              </a:ext>
            </a:extLst>
          </p:cNvPr>
          <p:cNvSpPr>
            <a:spLocks noGrp="1"/>
          </p:cNvSpPr>
          <p:nvPr>
            <p:ph type="title"/>
          </p:nvPr>
        </p:nvSpPr>
        <p:spPr/>
        <p:txBody>
          <a:bodyPr/>
          <a:lstStyle/>
          <a:p>
            <a:r>
              <a:rPr lang="en-US" b="0" dirty="0"/>
              <a:t>CHÍNH SÁCH XÚC TIẾN BÁN HÀNG (CHIÊU THỊ)</a:t>
            </a:r>
            <a:endParaRPr lang="en-US" dirty="0"/>
          </a:p>
        </p:txBody>
      </p:sp>
      <p:sp>
        <p:nvSpPr>
          <p:cNvPr id="3" name="Content Placeholder 2">
            <a:extLst>
              <a:ext uri="{FF2B5EF4-FFF2-40B4-BE49-F238E27FC236}">
                <a16:creationId xmlns:a16="http://schemas.microsoft.com/office/drawing/2014/main" id="{EAEA81DA-9F35-4C62-892A-C2FF43E79621}"/>
              </a:ext>
            </a:extLst>
          </p:cNvPr>
          <p:cNvSpPr>
            <a:spLocks noGrp="1"/>
          </p:cNvSpPr>
          <p:nvPr>
            <p:ph idx="1"/>
          </p:nvPr>
        </p:nvSpPr>
        <p:spPr/>
        <p:txBody>
          <a:bodyPr/>
          <a:lstStyle/>
          <a:p>
            <a:r>
              <a:rPr lang="en-US" dirty="0" err="1"/>
              <a:t>Việc</a:t>
            </a:r>
            <a:r>
              <a:rPr lang="en-US" dirty="0"/>
              <a:t> </a:t>
            </a:r>
            <a:r>
              <a:rPr lang="en-US" dirty="0" err="1"/>
              <a:t>quyết</a:t>
            </a:r>
            <a:r>
              <a:rPr lang="en-US" dirty="0"/>
              <a:t> </a:t>
            </a:r>
            <a:r>
              <a:rPr lang="en-US" dirty="0" err="1"/>
              <a:t>định</a:t>
            </a:r>
            <a:r>
              <a:rPr lang="en-US" dirty="0"/>
              <a:t> </a:t>
            </a:r>
            <a:r>
              <a:rPr lang="en-US" dirty="0" err="1"/>
              <a:t>lựa</a:t>
            </a:r>
            <a:r>
              <a:rPr lang="en-US" dirty="0"/>
              <a:t> </a:t>
            </a:r>
            <a:r>
              <a:rPr lang="en-US" dirty="0" err="1"/>
              <a:t>chọn</a:t>
            </a:r>
            <a:r>
              <a:rPr lang="en-US" dirty="0"/>
              <a:t> </a:t>
            </a:r>
            <a:r>
              <a:rPr lang="en-US" dirty="0" err="1"/>
              <a:t>mục</a:t>
            </a:r>
            <a:r>
              <a:rPr lang="en-US" dirty="0"/>
              <a:t> </a:t>
            </a:r>
            <a:r>
              <a:rPr lang="en-US" dirty="0" err="1"/>
              <a:t>tiêu</a:t>
            </a:r>
            <a:r>
              <a:rPr lang="en-US" dirty="0"/>
              <a:t> </a:t>
            </a:r>
            <a:r>
              <a:rPr lang="en-US" dirty="0" err="1"/>
              <a:t>quảng</a:t>
            </a:r>
            <a:r>
              <a:rPr lang="en-US" dirty="0"/>
              <a:t> </a:t>
            </a:r>
            <a:r>
              <a:rPr lang="en-US" dirty="0" err="1"/>
              <a:t>cáo</a:t>
            </a:r>
            <a:r>
              <a:rPr lang="en-US" dirty="0"/>
              <a:t> </a:t>
            </a:r>
            <a:r>
              <a:rPr lang="en-US" dirty="0" err="1"/>
              <a:t>tùy</a:t>
            </a:r>
            <a:r>
              <a:rPr lang="en-US" dirty="0"/>
              <a:t> </a:t>
            </a:r>
            <a:r>
              <a:rPr lang="en-US" dirty="0" err="1"/>
              <a:t>thuộc</a:t>
            </a:r>
            <a:r>
              <a:rPr lang="en-US" dirty="0"/>
              <a:t> </a:t>
            </a:r>
            <a:r>
              <a:rPr lang="en-US" dirty="0" err="1"/>
              <a:t>vào</a:t>
            </a:r>
            <a:r>
              <a:rPr lang="en-US" dirty="0"/>
              <a:t> </a:t>
            </a:r>
            <a:r>
              <a:rPr lang="en-US" dirty="0" err="1"/>
              <a:t>các</a:t>
            </a:r>
            <a:r>
              <a:rPr lang="en-US" dirty="0"/>
              <a:t> </a:t>
            </a:r>
            <a:r>
              <a:rPr lang="en-US" dirty="0" err="1"/>
              <a:t>giai</a:t>
            </a:r>
            <a:r>
              <a:rPr lang="en-US" dirty="0"/>
              <a:t> </a:t>
            </a:r>
            <a:r>
              <a:rPr lang="en-US" dirty="0" err="1"/>
              <a:t>đoạn</a:t>
            </a:r>
            <a:r>
              <a:rPr lang="en-US" dirty="0"/>
              <a:t> </a:t>
            </a:r>
            <a:r>
              <a:rPr lang="en-US" dirty="0" err="1"/>
              <a:t>của</a:t>
            </a:r>
            <a:r>
              <a:rPr lang="en-US" dirty="0"/>
              <a:t> chu </a:t>
            </a:r>
            <a:r>
              <a:rPr lang="en-US" dirty="0" err="1"/>
              <a:t>kỳ</a:t>
            </a:r>
            <a:r>
              <a:rPr lang="en-US" dirty="0"/>
              <a:t> </a:t>
            </a:r>
            <a:r>
              <a:rPr lang="en-US" dirty="0" err="1"/>
              <a:t>đời</a:t>
            </a:r>
            <a:r>
              <a:rPr lang="en-US" dirty="0"/>
              <a:t> </a:t>
            </a:r>
            <a:r>
              <a:rPr lang="en-US" dirty="0" err="1"/>
              <a:t>sống</a:t>
            </a:r>
            <a:r>
              <a:rPr lang="en-US" dirty="0"/>
              <a:t> </a:t>
            </a:r>
            <a:r>
              <a:rPr lang="en-US" dirty="0" err="1"/>
              <a:t>sản</a:t>
            </a:r>
            <a:r>
              <a:rPr lang="en-US" dirty="0"/>
              <a:t> </a:t>
            </a:r>
            <a:r>
              <a:rPr lang="en-US" dirty="0" err="1"/>
              <a:t>phẩm</a:t>
            </a:r>
            <a:endParaRPr lang="en-US" dirty="0"/>
          </a:p>
          <a:p>
            <a:r>
              <a:rPr lang="en-US" dirty="0"/>
              <a:t>NHẮC NHỞ: </a:t>
            </a:r>
            <a:r>
              <a:rPr lang="vi-VN" dirty="0">
                <a:solidFill>
                  <a:srgbClr val="FF0000"/>
                </a:solidFill>
              </a:rPr>
              <a:t>+ Nhắc nhở người mua là sắp tới họ sẽ cần sản phẩm đó + Nhắc nhở người mua nơi có thể mua nó</a:t>
            </a:r>
            <a:endParaRPr lang="en-US" dirty="0">
              <a:solidFill>
                <a:srgbClr val="FF0000"/>
              </a:solidFill>
            </a:endParaRPr>
          </a:p>
        </p:txBody>
      </p:sp>
    </p:spTree>
    <p:extLst>
      <p:ext uri="{BB962C8B-B14F-4D97-AF65-F5344CB8AC3E}">
        <p14:creationId xmlns:p14="http://schemas.microsoft.com/office/powerpoint/2010/main" val="2320593991"/>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6E369-2C67-46FA-9A06-F9C13FE9D247}"/>
              </a:ext>
            </a:extLst>
          </p:cNvPr>
          <p:cNvSpPr>
            <a:spLocks noGrp="1"/>
          </p:cNvSpPr>
          <p:nvPr>
            <p:ph type="title"/>
          </p:nvPr>
        </p:nvSpPr>
        <p:spPr/>
        <p:txBody>
          <a:bodyPr/>
          <a:lstStyle/>
          <a:p>
            <a:r>
              <a:rPr lang="en-US" b="0" dirty="0"/>
              <a:t>CHÍNH SÁCH XÚC TIẾN BÁN HÀNG (CHIÊU THỊ)</a:t>
            </a:r>
            <a:endParaRPr lang="en-US" dirty="0"/>
          </a:p>
        </p:txBody>
      </p:sp>
      <p:sp>
        <p:nvSpPr>
          <p:cNvPr id="3" name="Content Placeholder 2">
            <a:extLst>
              <a:ext uri="{FF2B5EF4-FFF2-40B4-BE49-F238E27FC236}">
                <a16:creationId xmlns:a16="http://schemas.microsoft.com/office/drawing/2014/main" id="{02DF994D-069E-4D4C-A87F-2BDA4864A800}"/>
              </a:ext>
            </a:extLst>
          </p:cNvPr>
          <p:cNvSpPr>
            <a:spLocks noGrp="1"/>
          </p:cNvSpPr>
          <p:nvPr>
            <p:ph idx="1"/>
          </p:nvPr>
        </p:nvSpPr>
        <p:spPr/>
        <p:txBody>
          <a:bodyPr/>
          <a:lstStyle/>
          <a:p>
            <a:r>
              <a:rPr lang="en-US" dirty="0"/>
              <a:t>M</a:t>
            </a:r>
            <a:r>
              <a:rPr lang="vi-VN" dirty="0"/>
              <a:t>ột số phương tiện quảng cáo</a:t>
            </a:r>
            <a:r>
              <a:rPr lang="en-US" dirty="0"/>
              <a:t>:</a:t>
            </a:r>
          </a:p>
          <a:p>
            <a:r>
              <a:rPr lang="en-US" dirty="0" err="1">
                <a:solidFill>
                  <a:srgbClr val="FF0000"/>
                </a:solidFill>
              </a:rPr>
              <a:t>Tivi</a:t>
            </a:r>
            <a:endParaRPr lang="en-US" dirty="0">
              <a:solidFill>
                <a:srgbClr val="FF0000"/>
              </a:solidFill>
            </a:endParaRPr>
          </a:p>
          <a:p>
            <a:r>
              <a:rPr lang="en-US" dirty="0">
                <a:solidFill>
                  <a:srgbClr val="FF0000"/>
                </a:solidFill>
              </a:rPr>
              <a:t>Radio</a:t>
            </a:r>
          </a:p>
          <a:p>
            <a:r>
              <a:rPr lang="en-US" dirty="0" err="1">
                <a:solidFill>
                  <a:srgbClr val="FF0000"/>
                </a:solidFill>
              </a:rPr>
              <a:t>Báo</a:t>
            </a:r>
            <a:r>
              <a:rPr lang="en-US" dirty="0">
                <a:solidFill>
                  <a:srgbClr val="FF0000"/>
                </a:solidFill>
              </a:rPr>
              <a:t>, </a:t>
            </a:r>
            <a:r>
              <a:rPr lang="en-US" dirty="0" err="1">
                <a:solidFill>
                  <a:srgbClr val="FF0000"/>
                </a:solidFill>
              </a:rPr>
              <a:t>tạp</a:t>
            </a:r>
            <a:r>
              <a:rPr lang="en-US" dirty="0">
                <a:solidFill>
                  <a:srgbClr val="FF0000"/>
                </a:solidFill>
              </a:rPr>
              <a:t> </a:t>
            </a:r>
            <a:r>
              <a:rPr lang="en-US" dirty="0" err="1">
                <a:solidFill>
                  <a:srgbClr val="FF0000"/>
                </a:solidFill>
              </a:rPr>
              <a:t>chí</a:t>
            </a:r>
            <a:endParaRPr lang="en-US" dirty="0">
              <a:solidFill>
                <a:srgbClr val="FF0000"/>
              </a:solidFill>
            </a:endParaRPr>
          </a:p>
          <a:p>
            <a:r>
              <a:rPr lang="en-US" dirty="0" err="1">
                <a:solidFill>
                  <a:srgbClr val="FF0000"/>
                </a:solidFill>
              </a:rPr>
              <a:t>Pano</a:t>
            </a:r>
            <a:endParaRPr lang="en-US" dirty="0">
              <a:solidFill>
                <a:srgbClr val="FF0000"/>
              </a:solidFill>
            </a:endParaRPr>
          </a:p>
          <a:p>
            <a:r>
              <a:rPr lang="en-US" dirty="0" err="1">
                <a:solidFill>
                  <a:srgbClr val="FF0000"/>
                </a:solidFill>
              </a:rPr>
              <a:t>Phim</a:t>
            </a:r>
            <a:r>
              <a:rPr lang="en-US" dirty="0">
                <a:solidFill>
                  <a:srgbClr val="FF0000"/>
                </a:solidFill>
              </a:rPr>
              <a:t> </a:t>
            </a:r>
            <a:r>
              <a:rPr lang="en-US" dirty="0" err="1">
                <a:solidFill>
                  <a:srgbClr val="FF0000"/>
                </a:solidFill>
              </a:rPr>
              <a:t>ảnh</a:t>
            </a:r>
            <a:r>
              <a:rPr lang="en-US" dirty="0">
                <a:solidFill>
                  <a:srgbClr val="FF0000"/>
                </a:solidFill>
              </a:rPr>
              <a:t> </a:t>
            </a:r>
            <a:r>
              <a:rPr lang="en-US" dirty="0" err="1">
                <a:solidFill>
                  <a:srgbClr val="FF0000"/>
                </a:solidFill>
              </a:rPr>
              <a:t>quảng</a:t>
            </a:r>
            <a:r>
              <a:rPr lang="en-US" dirty="0">
                <a:solidFill>
                  <a:srgbClr val="FF0000"/>
                </a:solidFill>
              </a:rPr>
              <a:t> </a:t>
            </a:r>
            <a:r>
              <a:rPr lang="en-US" dirty="0" err="1">
                <a:solidFill>
                  <a:srgbClr val="FF0000"/>
                </a:solidFill>
              </a:rPr>
              <a:t>cáo</a:t>
            </a:r>
            <a:r>
              <a:rPr lang="en-US" dirty="0">
                <a:solidFill>
                  <a:srgbClr val="FF0000"/>
                </a:solidFill>
              </a:rPr>
              <a:t> </a:t>
            </a:r>
            <a:r>
              <a:rPr lang="en-US" dirty="0" err="1">
                <a:solidFill>
                  <a:srgbClr val="FF0000"/>
                </a:solidFill>
              </a:rPr>
              <a:t>chuyên</a:t>
            </a:r>
            <a:r>
              <a:rPr lang="en-US" dirty="0">
                <a:solidFill>
                  <a:srgbClr val="FF0000"/>
                </a:solidFill>
              </a:rPr>
              <a:t> </a:t>
            </a:r>
            <a:r>
              <a:rPr lang="en-US" dirty="0" err="1">
                <a:solidFill>
                  <a:srgbClr val="FF0000"/>
                </a:solidFill>
              </a:rPr>
              <a:t>đề</a:t>
            </a:r>
            <a:endParaRPr lang="en-US" dirty="0">
              <a:solidFill>
                <a:srgbClr val="FF0000"/>
              </a:solidFill>
            </a:endParaRPr>
          </a:p>
          <a:p>
            <a:r>
              <a:rPr lang="vi-VN" dirty="0">
                <a:solidFill>
                  <a:srgbClr val="FF0000"/>
                </a:solidFill>
              </a:rPr>
              <a:t>Quảng cáo qua phương tiện giao thông</a:t>
            </a:r>
            <a:endParaRPr lang="en-US" dirty="0">
              <a:solidFill>
                <a:srgbClr val="FF0000"/>
              </a:solidFill>
            </a:endParaRPr>
          </a:p>
        </p:txBody>
      </p:sp>
    </p:spTree>
    <p:extLst>
      <p:ext uri="{BB962C8B-B14F-4D97-AF65-F5344CB8AC3E}">
        <p14:creationId xmlns:p14="http://schemas.microsoft.com/office/powerpoint/2010/main" val="2870346279"/>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772AA-F3DB-4A0F-B94A-7CC1F0F3593C}"/>
              </a:ext>
            </a:extLst>
          </p:cNvPr>
          <p:cNvSpPr>
            <a:spLocks noGrp="1"/>
          </p:cNvSpPr>
          <p:nvPr>
            <p:ph type="title"/>
          </p:nvPr>
        </p:nvSpPr>
        <p:spPr/>
        <p:txBody>
          <a:bodyPr/>
          <a:lstStyle/>
          <a:p>
            <a:r>
              <a:rPr lang="en-US" b="0" dirty="0"/>
              <a:t>CHÍNH SÁCH XÚC TIẾN BÁN HÀNG (CHIÊU THỊ)</a:t>
            </a:r>
            <a:endParaRPr lang="en-US" dirty="0"/>
          </a:p>
        </p:txBody>
      </p:sp>
      <p:sp>
        <p:nvSpPr>
          <p:cNvPr id="3" name="Content Placeholder 2">
            <a:extLst>
              <a:ext uri="{FF2B5EF4-FFF2-40B4-BE49-F238E27FC236}">
                <a16:creationId xmlns:a16="http://schemas.microsoft.com/office/drawing/2014/main" id="{A47CB3C9-F806-49BD-962C-80691809BF90}"/>
              </a:ext>
            </a:extLst>
          </p:cNvPr>
          <p:cNvSpPr>
            <a:spLocks noGrp="1"/>
          </p:cNvSpPr>
          <p:nvPr>
            <p:ph idx="1"/>
          </p:nvPr>
        </p:nvSpPr>
        <p:spPr/>
        <p:txBody>
          <a:bodyPr/>
          <a:lstStyle/>
          <a:p>
            <a:r>
              <a:rPr lang="en-US" dirty="0" err="1"/>
              <a:t>Khuyến</a:t>
            </a:r>
            <a:r>
              <a:rPr lang="en-US" dirty="0"/>
              <a:t> </a:t>
            </a:r>
            <a:r>
              <a:rPr lang="en-US" dirty="0" err="1"/>
              <a:t>mãi</a:t>
            </a:r>
            <a:r>
              <a:rPr lang="en-US" dirty="0"/>
              <a:t>: </a:t>
            </a:r>
            <a:r>
              <a:rPr lang="vi-VN" dirty="0">
                <a:solidFill>
                  <a:srgbClr val="FF0000"/>
                </a:solidFill>
              </a:rPr>
              <a:t>Khuyến mãi là hoạt động nhằm thu hút sự chú ý của khách hàng và kích thích tiêu thụ nhằm làm tăng số lượng hàng bán ra bằng các kính thích, thưởng thêm</a:t>
            </a:r>
            <a:r>
              <a:rPr lang="en-US" dirty="0">
                <a:solidFill>
                  <a:srgbClr val="FF0000"/>
                </a:solidFill>
              </a:rPr>
              <a:t>.</a:t>
            </a:r>
          </a:p>
          <a:p>
            <a:endParaRPr lang="en-US" dirty="0"/>
          </a:p>
        </p:txBody>
      </p:sp>
    </p:spTree>
    <p:extLst>
      <p:ext uri="{BB962C8B-B14F-4D97-AF65-F5344CB8AC3E}">
        <p14:creationId xmlns:p14="http://schemas.microsoft.com/office/powerpoint/2010/main" val="1692535765"/>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36CC0-8191-4C6D-863E-73D8CB38308E}"/>
              </a:ext>
            </a:extLst>
          </p:cNvPr>
          <p:cNvSpPr>
            <a:spLocks noGrp="1"/>
          </p:cNvSpPr>
          <p:nvPr>
            <p:ph type="title"/>
          </p:nvPr>
        </p:nvSpPr>
        <p:spPr/>
        <p:txBody>
          <a:bodyPr/>
          <a:lstStyle/>
          <a:p>
            <a:r>
              <a:rPr lang="en-US" b="0" dirty="0"/>
              <a:t>CHÍNH SÁCH XÚC TIẾN BÁN HÀNG (CHIÊU THỊ)</a:t>
            </a:r>
            <a:endParaRPr lang="en-US" dirty="0"/>
          </a:p>
        </p:txBody>
      </p:sp>
      <p:sp>
        <p:nvSpPr>
          <p:cNvPr id="3" name="Content Placeholder 2">
            <a:extLst>
              <a:ext uri="{FF2B5EF4-FFF2-40B4-BE49-F238E27FC236}">
                <a16:creationId xmlns:a16="http://schemas.microsoft.com/office/drawing/2014/main" id="{E3ECC8EA-99E6-461A-B781-849AB3416F59}"/>
              </a:ext>
            </a:extLst>
          </p:cNvPr>
          <p:cNvSpPr>
            <a:spLocks noGrp="1"/>
          </p:cNvSpPr>
          <p:nvPr>
            <p:ph idx="1"/>
          </p:nvPr>
        </p:nvSpPr>
        <p:spPr/>
        <p:txBody>
          <a:bodyPr/>
          <a:lstStyle/>
          <a:p>
            <a:r>
              <a:rPr lang="vi-VN" dirty="0"/>
              <a:t>Các hình thức khuyến mãi thông dụng</a:t>
            </a:r>
            <a:endParaRPr lang="en-US" dirty="0"/>
          </a:p>
          <a:p>
            <a:r>
              <a:rPr lang="vi-VN" dirty="0">
                <a:solidFill>
                  <a:srgbClr val="FF0000"/>
                </a:solidFill>
              </a:rPr>
              <a:t>Phiếu mua hàng có giá ưu đãi</a:t>
            </a:r>
            <a:endParaRPr lang="en-US" dirty="0">
              <a:solidFill>
                <a:srgbClr val="FF0000"/>
              </a:solidFill>
            </a:endParaRPr>
          </a:p>
          <a:p>
            <a:r>
              <a:rPr lang="vi-VN" dirty="0">
                <a:solidFill>
                  <a:srgbClr val="FF0000"/>
                </a:solidFill>
              </a:rPr>
              <a:t>Hoàn trả tiền mặt, bớt tiền sau khi mua hàng</a:t>
            </a:r>
            <a:endParaRPr lang="en-US" dirty="0">
              <a:solidFill>
                <a:srgbClr val="FF0000"/>
              </a:solidFill>
            </a:endParaRPr>
          </a:p>
          <a:p>
            <a:r>
              <a:rPr lang="vi-VN" dirty="0">
                <a:solidFill>
                  <a:srgbClr val="FF0000"/>
                </a:solidFill>
              </a:rPr>
              <a:t>Bao gói chung sản phẩm có giá rẻ, bán kèm</a:t>
            </a:r>
            <a:endParaRPr lang="en-US" dirty="0">
              <a:solidFill>
                <a:srgbClr val="FF0000"/>
              </a:solidFill>
            </a:endParaRPr>
          </a:p>
          <a:p>
            <a:r>
              <a:rPr lang="vi-VN" dirty="0">
                <a:solidFill>
                  <a:srgbClr val="FF0000"/>
                </a:solidFill>
              </a:rPr>
              <a:t>Tặng thưởng hàng hóa hay vật phẩm kèm theo gói hàng</a:t>
            </a:r>
            <a:endParaRPr lang="en-US" dirty="0">
              <a:solidFill>
                <a:srgbClr val="FF0000"/>
              </a:solidFill>
            </a:endParaRPr>
          </a:p>
          <a:p>
            <a:r>
              <a:rPr lang="vi-VN" dirty="0">
                <a:solidFill>
                  <a:srgbClr val="FF0000"/>
                </a:solidFill>
              </a:rPr>
              <a:t>Xổ số trúng thưởng, phần thưởng cho khách hàng thường xuyên (theo giá trị mua: thẻ tín dụng mua hàng)</a:t>
            </a:r>
            <a:endParaRPr lang="en-US" dirty="0">
              <a:solidFill>
                <a:srgbClr val="FF0000"/>
              </a:solidFill>
            </a:endParaRPr>
          </a:p>
          <a:p>
            <a:r>
              <a:rPr lang="vi-VN" dirty="0">
                <a:solidFill>
                  <a:srgbClr val="FF0000"/>
                </a:solidFill>
              </a:rPr>
              <a:t>Dùng thử miễn phí</a:t>
            </a:r>
            <a:endParaRPr lang="en-US" dirty="0">
              <a:solidFill>
                <a:srgbClr val="FF0000"/>
              </a:solidFill>
            </a:endParaRPr>
          </a:p>
        </p:txBody>
      </p:sp>
    </p:spTree>
    <p:extLst>
      <p:ext uri="{BB962C8B-B14F-4D97-AF65-F5344CB8AC3E}">
        <p14:creationId xmlns:p14="http://schemas.microsoft.com/office/powerpoint/2010/main" val="2481631630"/>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36CC0-8191-4C6D-863E-73D8CB38308E}"/>
              </a:ext>
            </a:extLst>
          </p:cNvPr>
          <p:cNvSpPr>
            <a:spLocks noGrp="1"/>
          </p:cNvSpPr>
          <p:nvPr>
            <p:ph type="title"/>
          </p:nvPr>
        </p:nvSpPr>
        <p:spPr/>
        <p:txBody>
          <a:bodyPr/>
          <a:lstStyle/>
          <a:p>
            <a:r>
              <a:rPr lang="en-US" b="0" dirty="0"/>
              <a:t>CHÍNH SÁCH XÚC TIẾN BÁN HÀNG (CHIÊU THỊ)</a:t>
            </a:r>
            <a:endParaRPr lang="en-US" dirty="0"/>
          </a:p>
        </p:txBody>
      </p:sp>
      <p:sp>
        <p:nvSpPr>
          <p:cNvPr id="3" name="Content Placeholder 2">
            <a:extLst>
              <a:ext uri="{FF2B5EF4-FFF2-40B4-BE49-F238E27FC236}">
                <a16:creationId xmlns:a16="http://schemas.microsoft.com/office/drawing/2014/main" id="{E3ECC8EA-99E6-461A-B781-849AB3416F59}"/>
              </a:ext>
            </a:extLst>
          </p:cNvPr>
          <p:cNvSpPr>
            <a:spLocks noGrp="1"/>
          </p:cNvSpPr>
          <p:nvPr>
            <p:ph idx="1"/>
          </p:nvPr>
        </p:nvSpPr>
        <p:spPr/>
        <p:txBody>
          <a:bodyPr/>
          <a:lstStyle/>
          <a:p>
            <a:r>
              <a:rPr lang="vi-VN" dirty="0"/>
              <a:t>Các hình thức khuyến mãi thông dụng</a:t>
            </a:r>
            <a:endParaRPr lang="en-US" dirty="0"/>
          </a:p>
          <a:p>
            <a:r>
              <a:rPr lang="vi-VN" dirty="0">
                <a:solidFill>
                  <a:srgbClr val="FF0000"/>
                </a:solidFill>
              </a:rPr>
              <a:t>Bảo hành sản phẩm, lắp đặt hướng dẫn sử dụng, dịch vụ hậu mãi</a:t>
            </a:r>
            <a:endParaRPr lang="en-US" dirty="0">
              <a:solidFill>
                <a:srgbClr val="FF0000"/>
              </a:solidFill>
            </a:endParaRPr>
          </a:p>
          <a:p>
            <a:r>
              <a:rPr lang="vi-VN" dirty="0">
                <a:solidFill>
                  <a:srgbClr val="FF0000"/>
                </a:solidFill>
              </a:rPr>
              <a:t>Liên kết khuyến mãi và khuyến mãi chéo</a:t>
            </a:r>
            <a:endParaRPr lang="en-US" dirty="0">
              <a:solidFill>
                <a:srgbClr val="FF0000"/>
              </a:solidFill>
            </a:endParaRPr>
          </a:p>
          <a:p>
            <a:r>
              <a:rPr lang="vi-VN" dirty="0">
                <a:solidFill>
                  <a:srgbClr val="FF0000"/>
                </a:solidFill>
              </a:rPr>
              <a:t>Trưng bày triển lãm và trình diễn tại địa điểm mua để giới thiệu sản phẩm </a:t>
            </a:r>
            <a:endParaRPr lang="en-US" dirty="0">
              <a:solidFill>
                <a:srgbClr val="FF0000"/>
              </a:solidFill>
            </a:endParaRPr>
          </a:p>
        </p:txBody>
      </p:sp>
    </p:spTree>
    <p:extLst>
      <p:ext uri="{BB962C8B-B14F-4D97-AF65-F5344CB8AC3E}">
        <p14:creationId xmlns:p14="http://schemas.microsoft.com/office/powerpoint/2010/main" val="413465436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9E466-A1F7-469E-AE91-8A1B92B62CAA}"/>
              </a:ext>
            </a:extLst>
          </p:cNvPr>
          <p:cNvSpPr>
            <a:spLocks noGrp="1"/>
          </p:cNvSpPr>
          <p:nvPr>
            <p:ph type="title"/>
          </p:nvPr>
        </p:nvSpPr>
        <p:spPr/>
        <p:txBody>
          <a:bodyPr/>
          <a:lstStyle/>
          <a:p>
            <a:r>
              <a:rPr lang="en-US" b="0" dirty="0"/>
              <a:t>I. KHÁI NIỆM, VAI TRÒ VÀ QUÁ TRÌNH PHÁT TRIỂN CỦA MARKETING 	</a:t>
            </a:r>
          </a:p>
        </p:txBody>
      </p:sp>
      <p:sp>
        <p:nvSpPr>
          <p:cNvPr id="3" name="Content Placeholder 2">
            <a:extLst>
              <a:ext uri="{FF2B5EF4-FFF2-40B4-BE49-F238E27FC236}">
                <a16:creationId xmlns:a16="http://schemas.microsoft.com/office/drawing/2014/main" id="{CFD72030-3A9D-4BF0-BAD1-DB3F67CC0ABA}"/>
              </a:ext>
            </a:extLst>
          </p:cNvPr>
          <p:cNvSpPr>
            <a:spLocks noGrp="1"/>
          </p:cNvSpPr>
          <p:nvPr>
            <p:ph idx="1"/>
          </p:nvPr>
        </p:nvSpPr>
        <p:spPr/>
        <p:txBody>
          <a:bodyPr/>
          <a:lstStyle/>
          <a:p>
            <a:r>
              <a:rPr lang="en-US" dirty="0" err="1"/>
              <a:t>Một</a:t>
            </a:r>
            <a:r>
              <a:rPr lang="en-US" dirty="0"/>
              <a:t> </a:t>
            </a:r>
            <a:r>
              <a:rPr lang="en-US" dirty="0" err="1"/>
              <a:t>số</a:t>
            </a:r>
            <a:r>
              <a:rPr lang="en-US" dirty="0"/>
              <a:t> </a:t>
            </a:r>
            <a:r>
              <a:rPr lang="en-US" dirty="0" err="1"/>
              <a:t>khái</a:t>
            </a:r>
            <a:r>
              <a:rPr lang="en-US" dirty="0"/>
              <a:t> </a:t>
            </a:r>
            <a:r>
              <a:rPr lang="en-US" dirty="0" err="1"/>
              <a:t>niệm</a:t>
            </a:r>
            <a:r>
              <a:rPr lang="en-US" dirty="0"/>
              <a:t> </a:t>
            </a:r>
            <a:r>
              <a:rPr lang="en-US" dirty="0" err="1"/>
              <a:t>về</a:t>
            </a:r>
            <a:r>
              <a:rPr lang="en-US" dirty="0"/>
              <a:t> marketing</a:t>
            </a:r>
            <a:r>
              <a:rPr lang="en-US" i="1" dirty="0"/>
              <a:t>: </a:t>
            </a:r>
            <a:endParaRPr lang="en-US" dirty="0"/>
          </a:p>
          <a:p>
            <a:r>
              <a:rPr lang="vi-VN" b="1" i="1" dirty="0">
                <a:solidFill>
                  <a:srgbClr val="FF0000"/>
                </a:solidFill>
              </a:rPr>
              <a:t>Quan niệm truyền thống</a:t>
            </a:r>
            <a:r>
              <a:rPr lang="vi-VN" b="1" dirty="0">
                <a:solidFill>
                  <a:srgbClr val="FF0000"/>
                </a:solidFill>
              </a:rPr>
              <a:t>: Bao gồm các hoạt động sản xuất kinh doanh, liên quan đến việc hướng dòng sản phẩm từ nhà sản xuất đến người tiêu thụ một cách tối ưu. </a:t>
            </a:r>
            <a:endParaRPr lang="en-US" b="1" dirty="0">
              <a:solidFill>
                <a:srgbClr val="FF0000"/>
              </a:solidFill>
            </a:endParaRPr>
          </a:p>
          <a:p>
            <a:r>
              <a:rPr lang="vi-VN" b="1" i="1" dirty="0"/>
              <a:t>Quan niệm Marketing hiện đại: </a:t>
            </a:r>
            <a:r>
              <a:rPr lang="vi-VN" b="1" dirty="0"/>
              <a:t>Là chức năng quản lý công ty về mặt tổ chức và quản lý toàn bộ các hoạt động sản xuất kinh doanh, từ việc phát hiện ra và biến sức mua của người tiêu thụ thành nhu cầu thật sự về một sản phẩm cụ thể, đến việc chuyển sản phẩm đó tới người tiêu thụ một cách tối ưu </a:t>
            </a:r>
            <a:endParaRPr lang="vi-VN" dirty="0"/>
          </a:p>
        </p:txBody>
      </p:sp>
    </p:spTree>
    <p:extLst>
      <p:ext uri="{BB962C8B-B14F-4D97-AF65-F5344CB8AC3E}">
        <p14:creationId xmlns:p14="http://schemas.microsoft.com/office/powerpoint/2010/main" val="746131644"/>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36CC0-8191-4C6D-863E-73D8CB38308E}"/>
              </a:ext>
            </a:extLst>
          </p:cNvPr>
          <p:cNvSpPr>
            <a:spLocks noGrp="1"/>
          </p:cNvSpPr>
          <p:nvPr>
            <p:ph type="title"/>
          </p:nvPr>
        </p:nvSpPr>
        <p:spPr/>
        <p:txBody>
          <a:bodyPr/>
          <a:lstStyle/>
          <a:p>
            <a:r>
              <a:rPr lang="en-US" b="0" dirty="0"/>
              <a:t>CHÍNH SÁCH XÚC TIẾN BÁN HÀNG (CHIÊU THỊ)</a:t>
            </a:r>
            <a:endParaRPr lang="en-US" dirty="0"/>
          </a:p>
        </p:txBody>
      </p:sp>
      <p:sp>
        <p:nvSpPr>
          <p:cNvPr id="3" name="Content Placeholder 2">
            <a:extLst>
              <a:ext uri="{FF2B5EF4-FFF2-40B4-BE49-F238E27FC236}">
                <a16:creationId xmlns:a16="http://schemas.microsoft.com/office/drawing/2014/main" id="{E3ECC8EA-99E6-461A-B781-849AB3416F59}"/>
              </a:ext>
            </a:extLst>
          </p:cNvPr>
          <p:cNvSpPr>
            <a:spLocks noGrp="1"/>
          </p:cNvSpPr>
          <p:nvPr>
            <p:ph idx="1"/>
          </p:nvPr>
        </p:nvSpPr>
        <p:spPr/>
        <p:txBody>
          <a:bodyPr/>
          <a:lstStyle/>
          <a:p>
            <a:r>
              <a:rPr lang="en-US" dirty="0"/>
              <a:t>Marketing </a:t>
            </a:r>
            <a:r>
              <a:rPr lang="en-US" dirty="0" err="1"/>
              <a:t>trực</a:t>
            </a:r>
            <a:r>
              <a:rPr lang="en-US" dirty="0"/>
              <a:t> </a:t>
            </a:r>
            <a:r>
              <a:rPr lang="en-US" dirty="0" err="1"/>
              <a:t>tiếp</a:t>
            </a:r>
            <a:r>
              <a:rPr lang="en-US" dirty="0"/>
              <a:t>: </a:t>
            </a:r>
            <a:r>
              <a:rPr lang="en-US" dirty="0" err="1"/>
              <a:t>Chào</a:t>
            </a:r>
            <a:r>
              <a:rPr lang="en-US" dirty="0"/>
              <a:t> </a:t>
            </a:r>
            <a:r>
              <a:rPr lang="en-US" dirty="0" err="1"/>
              <a:t>hàng</a:t>
            </a:r>
            <a:r>
              <a:rPr lang="en-US" dirty="0"/>
              <a:t> </a:t>
            </a:r>
            <a:r>
              <a:rPr lang="en-US" dirty="0" err="1"/>
              <a:t>trực</a:t>
            </a:r>
            <a:r>
              <a:rPr lang="en-US" dirty="0"/>
              <a:t> </a:t>
            </a:r>
            <a:r>
              <a:rPr lang="en-US" dirty="0" err="1"/>
              <a:t>tiếp</a:t>
            </a:r>
            <a:r>
              <a:rPr lang="en-US" dirty="0"/>
              <a:t> </a:t>
            </a:r>
            <a:r>
              <a:rPr lang="en-US" dirty="0" err="1"/>
              <a:t>cá</a:t>
            </a:r>
            <a:r>
              <a:rPr lang="en-US" dirty="0"/>
              <a:t> </a:t>
            </a:r>
            <a:r>
              <a:rPr lang="en-US" dirty="0" err="1"/>
              <a:t>nhân</a:t>
            </a:r>
            <a:r>
              <a:rPr lang="en-US" dirty="0"/>
              <a:t> </a:t>
            </a:r>
            <a:r>
              <a:rPr lang="en-US" dirty="0" err="1"/>
              <a:t>là</a:t>
            </a:r>
            <a:r>
              <a:rPr lang="en-US" dirty="0"/>
              <a:t> </a:t>
            </a:r>
            <a:r>
              <a:rPr lang="en-US" dirty="0" err="1"/>
              <a:t>sự</a:t>
            </a:r>
            <a:r>
              <a:rPr lang="en-US" dirty="0"/>
              <a:t> </a:t>
            </a:r>
            <a:r>
              <a:rPr lang="en-US" dirty="0" err="1"/>
              <a:t>thông</a:t>
            </a:r>
            <a:r>
              <a:rPr lang="en-US" dirty="0"/>
              <a:t> </a:t>
            </a:r>
            <a:r>
              <a:rPr lang="en-US" dirty="0" err="1"/>
              <a:t>đạt</a:t>
            </a:r>
            <a:r>
              <a:rPr lang="en-US" dirty="0"/>
              <a:t> </a:t>
            </a:r>
            <a:r>
              <a:rPr lang="en-US" dirty="0" err="1"/>
              <a:t>riêng</a:t>
            </a:r>
            <a:r>
              <a:rPr lang="en-US" dirty="0"/>
              <a:t> </a:t>
            </a:r>
            <a:r>
              <a:rPr lang="en-US" dirty="0" err="1"/>
              <a:t>lẻ</a:t>
            </a:r>
            <a:r>
              <a:rPr lang="en-US" dirty="0"/>
              <a:t>. </a:t>
            </a:r>
            <a:r>
              <a:rPr lang="en-US" dirty="0" err="1"/>
              <a:t>Hình</a:t>
            </a:r>
            <a:r>
              <a:rPr lang="en-US" dirty="0"/>
              <a:t> </a:t>
            </a:r>
            <a:r>
              <a:rPr lang="en-US" dirty="0" err="1"/>
              <a:t>thức</a:t>
            </a:r>
            <a:r>
              <a:rPr lang="en-US" dirty="0"/>
              <a:t> </a:t>
            </a:r>
            <a:r>
              <a:rPr lang="en-US" dirty="0" err="1"/>
              <a:t>này</a:t>
            </a:r>
            <a:r>
              <a:rPr lang="en-US" dirty="0"/>
              <a:t> </a:t>
            </a:r>
            <a:r>
              <a:rPr lang="en-US" dirty="0" err="1"/>
              <a:t>đòi</a:t>
            </a:r>
            <a:r>
              <a:rPr lang="en-US" dirty="0"/>
              <a:t> </a:t>
            </a:r>
            <a:r>
              <a:rPr lang="en-US" dirty="0" err="1"/>
              <a:t>hỏi</a:t>
            </a:r>
            <a:r>
              <a:rPr lang="en-US" dirty="0"/>
              <a:t> </a:t>
            </a:r>
            <a:r>
              <a:rPr lang="en-US" dirty="0" err="1"/>
              <a:t>tốn</a:t>
            </a:r>
            <a:r>
              <a:rPr lang="en-US" dirty="0"/>
              <a:t> </a:t>
            </a:r>
            <a:r>
              <a:rPr lang="en-US" dirty="0" err="1"/>
              <a:t>nhân</a:t>
            </a:r>
            <a:r>
              <a:rPr lang="en-US" dirty="0"/>
              <a:t> </a:t>
            </a:r>
            <a:r>
              <a:rPr lang="en-US" dirty="0" err="1"/>
              <a:t>lực</a:t>
            </a:r>
            <a:r>
              <a:rPr lang="en-US" dirty="0"/>
              <a:t>, </a:t>
            </a:r>
            <a:r>
              <a:rPr lang="en-US" dirty="0" err="1"/>
              <a:t>nhân</a:t>
            </a:r>
            <a:r>
              <a:rPr lang="en-US" dirty="0"/>
              <a:t> </a:t>
            </a:r>
            <a:r>
              <a:rPr lang="en-US" dirty="0" err="1"/>
              <a:t>viên</a:t>
            </a:r>
            <a:r>
              <a:rPr lang="en-US" dirty="0"/>
              <a:t> </a:t>
            </a:r>
            <a:r>
              <a:rPr lang="en-US" dirty="0" err="1"/>
              <a:t>cần</a:t>
            </a:r>
            <a:r>
              <a:rPr lang="en-US" dirty="0"/>
              <a:t> </a:t>
            </a:r>
            <a:r>
              <a:rPr lang="en-US" dirty="0" err="1"/>
              <a:t>phải</a:t>
            </a:r>
            <a:r>
              <a:rPr lang="en-US" dirty="0"/>
              <a:t> </a:t>
            </a:r>
            <a:r>
              <a:rPr lang="en-US" dirty="0" err="1"/>
              <a:t>có</a:t>
            </a:r>
            <a:r>
              <a:rPr lang="en-US" dirty="0"/>
              <a:t> </a:t>
            </a:r>
            <a:r>
              <a:rPr lang="en-US" dirty="0" err="1"/>
              <a:t>kỹ</a:t>
            </a:r>
            <a:r>
              <a:rPr lang="en-US" dirty="0"/>
              <a:t> </a:t>
            </a:r>
            <a:r>
              <a:rPr lang="en-US" dirty="0" err="1"/>
              <a:t>năng</a:t>
            </a:r>
            <a:r>
              <a:rPr lang="en-US" dirty="0"/>
              <a:t> </a:t>
            </a:r>
            <a:r>
              <a:rPr lang="en-US" dirty="0" err="1"/>
              <a:t>chuyên</a:t>
            </a:r>
            <a:r>
              <a:rPr lang="en-US" dirty="0"/>
              <a:t> </a:t>
            </a:r>
            <a:r>
              <a:rPr lang="en-US" dirty="0" err="1"/>
              <a:t>nghiệp</a:t>
            </a:r>
            <a:r>
              <a:rPr lang="en-US" dirty="0"/>
              <a:t>, chi </a:t>
            </a:r>
            <a:r>
              <a:rPr lang="en-US" dirty="0" err="1"/>
              <a:t>phí</a:t>
            </a:r>
            <a:r>
              <a:rPr lang="en-US" dirty="0"/>
              <a:t> </a:t>
            </a:r>
            <a:r>
              <a:rPr lang="en-US" dirty="0" err="1"/>
              <a:t>và</a:t>
            </a:r>
            <a:r>
              <a:rPr lang="en-US" dirty="0"/>
              <a:t> </a:t>
            </a:r>
            <a:r>
              <a:rPr lang="en-US" dirty="0" err="1"/>
              <a:t>thời</a:t>
            </a:r>
            <a:r>
              <a:rPr lang="en-US" dirty="0"/>
              <a:t> </a:t>
            </a:r>
            <a:r>
              <a:rPr lang="en-US" dirty="0" err="1"/>
              <a:t>gian</a:t>
            </a:r>
            <a:r>
              <a:rPr lang="en-US" dirty="0"/>
              <a:t> </a:t>
            </a:r>
            <a:r>
              <a:rPr lang="en-US" dirty="0" err="1"/>
              <a:t>nhiều</a:t>
            </a:r>
            <a:r>
              <a:rPr lang="en-US" dirty="0"/>
              <a:t>. </a:t>
            </a:r>
            <a:r>
              <a:rPr lang="en-US" dirty="0" err="1"/>
              <a:t>Tuy</a:t>
            </a:r>
            <a:r>
              <a:rPr lang="en-US" dirty="0"/>
              <a:t> </a:t>
            </a:r>
            <a:r>
              <a:rPr lang="en-US" dirty="0" err="1"/>
              <a:t>nhiên</a:t>
            </a:r>
            <a:r>
              <a:rPr lang="en-US" dirty="0"/>
              <a:t>, </a:t>
            </a:r>
            <a:r>
              <a:rPr lang="en-US" dirty="0" err="1"/>
              <a:t>chào</a:t>
            </a:r>
            <a:r>
              <a:rPr lang="en-US" dirty="0"/>
              <a:t> </a:t>
            </a:r>
            <a:r>
              <a:rPr lang="en-US" dirty="0" err="1"/>
              <a:t>hàng</a:t>
            </a:r>
            <a:r>
              <a:rPr lang="en-US" dirty="0"/>
              <a:t> </a:t>
            </a:r>
            <a:r>
              <a:rPr lang="en-US" dirty="0" err="1"/>
              <a:t>trực</a:t>
            </a:r>
            <a:r>
              <a:rPr lang="en-US" dirty="0"/>
              <a:t> </a:t>
            </a:r>
            <a:r>
              <a:rPr lang="en-US" dirty="0" err="1"/>
              <a:t>tiếp</a:t>
            </a:r>
            <a:r>
              <a:rPr lang="en-US" dirty="0"/>
              <a:t> </a:t>
            </a:r>
            <a:r>
              <a:rPr lang="en-US" dirty="0" err="1"/>
              <a:t>cá</a:t>
            </a:r>
            <a:r>
              <a:rPr lang="en-US" dirty="0"/>
              <a:t> </a:t>
            </a:r>
            <a:r>
              <a:rPr lang="en-US" dirty="0" err="1"/>
              <a:t>nhân</a:t>
            </a:r>
            <a:r>
              <a:rPr lang="en-US" dirty="0"/>
              <a:t> </a:t>
            </a:r>
            <a:r>
              <a:rPr lang="en-US" dirty="0" err="1"/>
              <a:t>rất</a:t>
            </a:r>
            <a:r>
              <a:rPr lang="en-US" dirty="0"/>
              <a:t> </a:t>
            </a:r>
            <a:r>
              <a:rPr lang="en-US" dirty="0" err="1"/>
              <a:t>thuận</a:t>
            </a:r>
            <a:r>
              <a:rPr lang="en-US" dirty="0"/>
              <a:t> </a:t>
            </a:r>
            <a:r>
              <a:rPr lang="en-US" dirty="0" err="1"/>
              <a:t>lợi</a:t>
            </a:r>
            <a:r>
              <a:rPr lang="en-US" dirty="0"/>
              <a:t> </a:t>
            </a:r>
            <a:r>
              <a:rPr lang="en-US" dirty="0" err="1"/>
              <a:t>và</a:t>
            </a:r>
            <a:r>
              <a:rPr lang="en-US" dirty="0"/>
              <a:t> </a:t>
            </a:r>
            <a:r>
              <a:rPr lang="en-US" dirty="0" err="1"/>
              <a:t>linh</a:t>
            </a:r>
            <a:r>
              <a:rPr lang="en-US" dirty="0"/>
              <a:t> </a:t>
            </a:r>
            <a:r>
              <a:rPr lang="en-US" dirty="0" err="1"/>
              <a:t>hoạt</a:t>
            </a:r>
            <a:r>
              <a:rPr lang="en-US" dirty="0"/>
              <a:t>, </a:t>
            </a:r>
            <a:r>
              <a:rPr lang="en-US" dirty="0" err="1"/>
              <a:t>thuyết</a:t>
            </a:r>
            <a:r>
              <a:rPr lang="en-US" dirty="0"/>
              <a:t> </a:t>
            </a:r>
            <a:r>
              <a:rPr lang="en-US" dirty="0" err="1"/>
              <a:t>phục</a:t>
            </a:r>
            <a:r>
              <a:rPr lang="en-US" dirty="0"/>
              <a:t> </a:t>
            </a:r>
            <a:r>
              <a:rPr lang="en-US" dirty="0" err="1"/>
              <a:t>trực</a:t>
            </a:r>
            <a:r>
              <a:rPr lang="en-US" dirty="0"/>
              <a:t> </a:t>
            </a:r>
            <a:r>
              <a:rPr lang="en-US" dirty="0" err="1"/>
              <a:t>tiếp</a:t>
            </a:r>
            <a:r>
              <a:rPr lang="en-US" dirty="0"/>
              <a:t> </a:t>
            </a:r>
            <a:r>
              <a:rPr lang="en-US" dirty="0" err="1"/>
              <a:t>và</a:t>
            </a:r>
            <a:r>
              <a:rPr lang="en-US" dirty="0"/>
              <a:t> </a:t>
            </a:r>
            <a:r>
              <a:rPr lang="en-US" dirty="0" err="1"/>
              <a:t>hiệu</a:t>
            </a:r>
            <a:r>
              <a:rPr lang="en-US" dirty="0"/>
              <a:t> </a:t>
            </a:r>
            <a:r>
              <a:rPr lang="en-US" dirty="0" err="1"/>
              <a:t>quả</a:t>
            </a:r>
            <a:r>
              <a:rPr lang="en-US" dirty="0"/>
              <a:t>.</a:t>
            </a:r>
          </a:p>
          <a:p>
            <a:r>
              <a:rPr lang="en-US" dirty="0" err="1">
                <a:solidFill>
                  <a:srgbClr val="FF0000"/>
                </a:solidFill>
              </a:rPr>
              <a:t>Tuyên</a:t>
            </a:r>
            <a:r>
              <a:rPr lang="en-US" dirty="0">
                <a:solidFill>
                  <a:srgbClr val="FF0000"/>
                </a:solidFill>
              </a:rPr>
              <a:t> </a:t>
            </a:r>
            <a:r>
              <a:rPr lang="en-US" dirty="0" err="1">
                <a:solidFill>
                  <a:srgbClr val="FF0000"/>
                </a:solidFill>
              </a:rPr>
              <a:t>truyền</a:t>
            </a:r>
            <a:r>
              <a:rPr lang="en-US" dirty="0">
                <a:solidFill>
                  <a:srgbClr val="FF0000"/>
                </a:solidFill>
              </a:rPr>
              <a:t> – Quan </a:t>
            </a:r>
            <a:r>
              <a:rPr lang="en-US" dirty="0" err="1">
                <a:solidFill>
                  <a:srgbClr val="FF0000"/>
                </a:solidFill>
              </a:rPr>
              <a:t>hệ</a:t>
            </a:r>
            <a:r>
              <a:rPr lang="en-US" dirty="0">
                <a:solidFill>
                  <a:srgbClr val="FF0000"/>
                </a:solidFill>
              </a:rPr>
              <a:t> </a:t>
            </a:r>
            <a:r>
              <a:rPr lang="en-US" dirty="0" err="1">
                <a:solidFill>
                  <a:srgbClr val="FF0000"/>
                </a:solidFill>
              </a:rPr>
              <a:t>với</a:t>
            </a:r>
            <a:r>
              <a:rPr lang="en-US" dirty="0">
                <a:solidFill>
                  <a:srgbClr val="FF0000"/>
                </a:solidFill>
              </a:rPr>
              <a:t> </a:t>
            </a:r>
            <a:r>
              <a:rPr lang="en-US" dirty="0" err="1">
                <a:solidFill>
                  <a:srgbClr val="FF0000"/>
                </a:solidFill>
              </a:rPr>
              <a:t>công</a:t>
            </a:r>
            <a:r>
              <a:rPr lang="en-US" dirty="0">
                <a:solidFill>
                  <a:srgbClr val="FF0000"/>
                </a:solidFill>
              </a:rPr>
              <a:t> </a:t>
            </a:r>
            <a:r>
              <a:rPr lang="en-US" dirty="0" err="1">
                <a:solidFill>
                  <a:srgbClr val="FF0000"/>
                </a:solidFill>
              </a:rPr>
              <a:t>chúng</a:t>
            </a:r>
            <a:r>
              <a:rPr lang="en-US" dirty="0">
                <a:solidFill>
                  <a:srgbClr val="FF0000"/>
                </a:solidFill>
              </a:rPr>
              <a:t>: </a:t>
            </a:r>
            <a:r>
              <a:rPr lang="vi-VN" dirty="0">
                <a:solidFill>
                  <a:srgbClr val="FF0000"/>
                </a:solidFill>
              </a:rPr>
              <a:t>Xuất bản phẩm hay các tư liệu truyền thông</a:t>
            </a:r>
            <a:r>
              <a:rPr lang="en-US" dirty="0">
                <a:solidFill>
                  <a:srgbClr val="FF0000"/>
                </a:solidFill>
              </a:rPr>
              <a:t>; </a:t>
            </a:r>
            <a:r>
              <a:rPr lang="en-US" dirty="0" err="1">
                <a:solidFill>
                  <a:srgbClr val="FF0000"/>
                </a:solidFill>
              </a:rPr>
              <a:t>Các</a:t>
            </a:r>
            <a:r>
              <a:rPr lang="en-US" dirty="0">
                <a:solidFill>
                  <a:srgbClr val="FF0000"/>
                </a:solidFill>
              </a:rPr>
              <a:t> </a:t>
            </a:r>
            <a:r>
              <a:rPr lang="en-US" dirty="0" err="1">
                <a:solidFill>
                  <a:srgbClr val="FF0000"/>
                </a:solidFill>
              </a:rPr>
              <a:t>sự</a:t>
            </a:r>
            <a:r>
              <a:rPr lang="en-US" dirty="0">
                <a:solidFill>
                  <a:srgbClr val="FF0000"/>
                </a:solidFill>
              </a:rPr>
              <a:t> </a:t>
            </a:r>
            <a:r>
              <a:rPr lang="en-US" dirty="0" err="1">
                <a:solidFill>
                  <a:srgbClr val="FF0000"/>
                </a:solidFill>
              </a:rPr>
              <a:t>kiện</a:t>
            </a:r>
            <a:r>
              <a:rPr lang="en-US" dirty="0">
                <a:solidFill>
                  <a:srgbClr val="FF0000"/>
                </a:solidFill>
              </a:rPr>
              <a:t>: </a:t>
            </a:r>
            <a:r>
              <a:rPr lang="en-US" dirty="0" err="1">
                <a:solidFill>
                  <a:srgbClr val="FF0000"/>
                </a:solidFill>
              </a:rPr>
              <a:t>hội</a:t>
            </a:r>
            <a:r>
              <a:rPr lang="en-US" dirty="0">
                <a:solidFill>
                  <a:srgbClr val="FF0000"/>
                </a:solidFill>
              </a:rPr>
              <a:t> </a:t>
            </a:r>
            <a:r>
              <a:rPr lang="en-US" dirty="0" err="1">
                <a:solidFill>
                  <a:srgbClr val="FF0000"/>
                </a:solidFill>
              </a:rPr>
              <a:t>nghị</a:t>
            </a:r>
            <a:r>
              <a:rPr lang="en-US" dirty="0">
                <a:solidFill>
                  <a:srgbClr val="FF0000"/>
                </a:solidFill>
              </a:rPr>
              <a:t>, </a:t>
            </a:r>
            <a:r>
              <a:rPr lang="en-US" dirty="0" err="1">
                <a:solidFill>
                  <a:srgbClr val="FF0000"/>
                </a:solidFill>
              </a:rPr>
              <a:t>họp</a:t>
            </a:r>
            <a:r>
              <a:rPr lang="en-US" dirty="0">
                <a:solidFill>
                  <a:srgbClr val="FF0000"/>
                </a:solidFill>
              </a:rPr>
              <a:t> </a:t>
            </a:r>
            <a:r>
              <a:rPr lang="en-US" dirty="0" err="1">
                <a:solidFill>
                  <a:srgbClr val="FF0000"/>
                </a:solidFill>
              </a:rPr>
              <a:t>báo</a:t>
            </a:r>
            <a:r>
              <a:rPr lang="en-US" dirty="0">
                <a:solidFill>
                  <a:srgbClr val="FF0000"/>
                </a:solidFill>
              </a:rPr>
              <a:t>, </a:t>
            </a:r>
            <a:r>
              <a:rPr lang="en-US" dirty="0" err="1">
                <a:solidFill>
                  <a:srgbClr val="FF0000"/>
                </a:solidFill>
              </a:rPr>
              <a:t>hội</a:t>
            </a:r>
            <a:r>
              <a:rPr lang="en-US" dirty="0">
                <a:solidFill>
                  <a:srgbClr val="FF0000"/>
                </a:solidFill>
              </a:rPr>
              <a:t> </a:t>
            </a:r>
            <a:r>
              <a:rPr lang="en-US" dirty="0" err="1">
                <a:solidFill>
                  <a:srgbClr val="FF0000"/>
                </a:solidFill>
              </a:rPr>
              <a:t>thảo</a:t>
            </a:r>
            <a:r>
              <a:rPr lang="en-US" dirty="0">
                <a:solidFill>
                  <a:srgbClr val="FF0000"/>
                </a:solidFill>
              </a:rPr>
              <a:t> </a:t>
            </a:r>
            <a:r>
              <a:rPr lang="en-US" dirty="0" err="1">
                <a:solidFill>
                  <a:srgbClr val="FF0000"/>
                </a:solidFill>
              </a:rPr>
              <a:t>chuyên</a:t>
            </a:r>
            <a:r>
              <a:rPr lang="en-US" dirty="0">
                <a:solidFill>
                  <a:srgbClr val="FF0000"/>
                </a:solidFill>
              </a:rPr>
              <a:t> </a:t>
            </a:r>
            <a:r>
              <a:rPr lang="en-US" dirty="0" err="1">
                <a:solidFill>
                  <a:srgbClr val="FF0000"/>
                </a:solidFill>
              </a:rPr>
              <a:t>đề</a:t>
            </a:r>
            <a:r>
              <a:rPr lang="en-US" dirty="0">
                <a:solidFill>
                  <a:srgbClr val="FF0000"/>
                </a:solidFill>
              </a:rPr>
              <a:t>, </a:t>
            </a:r>
            <a:r>
              <a:rPr lang="en-US" dirty="0" err="1">
                <a:solidFill>
                  <a:srgbClr val="FF0000"/>
                </a:solidFill>
              </a:rPr>
              <a:t>triển</a:t>
            </a:r>
            <a:r>
              <a:rPr lang="en-US" dirty="0">
                <a:solidFill>
                  <a:srgbClr val="FF0000"/>
                </a:solidFill>
              </a:rPr>
              <a:t> </a:t>
            </a:r>
            <a:r>
              <a:rPr lang="en-US" dirty="0" err="1">
                <a:solidFill>
                  <a:srgbClr val="FF0000"/>
                </a:solidFill>
              </a:rPr>
              <a:t>lãm</a:t>
            </a:r>
            <a:r>
              <a:rPr lang="en-US" dirty="0">
                <a:solidFill>
                  <a:srgbClr val="FF0000"/>
                </a:solidFill>
              </a:rPr>
              <a:t>, </a:t>
            </a:r>
            <a:r>
              <a:rPr lang="en-US" dirty="0" err="1">
                <a:solidFill>
                  <a:srgbClr val="FF0000"/>
                </a:solidFill>
              </a:rPr>
              <a:t>lễ</a:t>
            </a:r>
            <a:r>
              <a:rPr lang="en-US" dirty="0">
                <a:solidFill>
                  <a:srgbClr val="FF0000"/>
                </a:solidFill>
              </a:rPr>
              <a:t> </a:t>
            </a:r>
            <a:r>
              <a:rPr lang="en-US" dirty="0" err="1">
                <a:solidFill>
                  <a:srgbClr val="FF0000"/>
                </a:solidFill>
              </a:rPr>
              <a:t>kỹ</a:t>
            </a:r>
            <a:r>
              <a:rPr lang="en-US" dirty="0">
                <a:solidFill>
                  <a:srgbClr val="FF0000"/>
                </a:solidFill>
              </a:rPr>
              <a:t> </a:t>
            </a:r>
            <a:r>
              <a:rPr lang="en-US" dirty="0" err="1">
                <a:solidFill>
                  <a:srgbClr val="FF0000"/>
                </a:solidFill>
              </a:rPr>
              <a:t>niệm</a:t>
            </a:r>
            <a:r>
              <a:rPr lang="en-US" dirty="0">
                <a:solidFill>
                  <a:srgbClr val="FF0000"/>
                </a:solidFill>
              </a:rPr>
              <a:t>, </a:t>
            </a:r>
            <a:r>
              <a:rPr lang="en-US" dirty="0" err="1">
                <a:solidFill>
                  <a:srgbClr val="FF0000"/>
                </a:solidFill>
              </a:rPr>
              <a:t>bảo</a:t>
            </a:r>
            <a:r>
              <a:rPr lang="en-US" dirty="0">
                <a:solidFill>
                  <a:srgbClr val="FF0000"/>
                </a:solidFill>
              </a:rPr>
              <a:t> </a:t>
            </a:r>
            <a:r>
              <a:rPr lang="en-US" dirty="0" err="1">
                <a:solidFill>
                  <a:srgbClr val="FF0000"/>
                </a:solidFill>
              </a:rPr>
              <a:t>trợ</a:t>
            </a:r>
            <a:r>
              <a:rPr lang="en-US" dirty="0">
                <a:solidFill>
                  <a:srgbClr val="FF0000"/>
                </a:solidFill>
              </a:rPr>
              <a:t> </a:t>
            </a:r>
            <a:r>
              <a:rPr lang="en-US" dirty="0" err="1">
                <a:solidFill>
                  <a:srgbClr val="FF0000"/>
                </a:solidFill>
              </a:rPr>
              <a:t>cho</a:t>
            </a:r>
            <a:r>
              <a:rPr lang="en-US" dirty="0">
                <a:solidFill>
                  <a:srgbClr val="FF0000"/>
                </a:solidFill>
              </a:rPr>
              <a:t> </a:t>
            </a:r>
            <a:r>
              <a:rPr lang="en-US" dirty="0" err="1">
                <a:solidFill>
                  <a:srgbClr val="FF0000"/>
                </a:solidFill>
              </a:rPr>
              <a:t>các</a:t>
            </a:r>
            <a:r>
              <a:rPr lang="en-US" dirty="0">
                <a:solidFill>
                  <a:srgbClr val="FF0000"/>
                </a:solidFill>
              </a:rPr>
              <a:t> </a:t>
            </a:r>
            <a:r>
              <a:rPr lang="en-US" dirty="0" err="1">
                <a:solidFill>
                  <a:srgbClr val="FF0000"/>
                </a:solidFill>
              </a:rPr>
              <a:t>hoạt</a:t>
            </a:r>
            <a:r>
              <a:rPr lang="en-US" dirty="0">
                <a:solidFill>
                  <a:srgbClr val="FF0000"/>
                </a:solidFill>
              </a:rPr>
              <a:t> </a:t>
            </a:r>
            <a:r>
              <a:rPr lang="en-US" dirty="0" err="1">
                <a:solidFill>
                  <a:srgbClr val="FF0000"/>
                </a:solidFill>
              </a:rPr>
              <a:t>động</a:t>
            </a:r>
            <a:r>
              <a:rPr lang="en-US" dirty="0">
                <a:solidFill>
                  <a:srgbClr val="FF0000"/>
                </a:solidFill>
              </a:rPr>
              <a:t> </a:t>
            </a:r>
            <a:r>
              <a:rPr lang="en-US" dirty="0" err="1">
                <a:solidFill>
                  <a:srgbClr val="FF0000"/>
                </a:solidFill>
              </a:rPr>
              <a:t>văn</a:t>
            </a:r>
            <a:r>
              <a:rPr lang="en-US" dirty="0">
                <a:solidFill>
                  <a:srgbClr val="FF0000"/>
                </a:solidFill>
              </a:rPr>
              <a:t> </a:t>
            </a:r>
            <a:r>
              <a:rPr lang="en-US" dirty="0" err="1">
                <a:solidFill>
                  <a:srgbClr val="FF0000"/>
                </a:solidFill>
              </a:rPr>
              <a:t>hóa</a:t>
            </a:r>
            <a:r>
              <a:rPr lang="en-US" dirty="0">
                <a:solidFill>
                  <a:srgbClr val="FF0000"/>
                </a:solidFill>
              </a:rPr>
              <a:t> </a:t>
            </a:r>
            <a:r>
              <a:rPr lang="en-US" dirty="0" err="1">
                <a:solidFill>
                  <a:srgbClr val="FF0000"/>
                </a:solidFill>
              </a:rPr>
              <a:t>xã</a:t>
            </a:r>
            <a:r>
              <a:rPr lang="en-US" dirty="0">
                <a:solidFill>
                  <a:srgbClr val="FF0000"/>
                </a:solidFill>
              </a:rPr>
              <a:t> </a:t>
            </a:r>
            <a:r>
              <a:rPr lang="en-US" dirty="0" err="1">
                <a:solidFill>
                  <a:srgbClr val="FF0000"/>
                </a:solidFill>
              </a:rPr>
              <a:t>hội</a:t>
            </a:r>
            <a:r>
              <a:rPr lang="en-US" dirty="0">
                <a:solidFill>
                  <a:srgbClr val="FF0000"/>
                </a:solidFill>
              </a:rPr>
              <a:t>; </a:t>
            </a:r>
            <a:r>
              <a:rPr lang="vi-VN" dirty="0">
                <a:solidFill>
                  <a:srgbClr val="FF0000"/>
                </a:solidFill>
              </a:rPr>
              <a:t>Bài nói chuyện trước đám đông, hội nghị khách hàng, nhà phân phối </a:t>
            </a:r>
            <a:endParaRPr lang="en-US" dirty="0">
              <a:solidFill>
                <a:srgbClr val="FF0000"/>
              </a:solidFill>
            </a:endParaRPr>
          </a:p>
        </p:txBody>
      </p:sp>
    </p:spTree>
    <p:extLst>
      <p:ext uri="{BB962C8B-B14F-4D97-AF65-F5344CB8AC3E}">
        <p14:creationId xmlns:p14="http://schemas.microsoft.com/office/powerpoint/2010/main" val="3419992900"/>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36CC0-8191-4C6D-863E-73D8CB38308E}"/>
              </a:ext>
            </a:extLst>
          </p:cNvPr>
          <p:cNvSpPr>
            <a:spLocks noGrp="1"/>
          </p:cNvSpPr>
          <p:nvPr>
            <p:ph type="title"/>
          </p:nvPr>
        </p:nvSpPr>
        <p:spPr/>
        <p:txBody>
          <a:bodyPr/>
          <a:lstStyle/>
          <a:p>
            <a:r>
              <a:rPr lang="en-US" b="0" dirty="0"/>
              <a:t>VÍ DỤ TÍNH GIÁ BÁN</a:t>
            </a:r>
            <a:endParaRPr lang="en-US" dirty="0"/>
          </a:p>
        </p:txBody>
      </p:sp>
      <p:sp>
        <p:nvSpPr>
          <p:cNvPr id="3" name="Content Placeholder 2">
            <a:extLst>
              <a:ext uri="{FF2B5EF4-FFF2-40B4-BE49-F238E27FC236}">
                <a16:creationId xmlns:a16="http://schemas.microsoft.com/office/drawing/2014/main" id="{E3ECC8EA-99E6-461A-B781-849AB3416F59}"/>
              </a:ext>
            </a:extLst>
          </p:cNvPr>
          <p:cNvSpPr>
            <a:spLocks noGrp="1"/>
          </p:cNvSpPr>
          <p:nvPr>
            <p:ph idx="1"/>
          </p:nvPr>
        </p:nvSpPr>
        <p:spPr/>
        <p:txBody>
          <a:bodyPr/>
          <a:lstStyle/>
          <a:p>
            <a:pPr marR="0" algn="l"/>
            <a:r>
              <a:rPr lang="en-US" dirty="0" err="1">
                <a:solidFill>
                  <a:srgbClr val="FF0000"/>
                </a:solidFill>
              </a:rPr>
              <a:t>Định</a:t>
            </a:r>
            <a:r>
              <a:rPr lang="en-US" dirty="0">
                <a:solidFill>
                  <a:srgbClr val="FF0000"/>
                </a:solidFill>
              </a:rPr>
              <a:t> </a:t>
            </a:r>
            <a:r>
              <a:rPr lang="en-US" dirty="0" err="1">
                <a:solidFill>
                  <a:srgbClr val="FF0000"/>
                </a:solidFill>
              </a:rPr>
              <a:t>giá</a:t>
            </a:r>
            <a:r>
              <a:rPr lang="en-US" dirty="0">
                <a:solidFill>
                  <a:srgbClr val="FF0000"/>
                </a:solidFill>
              </a:rPr>
              <a:t> </a:t>
            </a:r>
            <a:r>
              <a:rPr lang="en-US" dirty="0" err="1">
                <a:solidFill>
                  <a:srgbClr val="FF0000"/>
                </a:solidFill>
              </a:rPr>
              <a:t>cộng</a:t>
            </a:r>
            <a:r>
              <a:rPr lang="en-US" dirty="0">
                <a:solidFill>
                  <a:srgbClr val="FF0000"/>
                </a:solidFill>
              </a:rPr>
              <a:t> </a:t>
            </a:r>
            <a:r>
              <a:rPr lang="en-US" dirty="0" err="1">
                <a:solidFill>
                  <a:srgbClr val="FF0000"/>
                </a:solidFill>
              </a:rPr>
              <a:t>thêm</a:t>
            </a:r>
            <a:r>
              <a:rPr lang="en-US" dirty="0">
                <a:solidFill>
                  <a:srgbClr val="FF0000"/>
                </a:solidFill>
              </a:rPr>
              <a:t> </a:t>
            </a:r>
            <a:r>
              <a:rPr lang="en-US" dirty="0" err="1">
                <a:solidFill>
                  <a:srgbClr val="FF0000"/>
                </a:solidFill>
              </a:rPr>
              <a:t>vào</a:t>
            </a:r>
            <a:r>
              <a:rPr lang="en-US" dirty="0">
                <a:solidFill>
                  <a:srgbClr val="FF0000"/>
                </a:solidFill>
              </a:rPr>
              <a:t> chi </a:t>
            </a:r>
            <a:r>
              <a:rPr lang="en-US" dirty="0" err="1">
                <a:solidFill>
                  <a:srgbClr val="FF0000"/>
                </a:solidFill>
              </a:rPr>
              <a:t>phí</a:t>
            </a:r>
            <a:r>
              <a:rPr lang="en-US" dirty="0">
                <a:solidFill>
                  <a:srgbClr val="FF0000"/>
                </a:solidFill>
              </a:rPr>
              <a:t> (cost plus pricing) </a:t>
            </a:r>
          </a:p>
          <a:p>
            <a:pPr marL="744538" marR="0" indent="-279400" algn="l">
              <a:buFont typeface="Arial" panose="020B0604020202020204" pitchFamily="34" charset="0"/>
              <a:buChar char="•"/>
            </a:pPr>
            <a:r>
              <a:rPr lang="en-US" dirty="0"/>
              <a:t>G = Z + m </a:t>
            </a:r>
          </a:p>
          <a:p>
            <a:pPr marR="0" algn="l"/>
            <a:r>
              <a:rPr lang="en-US" dirty="0" err="1">
                <a:solidFill>
                  <a:srgbClr val="FF0000"/>
                </a:solidFill>
              </a:rPr>
              <a:t>Trong</a:t>
            </a:r>
            <a:r>
              <a:rPr lang="en-US" dirty="0">
                <a:solidFill>
                  <a:srgbClr val="FF0000"/>
                </a:solidFill>
              </a:rPr>
              <a:t> </a:t>
            </a:r>
            <a:r>
              <a:rPr lang="en-US" dirty="0" err="1">
                <a:solidFill>
                  <a:srgbClr val="FF0000"/>
                </a:solidFill>
              </a:rPr>
              <a:t>đó</a:t>
            </a:r>
            <a:r>
              <a:rPr lang="en-US" dirty="0">
                <a:solidFill>
                  <a:srgbClr val="FF0000"/>
                </a:solidFill>
              </a:rPr>
              <a:t>: </a:t>
            </a:r>
          </a:p>
          <a:p>
            <a:pPr marL="744538" marR="0" indent="-279400" algn="l">
              <a:buFont typeface="Arial" panose="020B0604020202020204" pitchFamily="34" charset="0"/>
              <a:buChar char="•"/>
            </a:pPr>
            <a:r>
              <a:rPr lang="en-US" dirty="0"/>
              <a:t>G </a:t>
            </a:r>
            <a:r>
              <a:rPr lang="en-US" dirty="0" err="1"/>
              <a:t>giá</a:t>
            </a:r>
            <a:r>
              <a:rPr lang="en-US" dirty="0"/>
              <a:t> </a:t>
            </a:r>
            <a:r>
              <a:rPr lang="en-US" dirty="0" err="1"/>
              <a:t>bán</a:t>
            </a:r>
            <a:r>
              <a:rPr lang="en-US" dirty="0"/>
              <a:t>; </a:t>
            </a:r>
          </a:p>
          <a:p>
            <a:pPr marL="744538" marR="0" indent="-279400" algn="l">
              <a:buFont typeface="Arial" panose="020B0604020202020204" pitchFamily="34" charset="0"/>
              <a:buChar char="•"/>
            </a:pPr>
            <a:r>
              <a:rPr lang="en-US" dirty="0"/>
              <a:t>Z : chi </a:t>
            </a:r>
            <a:r>
              <a:rPr lang="en-US" dirty="0" err="1"/>
              <a:t>phí</a:t>
            </a:r>
            <a:r>
              <a:rPr lang="en-US" dirty="0"/>
              <a:t> (</a:t>
            </a:r>
            <a:r>
              <a:rPr lang="en-US" dirty="0" err="1"/>
              <a:t>giá</a:t>
            </a:r>
            <a:r>
              <a:rPr lang="en-US" dirty="0"/>
              <a:t> </a:t>
            </a:r>
            <a:r>
              <a:rPr lang="en-US" dirty="0" err="1"/>
              <a:t>thành</a:t>
            </a:r>
            <a:r>
              <a:rPr lang="en-US" dirty="0"/>
              <a:t>) </a:t>
            </a:r>
            <a:r>
              <a:rPr lang="en-US" dirty="0" err="1"/>
              <a:t>sản</a:t>
            </a:r>
            <a:r>
              <a:rPr lang="en-US" dirty="0"/>
              <a:t> </a:t>
            </a:r>
            <a:r>
              <a:rPr lang="en-US" dirty="0" err="1"/>
              <a:t>phẩm</a:t>
            </a:r>
            <a:r>
              <a:rPr lang="en-US" dirty="0"/>
              <a:t>; </a:t>
            </a:r>
          </a:p>
          <a:p>
            <a:pPr marL="744538" marR="0" indent="-279400" algn="l">
              <a:buFont typeface="Arial" panose="020B0604020202020204" pitchFamily="34" charset="0"/>
              <a:buChar char="•"/>
            </a:pPr>
            <a:r>
              <a:rPr lang="en-US" dirty="0"/>
              <a:t>m </a:t>
            </a:r>
            <a:r>
              <a:rPr lang="en-US" dirty="0" err="1"/>
              <a:t>có</a:t>
            </a:r>
            <a:r>
              <a:rPr lang="en-US" dirty="0"/>
              <a:t> </a:t>
            </a:r>
            <a:r>
              <a:rPr lang="en-US" dirty="0" err="1"/>
              <a:t>thể</a:t>
            </a:r>
            <a:r>
              <a:rPr lang="en-US" dirty="0"/>
              <a:t> </a:t>
            </a:r>
            <a:r>
              <a:rPr lang="en-US" dirty="0" err="1"/>
              <a:t>tính</a:t>
            </a:r>
            <a:r>
              <a:rPr lang="en-US" dirty="0"/>
              <a:t> </a:t>
            </a:r>
            <a:r>
              <a:rPr lang="en-US" dirty="0" err="1"/>
              <a:t>theo</a:t>
            </a:r>
            <a:r>
              <a:rPr lang="en-US" dirty="0"/>
              <a:t> </a:t>
            </a:r>
            <a:r>
              <a:rPr lang="en-US" dirty="0" err="1"/>
              <a:t>phần</a:t>
            </a:r>
            <a:r>
              <a:rPr lang="en-US" dirty="0"/>
              <a:t> </a:t>
            </a:r>
            <a:r>
              <a:rPr lang="en-US" dirty="0" err="1"/>
              <a:t>trăm</a:t>
            </a:r>
            <a:r>
              <a:rPr lang="en-US" dirty="0"/>
              <a:t> </a:t>
            </a:r>
            <a:r>
              <a:rPr lang="en-US" dirty="0" err="1"/>
              <a:t>của</a:t>
            </a:r>
            <a:r>
              <a:rPr lang="en-US" dirty="0"/>
              <a:t> chi </a:t>
            </a:r>
            <a:r>
              <a:rPr lang="en-US" dirty="0" err="1"/>
              <a:t>phí</a:t>
            </a:r>
            <a:endParaRPr lang="en-US" dirty="0"/>
          </a:p>
        </p:txBody>
      </p:sp>
    </p:spTree>
    <p:extLst>
      <p:ext uri="{BB962C8B-B14F-4D97-AF65-F5344CB8AC3E}">
        <p14:creationId xmlns:p14="http://schemas.microsoft.com/office/powerpoint/2010/main" val="1253970323"/>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36CC0-8191-4C6D-863E-73D8CB38308E}"/>
              </a:ext>
            </a:extLst>
          </p:cNvPr>
          <p:cNvSpPr>
            <a:spLocks noGrp="1"/>
          </p:cNvSpPr>
          <p:nvPr>
            <p:ph type="title"/>
          </p:nvPr>
        </p:nvSpPr>
        <p:spPr/>
        <p:txBody>
          <a:bodyPr/>
          <a:lstStyle/>
          <a:p>
            <a:r>
              <a:rPr lang="en-US" b="0" dirty="0"/>
              <a:t>VÍ DỤ TÍNH GIÁ BÁN</a:t>
            </a:r>
            <a:endParaRPr lang="en-US" dirty="0"/>
          </a:p>
        </p:txBody>
      </p:sp>
      <p:sp>
        <p:nvSpPr>
          <p:cNvPr id="3" name="Content Placeholder 2">
            <a:extLst>
              <a:ext uri="{FF2B5EF4-FFF2-40B4-BE49-F238E27FC236}">
                <a16:creationId xmlns:a16="http://schemas.microsoft.com/office/drawing/2014/main" id="{E3ECC8EA-99E6-461A-B781-849AB3416F59}"/>
              </a:ext>
            </a:extLst>
          </p:cNvPr>
          <p:cNvSpPr>
            <a:spLocks noGrp="1"/>
          </p:cNvSpPr>
          <p:nvPr>
            <p:ph idx="1"/>
          </p:nvPr>
        </p:nvSpPr>
        <p:spPr/>
        <p:txBody>
          <a:bodyPr/>
          <a:lstStyle/>
          <a:p>
            <a:pPr marR="0" algn="l"/>
            <a:r>
              <a:rPr lang="en-US" dirty="0" err="1">
                <a:solidFill>
                  <a:srgbClr val="FF0000"/>
                </a:solidFill>
              </a:rPr>
              <a:t>Định</a:t>
            </a:r>
            <a:r>
              <a:rPr lang="en-US" dirty="0">
                <a:solidFill>
                  <a:srgbClr val="FF0000"/>
                </a:solidFill>
              </a:rPr>
              <a:t> </a:t>
            </a:r>
            <a:r>
              <a:rPr lang="en-US" dirty="0" err="1">
                <a:solidFill>
                  <a:srgbClr val="FF0000"/>
                </a:solidFill>
              </a:rPr>
              <a:t>giá</a:t>
            </a:r>
            <a:r>
              <a:rPr lang="en-US" dirty="0">
                <a:solidFill>
                  <a:srgbClr val="FF0000"/>
                </a:solidFill>
              </a:rPr>
              <a:t> </a:t>
            </a:r>
            <a:r>
              <a:rPr lang="en-US" dirty="0" err="1">
                <a:solidFill>
                  <a:srgbClr val="FF0000"/>
                </a:solidFill>
              </a:rPr>
              <a:t>theo</a:t>
            </a:r>
            <a:r>
              <a:rPr lang="en-US" dirty="0">
                <a:solidFill>
                  <a:srgbClr val="FF0000"/>
                </a:solidFill>
              </a:rPr>
              <a:t> </a:t>
            </a:r>
            <a:r>
              <a:rPr lang="en-US" dirty="0" err="1">
                <a:solidFill>
                  <a:srgbClr val="FF0000"/>
                </a:solidFill>
              </a:rPr>
              <a:t>phí</a:t>
            </a:r>
            <a:r>
              <a:rPr lang="en-US" dirty="0">
                <a:solidFill>
                  <a:srgbClr val="FF0000"/>
                </a:solidFill>
              </a:rPr>
              <a:t> </a:t>
            </a:r>
            <a:r>
              <a:rPr lang="en-US" dirty="0" err="1">
                <a:solidFill>
                  <a:srgbClr val="FF0000"/>
                </a:solidFill>
              </a:rPr>
              <a:t>tổn</a:t>
            </a:r>
            <a:r>
              <a:rPr lang="en-US" dirty="0">
                <a:solidFill>
                  <a:srgbClr val="FF0000"/>
                </a:solidFill>
              </a:rPr>
              <a:t> </a:t>
            </a:r>
            <a:r>
              <a:rPr lang="en-US" dirty="0" err="1">
                <a:solidFill>
                  <a:srgbClr val="FF0000"/>
                </a:solidFill>
              </a:rPr>
              <a:t>và</a:t>
            </a:r>
            <a:r>
              <a:rPr lang="en-US" dirty="0">
                <a:solidFill>
                  <a:srgbClr val="FF0000"/>
                </a:solidFill>
              </a:rPr>
              <a:t> </a:t>
            </a:r>
            <a:r>
              <a:rPr lang="en-US" dirty="0" err="1">
                <a:solidFill>
                  <a:srgbClr val="FF0000"/>
                </a:solidFill>
              </a:rPr>
              <a:t>lợi</a:t>
            </a:r>
            <a:r>
              <a:rPr lang="en-US" dirty="0">
                <a:solidFill>
                  <a:srgbClr val="FF0000"/>
                </a:solidFill>
              </a:rPr>
              <a:t> </a:t>
            </a:r>
            <a:r>
              <a:rPr lang="en-US" dirty="0" err="1">
                <a:solidFill>
                  <a:srgbClr val="FF0000"/>
                </a:solidFill>
              </a:rPr>
              <a:t>nhuận</a:t>
            </a:r>
            <a:r>
              <a:rPr lang="en-US" dirty="0">
                <a:solidFill>
                  <a:srgbClr val="FF0000"/>
                </a:solidFill>
              </a:rPr>
              <a:t> </a:t>
            </a:r>
            <a:r>
              <a:rPr lang="en-US" dirty="0" err="1">
                <a:solidFill>
                  <a:srgbClr val="FF0000"/>
                </a:solidFill>
              </a:rPr>
              <a:t>mục</a:t>
            </a:r>
            <a:r>
              <a:rPr lang="en-US" dirty="0">
                <a:solidFill>
                  <a:srgbClr val="FF0000"/>
                </a:solidFill>
              </a:rPr>
              <a:t> </a:t>
            </a:r>
            <a:r>
              <a:rPr lang="en-US" dirty="0" err="1">
                <a:solidFill>
                  <a:srgbClr val="FF0000"/>
                </a:solidFill>
              </a:rPr>
              <a:t>tiêu</a:t>
            </a:r>
            <a:r>
              <a:rPr lang="en-US" dirty="0">
                <a:solidFill>
                  <a:srgbClr val="FF0000"/>
                </a:solidFill>
              </a:rPr>
              <a:t>  </a:t>
            </a:r>
          </a:p>
          <a:p>
            <a:pPr marL="744538" marR="0" indent="-279400" algn="l">
              <a:buFont typeface="Arial" panose="020B0604020202020204" pitchFamily="34" charset="0"/>
              <a:buChar char="•"/>
            </a:pPr>
            <a:r>
              <a:rPr lang="vi-VN" dirty="0"/>
              <a:t>Doanh nghiệp sẽ xác định giá trên cơ sở đảm bảo tỉ suất lợi nhuận mục tiêu trên vốn đầu tư (ROI) </a:t>
            </a:r>
            <a:endParaRPr lang="en-US" dirty="0"/>
          </a:p>
          <a:p>
            <a:pPr marL="744538" marR="0" indent="-279400" algn="l">
              <a:buFont typeface="Arial" panose="020B0604020202020204" pitchFamily="34" charset="0"/>
              <a:buChar char="•"/>
            </a:pPr>
            <a:r>
              <a:rPr lang="en-US" dirty="0" err="1">
                <a:solidFill>
                  <a:srgbClr val="FF0000"/>
                </a:solidFill>
              </a:rPr>
              <a:t>Ví</a:t>
            </a:r>
            <a:r>
              <a:rPr lang="en-US" dirty="0">
                <a:solidFill>
                  <a:srgbClr val="FF0000"/>
                </a:solidFill>
              </a:rPr>
              <a:t> </a:t>
            </a:r>
            <a:r>
              <a:rPr lang="en-US" dirty="0" err="1">
                <a:solidFill>
                  <a:srgbClr val="FF0000"/>
                </a:solidFill>
              </a:rPr>
              <a:t>dụ</a:t>
            </a:r>
            <a:r>
              <a:rPr lang="en-US" dirty="0">
                <a:solidFill>
                  <a:srgbClr val="FF0000"/>
                </a:solidFill>
              </a:rPr>
              <a:t>: </a:t>
            </a:r>
            <a:r>
              <a:rPr lang="vi-VN" dirty="0">
                <a:solidFill>
                  <a:srgbClr val="FF0000"/>
                </a:solidFill>
              </a:rPr>
              <a:t>Giả sử rằng nhà sản xuất sản phẩm A đã đầu tư 1.000.000 $ vào việc kinh doanh và muốn định giá sao cho đảm bảo kiếm được ROI bằng 20% tức là 200.000 $. </a:t>
            </a:r>
            <a:r>
              <a:rPr lang="en-US" dirty="0">
                <a:solidFill>
                  <a:srgbClr val="FF0000"/>
                </a:solidFill>
              </a:rPr>
              <a:t>(</a:t>
            </a:r>
            <a:r>
              <a:rPr lang="en-US" dirty="0" err="1">
                <a:solidFill>
                  <a:srgbClr val="FF0000"/>
                </a:solidFill>
              </a:rPr>
              <a:t>Số</a:t>
            </a:r>
            <a:r>
              <a:rPr lang="en-US" dirty="0">
                <a:solidFill>
                  <a:srgbClr val="FF0000"/>
                </a:solidFill>
              </a:rPr>
              <a:t> </a:t>
            </a:r>
            <a:r>
              <a:rPr lang="en-US" dirty="0" err="1">
                <a:solidFill>
                  <a:srgbClr val="FF0000"/>
                </a:solidFill>
              </a:rPr>
              <a:t>lượng</a:t>
            </a:r>
            <a:r>
              <a:rPr lang="en-US" dirty="0">
                <a:solidFill>
                  <a:srgbClr val="FF0000"/>
                </a:solidFill>
              </a:rPr>
              <a:t> </a:t>
            </a:r>
            <a:r>
              <a:rPr lang="en-US" dirty="0" err="1">
                <a:solidFill>
                  <a:srgbClr val="FF0000"/>
                </a:solidFill>
              </a:rPr>
              <a:t>tiêu</a:t>
            </a:r>
            <a:r>
              <a:rPr lang="en-US" dirty="0">
                <a:solidFill>
                  <a:srgbClr val="FF0000"/>
                </a:solidFill>
              </a:rPr>
              <a:t> </a:t>
            </a:r>
            <a:r>
              <a:rPr lang="en-US" dirty="0" err="1">
                <a:solidFill>
                  <a:srgbClr val="FF0000"/>
                </a:solidFill>
              </a:rPr>
              <a:t>thụ</a:t>
            </a:r>
            <a:r>
              <a:rPr lang="en-US" dirty="0">
                <a:solidFill>
                  <a:srgbClr val="FF0000"/>
                </a:solidFill>
              </a:rPr>
              <a:t> </a:t>
            </a:r>
            <a:r>
              <a:rPr lang="en-US" dirty="0" err="1">
                <a:solidFill>
                  <a:srgbClr val="FF0000"/>
                </a:solidFill>
              </a:rPr>
              <a:t>ước</a:t>
            </a:r>
            <a:r>
              <a:rPr lang="en-US" dirty="0">
                <a:solidFill>
                  <a:srgbClr val="FF0000"/>
                </a:solidFill>
              </a:rPr>
              <a:t> </a:t>
            </a:r>
            <a:r>
              <a:rPr lang="en-US" dirty="0" err="1">
                <a:solidFill>
                  <a:srgbClr val="FF0000"/>
                </a:solidFill>
              </a:rPr>
              <a:t>tính</a:t>
            </a:r>
            <a:r>
              <a:rPr lang="en-US" dirty="0">
                <a:solidFill>
                  <a:srgbClr val="FF0000"/>
                </a:solidFill>
              </a:rPr>
              <a:t> 50.000 </a:t>
            </a:r>
            <a:r>
              <a:rPr lang="en-US" dirty="0" err="1">
                <a:solidFill>
                  <a:srgbClr val="FF0000"/>
                </a:solidFill>
              </a:rPr>
              <a:t>sản</a:t>
            </a:r>
            <a:r>
              <a:rPr lang="en-US" dirty="0">
                <a:solidFill>
                  <a:srgbClr val="FF0000"/>
                </a:solidFill>
              </a:rPr>
              <a:t> </a:t>
            </a:r>
            <a:r>
              <a:rPr lang="en-US" dirty="0" err="1">
                <a:solidFill>
                  <a:srgbClr val="FF0000"/>
                </a:solidFill>
              </a:rPr>
              <a:t>phẩm</a:t>
            </a:r>
            <a:r>
              <a:rPr lang="en-US" dirty="0">
                <a:solidFill>
                  <a:srgbClr val="FF0000"/>
                </a:solidFill>
              </a:rPr>
              <a:t>; </a:t>
            </a:r>
            <a:r>
              <a:rPr lang="en-US" dirty="0" err="1">
                <a:solidFill>
                  <a:srgbClr val="FF0000"/>
                </a:solidFill>
              </a:rPr>
              <a:t>Giá</a:t>
            </a:r>
            <a:r>
              <a:rPr lang="en-US" dirty="0">
                <a:solidFill>
                  <a:srgbClr val="FF0000"/>
                </a:solidFill>
              </a:rPr>
              <a:t> </a:t>
            </a:r>
            <a:r>
              <a:rPr lang="en-US" dirty="0" err="1">
                <a:solidFill>
                  <a:srgbClr val="FF0000"/>
                </a:solidFill>
              </a:rPr>
              <a:t>thành</a:t>
            </a:r>
            <a:r>
              <a:rPr lang="en-US" dirty="0">
                <a:solidFill>
                  <a:srgbClr val="FF0000"/>
                </a:solidFill>
              </a:rPr>
              <a:t> 16</a:t>
            </a:r>
            <a:r>
              <a:rPr lang="vi-VN" dirty="0">
                <a:solidFill>
                  <a:srgbClr val="FF0000"/>
                </a:solidFill>
              </a:rPr>
              <a:t>$</a:t>
            </a:r>
            <a:r>
              <a:rPr lang="en-US" dirty="0">
                <a:solidFill>
                  <a:srgbClr val="FF0000"/>
                </a:solidFill>
              </a:rPr>
              <a:t>).</a:t>
            </a:r>
          </a:p>
          <a:p>
            <a:pPr marL="744538" marR="0" indent="-279400" algn="l">
              <a:buFont typeface="Arial" panose="020B0604020202020204" pitchFamily="34" charset="0"/>
              <a:buChar char="•"/>
            </a:pPr>
            <a:r>
              <a:rPr lang="en-US" dirty="0">
                <a:solidFill>
                  <a:srgbClr val="FF0000"/>
                </a:solidFill>
              </a:rPr>
              <a:t>=16 + (200.000/50.000)</a:t>
            </a:r>
          </a:p>
        </p:txBody>
      </p:sp>
    </p:spTree>
    <p:extLst>
      <p:ext uri="{BB962C8B-B14F-4D97-AF65-F5344CB8AC3E}">
        <p14:creationId xmlns:p14="http://schemas.microsoft.com/office/powerpoint/2010/main" val="77637250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47554-0F65-49B4-832B-8D6CEB24673C}"/>
              </a:ext>
            </a:extLst>
          </p:cNvPr>
          <p:cNvSpPr>
            <a:spLocks noGrp="1"/>
          </p:cNvSpPr>
          <p:nvPr>
            <p:ph type="title"/>
          </p:nvPr>
        </p:nvSpPr>
        <p:spPr/>
        <p:txBody>
          <a:bodyPr/>
          <a:lstStyle/>
          <a:p>
            <a:r>
              <a:rPr lang="en-US" dirty="0" err="1"/>
              <a:t>Vai</a:t>
            </a:r>
            <a:r>
              <a:rPr lang="en-US" dirty="0"/>
              <a:t> </a:t>
            </a:r>
            <a:r>
              <a:rPr lang="en-US" dirty="0" err="1"/>
              <a:t>trò</a:t>
            </a:r>
            <a:r>
              <a:rPr lang="en-US" dirty="0"/>
              <a:t> </a:t>
            </a:r>
            <a:r>
              <a:rPr lang="en-US" dirty="0" err="1"/>
              <a:t>của</a:t>
            </a:r>
            <a:r>
              <a:rPr lang="en-US" dirty="0"/>
              <a:t> marketing </a:t>
            </a:r>
            <a:r>
              <a:rPr lang="en-US" b="0" dirty="0"/>
              <a:t>	</a:t>
            </a:r>
            <a:endParaRPr lang="en-US" dirty="0"/>
          </a:p>
        </p:txBody>
      </p:sp>
      <p:sp>
        <p:nvSpPr>
          <p:cNvPr id="3" name="Content Placeholder 2">
            <a:extLst>
              <a:ext uri="{FF2B5EF4-FFF2-40B4-BE49-F238E27FC236}">
                <a16:creationId xmlns:a16="http://schemas.microsoft.com/office/drawing/2014/main" id="{55275684-8D53-4E4B-A349-AAAC8A78744B}"/>
              </a:ext>
            </a:extLst>
          </p:cNvPr>
          <p:cNvSpPr>
            <a:spLocks noGrp="1"/>
          </p:cNvSpPr>
          <p:nvPr>
            <p:ph idx="1"/>
          </p:nvPr>
        </p:nvSpPr>
        <p:spPr/>
        <p:txBody>
          <a:bodyPr/>
          <a:lstStyle/>
          <a:p>
            <a:r>
              <a:rPr lang="vi-VN" dirty="0"/>
              <a:t>Muốn thành công trong kinh doanh, các doanh nghiệp và các nhà kinh doanh cần hiểu biết cặn kẽ về thị trường, về những nhu cầu và mong muốn của khách hàng, về nghệ thuật ứng xử trong kinh doanh. </a:t>
            </a:r>
            <a:endParaRPr lang="en-US" dirty="0"/>
          </a:p>
          <a:p>
            <a:r>
              <a:rPr lang="vi-VN" dirty="0">
                <a:solidFill>
                  <a:srgbClr val="FF0000"/>
                </a:solidFill>
              </a:rPr>
              <a:t>Marketing là một bộ môn khoa học nghiên cứu về các hoạt động kinh doanh có liên quan trực tiếp đến dòng chuyển vận của hàng hoá - dịch vụ từ nơi sản xuất tới người tiêu dùng, nhằm tìm ra các biện pháp hữu hiệu để bảo vệ, duy trì và phát triển thị trường. </a:t>
            </a:r>
            <a:endParaRPr lang="en-US" dirty="0">
              <a:solidFill>
                <a:srgbClr val="FF0000"/>
              </a:solidFill>
            </a:endParaRPr>
          </a:p>
          <a:p>
            <a:r>
              <a:rPr lang="en-US" dirty="0" err="1"/>
              <a:t>Phạm</a:t>
            </a:r>
            <a:r>
              <a:rPr lang="en-US" dirty="0"/>
              <a:t> vi </a:t>
            </a:r>
            <a:r>
              <a:rPr lang="en-US" dirty="0" err="1"/>
              <a:t>sử</a:t>
            </a:r>
            <a:r>
              <a:rPr lang="en-US" dirty="0"/>
              <a:t> </a:t>
            </a:r>
            <a:r>
              <a:rPr lang="en-US" dirty="0" err="1"/>
              <a:t>dụng</a:t>
            </a:r>
            <a:r>
              <a:rPr lang="en-US" dirty="0"/>
              <a:t> marketing </a:t>
            </a:r>
            <a:r>
              <a:rPr lang="en-US" dirty="0" err="1"/>
              <a:t>rất</a:t>
            </a:r>
            <a:r>
              <a:rPr lang="en-US" dirty="0"/>
              <a:t> </a:t>
            </a:r>
            <a:r>
              <a:rPr lang="en-US" dirty="0" err="1"/>
              <a:t>rộng</a:t>
            </a:r>
            <a:r>
              <a:rPr lang="en-US" dirty="0"/>
              <a:t> </a:t>
            </a:r>
            <a:r>
              <a:rPr lang="en-US" dirty="0" err="1"/>
              <a:t>rãi</a:t>
            </a:r>
            <a:r>
              <a:rPr lang="en-US" dirty="0"/>
              <a:t>, marketing </a:t>
            </a:r>
            <a:r>
              <a:rPr lang="en-US" dirty="0" err="1"/>
              <a:t>liên</a:t>
            </a:r>
            <a:r>
              <a:rPr lang="en-US" dirty="0"/>
              <a:t> </a:t>
            </a:r>
            <a:r>
              <a:rPr lang="en-US" dirty="0" err="1"/>
              <a:t>quan</a:t>
            </a:r>
            <a:r>
              <a:rPr lang="en-US" dirty="0"/>
              <a:t> </a:t>
            </a:r>
            <a:r>
              <a:rPr lang="en-US" dirty="0" err="1"/>
              <a:t>đến</a:t>
            </a:r>
            <a:r>
              <a:rPr lang="en-US" dirty="0"/>
              <a:t> </a:t>
            </a:r>
            <a:r>
              <a:rPr lang="en-US" dirty="0" err="1"/>
              <a:t>nhiều</a:t>
            </a:r>
            <a:r>
              <a:rPr lang="en-US" dirty="0"/>
              <a:t> </a:t>
            </a:r>
            <a:r>
              <a:rPr lang="en-US" dirty="0" err="1"/>
              <a:t>lĩnh</a:t>
            </a:r>
            <a:r>
              <a:rPr lang="en-US" dirty="0"/>
              <a:t> </a:t>
            </a:r>
            <a:r>
              <a:rPr lang="en-US" dirty="0" err="1"/>
              <a:t>vực</a:t>
            </a:r>
            <a:r>
              <a:rPr lang="en-US" dirty="0"/>
              <a:t> </a:t>
            </a:r>
          </a:p>
        </p:txBody>
      </p:sp>
    </p:spTree>
    <p:extLst>
      <p:ext uri="{BB962C8B-B14F-4D97-AF65-F5344CB8AC3E}">
        <p14:creationId xmlns:p14="http://schemas.microsoft.com/office/powerpoint/2010/main" val="412910357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698A9-5803-4082-BAF2-ECF05C6BCEC4}"/>
              </a:ext>
            </a:extLst>
          </p:cNvPr>
          <p:cNvSpPr>
            <a:spLocks noGrp="1"/>
          </p:cNvSpPr>
          <p:nvPr>
            <p:ph type="title"/>
          </p:nvPr>
        </p:nvSpPr>
        <p:spPr/>
        <p:txBody>
          <a:bodyPr/>
          <a:lstStyle/>
          <a:p>
            <a:r>
              <a:rPr lang="en-US" b="0" dirty="0" err="1"/>
              <a:t>Quá</a:t>
            </a:r>
            <a:r>
              <a:rPr lang="en-US" b="0" dirty="0"/>
              <a:t> </a:t>
            </a:r>
            <a:r>
              <a:rPr lang="en-US" b="0" dirty="0" err="1"/>
              <a:t>trình</a:t>
            </a:r>
            <a:r>
              <a:rPr lang="en-US" b="0" dirty="0"/>
              <a:t> </a:t>
            </a:r>
            <a:r>
              <a:rPr lang="en-US" b="0" dirty="0" err="1"/>
              <a:t>phát</a:t>
            </a:r>
            <a:r>
              <a:rPr lang="en-US" b="0" dirty="0"/>
              <a:t> </a:t>
            </a:r>
            <a:r>
              <a:rPr lang="en-US" b="0" dirty="0" err="1"/>
              <a:t>triển</a:t>
            </a:r>
            <a:r>
              <a:rPr lang="en-US" b="0" dirty="0"/>
              <a:t> </a:t>
            </a:r>
            <a:r>
              <a:rPr lang="en-US" b="0" dirty="0" err="1"/>
              <a:t>của</a:t>
            </a:r>
            <a:r>
              <a:rPr lang="en-US" b="0" dirty="0"/>
              <a:t> marketing</a:t>
            </a:r>
            <a:endParaRPr lang="en-US" dirty="0"/>
          </a:p>
        </p:txBody>
      </p:sp>
      <p:sp>
        <p:nvSpPr>
          <p:cNvPr id="3" name="Content Placeholder 2">
            <a:extLst>
              <a:ext uri="{FF2B5EF4-FFF2-40B4-BE49-F238E27FC236}">
                <a16:creationId xmlns:a16="http://schemas.microsoft.com/office/drawing/2014/main" id="{9DB527B2-3A62-4CE7-8B74-F65A65A45FC6}"/>
              </a:ext>
            </a:extLst>
          </p:cNvPr>
          <p:cNvSpPr>
            <a:spLocks noGrp="1"/>
          </p:cNvSpPr>
          <p:nvPr>
            <p:ph idx="1"/>
          </p:nvPr>
        </p:nvSpPr>
        <p:spPr/>
        <p:txBody>
          <a:bodyPr/>
          <a:lstStyle/>
          <a:p>
            <a:r>
              <a:rPr lang="en-US" i="1" dirty="0" err="1"/>
              <a:t>Hoạt</a:t>
            </a:r>
            <a:r>
              <a:rPr lang="en-US" i="1" dirty="0"/>
              <a:t> </a:t>
            </a:r>
            <a:r>
              <a:rPr lang="en-US" i="1" dirty="0" err="1"/>
              <a:t>động</a:t>
            </a:r>
            <a:r>
              <a:rPr lang="en-US" i="1" dirty="0"/>
              <a:t> </a:t>
            </a:r>
            <a:r>
              <a:rPr lang="en-US" i="1" dirty="0" err="1"/>
              <a:t>bán</a:t>
            </a:r>
            <a:r>
              <a:rPr lang="en-US" i="1" dirty="0"/>
              <a:t> </a:t>
            </a:r>
            <a:r>
              <a:rPr lang="en-US" i="1" dirty="0" err="1"/>
              <a:t>hàng</a:t>
            </a:r>
            <a:r>
              <a:rPr lang="en-US" i="1" dirty="0"/>
              <a:t> </a:t>
            </a:r>
            <a:r>
              <a:rPr lang="en-US" i="1" dirty="0" err="1"/>
              <a:t>và</a:t>
            </a:r>
            <a:r>
              <a:rPr lang="en-US" i="1" dirty="0"/>
              <a:t> </a:t>
            </a:r>
            <a:r>
              <a:rPr lang="en-US" i="1" dirty="0" err="1"/>
              <a:t>những</a:t>
            </a:r>
            <a:r>
              <a:rPr lang="en-US" i="1" dirty="0"/>
              <a:t> </a:t>
            </a:r>
            <a:r>
              <a:rPr lang="en-US" i="1" dirty="0" err="1"/>
              <a:t>triết</a:t>
            </a:r>
            <a:r>
              <a:rPr lang="en-US" i="1" dirty="0"/>
              <a:t> </a:t>
            </a:r>
            <a:r>
              <a:rPr lang="en-US" i="1" dirty="0" err="1"/>
              <a:t>lý</a:t>
            </a:r>
            <a:r>
              <a:rPr lang="en-US" i="1" dirty="0"/>
              <a:t> marketing </a:t>
            </a:r>
            <a:endParaRPr lang="en-US" dirty="0"/>
          </a:p>
        </p:txBody>
      </p:sp>
      <p:pic>
        <p:nvPicPr>
          <p:cNvPr id="4" name="Picture 3">
            <a:extLst>
              <a:ext uri="{FF2B5EF4-FFF2-40B4-BE49-F238E27FC236}">
                <a16:creationId xmlns:a16="http://schemas.microsoft.com/office/drawing/2014/main" id="{B71D44B5-9BDF-4EBB-AAFE-F2FDD4FF3B35}"/>
              </a:ext>
            </a:extLst>
          </p:cNvPr>
          <p:cNvPicPr>
            <a:picLocks noChangeAspect="1"/>
          </p:cNvPicPr>
          <p:nvPr/>
        </p:nvPicPr>
        <p:blipFill>
          <a:blip r:embed="rId2"/>
          <a:stretch>
            <a:fillRect/>
          </a:stretch>
        </p:blipFill>
        <p:spPr>
          <a:xfrm>
            <a:off x="1119187" y="2057399"/>
            <a:ext cx="9953625" cy="4352925"/>
          </a:xfrm>
          <a:prstGeom prst="rect">
            <a:avLst/>
          </a:prstGeom>
        </p:spPr>
      </p:pic>
    </p:spTree>
    <p:extLst>
      <p:ext uri="{BB962C8B-B14F-4D97-AF65-F5344CB8AC3E}">
        <p14:creationId xmlns:p14="http://schemas.microsoft.com/office/powerpoint/2010/main" val="356298816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E708C-AEAA-499C-A781-CBAADF6EF43C}"/>
              </a:ext>
            </a:extLst>
          </p:cNvPr>
          <p:cNvSpPr>
            <a:spLocks noGrp="1"/>
          </p:cNvSpPr>
          <p:nvPr>
            <p:ph type="title"/>
          </p:nvPr>
        </p:nvSpPr>
        <p:spPr/>
        <p:txBody>
          <a:bodyPr/>
          <a:lstStyle/>
          <a:p>
            <a:r>
              <a:rPr lang="en-US" b="0" dirty="0" err="1"/>
              <a:t>Quá</a:t>
            </a:r>
            <a:r>
              <a:rPr lang="en-US" b="0" dirty="0"/>
              <a:t> </a:t>
            </a:r>
            <a:r>
              <a:rPr lang="en-US" b="0" dirty="0" err="1"/>
              <a:t>trình</a:t>
            </a:r>
            <a:r>
              <a:rPr lang="en-US" b="0" dirty="0"/>
              <a:t> </a:t>
            </a:r>
            <a:r>
              <a:rPr lang="en-US" b="0" dirty="0" err="1"/>
              <a:t>phát</a:t>
            </a:r>
            <a:r>
              <a:rPr lang="en-US" b="0" dirty="0"/>
              <a:t> </a:t>
            </a:r>
            <a:r>
              <a:rPr lang="en-US" b="0" dirty="0" err="1"/>
              <a:t>triển</a:t>
            </a:r>
            <a:r>
              <a:rPr lang="en-US" b="0" dirty="0"/>
              <a:t> </a:t>
            </a:r>
            <a:r>
              <a:rPr lang="en-US" b="0" dirty="0" err="1"/>
              <a:t>của</a:t>
            </a:r>
            <a:r>
              <a:rPr lang="en-US" b="0" dirty="0"/>
              <a:t> marketing 	</a:t>
            </a:r>
            <a:endParaRPr lang="en-US" dirty="0"/>
          </a:p>
        </p:txBody>
      </p:sp>
      <p:sp>
        <p:nvSpPr>
          <p:cNvPr id="3" name="Content Placeholder 2">
            <a:extLst>
              <a:ext uri="{FF2B5EF4-FFF2-40B4-BE49-F238E27FC236}">
                <a16:creationId xmlns:a16="http://schemas.microsoft.com/office/drawing/2014/main" id="{E8A2B212-2984-48E3-A076-E13FC97D6B67}"/>
              </a:ext>
            </a:extLst>
          </p:cNvPr>
          <p:cNvSpPr>
            <a:spLocks noGrp="1"/>
          </p:cNvSpPr>
          <p:nvPr>
            <p:ph idx="1"/>
          </p:nvPr>
        </p:nvSpPr>
        <p:spPr/>
        <p:txBody>
          <a:bodyPr/>
          <a:lstStyle/>
          <a:p>
            <a:r>
              <a:rPr lang="en-US" i="1" dirty="0" err="1"/>
              <a:t>Các</a:t>
            </a:r>
            <a:r>
              <a:rPr lang="en-US" i="1" dirty="0"/>
              <a:t> </a:t>
            </a:r>
            <a:r>
              <a:rPr lang="en-US" i="1" dirty="0" err="1"/>
              <a:t>thời</a:t>
            </a:r>
            <a:r>
              <a:rPr lang="en-US" i="1" dirty="0"/>
              <a:t> </a:t>
            </a:r>
            <a:r>
              <a:rPr lang="en-US" i="1" dirty="0" err="1"/>
              <a:t>kỳ</a:t>
            </a:r>
            <a:r>
              <a:rPr lang="en-US" i="1" dirty="0"/>
              <a:t> </a:t>
            </a:r>
            <a:r>
              <a:rPr lang="en-US" i="1" dirty="0" err="1"/>
              <a:t>phát</a:t>
            </a:r>
            <a:r>
              <a:rPr lang="en-US" i="1" dirty="0"/>
              <a:t> </a:t>
            </a:r>
            <a:r>
              <a:rPr lang="en-US" i="1" dirty="0" err="1"/>
              <a:t>triển</a:t>
            </a:r>
            <a:r>
              <a:rPr lang="en-US" i="1" dirty="0"/>
              <a:t> </a:t>
            </a:r>
            <a:r>
              <a:rPr lang="en-US" i="1" dirty="0" err="1"/>
              <a:t>của</a:t>
            </a:r>
            <a:r>
              <a:rPr lang="en-US" i="1" dirty="0"/>
              <a:t> marketing </a:t>
            </a:r>
            <a:endParaRPr lang="en-US" dirty="0"/>
          </a:p>
        </p:txBody>
      </p:sp>
      <p:pic>
        <p:nvPicPr>
          <p:cNvPr id="4" name="Picture 3">
            <a:extLst>
              <a:ext uri="{FF2B5EF4-FFF2-40B4-BE49-F238E27FC236}">
                <a16:creationId xmlns:a16="http://schemas.microsoft.com/office/drawing/2014/main" id="{C3C0D5B5-FB40-4EBC-8ACF-273B6A04904F}"/>
              </a:ext>
            </a:extLst>
          </p:cNvPr>
          <p:cNvPicPr>
            <a:picLocks noChangeAspect="1"/>
          </p:cNvPicPr>
          <p:nvPr/>
        </p:nvPicPr>
        <p:blipFill>
          <a:blip r:embed="rId2"/>
          <a:stretch>
            <a:fillRect/>
          </a:stretch>
        </p:blipFill>
        <p:spPr>
          <a:xfrm>
            <a:off x="1143000" y="2083570"/>
            <a:ext cx="9563100" cy="4067175"/>
          </a:xfrm>
          <a:prstGeom prst="rect">
            <a:avLst/>
          </a:prstGeom>
        </p:spPr>
      </p:pic>
    </p:spTree>
    <p:extLst>
      <p:ext uri="{BB962C8B-B14F-4D97-AF65-F5344CB8AC3E}">
        <p14:creationId xmlns:p14="http://schemas.microsoft.com/office/powerpoint/2010/main" val="424980885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92466-AED8-4C58-81FC-27FFEB5470D8}"/>
              </a:ext>
            </a:extLst>
          </p:cNvPr>
          <p:cNvSpPr>
            <a:spLocks noGrp="1"/>
          </p:cNvSpPr>
          <p:nvPr>
            <p:ph type="title"/>
          </p:nvPr>
        </p:nvSpPr>
        <p:spPr/>
        <p:txBody>
          <a:bodyPr/>
          <a:lstStyle/>
          <a:p>
            <a:r>
              <a:rPr lang="vi-VN" b="0" dirty="0"/>
              <a:t>PHÂN KHÚC THỊ TRƯỜNG VÀ LỰA CHỌN THỊ TRƯỜNG MỤC TIÊU </a:t>
            </a:r>
            <a:endParaRPr lang="en-US" dirty="0"/>
          </a:p>
        </p:txBody>
      </p:sp>
      <p:sp>
        <p:nvSpPr>
          <p:cNvPr id="3" name="Content Placeholder 2">
            <a:extLst>
              <a:ext uri="{FF2B5EF4-FFF2-40B4-BE49-F238E27FC236}">
                <a16:creationId xmlns:a16="http://schemas.microsoft.com/office/drawing/2014/main" id="{CCBDF3D0-428F-44AA-ABA1-7C47B20B0E50}"/>
              </a:ext>
            </a:extLst>
          </p:cNvPr>
          <p:cNvSpPr>
            <a:spLocks noGrp="1"/>
          </p:cNvSpPr>
          <p:nvPr>
            <p:ph idx="1"/>
          </p:nvPr>
        </p:nvSpPr>
        <p:spPr/>
        <p:txBody>
          <a:bodyPr/>
          <a:lstStyle/>
          <a:p>
            <a:r>
              <a:rPr lang="vi-VN" b="1" dirty="0"/>
              <a:t>“Thị trường là tập hợp các cá nhân và tổ chức hiện đang có nhu cầu mua và có nhu cầu đòi hỏi cần được thỏa mãn” ( Philip Kotler)</a:t>
            </a:r>
            <a:endParaRPr lang="en-US" b="1" dirty="0"/>
          </a:p>
          <a:p>
            <a:r>
              <a:rPr lang="vi-VN" b="1" dirty="0">
                <a:solidFill>
                  <a:srgbClr val="FF0000"/>
                </a:solidFill>
              </a:rPr>
              <a:t>Phân khúc thị trường hoặc cắt lát thị trường : là tiến hành phân chia thị trường thành nhữ</a:t>
            </a:r>
            <a:r>
              <a:rPr lang="en-US" b="1" dirty="0">
                <a:solidFill>
                  <a:srgbClr val="FF0000"/>
                </a:solidFill>
              </a:rPr>
              <a:t>n</a:t>
            </a:r>
            <a:r>
              <a:rPr lang="vi-VN" b="1" dirty="0">
                <a:solidFill>
                  <a:srgbClr val="FF0000"/>
                </a:solidFill>
              </a:rPr>
              <a:t>g bộ phận người tiêu d</a:t>
            </a:r>
            <a:r>
              <a:rPr lang="en-US" b="1" dirty="0">
                <a:solidFill>
                  <a:srgbClr val="FF0000"/>
                </a:solidFill>
              </a:rPr>
              <a:t>ù</a:t>
            </a:r>
            <a:r>
              <a:rPr lang="vi-VN" b="1" dirty="0">
                <a:solidFill>
                  <a:srgbClr val="FF0000"/>
                </a:solidFill>
              </a:rPr>
              <a:t>ng theo một số tiêu chuẩn nào đó trên cơ sở những quan điểm khác biệt về nhu cầu, ví dụ phân chia theo lứa tuổi, theo giới tính, theo thu nhập, theo nghề nghiệp, theo nơi cư trú…</a:t>
            </a:r>
            <a:endParaRPr lang="en-US" dirty="0">
              <a:solidFill>
                <a:srgbClr val="FF0000"/>
              </a:solidFill>
            </a:endParaRPr>
          </a:p>
        </p:txBody>
      </p:sp>
    </p:spTree>
    <p:extLst>
      <p:ext uri="{BB962C8B-B14F-4D97-AF65-F5344CB8AC3E}">
        <p14:creationId xmlns:p14="http://schemas.microsoft.com/office/powerpoint/2010/main" val="1862443747"/>
      </p:ext>
    </p:extLst>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4914</TotalTime>
  <Words>3634</Words>
  <Application>Microsoft Office PowerPoint</Application>
  <PresentationFormat>Widescreen</PresentationFormat>
  <Paragraphs>270</Paragraphs>
  <Slides>52</Slides>
  <Notes>1</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Courier New</vt:lpstr>
      <vt:lpstr>Times New Roman</vt:lpstr>
      <vt:lpstr>Default Design</vt:lpstr>
      <vt:lpstr>Môn học: QUẢN TRỊ DOANH NGHIỆP </vt:lpstr>
      <vt:lpstr>MARKETING TRONG DOANH NGHIỆP </vt:lpstr>
      <vt:lpstr>Chương này đề cập đến những vấn đề sau: </vt:lpstr>
      <vt:lpstr>I. KHÁI NIỆM, VAI TRÒ VÀ QUÁ TRÌNH PHÁT TRIỂN CỦA MARKETING  </vt:lpstr>
      <vt:lpstr>I. KHÁI NIỆM, VAI TRÒ VÀ QUÁ TRÌNH PHÁT TRIỂN CỦA MARKETING  </vt:lpstr>
      <vt:lpstr>Vai trò của marketing  </vt:lpstr>
      <vt:lpstr>Quá trình phát triển của marketing</vt:lpstr>
      <vt:lpstr>Quá trình phát triển của marketing  </vt:lpstr>
      <vt:lpstr>PHÂN KHÚC THỊ TRƯỜNG VÀ LỰA CHỌN THỊ TRƯỜNG MỤC TIÊU </vt:lpstr>
      <vt:lpstr>Ưu điểm của phân khúc thị trường  </vt:lpstr>
      <vt:lpstr>Lựa chọn thị trường mục tiêu  </vt:lpstr>
      <vt:lpstr>II. MARKETING HỖN HỢP  </vt:lpstr>
      <vt:lpstr>Thành phần của Marketing hỗn hợp (4P) </vt:lpstr>
      <vt:lpstr>Thành phần của Marketing hỗn hợp (4P)</vt:lpstr>
      <vt:lpstr>Những yếu tố ảnh hưởng đến Marketing hỗn hợp  </vt:lpstr>
      <vt:lpstr>CHÍNH SÁCH SẢN PHẨM  </vt:lpstr>
      <vt:lpstr>CHÍNH SÁCH SẢN PHẨM  </vt:lpstr>
      <vt:lpstr>CHÍNH SÁCH SẢN PHẨM  </vt:lpstr>
      <vt:lpstr>CHÍNH SÁCH SẢN PHẨM  </vt:lpstr>
      <vt:lpstr>CHÍNH SÁCH SẢN PHẨM  </vt:lpstr>
      <vt:lpstr>CHÍNH SÁCH SẢN PHẨM  </vt:lpstr>
      <vt:lpstr>CHÍNH SÁCH SẢN PHẨM  </vt:lpstr>
      <vt:lpstr>CHÍNH SÁCH SẢN PHẨM  </vt:lpstr>
      <vt:lpstr>CHÍNH SÁCH GIÁ CẢ  </vt:lpstr>
      <vt:lpstr>CHÍNH SÁCH GIÁ CẢ  </vt:lpstr>
      <vt:lpstr>CHÍNH SÁCH GIÁ CẢ  </vt:lpstr>
      <vt:lpstr>CHÍNH SÁCH GIÁ CẢ  </vt:lpstr>
      <vt:lpstr>CHÍNH SÁCH GIÁ CẢ  </vt:lpstr>
      <vt:lpstr>CHÍNH SÁCH GIÁ CẢ  </vt:lpstr>
      <vt:lpstr>CHÍNH SÁCH GIÁ CẢ  </vt:lpstr>
      <vt:lpstr>CHÍNH SÁCH GIÁ CẢ  </vt:lpstr>
      <vt:lpstr>CHÍNH SÁCH GIÁ CẢ  </vt:lpstr>
      <vt:lpstr>CHÍNH SÁCH PHÂN PHỐI  </vt:lpstr>
      <vt:lpstr>CHÍNH SÁCH PHÂN PHỐI  </vt:lpstr>
      <vt:lpstr>CHÍNH SÁCH PHÂN PHỐI  </vt:lpstr>
      <vt:lpstr>CHÍNH SÁCH PHÂN PHỐI  </vt:lpstr>
      <vt:lpstr>CHÍNH SÁCH PHÂN PHỐI  </vt:lpstr>
      <vt:lpstr>CHÍNH SÁCH PHÂN PHỐI</vt:lpstr>
      <vt:lpstr>CHÍNH SÁCH PHÂN PHỐI</vt:lpstr>
      <vt:lpstr>CHÍNH SÁCH PHÂN PHỐI</vt:lpstr>
      <vt:lpstr>CHÍNH SÁCH XÚC TIẾN BÁN HÀNG (CHIÊU THỊ)  </vt:lpstr>
      <vt:lpstr>CHÍNH SÁCH XÚC TIẾN BÁN HÀNG (CHIÊU THỊ)</vt:lpstr>
      <vt:lpstr>CHÍNH SÁCH XÚC TIẾN BÁN HÀNG (CHIÊU THỊ)</vt:lpstr>
      <vt:lpstr>CHÍNH SÁCH XÚC TIẾN BÁN HÀNG (CHIÊU THỊ)</vt:lpstr>
      <vt:lpstr>CHÍNH SÁCH XÚC TIẾN BÁN HÀNG (CHIÊU THỊ)</vt:lpstr>
      <vt:lpstr>CHÍNH SÁCH XÚC TIẾN BÁN HÀNG (CHIÊU THỊ)</vt:lpstr>
      <vt:lpstr>CHÍNH SÁCH XÚC TIẾN BÁN HÀNG (CHIÊU THỊ)</vt:lpstr>
      <vt:lpstr>CHÍNH SÁCH XÚC TIẾN BÁN HÀNG (CHIÊU THỊ)</vt:lpstr>
      <vt:lpstr>CHÍNH SÁCH XÚC TIẾN BÁN HÀNG (CHIÊU THỊ)</vt:lpstr>
      <vt:lpstr>CHÍNH SÁCH XÚC TIẾN BÁN HÀNG (CHIÊU THỊ)</vt:lpstr>
      <vt:lpstr>VÍ DỤ TÍNH GIÁ BÁN</vt:lpstr>
      <vt:lpstr>VÍ DỤ TÍNH GIÁ BÁN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 cc</dc:title>
  <dc:creator>Hong</dc:creator>
  <cp:lastModifiedBy>Hồ Thị Thanh Thảo</cp:lastModifiedBy>
  <cp:revision>840</cp:revision>
  <cp:lastPrinted>2013-08-30T01:32:34Z</cp:lastPrinted>
  <dcterms:created xsi:type="dcterms:W3CDTF">2008-06-14T04:13:27Z</dcterms:created>
  <dcterms:modified xsi:type="dcterms:W3CDTF">2023-05-06T08:35:12Z</dcterms:modified>
</cp:coreProperties>
</file>