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626A64-7CF6-401A-9618-78510A92002F}">
  <a:tblStyle styleId="{BD626A64-7CF6-401A-9618-78510A9200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verage-regular.fntdata"/><Relationship Id="rId14" Type="http://schemas.openxmlformats.org/officeDocument/2006/relationships/slide" Target="slides/slide8.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4eb0372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4eb0372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4eb03726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4eb03726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af90747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af90747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af90747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f90747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af90747e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af90747e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af90747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f90747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eb03726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eb03726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Variable Neighborhoods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Daniel Otero Gómez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395525" y="402875"/>
            <a:ext cx="3619800" cy="10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NEIGHBORHOOD CONSTRUCTION</a:t>
            </a:r>
            <a:endParaRPr b="1" sz="2500"/>
          </a:p>
        </p:txBody>
      </p:sp>
      <p:sp>
        <p:nvSpPr>
          <p:cNvPr id="66" name="Google Shape;66;p14"/>
          <p:cNvSpPr txBox="1"/>
          <p:nvPr/>
        </p:nvSpPr>
        <p:spPr>
          <a:xfrm>
            <a:off x="395525" y="1665250"/>
            <a:ext cx="17457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Average"/>
              <a:buChar char="●"/>
            </a:pPr>
            <a:r>
              <a:rPr lang="en" sz="2200" u="sng">
                <a:solidFill>
                  <a:schemeClr val="dk1"/>
                </a:solidFill>
                <a:latin typeface="Average"/>
                <a:ea typeface="Average"/>
                <a:cs typeface="Average"/>
                <a:sym typeface="Average"/>
              </a:rPr>
              <a:t>Baseline:</a:t>
            </a:r>
            <a:endParaRPr sz="2200" u="sng">
              <a:solidFill>
                <a:schemeClr val="dk1"/>
              </a:solidFill>
              <a:latin typeface="Average"/>
              <a:ea typeface="Average"/>
              <a:cs typeface="Average"/>
              <a:sym typeface="Average"/>
            </a:endParaRPr>
          </a:p>
        </p:txBody>
      </p:sp>
      <p:sp>
        <p:nvSpPr>
          <p:cNvPr id="67" name="Google Shape;67;p14"/>
          <p:cNvSpPr/>
          <p:nvPr/>
        </p:nvSpPr>
        <p:spPr>
          <a:xfrm>
            <a:off x="153750" y="2242725"/>
            <a:ext cx="3767580" cy="217555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The elements covered by a </a:t>
            </a:r>
            <a:r>
              <a:rPr b="1" lang="en" sz="1600" u="sng"/>
              <a:t>subset or set of subsets</a:t>
            </a:r>
            <a:r>
              <a:rPr b="1" lang="en" sz="1600"/>
              <a:t> can be covered by a </a:t>
            </a:r>
            <a:r>
              <a:rPr b="1" lang="en" sz="1600" u="sng">
                <a:solidFill>
                  <a:srgbClr val="0000FF"/>
                </a:solidFill>
              </a:rPr>
              <a:t>different group of subsets</a:t>
            </a:r>
            <a:r>
              <a:rPr b="1" lang="en" sz="1600"/>
              <a:t> with joint </a:t>
            </a:r>
            <a:r>
              <a:rPr b="1" lang="en" sz="1600" u="sng">
                <a:solidFill>
                  <a:srgbClr val="FF0000"/>
                </a:solidFill>
              </a:rPr>
              <a:t>lower cost</a:t>
            </a:r>
            <a:endParaRPr b="1" sz="1600" u="sng">
              <a:solidFill>
                <a:srgbClr val="FF0000"/>
              </a:solidFill>
            </a:endParaRPr>
          </a:p>
        </p:txBody>
      </p:sp>
      <p:sp>
        <p:nvSpPr>
          <p:cNvPr id="68" name="Google Shape;68;p14"/>
          <p:cNvSpPr/>
          <p:nvPr/>
        </p:nvSpPr>
        <p:spPr>
          <a:xfrm>
            <a:off x="4163100" y="402875"/>
            <a:ext cx="4707900" cy="3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NEIGHBORHOOD STRUCTURES</a:t>
            </a:r>
            <a:endParaRPr b="1" sz="1700"/>
          </a:p>
        </p:txBody>
      </p:sp>
      <p:sp>
        <p:nvSpPr>
          <p:cNvPr id="69" name="Google Shape;69;p14"/>
          <p:cNvSpPr/>
          <p:nvPr/>
        </p:nvSpPr>
        <p:spPr>
          <a:xfrm>
            <a:off x="4639150" y="953075"/>
            <a:ext cx="4116900" cy="8466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Replace subset with maximum cost, if there is a tie, choose the one that covers the most elements, if there is a tie again choose randomly</a:t>
            </a:r>
            <a:endParaRPr>
              <a:solidFill>
                <a:schemeClr val="dk1"/>
              </a:solidFill>
            </a:endParaRPr>
          </a:p>
        </p:txBody>
      </p:sp>
      <p:sp>
        <p:nvSpPr>
          <p:cNvPr id="70" name="Google Shape;70;p14"/>
          <p:cNvSpPr/>
          <p:nvPr/>
        </p:nvSpPr>
        <p:spPr>
          <a:xfrm>
            <a:off x="4639150" y="1946050"/>
            <a:ext cx="4116900" cy="4659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Replace the </a:t>
            </a:r>
            <a:r>
              <a:rPr lang="en" u="sng">
                <a:solidFill>
                  <a:srgbClr val="00FF00"/>
                </a:solidFill>
              </a:rPr>
              <a:t>n</a:t>
            </a:r>
            <a:r>
              <a:rPr lang="en">
                <a:solidFill>
                  <a:srgbClr val="00FF00"/>
                </a:solidFill>
              </a:rPr>
              <a:t> </a:t>
            </a:r>
            <a:r>
              <a:rPr lang="en">
                <a:solidFill>
                  <a:schemeClr val="dk1"/>
                </a:solidFill>
              </a:rPr>
              <a:t>subsets with the highest costs.</a:t>
            </a:r>
            <a:endParaRPr>
              <a:solidFill>
                <a:schemeClr val="dk1"/>
              </a:solidFill>
            </a:endParaRPr>
          </a:p>
        </p:txBody>
      </p:sp>
      <p:sp>
        <p:nvSpPr>
          <p:cNvPr id="71" name="Google Shape;71;p14"/>
          <p:cNvSpPr/>
          <p:nvPr/>
        </p:nvSpPr>
        <p:spPr>
          <a:xfrm>
            <a:off x="4639150" y="2558325"/>
            <a:ext cx="4116900" cy="8466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Try replacing the </a:t>
            </a:r>
            <a:r>
              <a:rPr lang="en" u="sng">
                <a:solidFill>
                  <a:srgbClr val="00FF00"/>
                </a:solidFill>
              </a:rPr>
              <a:t>n</a:t>
            </a:r>
            <a:r>
              <a:rPr lang="en">
                <a:solidFill>
                  <a:schemeClr val="dk1"/>
                </a:solidFill>
              </a:rPr>
              <a:t> subsets with highest costs individually and evaluate the cost function, keep the one which minimize it, if tie, choose randomly</a:t>
            </a:r>
            <a:endParaRPr>
              <a:solidFill>
                <a:schemeClr val="dk1"/>
              </a:solidFill>
            </a:endParaRPr>
          </a:p>
        </p:txBody>
      </p:sp>
      <p:sp>
        <p:nvSpPr>
          <p:cNvPr id="72" name="Google Shape;72;p14"/>
          <p:cNvSpPr/>
          <p:nvPr/>
        </p:nvSpPr>
        <p:spPr>
          <a:xfrm>
            <a:off x="4639150" y="3551300"/>
            <a:ext cx="4116900" cy="13698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rPr>
              <a:t>Sort subsets according to their cost and select the top half (highest costing) subsets. Withdrew a sample of the </a:t>
            </a:r>
            <a:r>
              <a:rPr lang="en" u="sng">
                <a:solidFill>
                  <a:srgbClr val="00FF00"/>
                </a:solidFill>
              </a:rPr>
              <a:t>alpha</a:t>
            </a:r>
            <a:r>
              <a:rPr lang="en">
                <a:solidFill>
                  <a:schemeClr val="dk1"/>
                </a:solidFill>
              </a:rPr>
              <a:t>% of the remaining subsets and replace them. Repeat this process </a:t>
            </a:r>
            <a:r>
              <a:rPr lang="en" u="sng">
                <a:solidFill>
                  <a:srgbClr val="00FF00"/>
                </a:solidFill>
              </a:rPr>
              <a:t>n</a:t>
            </a:r>
            <a:r>
              <a:rPr lang="en">
                <a:solidFill>
                  <a:schemeClr val="dk1"/>
                </a:solidFill>
              </a:rPr>
              <a:t> times and choose the one that minimizes the cost function, if tie, choose randomly.</a:t>
            </a:r>
            <a:endParaRPr>
              <a:solidFill>
                <a:schemeClr val="dk1"/>
              </a:solidFill>
            </a:endParaRPr>
          </a:p>
        </p:txBody>
      </p:sp>
      <p:sp>
        <p:nvSpPr>
          <p:cNvPr id="73" name="Google Shape;73;p14"/>
          <p:cNvSpPr txBox="1"/>
          <p:nvPr/>
        </p:nvSpPr>
        <p:spPr>
          <a:xfrm>
            <a:off x="4230125" y="845650"/>
            <a:ext cx="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Average"/>
                <a:ea typeface="Average"/>
                <a:cs typeface="Average"/>
                <a:sym typeface="Average"/>
              </a:rPr>
              <a:t>1.</a:t>
            </a:r>
            <a:endParaRPr b="1" sz="1800">
              <a:solidFill>
                <a:schemeClr val="dk1"/>
              </a:solidFill>
              <a:latin typeface="Average"/>
              <a:ea typeface="Average"/>
              <a:cs typeface="Average"/>
              <a:sym typeface="Average"/>
            </a:endParaRPr>
          </a:p>
        </p:txBody>
      </p:sp>
      <p:sp>
        <p:nvSpPr>
          <p:cNvPr id="74" name="Google Shape;74;p14"/>
          <p:cNvSpPr txBox="1"/>
          <p:nvPr/>
        </p:nvSpPr>
        <p:spPr>
          <a:xfrm>
            <a:off x="4230125" y="1873763"/>
            <a:ext cx="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Average"/>
                <a:ea typeface="Average"/>
                <a:cs typeface="Average"/>
                <a:sym typeface="Average"/>
              </a:rPr>
              <a:t>2</a:t>
            </a:r>
            <a:r>
              <a:rPr b="1" lang="en" sz="1800">
                <a:solidFill>
                  <a:schemeClr val="dk1"/>
                </a:solidFill>
                <a:latin typeface="Average"/>
                <a:ea typeface="Average"/>
                <a:cs typeface="Average"/>
                <a:sym typeface="Average"/>
              </a:rPr>
              <a:t>.</a:t>
            </a:r>
            <a:endParaRPr b="1" sz="1800">
              <a:solidFill>
                <a:schemeClr val="dk1"/>
              </a:solidFill>
              <a:latin typeface="Average"/>
              <a:ea typeface="Average"/>
              <a:cs typeface="Average"/>
              <a:sym typeface="Average"/>
            </a:endParaRPr>
          </a:p>
        </p:txBody>
      </p:sp>
      <p:sp>
        <p:nvSpPr>
          <p:cNvPr id="75" name="Google Shape;75;p14"/>
          <p:cNvSpPr txBox="1"/>
          <p:nvPr/>
        </p:nvSpPr>
        <p:spPr>
          <a:xfrm>
            <a:off x="4230125" y="2476663"/>
            <a:ext cx="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Average"/>
                <a:ea typeface="Average"/>
                <a:cs typeface="Average"/>
                <a:sym typeface="Average"/>
              </a:rPr>
              <a:t>3</a:t>
            </a:r>
            <a:r>
              <a:rPr b="1" lang="en" sz="1800">
                <a:solidFill>
                  <a:schemeClr val="dk1"/>
                </a:solidFill>
                <a:latin typeface="Average"/>
                <a:ea typeface="Average"/>
                <a:cs typeface="Average"/>
                <a:sym typeface="Average"/>
              </a:rPr>
              <a:t>.</a:t>
            </a:r>
            <a:endParaRPr b="1" sz="1800">
              <a:solidFill>
                <a:schemeClr val="dk1"/>
              </a:solidFill>
              <a:latin typeface="Average"/>
              <a:ea typeface="Average"/>
              <a:cs typeface="Average"/>
              <a:sym typeface="Average"/>
            </a:endParaRPr>
          </a:p>
        </p:txBody>
      </p:sp>
      <p:sp>
        <p:nvSpPr>
          <p:cNvPr id="76" name="Google Shape;76;p14"/>
          <p:cNvSpPr txBox="1"/>
          <p:nvPr/>
        </p:nvSpPr>
        <p:spPr>
          <a:xfrm>
            <a:off x="4230125" y="3484150"/>
            <a:ext cx="49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Average"/>
                <a:ea typeface="Average"/>
                <a:cs typeface="Average"/>
                <a:sym typeface="Average"/>
              </a:rPr>
              <a:t>4</a:t>
            </a:r>
            <a:r>
              <a:rPr b="1" lang="en" sz="1800">
                <a:solidFill>
                  <a:schemeClr val="dk1"/>
                </a:solidFill>
                <a:latin typeface="Average"/>
                <a:ea typeface="Average"/>
                <a:cs typeface="Average"/>
                <a:sym typeface="Average"/>
              </a:rPr>
              <a:t>.</a:t>
            </a:r>
            <a:endParaRPr b="1" sz="18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p:nvPr/>
        </p:nvSpPr>
        <p:spPr>
          <a:xfrm rot="-5400000">
            <a:off x="-1767900" y="2311800"/>
            <a:ext cx="4707900" cy="5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Algorithms</a:t>
            </a:r>
            <a:endParaRPr b="1" sz="2600"/>
          </a:p>
        </p:txBody>
      </p:sp>
      <p:sp>
        <p:nvSpPr>
          <p:cNvPr id="82" name="Google Shape;82;p15"/>
          <p:cNvSpPr/>
          <p:nvPr/>
        </p:nvSpPr>
        <p:spPr>
          <a:xfrm>
            <a:off x="1195250" y="123800"/>
            <a:ext cx="2175600" cy="92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VND</a:t>
            </a:r>
            <a:endParaRPr b="1" sz="2600"/>
          </a:p>
        </p:txBody>
      </p:sp>
      <p:sp>
        <p:nvSpPr>
          <p:cNvPr id="83" name="Google Shape;83;p15"/>
          <p:cNvSpPr/>
          <p:nvPr/>
        </p:nvSpPr>
        <p:spPr>
          <a:xfrm>
            <a:off x="3849938" y="123800"/>
            <a:ext cx="2175600" cy="92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SA</a:t>
            </a:r>
            <a:endParaRPr b="1" sz="2600"/>
          </a:p>
        </p:txBody>
      </p:sp>
      <p:sp>
        <p:nvSpPr>
          <p:cNvPr id="84" name="Google Shape;84;p15"/>
          <p:cNvSpPr/>
          <p:nvPr/>
        </p:nvSpPr>
        <p:spPr>
          <a:xfrm>
            <a:off x="6504650" y="123800"/>
            <a:ext cx="2175600" cy="92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LS</a:t>
            </a:r>
            <a:endParaRPr b="1" sz="2600"/>
          </a:p>
        </p:txBody>
      </p:sp>
      <p:sp>
        <p:nvSpPr>
          <p:cNvPr id="85" name="Google Shape;85;p15"/>
          <p:cNvSpPr/>
          <p:nvPr/>
        </p:nvSpPr>
        <p:spPr>
          <a:xfrm>
            <a:off x="1341650" y="4160075"/>
            <a:ext cx="7192200" cy="7119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u="sng">
                <a:solidFill>
                  <a:schemeClr val="dk1"/>
                </a:solidFill>
              </a:rPr>
              <a:t>Common Variant:</a:t>
            </a:r>
            <a:r>
              <a:rPr b="1" lang="en">
                <a:solidFill>
                  <a:schemeClr val="dk1"/>
                </a:solidFill>
              </a:rPr>
              <a:t> </a:t>
            </a:r>
            <a:r>
              <a:rPr lang="en">
                <a:solidFill>
                  <a:schemeClr val="dk1"/>
                </a:solidFill>
              </a:rPr>
              <a:t>Due to the fact that randomness is a factor taken into account in every neighborhood structure nsol iterations are considered in each neighborhood search and the solution that minimizes the cost function is selected.</a:t>
            </a:r>
            <a:endParaRPr>
              <a:solidFill>
                <a:schemeClr val="dk1"/>
              </a:solidFill>
            </a:endParaRPr>
          </a:p>
        </p:txBody>
      </p:sp>
      <p:pic>
        <p:nvPicPr>
          <p:cNvPr id="86" name="Google Shape;86;p15"/>
          <p:cNvPicPr preferRelativeResize="0"/>
          <p:nvPr/>
        </p:nvPicPr>
        <p:blipFill>
          <a:blip r:embed="rId3">
            <a:alphaModFix/>
          </a:blip>
          <a:stretch>
            <a:fillRect/>
          </a:stretch>
        </p:blipFill>
        <p:spPr>
          <a:xfrm>
            <a:off x="1033525" y="1325138"/>
            <a:ext cx="2633311" cy="2601963"/>
          </a:xfrm>
          <a:prstGeom prst="rect">
            <a:avLst/>
          </a:prstGeom>
          <a:noFill/>
          <a:ln>
            <a:noFill/>
          </a:ln>
        </p:spPr>
      </p:pic>
      <p:pic>
        <p:nvPicPr>
          <p:cNvPr id="87" name="Google Shape;87;p15"/>
          <p:cNvPicPr preferRelativeResize="0"/>
          <p:nvPr/>
        </p:nvPicPr>
        <p:blipFill>
          <a:blip r:embed="rId4">
            <a:alphaModFix/>
          </a:blip>
          <a:stretch>
            <a:fillRect/>
          </a:stretch>
        </p:blipFill>
        <p:spPr>
          <a:xfrm>
            <a:off x="4013525" y="1121276"/>
            <a:ext cx="1848455" cy="2965001"/>
          </a:xfrm>
          <a:prstGeom prst="rect">
            <a:avLst/>
          </a:prstGeom>
          <a:noFill/>
          <a:ln>
            <a:noFill/>
          </a:ln>
        </p:spPr>
      </p:pic>
      <p:sp>
        <p:nvSpPr>
          <p:cNvPr id="88" name="Google Shape;88;p15"/>
          <p:cNvSpPr/>
          <p:nvPr/>
        </p:nvSpPr>
        <p:spPr>
          <a:xfrm>
            <a:off x="6777800" y="1394475"/>
            <a:ext cx="1629300" cy="24633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Iterate over the neighborhood search until a local optimum is reached</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276900" y="364500"/>
            <a:ext cx="8590200" cy="5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Results Current Work</a:t>
            </a:r>
            <a:endParaRPr b="1" sz="2600"/>
          </a:p>
        </p:txBody>
      </p:sp>
      <p:graphicFrame>
        <p:nvGraphicFramePr>
          <p:cNvPr id="94" name="Google Shape;94;p16"/>
          <p:cNvGraphicFramePr/>
          <p:nvPr/>
        </p:nvGraphicFramePr>
        <p:xfrm>
          <a:off x="276900" y="1152800"/>
          <a:ext cx="3000000" cy="3000000"/>
        </p:xfrm>
        <a:graphic>
          <a:graphicData uri="http://schemas.openxmlformats.org/drawingml/2006/table">
            <a:tbl>
              <a:tblPr>
                <a:noFill/>
                <a:tableStyleId>{BD626A64-7CF6-401A-9618-78510A92002F}</a:tableStyleId>
              </a:tblPr>
              <a:tblGrid>
                <a:gridCol w="1026725"/>
                <a:gridCol w="959575"/>
                <a:gridCol w="1093875"/>
                <a:gridCol w="1026725"/>
                <a:gridCol w="1026725"/>
                <a:gridCol w="1026725"/>
                <a:gridCol w="1026725"/>
                <a:gridCol w="1403125"/>
              </a:tblGrid>
              <a:tr h="263275">
                <a:tc>
                  <a:txBody>
                    <a:bodyPr/>
                    <a:lstStyle/>
                    <a:p>
                      <a:pPr indent="0" lvl="0" marL="0" rtl="0" algn="l">
                        <a:lnSpc>
                          <a:spcPct val="115000"/>
                        </a:lnSpc>
                        <a:spcBef>
                          <a:spcPts val="0"/>
                        </a:spcBef>
                        <a:spcAft>
                          <a:spcPts val="0"/>
                        </a:spcAft>
                        <a:buNone/>
                      </a:pPr>
                      <a:r>
                        <a:rPr b="1" lang="en" sz="1300">
                          <a:solidFill>
                            <a:schemeClr val="dk1"/>
                          </a:solidFill>
                        </a:rPr>
                        <a:t>Files</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LB</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Scores_VND</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Gap_VND</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Scores_SA</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Gap_SA</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Scores_LS</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Gap_LS</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63275">
                <a:tc>
                  <a:txBody>
                    <a:bodyPr/>
                    <a:lstStyle/>
                    <a:p>
                      <a:pPr indent="0" lvl="0" marL="0" rtl="0" algn="l">
                        <a:lnSpc>
                          <a:spcPct val="115000"/>
                        </a:lnSpc>
                        <a:spcBef>
                          <a:spcPts val="0"/>
                        </a:spcBef>
                        <a:spcAft>
                          <a:spcPts val="0"/>
                        </a:spcAft>
                        <a:buNone/>
                      </a:pPr>
                      <a:r>
                        <a:rPr b="1" lang="en" sz="1300">
                          <a:solidFill>
                            <a:schemeClr val="dk1"/>
                          </a:solidFill>
                        </a:rPr>
                        <a:t>scp41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429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464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1.081585082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457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1.065268065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464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1.081585082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scp42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512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566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1.10546875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573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1.119140625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599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1.169921875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scpnrg1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160</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241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1.50625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236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1.475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241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1.50625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scpnrg2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199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1.391608392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202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1.412587413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198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1.384615385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scpnrg3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212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1.422818792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205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1.375838926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211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1.416107383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scpnrg4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219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1.469798658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221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1.483221477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224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1.503355705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scpnrg5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221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1.483221477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218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1.463087248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219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1.469798658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scpnrh1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1.734693878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80</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1.632653061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80</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1.632653061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scpnrh2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1.693877551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77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1.571428571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1.673469388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scpnrh3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79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1.612244898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1.653061224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80</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1.632653061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scpnrh4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76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1.551020408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77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1.571428571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76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1.551020408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solidFill>
                            <a:schemeClr val="dk1"/>
                          </a:solidFill>
                        </a:rPr>
                        <a:t>scpnrh5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49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71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1.448979592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69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1.408163265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75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1.530612245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3275">
                <a:tc>
                  <a:txBody>
                    <a:bodyPr/>
                    <a:lstStyle/>
                    <a:p>
                      <a:pPr indent="0" lvl="0" marL="0" rtl="0" algn="l">
                        <a:lnSpc>
                          <a:spcPct val="115000"/>
                        </a:lnSpc>
                        <a:spcBef>
                          <a:spcPts val="0"/>
                        </a:spcBef>
                        <a:spcAft>
                          <a:spcPts val="0"/>
                        </a:spcAft>
                        <a:buNone/>
                      </a:pPr>
                      <a:r>
                        <a:rPr b="1" lang="en" sz="1300"/>
                        <a:t>Mean</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t>161.333333</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t>209.6666667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t>1.458463956</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t>208</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t>1.435906537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t>212.4166667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c>
                  <a:txBody>
                    <a:bodyPr/>
                    <a:lstStyle/>
                    <a:p>
                      <a:pPr indent="0" lvl="0" marL="0" rtl="0" algn="r">
                        <a:lnSpc>
                          <a:spcPct val="115000"/>
                        </a:lnSpc>
                        <a:spcBef>
                          <a:spcPts val="0"/>
                        </a:spcBef>
                        <a:spcAft>
                          <a:spcPts val="0"/>
                        </a:spcAft>
                        <a:buNone/>
                      </a:pPr>
                      <a:r>
                        <a:rPr b="1" lang="en" sz="1300"/>
                        <a:t>1.462670187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p:nvPr/>
        </p:nvSpPr>
        <p:spPr>
          <a:xfrm>
            <a:off x="276900" y="364500"/>
            <a:ext cx="8590200" cy="5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Results Last Work</a:t>
            </a:r>
            <a:endParaRPr b="1" sz="2600"/>
          </a:p>
        </p:txBody>
      </p:sp>
      <p:graphicFrame>
        <p:nvGraphicFramePr>
          <p:cNvPr id="100" name="Google Shape;100;p17"/>
          <p:cNvGraphicFramePr/>
          <p:nvPr/>
        </p:nvGraphicFramePr>
        <p:xfrm>
          <a:off x="276800" y="984975"/>
          <a:ext cx="3000000" cy="3000000"/>
        </p:xfrm>
        <a:graphic>
          <a:graphicData uri="http://schemas.openxmlformats.org/drawingml/2006/table">
            <a:tbl>
              <a:tblPr>
                <a:noFill/>
                <a:tableStyleId>{BD626A64-7CF6-401A-9618-78510A92002F}</a:tableStyleId>
              </a:tblPr>
              <a:tblGrid>
                <a:gridCol w="1059325"/>
                <a:gridCol w="468450"/>
                <a:gridCol w="1650200"/>
                <a:gridCol w="1059325"/>
                <a:gridCol w="1059325"/>
                <a:gridCol w="1059325"/>
                <a:gridCol w="1059325"/>
                <a:gridCol w="1059325"/>
              </a:tblGrid>
              <a:tr h="501450">
                <a:tc>
                  <a:txBody>
                    <a:bodyPr/>
                    <a:lstStyle/>
                    <a:p>
                      <a:pPr indent="0" lvl="0" marL="0" rtl="0" algn="l">
                        <a:lnSpc>
                          <a:spcPct val="115000"/>
                        </a:lnSpc>
                        <a:spcBef>
                          <a:spcPts val="0"/>
                        </a:spcBef>
                        <a:spcAft>
                          <a:spcPts val="0"/>
                        </a:spcAft>
                        <a:buNone/>
                      </a:pPr>
                      <a:r>
                        <a:rPr b="1" lang="en" sz="1300">
                          <a:solidFill>
                            <a:schemeClr val="dk1"/>
                          </a:solidFill>
                        </a:rPr>
                        <a:t>File</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LB</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Scores_Constructive</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Gap_Constructive</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Scores_GRASP</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Gap_GRASP</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Scores_Noise</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Gap_Noise</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71625">
                <a:tc>
                  <a:txBody>
                    <a:bodyPr/>
                    <a:lstStyle/>
                    <a:p>
                      <a:pPr indent="0" lvl="0" marL="0" rtl="0" algn="l">
                        <a:lnSpc>
                          <a:spcPct val="115000"/>
                        </a:lnSpc>
                        <a:spcBef>
                          <a:spcPts val="0"/>
                        </a:spcBef>
                        <a:spcAft>
                          <a:spcPts val="0"/>
                        </a:spcAft>
                        <a:buNone/>
                      </a:pPr>
                      <a:r>
                        <a:rPr b="1" lang="en" sz="1200">
                          <a:solidFill>
                            <a:schemeClr val="dk1"/>
                          </a:solidFill>
                        </a:rPr>
                        <a:t>scp41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429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567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1.321678322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587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1.368298368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601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1.400932401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scp42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512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800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1.5625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773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1.509765625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818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1.59765625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scpnrg1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160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3.1125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3.0875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450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2.8125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scpnrg2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480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3.356643357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3.13986014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390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2.727272727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scpnrg3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467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3.134228188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3.161073826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410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2.751677852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scpnrg4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488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3.275167785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3.308724832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3.33557047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scpnrg5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149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3.194630872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3.161073826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412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2.765100671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scpnrh1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467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9.530612245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483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9.857142857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389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7.93877551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scpnrh2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473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9.653061224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487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9.93877551</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394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8.040816327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scpnrh3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436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8.897959184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454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9.265306122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365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7.448979592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scpnrh4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434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8.857142857</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448</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9.142857143</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360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7.346938776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solidFill>
                            <a:schemeClr val="dk1"/>
                          </a:solidFill>
                        </a:rPr>
                        <a:t>scpnrh5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49</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430</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8.775510204</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446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9.102040816</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365</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chemeClr val="dk1"/>
                          </a:solidFill>
                        </a:rPr>
                        <a:t>7.448979592</a:t>
                      </a:r>
                      <a:endParaRPr b="1" sz="12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accent6"/>
                      </a:solidFill>
                      <a:prstDash val="solid"/>
                      <a:round/>
                      <a:headEnd len="sm" w="sm" type="none"/>
                      <a:tailEnd len="sm" w="sm" type="none"/>
                    </a:lnB>
                  </a:tcPr>
                </a:tc>
              </a:tr>
              <a:tr h="271625">
                <a:tc>
                  <a:txBody>
                    <a:bodyPr/>
                    <a:lstStyle/>
                    <a:p>
                      <a:pPr indent="0" lvl="0" marL="0" rtl="0" algn="l">
                        <a:lnSpc>
                          <a:spcPct val="115000"/>
                        </a:lnSpc>
                        <a:spcBef>
                          <a:spcPts val="0"/>
                        </a:spcBef>
                        <a:spcAft>
                          <a:spcPts val="0"/>
                        </a:spcAft>
                        <a:buNone/>
                      </a:pPr>
                      <a:r>
                        <a:rPr b="1" lang="en" sz="1200"/>
                        <a:t>Means</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200"/>
                        <a:t>161.3</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200"/>
                        <a:t>501.3333333</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200"/>
                        <a:t>5.389302853</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200"/>
                        <a:t>504.6666667</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200"/>
                        <a:t>5.503534922</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200"/>
                        <a:t>454.25</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200"/>
                        <a:t>4.634600014</a:t>
                      </a:r>
                      <a:endParaRPr b="1" sz="1200"/>
                    </a:p>
                  </a:txBody>
                  <a:tcPr marT="19050" marB="19050" marR="28575" marL="28575" anchor="b">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p:nvPr/>
        </p:nvSpPr>
        <p:spPr>
          <a:xfrm>
            <a:off x="276900" y="109325"/>
            <a:ext cx="8590200" cy="5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Time Comparison</a:t>
            </a:r>
            <a:endParaRPr b="1" sz="2600"/>
          </a:p>
        </p:txBody>
      </p:sp>
      <p:graphicFrame>
        <p:nvGraphicFramePr>
          <p:cNvPr id="106" name="Google Shape;106;p18"/>
          <p:cNvGraphicFramePr/>
          <p:nvPr/>
        </p:nvGraphicFramePr>
        <p:xfrm>
          <a:off x="238813" y="756950"/>
          <a:ext cx="3000000" cy="3000000"/>
        </p:xfrm>
        <a:graphic>
          <a:graphicData uri="http://schemas.openxmlformats.org/drawingml/2006/table">
            <a:tbl>
              <a:tblPr>
                <a:noFill/>
                <a:tableStyleId>{BD626A64-7CF6-401A-9618-78510A92002F}</a:tableStyleId>
              </a:tblPr>
              <a:tblGrid>
                <a:gridCol w="1238050"/>
                <a:gridCol w="1238050"/>
                <a:gridCol w="1238050"/>
                <a:gridCol w="1238050"/>
                <a:gridCol w="1238050"/>
                <a:gridCol w="1238050"/>
                <a:gridCol w="1238050"/>
              </a:tblGrid>
              <a:tr h="430375">
                <a:tc>
                  <a:txBody>
                    <a:bodyPr/>
                    <a:lstStyle/>
                    <a:p>
                      <a:pPr indent="0" lvl="0" marL="0" rtl="0" algn="l">
                        <a:lnSpc>
                          <a:spcPct val="115000"/>
                        </a:lnSpc>
                        <a:spcBef>
                          <a:spcPts val="0"/>
                        </a:spcBef>
                        <a:spcAft>
                          <a:spcPts val="0"/>
                        </a:spcAft>
                        <a:buNone/>
                      </a:pPr>
                      <a:r>
                        <a:rPr b="1" lang="en" sz="1300">
                          <a:solidFill>
                            <a:schemeClr val="dk1"/>
                          </a:solidFill>
                        </a:rPr>
                        <a:t>Files</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Time_VND</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Time_SA</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Time_LS</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Time_Constructive</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Time_GRASP</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300">
                          <a:solidFill>
                            <a:schemeClr val="dk1"/>
                          </a:solidFill>
                        </a:rPr>
                        <a:t>Time_Noise</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r>
              <a:tr h="296025">
                <a:tc>
                  <a:txBody>
                    <a:bodyPr/>
                    <a:lstStyle/>
                    <a:p>
                      <a:pPr indent="0" lvl="0" marL="0" rtl="0" algn="l">
                        <a:lnSpc>
                          <a:spcPct val="115000"/>
                        </a:lnSpc>
                        <a:spcBef>
                          <a:spcPts val="0"/>
                        </a:spcBef>
                        <a:spcAft>
                          <a:spcPts val="0"/>
                        </a:spcAft>
                        <a:buNone/>
                      </a:pPr>
                      <a:r>
                        <a:rPr b="1" lang="en" sz="1300">
                          <a:solidFill>
                            <a:schemeClr val="dk1"/>
                          </a:solidFill>
                        </a:rPr>
                        <a:t>scp41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66.38048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265.9543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194.25882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0.09774614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10.00249883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0.130107894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scp42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81.9109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318.23587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185.85767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0.117312346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9.614420858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0.135845263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scpnrg1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329.86316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329.1465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313.46548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0.29492503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16.70139495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0.374160904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scpnrg2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325.64615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328.35385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317.22665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0.333223802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17.21558182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0.303016868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scpnrg3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305.04962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306.8926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352.7319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0.319533285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17.26591519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0.336570761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scpnrg4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302.08017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308.1545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373.29153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0.338819411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17.27205743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0.335159393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scpnrg5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302.5499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313.1078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347.537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0.330781252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17.76609335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0.326855064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scpnrh1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287.9095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330.36304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343.93628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0.219647225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12.99270469</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0.222027946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scpnrh2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302.747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317.33344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346.71912</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0.217735787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12.93251374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0.219542565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scpnrh3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303.5528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348.88947</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348.1915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0.231129454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13.14968906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0.223854835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scpnrh4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318.37418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322.15634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337.86264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0.216003276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13.08049336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0.223210306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solidFill>
                            <a:schemeClr val="dk1"/>
                          </a:solidFill>
                        </a:rPr>
                        <a:t>scpnrh5</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320.5488</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330.9373</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327.074</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0.220235046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13.29253811</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dk1"/>
                          </a:solidFill>
                        </a:rPr>
                        <a:t>0.217360406</a:t>
                      </a:r>
                      <a:endParaRPr b="1"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6025">
                <a:tc>
                  <a:txBody>
                    <a:bodyPr/>
                    <a:lstStyle/>
                    <a:p>
                      <a:pPr indent="0" lvl="0" marL="0" rtl="0" algn="l">
                        <a:lnSpc>
                          <a:spcPct val="115000"/>
                        </a:lnSpc>
                        <a:spcBef>
                          <a:spcPts val="0"/>
                        </a:spcBef>
                        <a:spcAft>
                          <a:spcPts val="0"/>
                        </a:spcAft>
                        <a:buNone/>
                      </a:pPr>
                      <a:r>
                        <a:rPr b="1" lang="en" sz="1300"/>
                        <a:t>Mean</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300"/>
                        <a:t>270.5510559</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300"/>
                        <a:t>318.2937317</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300"/>
                        <a:t>315.6793518</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300"/>
                        <a:t>0.2447576712</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300"/>
                        <a:t>14.27382512</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300"/>
                        <a:t>0.2539760171</a:t>
                      </a:r>
                      <a:endParaRPr b="1"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276900" y="109325"/>
            <a:ext cx="8590200" cy="5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Parameter Results Comparison</a:t>
            </a:r>
            <a:endParaRPr b="1" sz="2600"/>
          </a:p>
        </p:txBody>
      </p:sp>
      <p:graphicFrame>
        <p:nvGraphicFramePr>
          <p:cNvPr id="112" name="Google Shape;112;p19"/>
          <p:cNvGraphicFramePr/>
          <p:nvPr/>
        </p:nvGraphicFramePr>
        <p:xfrm>
          <a:off x="336050" y="830050"/>
          <a:ext cx="3000000" cy="3000000"/>
        </p:xfrm>
        <a:graphic>
          <a:graphicData uri="http://schemas.openxmlformats.org/drawingml/2006/table">
            <a:tbl>
              <a:tblPr>
                <a:noFill/>
                <a:tableStyleId>{BD626A64-7CF6-401A-9618-78510A92002F}</a:tableStyleId>
              </a:tblPr>
              <a:tblGrid>
                <a:gridCol w="1040775"/>
                <a:gridCol w="1040775"/>
                <a:gridCol w="1040775"/>
                <a:gridCol w="1040775"/>
                <a:gridCol w="1040775"/>
                <a:gridCol w="1040775"/>
                <a:gridCol w="1040775"/>
                <a:gridCol w="1186475"/>
              </a:tblGrid>
              <a:tr h="327275">
                <a:tc>
                  <a:txBody>
                    <a:bodyPr/>
                    <a:lstStyle/>
                    <a:p>
                      <a:pPr indent="0" lvl="0" marL="0" rtl="0" algn="l">
                        <a:spcBef>
                          <a:spcPts val="0"/>
                        </a:spcBef>
                        <a:spcAft>
                          <a:spcPts val="0"/>
                        </a:spcAft>
                        <a:buNone/>
                      </a:pPr>
                      <a:r>
                        <a:t/>
                      </a:r>
                      <a:endParaRPr sz="1300">
                        <a:solidFill>
                          <a:schemeClr val="dk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rPr lang="en" sz="1300">
                          <a:solidFill>
                            <a:schemeClr val="dk1"/>
                          </a:solidFill>
                        </a:rPr>
                        <a:t>T0 = 90, Tf = 30, L = 5, r = 0.9</a:t>
                      </a:r>
                      <a:endParaRPr sz="1300">
                        <a:solidFill>
                          <a:schemeClr val="dk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hMerge="1"/>
                <a:tc gridSpan="2">
                  <a:txBody>
                    <a:bodyPr/>
                    <a:lstStyle/>
                    <a:p>
                      <a:pPr indent="0" lvl="0" marL="0" rtl="0" algn="ctr">
                        <a:lnSpc>
                          <a:spcPct val="115000"/>
                        </a:lnSpc>
                        <a:spcBef>
                          <a:spcPts val="0"/>
                        </a:spcBef>
                        <a:spcAft>
                          <a:spcPts val="0"/>
                        </a:spcAft>
                        <a:buNone/>
                      </a:pPr>
                      <a:r>
                        <a:rPr lang="en" sz="1300">
                          <a:solidFill>
                            <a:schemeClr val="dk1"/>
                          </a:solidFill>
                        </a:rPr>
                        <a:t>T0 = 40, Tf = 10, L = 5, r = 0.5</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hMerge="1"/>
                <a:tc gridSpan="2">
                  <a:txBody>
                    <a:bodyPr/>
                    <a:lstStyle/>
                    <a:p>
                      <a:pPr indent="0" lvl="0" marL="0" rtl="0" algn="l">
                        <a:lnSpc>
                          <a:spcPct val="115000"/>
                        </a:lnSpc>
                        <a:spcBef>
                          <a:spcPts val="0"/>
                        </a:spcBef>
                        <a:spcAft>
                          <a:spcPts val="0"/>
                        </a:spcAft>
                        <a:buNone/>
                      </a:pPr>
                      <a:r>
                        <a:rPr lang="en" sz="1300">
                          <a:solidFill>
                            <a:schemeClr val="dk1"/>
                          </a:solidFill>
                        </a:rPr>
                        <a:t>T0 = 250, Tf = 100, L = 10, r = 0.75</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hMerge="1"/>
              </a:tr>
              <a:tr h="272725">
                <a:tc>
                  <a:txBody>
                    <a:bodyPr/>
                    <a:lstStyle/>
                    <a:p>
                      <a:pPr indent="0" lvl="0" marL="0" rtl="0" algn="l">
                        <a:lnSpc>
                          <a:spcPct val="115000"/>
                        </a:lnSpc>
                        <a:spcBef>
                          <a:spcPts val="0"/>
                        </a:spcBef>
                        <a:spcAft>
                          <a:spcPts val="0"/>
                        </a:spcAft>
                        <a:buNone/>
                      </a:pPr>
                      <a:r>
                        <a:rPr lang="en" sz="1300">
                          <a:solidFill>
                            <a:schemeClr val="dk1"/>
                          </a:solidFill>
                        </a:rPr>
                        <a:t>Files</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300">
                          <a:solidFill>
                            <a:schemeClr val="dk1"/>
                          </a:solidFill>
                        </a:rPr>
                        <a:t>LB</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CCCCC"/>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300">
                          <a:solidFill>
                            <a:schemeClr val="dk1"/>
                          </a:solidFill>
                        </a:rPr>
                        <a:t>Scores_SA</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300">
                          <a:solidFill>
                            <a:schemeClr val="dk1"/>
                          </a:solidFill>
                        </a:rPr>
                        <a:t>Gap_SA</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300">
                          <a:solidFill>
                            <a:schemeClr val="dk1"/>
                          </a:solidFill>
                        </a:rPr>
                        <a:t>Score_SA</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300">
                          <a:solidFill>
                            <a:schemeClr val="dk1"/>
                          </a:solidFill>
                        </a:rPr>
                        <a:t>Gap_SA</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300">
                          <a:solidFill>
                            <a:schemeClr val="dk1"/>
                          </a:solidFill>
                        </a:rPr>
                        <a:t>Score_SA</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lang="en" sz="1300">
                          <a:solidFill>
                            <a:schemeClr val="dk1"/>
                          </a:solidFill>
                        </a:rPr>
                        <a:t>Gap_SA</a:t>
                      </a:r>
                      <a:endParaRPr sz="1300">
                        <a:solidFill>
                          <a:schemeClr val="dk1"/>
                        </a:solidFill>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r>
              <a:tr h="272725">
                <a:tc>
                  <a:txBody>
                    <a:bodyPr/>
                    <a:lstStyle/>
                    <a:p>
                      <a:pPr indent="0" lvl="0" marL="0" rtl="0" algn="l">
                        <a:lnSpc>
                          <a:spcPct val="115000"/>
                        </a:lnSpc>
                        <a:spcBef>
                          <a:spcPts val="0"/>
                        </a:spcBef>
                        <a:spcAft>
                          <a:spcPts val="0"/>
                        </a:spcAft>
                        <a:buNone/>
                      </a:pPr>
                      <a:r>
                        <a:rPr lang="en" sz="1300">
                          <a:solidFill>
                            <a:schemeClr val="dk1"/>
                          </a:solidFill>
                        </a:rPr>
                        <a:t>scp41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429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457</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1.065268065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466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1.086247086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460</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1.072261072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scp42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512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573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1.119140625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579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1.130859375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574</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1.12109375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scpnrg1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160</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236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1.475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233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1.45625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232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scpnrg2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202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1.412587413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201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1.405594406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198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1.384615385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scpnrg3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205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1.375838926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200</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1.342281879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208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1.395973154</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scpnrg4</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221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1.483221477</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218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1.463087248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223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1.496644295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scpnrg5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218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1.463087248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216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1.44966443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220</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1.476510067</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scpnrh1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80</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1.632653061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1.530612245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1.612244898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scpnrh2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77</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1.571428571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83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1.693877551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82</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1.673469388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scpnrh3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81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1.653061224</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1.551020408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77</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1.571428571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scpnrh4</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77</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1.571428571</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76</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1.551020408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1.530612245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solidFill>
                            <a:schemeClr val="dk1"/>
                          </a:solidFill>
                        </a:rPr>
                        <a:t>scpnrh5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49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69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1.408163265</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73</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1.489795918</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70</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dk1"/>
                          </a:solidFill>
                        </a:rPr>
                        <a:t>1.428571429</a:t>
                      </a:r>
                      <a:endParaRPr sz="1300">
                        <a:solidFill>
                          <a:schemeClr val="dk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2725">
                <a:tc>
                  <a:txBody>
                    <a:bodyPr/>
                    <a:lstStyle/>
                    <a:p>
                      <a:pPr indent="0" lvl="0" marL="0" rtl="0" algn="l">
                        <a:lnSpc>
                          <a:spcPct val="115000"/>
                        </a:lnSpc>
                        <a:spcBef>
                          <a:spcPts val="0"/>
                        </a:spcBef>
                        <a:spcAft>
                          <a:spcPts val="0"/>
                        </a:spcAft>
                        <a:buNone/>
                      </a:pPr>
                      <a:r>
                        <a:rPr lang="en" sz="1300"/>
                        <a:t>Mean</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300"/>
                        <a:t>161.3333333</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300"/>
                        <a:t>208</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300"/>
                        <a:t>1.435906537</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300"/>
                        <a:t>208</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300"/>
                        <a:t>1.42919258</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300"/>
                        <a:t>208.1666667</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c>
                  <a:txBody>
                    <a:bodyPr/>
                    <a:lstStyle/>
                    <a:p>
                      <a:pPr indent="0" lvl="0" marL="0" rtl="0" algn="r">
                        <a:lnSpc>
                          <a:spcPct val="115000"/>
                        </a:lnSpc>
                        <a:spcBef>
                          <a:spcPts val="0"/>
                        </a:spcBef>
                        <a:spcAft>
                          <a:spcPts val="0"/>
                        </a:spcAft>
                        <a:buNone/>
                      </a:pPr>
                      <a:r>
                        <a:rPr lang="en" sz="1300"/>
                        <a:t>1.434452021</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276900" y="364500"/>
            <a:ext cx="8590200" cy="5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Conclusions</a:t>
            </a:r>
            <a:endParaRPr b="1" sz="2600"/>
          </a:p>
        </p:txBody>
      </p:sp>
      <p:sp>
        <p:nvSpPr>
          <p:cNvPr id="118" name="Google Shape;118;p20"/>
          <p:cNvSpPr/>
          <p:nvPr/>
        </p:nvSpPr>
        <p:spPr>
          <a:xfrm>
            <a:off x="276900" y="1235500"/>
            <a:ext cx="8590200" cy="35454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l">
              <a:spcBef>
                <a:spcPts val="0"/>
              </a:spcBef>
              <a:spcAft>
                <a:spcPts val="0"/>
              </a:spcAft>
              <a:buClr>
                <a:schemeClr val="dk1"/>
              </a:buClr>
              <a:buSzPts val="1700"/>
              <a:buAutoNum type="arabicPeriod"/>
            </a:pPr>
            <a:r>
              <a:rPr lang="en" sz="1700">
                <a:solidFill>
                  <a:schemeClr val="dk1"/>
                </a:solidFill>
              </a:rPr>
              <a:t>Neighborhood search performs better than the Constructive, GRASP and Noise algorithms previously proposed. The descent proposed by each of the neighborhood structures out performs constructive methods even when they are implemented in their simplest forms as a Local Search.</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The randomness introduced in each of the neighborhood formulations improves considerably the results of the algorithms. However, the necessity of running multiple iterations per descent makes the algorithm </a:t>
            </a:r>
            <a:r>
              <a:rPr lang="en" sz="1700">
                <a:solidFill>
                  <a:schemeClr val="dk1"/>
                </a:solidFill>
              </a:rPr>
              <a:t>computationally heavy.</a:t>
            </a:r>
            <a:r>
              <a:rPr lang="en" sz="1700">
                <a:solidFill>
                  <a:schemeClr val="dk1"/>
                </a:solidFill>
              </a:rPr>
              <a:t>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Due to the time constraint, it is necessary to store the best results in the SA algorithm. It is </a:t>
            </a:r>
            <a:r>
              <a:rPr lang="en" sz="1700">
                <a:solidFill>
                  <a:schemeClr val="dk1"/>
                </a:solidFill>
              </a:rPr>
              <a:t>susceptible</a:t>
            </a:r>
            <a:r>
              <a:rPr lang="en" sz="1700">
                <a:solidFill>
                  <a:schemeClr val="dk1"/>
                </a:solidFill>
              </a:rPr>
              <a:t> to end in solutions that are not the best found during the search.</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