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E0FF2B-601F-43B9-85C7-CC232C90BB83}">
  <a:tblStyle styleId="{AEE0FF2B-601F-43B9-85C7-CC232C90BB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5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Italic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4d46d19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4d46d19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4d46d199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4d46d19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4d46d199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4d46d19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782600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782600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782600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782600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782600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782600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74d46d1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74d46d1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74d46d19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74d46d19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4d46d199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4d46d19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4d46d199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4d46d19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74d46d19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74d46d19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4d46d19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4d46d19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4d46d199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4d46d199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4d46d199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74d46d19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ontario.ca/en/dataset/pavement-condition-for-provincial-highway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MTO Pavement Condition on Provincial Highways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Wentao Lu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Thien An Dao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(kNN)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kNN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Correctly Classified Instances = 92.0088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Matrix: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   b    c    d   &lt;-- classified as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1397    6    0   19 |    a = AC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69   15    0    0 |    b = CO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14    1   19    0 |    c = PC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37    0    0  250 |    d = ST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(kMeans)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Best k is 7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421" y="2043601"/>
            <a:ext cx="5507167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(Linear Regression)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PCI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9.1237 * DMI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-6.5139 * IRI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-6.0409 * Pave_Type=CO,AC,PC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2.0149 * Pave_Type=AC,PC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-3.5341 * Pave_Type=PC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0.2841 * FUNC_CLASS=ART,FWY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0.2942 * FUNC_CLASS=FWY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15.0539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=&gt; DMI has the most positive influence &amp; </a:t>
            </a:r>
            <a:r>
              <a:rPr lang="en"/>
              <a:t>IRI has the most negative influence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(Outlier)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26 outliers out of 1827 instances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163" y="2093725"/>
            <a:ext cx="4563675" cy="3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doesn’t effect the quality of pavement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Surface-treated doesn’t have relation international roughness index &amp; Distress Manifestation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IRI has the most negative influence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https://data.ontario.ca/en/dataset/pavement-condition-for-provincial-highways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understanding of road condition base on pavement type and the usage of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attributes in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numeric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Continuous: </a:t>
            </a:r>
            <a:r>
              <a:rPr lang="en"/>
              <a:t>PCI, DMI, IRI, From_Distance, To_Distance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 categorical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Nominal: SectionID, Highway, Direction</a:t>
            </a:r>
            <a:r>
              <a:rPr lang="en"/>
              <a:t>, LHRS, Offset</a:t>
            </a:r>
            <a:r>
              <a:rPr lang="en"/>
              <a:t>, Pavement_Type</a:t>
            </a:r>
            <a:r>
              <a:rPr lang="en"/>
              <a:t>, Latitude, Longitude</a:t>
            </a:r>
            <a:r>
              <a:rPr lang="en"/>
              <a:t>, </a:t>
            </a:r>
            <a:r>
              <a:rPr lang="en"/>
              <a:t>Pavement_Section_From, Pavement_Section_To, </a:t>
            </a:r>
            <a:r>
              <a:rPr lang="en"/>
              <a:t>Function Class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duplicates: 1828 entities to 1827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Distance attribute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= To_Distance - From_Distance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Removed: Section ID, Highway, Direction, LHRS, Offset, Latitude, Longitude, Pavement_Section_From, Pavement_Section_To, Function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2111900" y="17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{AEE0FF2B-601F-43B9-85C7-CC232C90BB83}</a:tableStyleId>
              </a:tblPr>
              <a:tblGrid>
                <a:gridCol w="1465775"/>
                <a:gridCol w="1144325"/>
                <a:gridCol w="1157275"/>
                <a:gridCol w="1152800"/>
              </a:tblGrid>
              <a:tr h="5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10.192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78.382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8.423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311700" y="202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{AEE0FF2B-601F-43B9-85C7-CC232C90BB83}</a:tableStyleId>
              </a:tblPr>
              <a:tblGrid>
                <a:gridCol w="1809750"/>
                <a:gridCol w="18097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Pave_Type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FWY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8"/>
          <p:cNvGraphicFramePr/>
          <p:nvPr/>
        </p:nvGraphicFramePr>
        <p:xfrm>
          <a:off x="5212800" y="202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{AEE0FF2B-601F-43B9-85C7-CC232C90BB83}</a:tableStyleId>
              </a:tblPr>
              <a:tblGrid>
                <a:gridCol w="1809750"/>
                <a:gridCol w="18097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FUNC_CLASS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FWY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kNN: k-nearest neighbor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Outlier: Unfamiliar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kMeans: Clustering/grouping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Regression: </a:t>
            </a:r>
            <a:r>
              <a:rPr lang="en"/>
              <a:t>Prediction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(Visualize)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Distance + </a:t>
            </a:r>
            <a:r>
              <a:rPr lang="en"/>
              <a:t>Pave_Type =&gt; PCI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1960349"/>
            <a:ext cx="5915026" cy="26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(Visualize)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IRI + DMI =&gt; Pave_Type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763" y="1870379"/>
            <a:ext cx="4868475" cy="26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