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93" r:id="rId13"/>
    <p:sldId id="294" r:id="rId14"/>
    <p:sldId id="295" r:id="rId15"/>
    <p:sldId id="296" r:id="rId16"/>
    <p:sldId id="298" r:id="rId17"/>
    <p:sldId id="299" r:id="rId18"/>
    <p:sldId id="300" r:id="rId19"/>
    <p:sldId id="282" r:id="rId20"/>
    <p:sldId id="284" r:id="rId21"/>
    <p:sldId id="285" r:id="rId22"/>
    <p:sldId id="283" r:id="rId23"/>
    <p:sldId id="286" r:id="rId24"/>
    <p:sldId id="287" r:id="rId25"/>
    <p:sldId id="290" r:id="rId26"/>
    <p:sldId id="288" r:id="rId27"/>
    <p:sldId id="257" r:id="rId28"/>
    <p:sldId id="301" r:id="rId29"/>
    <p:sldId id="302" r:id="rId30"/>
    <p:sldId id="303" r:id="rId31"/>
    <p:sldId id="304" r:id="rId32"/>
    <p:sldId id="305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ật Hoàng" initials="NH" lastIdx="0" clrIdx="0">
    <p:extLst>
      <p:ext uri="{19B8F6BF-5375-455C-9EA6-DF929625EA0E}">
        <p15:presenceInfo xmlns:p15="http://schemas.microsoft.com/office/powerpoint/2012/main" userId="3d43d5d900cc26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4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8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0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3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2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2FFA-3A61-4648-837D-BA9C9C54717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desoriano/heart-failure-predi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5" y="1369674"/>
            <a:ext cx="9144000" cy="80159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0918"/>
            <a:ext cx="9144000" cy="12573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factors affecting heart disease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26674" y="4289448"/>
            <a:ext cx="5538651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group :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7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Hoàng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Nhật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19133042</a:t>
            </a:r>
          </a:p>
          <a:p>
            <a:pPr marL="514350" indent="-514350">
              <a:buAutoNum type="arabicPeriod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Đào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Cẩm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19133055 </a:t>
            </a:r>
          </a:p>
          <a:p>
            <a:pPr marL="514350" indent="-514350">
              <a:buAutoNum type="arabicPeriod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Quốc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Hùng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19133025</a:t>
            </a:r>
          </a:p>
          <a:p>
            <a:pPr marL="514350" indent="-514350">
              <a:buAutoNum type="arabicPeriod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Trần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Thái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Bảo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19133010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66158" y="3633492"/>
            <a:ext cx="4972594" cy="555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Quách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Hoàng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 descr="Khoa Công nghệ Thông t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926" y="56986"/>
            <a:ext cx="1193074" cy="923629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0" y="6317978"/>
            <a:ext cx="12131040" cy="54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12/12/2021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30" y="97950"/>
            <a:ext cx="9467850" cy="152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269" y="1690688"/>
            <a:ext cx="7741919" cy="49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3: Data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4003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Libraries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ggplot2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e1071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rpart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also libraries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psych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Hmisc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sqldf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car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naniar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caret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na.tools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217"/>
            <a:ext cx="10515600" cy="1210492"/>
          </a:xfrm>
        </p:spPr>
        <p:txBody>
          <a:bodyPr>
            <a:noAutofit/>
          </a:bodyPr>
          <a:lstStyle/>
          <a:p>
            <a:pPr algn="ctr"/>
            <a:r>
              <a:rPr lang="vi-VN" b="1"/>
              <a:t>1.</a:t>
            </a: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 Overview analysis of factors affecting heart disease?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5838"/>
          </a:xfrm>
        </p:spPr>
        <p:txBody>
          <a:bodyPr>
            <a:noAutofit/>
          </a:bodyPr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variable(X)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 variables  (Age,Sex,ChestPainType,RestingBP,Cholesterol,FastingBS,RestingECG,MaxHR,ExerciseAngina,Oldpeak,ST_Slope )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variables(Y)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count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analysis helps us understand the distribution of factors that influence heart disease.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Usable chart: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(describing the characteristics of a distribution for variables, categorical variables).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149350"/>
            <a:ext cx="11495313" cy="679904"/>
          </a:xfrm>
        </p:spPr>
        <p:txBody>
          <a:bodyPr>
            <a:noAutofit/>
          </a:bodyPr>
          <a:lstStyle/>
          <a:p>
            <a:pPr algn="ctr"/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for categorical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DB53D2-5AE4-41D9-ABA3-F5F0063E7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829254"/>
            <a:ext cx="5897102" cy="3307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56F024-134F-479F-8BE5-8F0B2F89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749355"/>
            <a:ext cx="5945953" cy="346753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932E9A-D148-4DA5-A84B-83EF3D239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78" y="4296792"/>
            <a:ext cx="11426041" cy="2451972"/>
          </a:xfrm>
        </p:spPr>
        <p:txBody>
          <a:bodyPr>
            <a:noAutofit/>
          </a:bodyPr>
          <a:lstStyle/>
          <a:p>
            <a:r>
              <a:rPr lang="en-GB" sz="1600" dirty="0"/>
              <a:t>Through the chart, we have some basic observations as follows:  </a:t>
            </a:r>
            <a:endParaRPr lang="vi-VN" sz="1600" dirty="0"/>
          </a:p>
          <a:p>
            <a:r>
              <a:rPr lang="en-GB" sz="1600" dirty="0"/>
              <a:t>The majority of the data were male and the number of patients with heart disease was greater than the number without; </a:t>
            </a:r>
            <a:endParaRPr lang="vi-VN" sz="1600" dirty="0"/>
          </a:p>
          <a:p>
            <a:r>
              <a:rPr lang="en-GB" sz="1600" dirty="0"/>
              <a:t>The number of sick women is less than the number of women who are not sick  </a:t>
            </a:r>
            <a:endParaRPr lang="vi-VN" sz="1600" dirty="0"/>
          </a:p>
          <a:p>
            <a:r>
              <a:rPr lang="en-GB" sz="1600" dirty="0"/>
              <a:t>Most patients have asymptomatic chest pain  </a:t>
            </a:r>
            <a:endParaRPr lang="vi-VN" sz="1600" dirty="0"/>
          </a:p>
          <a:p>
            <a:r>
              <a:rPr lang="en-GB" sz="1600" dirty="0"/>
              <a:t>The majority of patients have normal resting </a:t>
            </a:r>
            <a:r>
              <a:rPr lang="en-GB" sz="1600" dirty="0" err="1"/>
              <a:t>ECG</a:t>
            </a:r>
            <a:r>
              <a:rPr lang="en-GB" sz="1600" dirty="0"/>
              <a:t> results  Patients with heart disease experience more exercise-induced angina (approximately 300) than patients with non-exercise angina (approximately 200). </a:t>
            </a:r>
            <a:endParaRPr lang="vi-VN" sz="1600" dirty="0"/>
          </a:p>
          <a:p>
            <a:r>
              <a:rPr lang="en-GB" sz="1600" dirty="0"/>
              <a:t> And the majority of patients have a flat heart rate gradient during exercise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69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8343" y="109526"/>
            <a:ext cx="11495313" cy="679904"/>
          </a:xfrm>
        </p:spPr>
        <p:txBody>
          <a:bodyPr>
            <a:noAutofit/>
          </a:bodyPr>
          <a:lstStyle/>
          <a:p>
            <a:pPr algn="ctr"/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for numerical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9E9B9-1739-47A9-BD7F-14675881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070"/>
            <a:ext cx="6019060" cy="3609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E088B-522B-484D-97F4-085E95171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092" y="789430"/>
            <a:ext cx="5908564" cy="357372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6E98315-558B-4FDF-94E7-9AFD73AC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60" y="4722920"/>
            <a:ext cx="10515600" cy="1649351"/>
          </a:xfrm>
        </p:spPr>
        <p:txBody>
          <a:bodyPr>
            <a:normAutofit/>
          </a:bodyPr>
          <a:lstStyle/>
          <a:p>
            <a:r>
              <a:rPr lang="en-GB" sz="1600" dirty="0"/>
              <a:t>As for age, we see the age most susceptible to heart disease is between 55 and 65.</a:t>
            </a:r>
            <a:endParaRPr lang="vi-VN" sz="1600" dirty="0"/>
          </a:p>
          <a:p>
            <a:r>
              <a:rPr lang="en-GB" sz="1600" dirty="0"/>
              <a:t>With cholesterol, we also see many observations with serum cholesterol of 0.  </a:t>
            </a:r>
            <a:endParaRPr lang="vi-VN" sz="1600" dirty="0"/>
          </a:p>
          <a:p>
            <a:r>
              <a:rPr lang="en-GB" sz="1600" dirty="0"/>
              <a:t>Maximum heart rate was distributed between 60 and 202, with no abnormalities observed.  </a:t>
            </a:r>
            <a:endParaRPr lang="vi-VN" sz="1600" dirty="0"/>
          </a:p>
          <a:p>
            <a:r>
              <a:rPr lang="en-GB" sz="1600" dirty="0"/>
              <a:t>And finally </a:t>
            </a:r>
            <a:r>
              <a:rPr lang="en-GB" sz="1600" dirty="0" err="1"/>
              <a:t>Oldpeak</a:t>
            </a:r>
            <a:r>
              <a:rPr lang="en-GB" sz="1600" dirty="0"/>
              <a:t> is the numerical value measured by depression although there are a lot of zeros but a reasonable measure.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18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103868"/>
            <a:ext cx="11512731" cy="10979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main factors that cause heart disease?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954"/>
            <a:ext cx="10515600" cy="4801009"/>
          </a:xfrm>
        </p:spPr>
        <p:txBody>
          <a:bodyPr>
            <a:normAutofit/>
          </a:bodyPr>
          <a:lstStyle/>
          <a:p>
            <a:r>
              <a:rPr lang="vi-VN" b="1" dirty="0"/>
              <a:t>Predictor </a:t>
            </a:r>
            <a:r>
              <a:rPr lang="vi-VN" b="1" dirty="0" smtClean="0"/>
              <a:t>variable</a:t>
            </a:r>
            <a:r>
              <a:rPr lang="en-US" b="1" dirty="0" smtClean="0"/>
              <a:t> (</a:t>
            </a:r>
            <a:r>
              <a:rPr lang="vi-VN" b="1" dirty="0" smtClean="0"/>
              <a:t>X) </a:t>
            </a:r>
            <a:r>
              <a:rPr lang="vi-VN" dirty="0" smtClean="0"/>
              <a:t>: 11 </a:t>
            </a:r>
            <a:r>
              <a:rPr lang="en-US" dirty="0" smtClean="0"/>
              <a:t>variable</a:t>
            </a:r>
            <a:r>
              <a:rPr lang="vi-VN" dirty="0" smtClean="0"/>
              <a:t> (Age,Sex,ChestPainType,RestingBP,Cholesterol,FastingBS,RestingECG,MaxHR,ExerciseAngina,Oldpeak,ST_Slope )</a:t>
            </a:r>
            <a:endParaRPr lang="en-US" dirty="0" smtClean="0"/>
          </a:p>
          <a:p>
            <a:pPr marL="0" indent="0">
              <a:buNone/>
            </a:pPr>
            <a:endParaRPr lang="vi-VN" dirty="0" smtClean="0"/>
          </a:p>
          <a:p>
            <a:r>
              <a:rPr lang="en-US" b="1" dirty="0" smtClean="0"/>
              <a:t>Outcome variable </a:t>
            </a:r>
            <a:r>
              <a:rPr lang="vi-VN" b="1" dirty="0" smtClean="0"/>
              <a:t>(Y) </a:t>
            </a:r>
            <a:r>
              <a:rPr lang="vi-VN" dirty="0" smtClean="0"/>
              <a:t>: HeartDisease </a:t>
            </a:r>
            <a:endParaRPr lang="en-US" dirty="0" smtClean="0"/>
          </a:p>
          <a:p>
            <a:pPr marL="0" indent="0">
              <a:buNone/>
            </a:pPr>
            <a:endParaRPr lang="vi-VN" dirty="0" smtClean="0"/>
          </a:p>
          <a:p>
            <a:r>
              <a:rPr lang="en-US" b="1" dirty="0" smtClean="0"/>
              <a:t>Outline: </a:t>
            </a:r>
            <a:r>
              <a:rPr lang="en-US" dirty="0"/>
              <a:t>An overview of the factors that affect heart disease, and the major factors that cause heart disease.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6737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predictor and outcome variables (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HeartDisease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21" y="1881548"/>
            <a:ext cx="9907588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9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4460287" y="388730"/>
            <a:ext cx="739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 smtClean="0">
                <a:latin typeface="Times New Roman" panose="02020603050405020304" pitchFamily="18" charset="0"/>
                <a:ea typeface="张海山锐线体2.0" panose="02000000000000000000" pitchFamily="2" charset="-122"/>
                <a:cs typeface="Times New Roman" panose="02020603050405020304" pitchFamily="18" charset="0"/>
              </a:rPr>
              <a:t>3. </a:t>
            </a:r>
            <a:r>
              <a:rPr lang="vi-VN" altLang="en-US" sz="4000" b="1" dirty="0" smtClean="0">
                <a:latin typeface="Times New Roman" panose="02020603050405020304" pitchFamily="18" charset="0"/>
                <a:ea typeface="张海山锐线体2.0" panose="02000000000000000000" pitchFamily="2" charset="-122"/>
                <a:cs typeface="Times New Roman" panose="02020603050405020304" pitchFamily="18" charset="0"/>
              </a:rPr>
              <a:t>Male </a:t>
            </a:r>
            <a:r>
              <a:rPr lang="vi-VN" altLang="en-US" sz="4000" b="1" dirty="0">
                <a:latin typeface="Times New Roman" panose="02020603050405020304" pitchFamily="18" charset="0"/>
                <a:ea typeface="张海山锐线体2.0" panose="02000000000000000000" pitchFamily="2" charset="-122"/>
                <a:cs typeface="Times New Roman" panose="02020603050405020304" pitchFamily="18" charset="0"/>
              </a:rPr>
              <a:t>or female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1745615"/>
            <a:ext cx="5746115" cy="3698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905" y="1963299"/>
            <a:ext cx="6130381" cy="29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922758" y="237858"/>
            <a:ext cx="7800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ea typeface="张海山锐线体2.0" panose="02000000000000000000" pitchFamily="2" charset="-122"/>
                <a:cs typeface="Times New Roman" panose="02020603050405020304" pitchFamily="18" charset="0"/>
              </a:rPr>
              <a:t>4. Average </a:t>
            </a:r>
            <a:r>
              <a:rPr lang="en-US" altLang="zh-CN" sz="4000" b="1" dirty="0">
                <a:latin typeface="Times New Roman" panose="02020603050405020304" pitchFamily="18" charset="0"/>
                <a:ea typeface="张海山锐线体2.0" panose="02000000000000000000" pitchFamily="2" charset="-122"/>
                <a:cs typeface="Times New Roman" panose="02020603050405020304" pitchFamily="18" charset="0"/>
              </a:rPr>
              <a:t>age of disease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1745615"/>
            <a:ext cx="6972300" cy="422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966" y="2449061"/>
            <a:ext cx="4952200" cy="27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diagnostic model of heart failure based on the data set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heart.csv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1914" cy="4740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Age, Sex, ChestPainType, RestingBP, Choleserol, FastingBS, RestingECG, MaxHR, ExerciseAngina, Oldpeak, ST_Slope.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HeartDisease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: at risk of heart disease , 0 : no risk of heart disease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vi-V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used: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method based 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machine)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Decision tree .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https://data-flair.training/blogs/e1071-in-r/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layout consists of 3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1: Introduction about the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Description of the data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Data Analysis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9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" y="224564"/>
            <a:ext cx="11852366" cy="86400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heart disease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53" y="1917655"/>
            <a:ext cx="6811933" cy="41252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4" y="2003855"/>
            <a:ext cx="4166724" cy="3517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" y="312637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Hyper-Plane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71"/>
            <a:ext cx="10515600" cy="7408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447"/>
            <a:ext cx="10515600" cy="644434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empty 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74" y="1480457"/>
            <a:ext cx="8199487" cy="514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208371"/>
            <a:ext cx="10839450" cy="81924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for machine learning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6275" y="1227909"/>
            <a:ext cx="10839450" cy="5050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data to turn the result into “Yes” or “No”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07078"/>
            <a:ext cx="107156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497"/>
            <a:ext cx="10515600" cy="609599"/>
          </a:xfrm>
        </p:spPr>
        <p:txBody>
          <a:bodyPr/>
          <a:lstStyle/>
          <a:p>
            <a:r>
              <a:rPr lang="en-US" dirty="0"/>
              <a:t>Convert categorical variables into binary variables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44" y="2029096"/>
            <a:ext cx="89630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71"/>
            <a:ext cx="10515600" cy="7408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9234"/>
            <a:ext cx="10515600" cy="644434"/>
          </a:xfrm>
        </p:spPr>
        <p:txBody>
          <a:bodyPr/>
          <a:lstStyle/>
          <a:p>
            <a:r>
              <a:rPr lang="vi-VN" dirty="0"/>
              <a:t>Rearrange data in dataframe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690097"/>
            <a:ext cx="9753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583474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the data set into 2 parts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Train và 20% Test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8434"/>
            <a:ext cx="10178143" cy="332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616"/>
            <a:ext cx="10515600" cy="679268"/>
          </a:xfrm>
        </p:spPr>
        <p:txBody>
          <a:bodyPr/>
          <a:lstStyle/>
          <a:p>
            <a:r>
              <a:rPr lang="vi-VN" dirty="0"/>
              <a:t>Train model dựa vào bộ dữ liệu train </a:t>
            </a:r>
            <a:r>
              <a:rPr lang="vi-VN" dirty="0" smtClean="0"/>
              <a:t>gồm </a:t>
            </a:r>
            <a:r>
              <a:rPr lang="vi-VN" dirty="0"/>
              <a:t>750 đối tượng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29" y="2011884"/>
            <a:ext cx="110680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6" y="1728651"/>
            <a:ext cx="5538651" cy="4802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5" y="1728651"/>
            <a:ext cx="5799908" cy="48027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0925" y="1275806"/>
            <a:ext cx="5538651" cy="4528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on Train 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8915" y="1275806"/>
            <a:ext cx="5799908" cy="4528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on Test set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0926" y="129994"/>
            <a:ext cx="11477897" cy="99341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evaluation</a:t>
            </a:r>
          </a:p>
        </p:txBody>
      </p:sp>
    </p:spTree>
    <p:extLst>
      <p:ext uri="{BB962C8B-B14F-4D97-AF65-F5344CB8AC3E}">
        <p14:creationId xmlns:p14="http://schemas.microsoft.com/office/powerpoint/2010/main" val="11293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66" y="25191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Decision Tree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90160" y="1578656"/>
            <a:ext cx="4787537" cy="52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7" y="2319519"/>
            <a:ext cx="5608220" cy="3994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052" y="2319519"/>
            <a:ext cx="5249193" cy="3994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01051" y="2551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7937" y="3184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7931" y="3184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95806" y="3783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90160" y="3783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0957" y="4437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33063" y="4456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4462" y="51598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16239" y="51616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226854" y="3783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51894" y="3794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70330" y="4620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97937" y="4563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03030" y="51196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186705" y="51064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301344" y="5762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705603" y="5786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56373" y="416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90161" y="41177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66" y="25191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Decision Tree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8675" y="3589158"/>
            <a:ext cx="3126377" cy="126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statistics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422" y="1678806"/>
            <a:ext cx="7304041" cy="48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1: Introduction about the topic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for choosing the topic 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Heart failure is a common and extremely dangerous disease. According to some scientists, the main cause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is 11 factors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Age, Sex,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ChestPainType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RestingBP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Choleserol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FastingBS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RestingECG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MaxHR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ExerciseAngina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Oldpeak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ST_Slope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factors affecting heart disease contributes to the early diagnosis of the disease, thereby providing timely treatment. Where the machine learning model helps a lot.</a:t>
            </a:r>
          </a:p>
        </p:txBody>
      </p:sp>
    </p:spTree>
    <p:extLst>
      <p:ext uri="{BB962C8B-B14F-4D97-AF65-F5344CB8AC3E}">
        <p14:creationId xmlns:p14="http://schemas.microsoft.com/office/powerpoint/2010/main" val="40142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66" y="25191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(k-Nearest Neighbors 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299" y="1664564"/>
            <a:ext cx="7950925" cy="63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Sex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ExerciseAngina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Binary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89" y="2229395"/>
            <a:ext cx="10688954" cy="37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66" y="25191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(k-Nearest Neighbors 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0513" y="4114599"/>
            <a:ext cx="1654629" cy="63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143951"/>
            <a:ext cx="8743133" cy="442897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994399" y="4114599"/>
            <a:ext cx="775063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evaluation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991301"/>
              </p:ext>
            </p:extLst>
          </p:nvPr>
        </p:nvGraphicFramePr>
        <p:xfrm>
          <a:off x="838200" y="1825625"/>
          <a:ext cx="1083128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83">
                  <a:extLst>
                    <a:ext uri="{9D8B030D-6E8A-4147-A177-3AD203B41FA5}">
                      <a16:colId xmlns:a16="http://schemas.microsoft.com/office/drawing/2014/main" val="3938701233"/>
                    </a:ext>
                  </a:extLst>
                </a:gridCol>
                <a:gridCol w="3248297">
                  <a:extLst>
                    <a:ext uri="{9D8B030D-6E8A-4147-A177-3AD203B41FA5}">
                      <a16:colId xmlns:a16="http://schemas.microsoft.com/office/drawing/2014/main" val="1535621608"/>
                    </a:ext>
                  </a:extLst>
                </a:gridCol>
                <a:gridCol w="2656114">
                  <a:extLst>
                    <a:ext uri="{9D8B030D-6E8A-4147-A177-3AD203B41FA5}">
                      <a16:colId xmlns:a16="http://schemas.microsoft.com/office/drawing/2014/main" val="990618596"/>
                    </a:ext>
                  </a:extLst>
                </a:gridCol>
                <a:gridCol w="3039292">
                  <a:extLst>
                    <a:ext uri="{9D8B030D-6E8A-4147-A177-3AD203B41FA5}">
                      <a16:colId xmlns:a16="http://schemas.microsoft.com/office/drawing/2014/main" val="1455738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0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</a:t>
                      </a: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</a:t>
                      </a:r>
                      <a:r>
                        <a:rPr lang="en-US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chính</a:t>
                      </a:r>
                      <a:r>
                        <a:rPr lang="en-US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xác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76.05%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86.16%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83.64%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điểm</a:t>
                      </a:r>
                      <a:r>
                        <a:rPr lang="en-US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Linh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hoạt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tiết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kiệm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bô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nhơ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́ 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đoán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̃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liệu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mới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giản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phức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tạp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quá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trình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training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bằng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giản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phô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̉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biến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7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Nhược</a:t>
                      </a:r>
                      <a:r>
                        <a:rPr lang="en-US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điểm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̉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hiện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̃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xác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suất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vì chỉ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dựa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vào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hyper-Plane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đê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̉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loại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Nhạy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cảm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với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̃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liệu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nhiễu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nho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̉ 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Phu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thuộc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lớn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vào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̃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liệu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 Hay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gặp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vấn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đê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̀ overfitting 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870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5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8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of the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91949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www.kaggle.com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fedesoriano</a:t>
            </a:r>
            <a:r>
              <a:rPr lang="en-US" dirty="0" smtClean="0">
                <a:hlinkClick r:id="rId2"/>
              </a:rPr>
              <a:t>/heart-failure-prediction</a:t>
            </a:r>
            <a:endParaRPr lang="en-US" dirty="0" smtClean="0"/>
          </a:p>
          <a:p>
            <a:r>
              <a:rPr lang="en-US" dirty="0"/>
              <a:t>The dataset is created from 5 small datasets from hospitals at: :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sv-SE" i="1" dirty="0"/>
              <a:t>Hungarian Heart Institute. Budapest: Andras Janosi, M.D</a:t>
            </a:r>
            <a:r>
              <a:rPr lang="sv-SE" i="1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de-DE" i="1" dirty="0"/>
              <a:t>University Hospital, Zurich, Switzerland: William Steinbrunn, M.D</a:t>
            </a:r>
            <a:r>
              <a:rPr lang="de-DE" i="1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1" dirty="0"/>
              <a:t>University Hospital, Basel, Switzerland: Matthias </a:t>
            </a:r>
            <a:r>
              <a:rPr lang="en-US" i="1" dirty="0" err="1"/>
              <a:t>Pfisterer</a:t>
            </a:r>
            <a:r>
              <a:rPr lang="en-US" i="1" dirty="0"/>
              <a:t>, M.D</a:t>
            </a:r>
            <a:r>
              <a:rPr lang="en-US" i="1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1" dirty="0"/>
              <a:t>V.A. Medical Center, Long Beach and Cleveland Clinic Foundation: Robert </a:t>
            </a:r>
            <a:r>
              <a:rPr lang="en-US" i="1" dirty="0" err="1"/>
              <a:t>Detrano</a:t>
            </a:r>
            <a:r>
              <a:rPr lang="en-US" i="1" dirty="0"/>
              <a:t>, M.D., </a:t>
            </a:r>
            <a:r>
              <a:rPr lang="en-US" i="1" dirty="0" smtClean="0"/>
              <a:t>Ph.D.</a:t>
            </a:r>
          </a:p>
          <a:p>
            <a:pPr marL="457200" lvl="1" indent="0">
              <a:buNone/>
            </a:pPr>
            <a:r>
              <a:rPr lang="en-US" b="1" dirty="0" smtClean="0"/>
              <a:t>Donor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>David W. Aha (aha '@' </a:t>
            </a:r>
            <a:r>
              <a:rPr lang="en-US" dirty="0" err="1"/>
              <a:t>ics.uci.edu</a:t>
            </a:r>
            <a:r>
              <a:rPr lang="en-US" dirty="0"/>
              <a:t>) (714) 856-8779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2: Description of the data set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includes 12 variables, including 918 objects.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category/qualitative variable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Sex, ChestPainType, RestingECG, ExerciseAngina, ST_Slope ,FastingBS, HeartDisease</a:t>
            </a:r>
          </a:p>
          <a:p>
            <a:pPr lvl="1"/>
            <a:r>
              <a:rPr lang="vi-V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numeric/quantitative variable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RestingBP, Choleserol, MaxHR, Oldpeak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1"/>
            <a:ext cx="10515600" cy="87956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meaning of variables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7"/>
            <a:ext cx="10515600" cy="5625735"/>
          </a:xfrm>
        </p:spPr>
        <p:txBody>
          <a:bodyPr>
            <a:noAutofit/>
          </a:bodyPr>
          <a:lstStyle/>
          <a:p>
            <a:r>
              <a:rPr lang="vi-VN" sz="3000" b="1" dirty="0">
                <a:latin typeface="+mj-lt"/>
                <a:cs typeface="Times New Roman" panose="02020603050405020304" pitchFamily="18" charset="0"/>
              </a:rPr>
              <a:t>Age</a:t>
            </a:r>
            <a:r>
              <a:rPr lang="vi-VN" sz="30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the patient [years]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000" b="1" dirty="0" smtClean="0">
                <a:latin typeface="+mj-lt"/>
                <a:cs typeface="Times New Roman" panose="02020603050405020304" pitchFamily="18" charset="0"/>
              </a:rPr>
              <a:t>Sex</a:t>
            </a:r>
            <a:r>
              <a:rPr lang="vi-VN" sz="30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 of the patient [M: Male, F: Female]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000" b="1" dirty="0" smtClean="0">
                <a:latin typeface="+mj-lt"/>
                <a:cs typeface="Times New Roman" panose="02020603050405020304" pitchFamily="18" charset="0"/>
              </a:rPr>
              <a:t>ChestPainType</a:t>
            </a:r>
            <a:r>
              <a:rPr lang="vi-VN" sz="30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chest pain type [TA: Typical Angina, ATA: Atypical Angina, NAP: Non-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Anginal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Pain,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Asymptomatic]</a:t>
            </a:r>
            <a:r>
              <a:rPr lang="en-US" sz="3000" dirty="0">
                <a:latin typeface="+mj-lt"/>
              </a:rPr>
              <a:t> </a:t>
            </a:r>
            <a:endParaRPr lang="en-US" sz="3000" dirty="0" smtClean="0">
              <a:latin typeface="+mj-lt"/>
            </a:endParaRPr>
          </a:p>
          <a:p>
            <a:r>
              <a:rPr lang="vi-VN" sz="3000" b="1" dirty="0" smtClean="0">
                <a:latin typeface="+mj-lt"/>
                <a:cs typeface="Times New Roman" panose="02020603050405020304" pitchFamily="18" charset="0"/>
              </a:rPr>
              <a:t>RestingBP</a:t>
            </a:r>
            <a:r>
              <a:rPr lang="vi-VN" sz="30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resting blood pressure [mm Hg]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000" b="1" dirty="0" smtClean="0">
                <a:latin typeface="+mj-lt"/>
                <a:cs typeface="Times New Roman" panose="02020603050405020304" pitchFamily="18" charset="0"/>
              </a:rPr>
              <a:t>Cholesterol</a:t>
            </a:r>
            <a:r>
              <a:rPr lang="vi-VN" sz="3000" dirty="0">
                <a:latin typeface="+mj-lt"/>
                <a:cs typeface="Times New Roman" panose="02020603050405020304" pitchFamily="18" charset="0"/>
              </a:rPr>
              <a:t>: serum cholesterol [mm/dl]</a:t>
            </a:r>
          </a:p>
          <a:p>
            <a:r>
              <a:rPr lang="vi-VN" sz="3000" b="1" dirty="0">
                <a:latin typeface="+mj-lt"/>
                <a:cs typeface="Times New Roman" panose="02020603050405020304" pitchFamily="18" charset="0"/>
              </a:rPr>
              <a:t>FastingBS</a:t>
            </a:r>
            <a:r>
              <a:rPr lang="vi-VN" sz="30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fasting blood sugar [1: if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FastingBS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120 mg/dl, 0: otherwise]</a:t>
            </a:r>
            <a:r>
              <a:rPr lang="vi-VN" dirty="0" smtClean="0">
                <a:latin typeface="+mj-lt"/>
                <a:cs typeface="Times New Roman" panose="02020603050405020304" pitchFamily="18" charset="0"/>
              </a:rPr>
              <a:t/>
            </a:r>
            <a:br>
              <a:rPr lang="vi-VN" dirty="0" smtClean="0">
                <a:latin typeface="+mj-lt"/>
                <a:cs typeface="Times New Roman" panose="02020603050405020304" pitchFamily="18" charset="0"/>
              </a:rPr>
            </a:br>
            <a:endParaRPr lang="vi-VN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1"/>
            <a:ext cx="10515600" cy="87956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meaning of variables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123407"/>
            <a:ext cx="11094720" cy="5625735"/>
          </a:xfrm>
        </p:spPr>
        <p:txBody>
          <a:bodyPr>
            <a:noAutofit/>
          </a:bodyPr>
          <a:lstStyle/>
          <a:p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RestingECG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resting electrocardiogram results [Normal: Normal, ST: having ST-T wave abnormality (T wave inversions and/or ST elevation or depression of &gt; 0.05 mV),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showing probable or definite left ventricular hypertrophy by Estes' criteria]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MaxHR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heart rate achieved [Numeric value between 60 and 202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.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ExerciseAngina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exercise-induced angina [Y: Yes, N: No]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Oldpeak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oldpeak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ST [Numeric value measured in depression]</a:t>
            </a:r>
            <a:endParaRPr lang="vi-V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ST_Slope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slope of the peak exercise ST segment [Up: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upsloping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Flat: flat, Down: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downsloping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HeartDisease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class [1: heart disease, 0: Normal]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exploration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816" y="1825625"/>
            <a:ext cx="69843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10 rows of data 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274" y="1825624"/>
            <a:ext cx="7271657" cy="47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1101</Words>
  <Application>Microsoft Office PowerPoint</Application>
  <PresentationFormat>Widescreen</PresentationFormat>
  <Paragraphs>149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张海山锐线体2.0</vt:lpstr>
      <vt:lpstr>Office Theme</vt:lpstr>
      <vt:lpstr>Report</vt:lpstr>
      <vt:lpstr>Report layout consists of 3 parts</vt:lpstr>
      <vt:lpstr>Part 1: Introduction about the topic</vt:lpstr>
      <vt:lpstr>Data source of the topic</vt:lpstr>
      <vt:lpstr>Part 2: Description of the data set</vt:lpstr>
      <vt:lpstr>Describe the meaning of variables :</vt:lpstr>
      <vt:lpstr>Describe the meaning of variables :</vt:lpstr>
      <vt:lpstr>Data set exploration</vt:lpstr>
      <vt:lpstr>First 10 rows of data set</vt:lpstr>
      <vt:lpstr>summary</vt:lpstr>
      <vt:lpstr>Part 3: Data Analysis</vt:lpstr>
      <vt:lpstr>1. Overview analysis of factors affecting heart disease?</vt:lpstr>
      <vt:lpstr>Exploratory analysis for categorical variables</vt:lpstr>
      <vt:lpstr>Exploratory analysis for numerical variables</vt:lpstr>
      <vt:lpstr>2. What are the main factors that cause heart disease?</vt:lpstr>
      <vt:lpstr>The importance of predictor and outcome variables (HeartDisease)</vt:lpstr>
      <vt:lpstr>PowerPoint Presentation</vt:lpstr>
      <vt:lpstr>PowerPoint Presentation</vt:lpstr>
      <vt:lpstr>5 . Building a diagnostic model of heart failure based on the data set heart.csv</vt:lpstr>
      <vt:lpstr>visualization of heart disease variables</vt:lpstr>
      <vt:lpstr>Data processing for machine learning</vt:lpstr>
      <vt:lpstr>Data processing for machine learning</vt:lpstr>
      <vt:lpstr>Data processing for machine learning</vt:lpstr>
      <vt:lpstr>Data processing for machine learning</vt:lpstr>
      <vt:lpstr>Create model SVM</vt:lpstr>
      <vt:lpstr>Create model SVM</vt:lpstr>
      <vt:lpstr>Result evaluation</vt:lpstr>
      <vt:lpstr>Model Decision Tree</vt:lpstr>
      <vt:lpstr>Model Decision Tree</vt:lpstr>
      <vt:lpstr>Model KNN (k-Nearest Neighbors )</vt:lpstr>
      <vt:lpstr>Model KNN (k-Nearest Neighbors )</vt:lpstr>
      <vt:lpstr>Result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Nhật Hoàng</dc:creator>
  <cp:lastModifiedBy>Nhật Hoàng</cp:lastModifiedBy>
  <cp:revision>331</cp:revision>
  <dcterms:created xsi:type="dcterms:W3CDTF">2021-12-05T14:50:20Z</dcterms:created>
  <dcterms:modified xsi:type="dcterms:W3CDTF">2021-12-16T19:19:12Z</dcterms:modified>
</cp:coreProperties>
</file>