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82" r:id="rId4"/>
    <p:sldId id="264" r:id="rId5"/>
    <p:sldId id="263" r:id="rId6"/>
    <p:sldId id="259" r:id="rId7"/>
    <p:sldId id="277" r:id="rId8"/>
    <p:sldId id="278" r:id="rId9"/>
    <p:sldId id="279" r:id="rId10"/>
    <p:sldId id="261" r:id="rId11"/>
    <p:sldId id="260" r:id="rId12"/>
    <p:sldId id="265" r:id="rId13"/>
    <p:sldId id="262" r:id="rId14"/>
    <p:sldId id="266" r:id="rId15"/>
    <p:sldId id="272" r:id="rId16"/>
    <p:sldId id="273" r:id="rId17"/>
    <p:sldId id="267" r:id="rId18"/>
    <p:sldId id="268" r:id="rId19"/>
    <p:sldId id="280" r:id="rId20"/>
    <p:sldId id="271" r:id="rId21"/>
    <p:sldId id="269" r:id="rId22"/>
    <p:sldId id="270" r:id="rId23"/>
    <p:sldId id="274" r:id="rId24"/>
    <p:sldId id="275" r:id="rId25"/>
    <p:sldId id="276" r:id="rId26"/>
    <p:sldId id="281" r:id="rId27"/>
    <p:sldId id="283" r:id="rId28"/>
    <p:sldId id="284" r:id="rId29"/>
    <p:sldId id="286" r:id="rId30"/>
  </p:sldIdLst>
  <p:sldSz cx="9144000" cy="6858000" type="screen4x3"/>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5616"/>
    <a:srgbClr val="2CB074"/>
    <a:srgbClr val="FFFF00"/>
    <a:srgbClr val="FA0000"/>
    <a:srgbClr val="D722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8" d="100"/>
          <a:sy n="68" d="100"/>
        </p:scale>
        <p:origin x="-1362"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276600"/>
            <a:ext cx="7772400" cy="1470025"/>
          </a:xfrm>
        </p:spPr>
        <p:txBody>
          <a:bodyPr anchor="b">
            <a:noAutofit/>
          </a:bodyPr>
          <a:lstStyle>
            <a:lvl1pPr>
              <a:defRPr lang="bs-Latn-BA" sz="5400" b="1" kern="1200" dirty="0">
                <a:ln w="19050">
                  <a:solidFill>
                    <a:schemeClr val="bg1"/>
                  </a:solidFill>
                </a:ln>
                <a:solidFill>
                  <a:schemeClr val="bg1"/>
                </a:solidFill>
                <a:latin typeface="Microsoft New Tai Lue" pitchFamily="34" charset="0"/>
                <a:ea typeface="+mj-ea"/>
                <a:cs typeface="Microsoft New Tai Lue" pitchFamily="34" charset="0"/>
              </a:defRPr>
            </a:lvl1pPr>
          </a:lstStyle>
          <a:p>
            <a:r>
              <a:rPr lang="en-US" smtClean="0"/>
              <a:t>Click to edit Master title style</a:t>
            </a:r>
            <a:endParaRPr lang="bs-Latn-BA" dirty="0"/>
          </a:p>
        </p:txBody>
      </p:sp>
      <p:sp>
        <p:nvSpPr>
          <p:cNvPr id="3" name="Subtitle 2"/>
          <p:cNvSpPr>
            <a:spLocks noGrp="1"/>
          </p:cNvSpPr>
          <p:nvPr>
            <p:ph type="subTitle" idx="1"/>
          </p:nvPr>
        </p:nvSpPr>
        <p:spPr>
          <a:xfrm>
            <a:off x="1371600" y="4791199"/>
            <a:ext cx="6400800" cy="504056"/>
          </a:xfrm>
        </p:spPr>
        <p:txBody>
          <a:bodyPr anchor="t"/>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bs-Latn-BA" dirty="0"/>
          </a:p>
        </p:txBody>
      </p:sp>
      <p:sp>
        <p:nvSpPr>
          <p:cNvPr id="4" name="Date Placeholder 3"/>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24200" y="858577"/>
            <a:ext cx="2990562" cy="2875223"/>
          </a:xfrm>
          <a:prstGeom prst="rect">
            <a:avLst/>
          </a:prstGeom>
        </p:spPr>
      </p:pic>
    </p:spTree>
    <p:extLst>
      <p:ext uri="{BB962C8B-B14F-4D97-AF65-F5344CB8AC3E}">
        <p14:creationId xmlns:p14="http://schemas.microsoft.com/office/powerpoint/2010/main" val="24064985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378186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bs-Latn-B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Date Placeholder 3"/>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419408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lvl1pPr>
              <a:defRPr lang="bs-Latn-BA" sz="5400" b="1" kern="1200" dirty="0">
                <a:ln w="19050">
                  <a:solidFill>
                    <a:schemeClr val="bg1"/>
                  </a:solidFill>
                </a:ln>
                <a:solidFill>
                  <a:schemeClr val="bg1"/>
                </a:solidFill>
                <a:latin typeface="Microsoft New Tai Lue" pitchFamily="34" charset="0"/>
                <a:ea typeface="+mj-ea"/>
                <a:cs typeface="Microsoft New Tai Lue" pitchFamily="34" charset="0"/>
              </a:defRPr>
            </a:lvl1pPr>
          </a:lstStyle>
          <a:p>
            <a:r>
              <a:rPr lang="en-US" smtClean="0"/>
              <a:t>Click to edit Master title style</a:t>
            </a:r>
            <a:endParaRPr lang="bs-Latn-BA" dirty="0"/>
          </a:p>
        </p:txBody>
      </p:sp>
      <p:sp>
        <p:nvSpPr>
          <p:cNvPr id="3" name="Content Placeholder 2"/>
          <p:cNvSpPr>
            <a:spLocks noGrp="1"/>
          </p:cNvSpPr>
          <p:nvPr>
            <p:ph idx="1"/>
          </p:nvPr>
        </p:nvSpPr>
        <p:spPr/>
        <p:txBody>
          <a:bodyPr/>
          <a:lstStyle>
            <a:lvl1pPr>
              <a:defRPr>
                <a:solidFill>
                  <a:schemeClr val="bg1"/>
                </a:solidFill>
                <a:latin typeface="Microsoft New Tai Lue" pitchFamily="34" charset="0"/>
                <a:cs typeface="Microsoft New Tai Lue" pitchFamily="34" charset="0"/>
              </a:defRPr>
            </a:lvl1pPr>
            <a:lvl2pPr>
              <a:defRPr>
                <a:solidFill>
                  <a:schemeClr val="bg1"/>
                </a:solidFill>
                <a:latin typeface="Microsoft New Tai Lue" pitchFamily="34" charset="0"/>
                <a:cs typeface="Microsoft New Tai Lue" pitchFamily="34" charset="0"/>
              </a:defRPr>
            </a:lvl2pPr>
            <a:lvl3pPr>
              <a:defRPr>
                <a:solidFill>
                  <a:schemeClr val="bg1"/>
                </a:solidFill>
                <a:latin typeface="Microsoft New Tai Lue" pitchFamily="34" charset="0"/>
                <a:cs typeface="Microsoft New Tai Lue" pitchFamily="34" charset="0"/>
              </a:defRPr>
            </a:lvl3pPr>
            <a:lvl4pPr>
              <a:defRPr>
                <a:solidFill>
                  <a:schemeClr val="bg1"/>
                </a:solidFill>
                <a:latin typeface="Microsoft New Tai Lue" pitchFamily="34" charset="0"/>
                <a:cs typeface="Microsoft New Tai Lue" pitchFamily="34" charset="0"/>
              </a:defRPr>
            </a:lvl4pPr>
            <a:lvl5pPr>
              <a:defRPr>
                <a:solidFill>
                  <a:schemeClr val="bg1"/>
                </a:solidFill>
                <a:latin typeface="Microsoft New Tai Lue" pitchFamily="34" charset="0"/>
                <a:cs typeface="Microsoft New Tai Lue"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dirty="0"/>
          </a:p>
        </p:txBody>
      </p:sp>
      <p:sp>
        <p:nvSpPr>
          <p:cNvPr id="4" name="Date Placeholder 3"/>
          <p:cNvSpPr>
            <a:spLocks noGrp="1"/>
          </p:cNvSpPr>
          <p:nvPr>
            <p:ph type="dt" sz="half" idx="10"/>
          </p:nvPr>
        </p:nvSpPr>
        <p:spPr>
          <a:xfrm>
            <a:off x="464840" y="6248400"/>
            <a:ext cx="2133600" cy="365125"/>
          </a:xfrm>
        </p:spPr>
        <p:txBody>
          <a:bodyPr/>
          <a:lstStyle>
            <a:lvl1pPr>
              <a:defRPr>
                <a:solidFill>
                  <a:schemeClr val="bg1"/>
                </a:solidFill>
                <a:latin typeface="Microsoft New Tai Lue" pitchFamily="34" charset="0"/>
                <a:cs typeface="Microsoft New Tai Lue" pitchFamily="34" charset="0"/>
              </a:defRPr>
            </a:lvl1pPr>
          </a:lstStyle>
          <a:p>
            <a:fld id="{4BEA1FFC-0729-4B4E-874A-BB33F34F7B19}" type="datetimeFigureOut">
              <a:rPr lang="bs-Latn-BA" smtClean="0"/>
              <a:pPr/>
              <a:t>15.8.2014</a:t>
            </a:fld>
            <a:endParaRPr lang="bs-Latn-BA"/>
          </a:p>
        </p:txBody>
      </p:sp>
      <p:sp>
        <p:nvSpPr>
          <p:cNvPr id="5" name="Footer Placeholder 4"/>
          <p:cNvSpPr>
            <a:spLocks noGrp="1"/>
          </p:cNvSpPr>
          <p:nvPr>
            <p:ph type="ftr" sz="quarter" idx="11"/>
          </p:nvPr>
        </p:nvSpPr>
        <p:spPr>
          <a:xfrm>
            <a:off x="3131840" y="6248400"/>
            <a:ext cx="2895600" cy="365125"/>
          </a:xfrm>
        </p:spPr>
        <p:txBody>
          <a:bodyPr/>
          <a:lstStyle>
            <a:lvl1pPr>
              <a:defRPr>
                <a:solidFill>
                  <a:schemeClr val="bg1"/>
                </a:solidFill>
                <a:latin typeface="Microsoft New Tai Lue" pitchFamily="34" charset="0"/>
                <a:cs typeface="Microsoft New Tai Lue" pitchFamily="34" charset="0"/>
              </a:defRPr>
            </a:lvl1pPr>
          </a:lstStyle>
          <a:p>
            <a:endParaRPr lang="bs-Latn-BA"/>
          </a:p>
        </p:txBody>
      </p:sp>
      <p:sp>
        <p:nvSpPr>
          <p:cNvPr id="6" name="Slide Number Placeholder 5"/>
          <p:cNvSpPr>
            <a:spLocks noGrp="1"/>
          </p:cNvSpPr>
          <p:nvPr>
            <p:ph type="sldNum" sz="quarter" idx="12"/>
          </p:nvPr>
        </p:nvSpPr>
        <p:spPr>
          <a:xfrm>
            <a:off x="6560840" y="6248400"/>
            <a:ext cx="2133600" cy="365125"/>
          </a:xfrm>
        </p:spPr>
        <p:txBody>
          <a:bodyPr/>
          <a:lstStyle>
            <a:lvl1pPr>
              <a:defRPr>
                <a:solidFill>
                  <a:schemeClr val="bg1"/>
                </a:solidFill>
                <a:latin typeface="Microsoft New Tai Lue" pitchFamily="34" charset="0"/>
                <a:cs typeface="Microsoft New Tai Lue" pitchFamily="34" charset="0"/>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3402544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n w="12700">
                  <a:solidFill>
                    <a:schemeClr val="bg1"/>
                  </a:solidFill>
                </a:ln>
                <a:solidFill>
                  <a:schemeClr val="bg1"/>
                </a:solidFill>
              </a:defRPr>
            </a:lvl1pPr>
          </a:lstStyle>
          <a:p>
            <a:r>
              <a:rPr lang="en-US" smtClean="0"/>
              <a:t>Click to edit Master title style</a:t>
            </a:r>
            <a:endParaRPr lang="bs-Latn-BA" dirty="0"/>
          </a:p>
        </p:txBody>
      </p:sp>
      <p:sp>
        <p:nvSpPr>
          <p:cNvPr id="3" name="Text Placeholder 2"/>
          <p:cNvSpPr>
            <a:spLocks noGrp="1"/>
          </p:cNvSpPr>
          <p:nvPr>
            <p:ph type="body" idx="1"/>
          </p:nvPr>
        </p:nvSpPr>
        <p:spPr>
          <a:xfrm>
            <a:off x="722313" y="3861048"/>
            <a:ext cx="7772400" cy="432048"/>
          </a:xfrm>
        </p:spPr>
        <p:txBody>
          <a:bodyPr anchor="ctr"/>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5" name="Footer Placeholder 4"/>
          <p:cNvSpPr>
            <a:spLocks noGrp="1"/>
          </p:cNvSpPr>
          <p:nvPr>
            <p:ph type="ftr" sz="quarter" idx="11"/>
          </p:nvPr>
        </p:nvSpPr>
        <p:spPr/>
        <p:txBody>
          <a:bodyPr/>
          <a:lstStyle/>
          <a:p>
            <a:endParaRPr lang="bs-Latn-BA"/>
          </a:p>
        </p:txBody>
      </p:sp>
      <p:sp>
        <p:nvSpPr>
          <p:cNvPr id="6" name="Slide Number Placeholder 5"/>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72185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5" name="Date Placeholder 4"/>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896292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bs-Latn-B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7" name="Date Placeholder 6"/>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8" name="Footer Placeholder 7"/>
          <p:cNvSpPr>
            <a:spLocks noGrp="1"/>
          </p:cNvSpPr>
          <p:nvPr>
            <p:ph type="ftr" sz="quarter" idx="11"/>
          </p:nvPr>
        </p:nvSpPr>
        <p:spPr/>
        <p:txBody>
          <a:bodyPr/>
          <a:lstStyle/>
          <a:p>
            <a:endParaRPr lang="bs-Latn-BA"/>
          </a:p>
        </p:txBody>
      </p:sp>
      <p:sp>
        <p:nvSpPr>
          <p:cNvPr id="9" name="Slide Number Placeholder 8"/>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071443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bs-Latn-BA"/>
          </a:p>
        </p:txBody>
      </p:sp>
      <p:sp>
        <p:nvSpPr>
          <p:cNvPr id="3" name="Date Placeholder 2"/>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4" name="Footer Placeholder 3"/>
          <p:cNvSpPr>
            <a:spLocks noGrp="1"/>
          </p:cNvSpPr>
          <p:nvPr>
            <p:ph type="ftr" sz="quarter" idx="11"/>
          </p:nvPr>
        </p:nvSpPr>
        <p:spPr/>
        <p:txBody>
          <a:bodyPr/>
          <a:lstStyle/>
          <a:p>
            <a:endParaRPr lang="bs-Latn-BA"/>
          </a:p>
        </p:txBody>
      </p:sp>
      <p:sp>
        <p:nvSpPr>
          <p:cNvPr id="5" name="Slide Number Placeholder 4"/>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2133948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3" name="Footer Placeholder 2"/>
          <p:cNvSpPr>
            <a:spLocks noGrp="1"/>
          </p:cNvSpPr>
          <p:nvPr>
            <p:ph type="ftr" sz="quarter" idx="11"/>
          </p:nvPr>
        </p:nvSpPr>
        <p:spPr/>
        <p:txBody>
          <a:bodyPr/>
          <a:lstStyle/>
          <a:p>
            <a:endParaRPr lang="bs-Latn-BA"/>
          </a:p>
        </p:txBody>
      </p:sp>
      <p:sp>
        <p:nvSpPr>
          <p:cNvPr id="4" name="Slide Number Placeholder 3"/>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75356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bs-Latn-B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80030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bs-Latn-B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bs-Latn-B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EA1FFC-0729-4B4E-874A-BB33F34F7B19}" type="datetimeFigureOut">
              <a:rPr lang="bs-Latn-BA" smtClean="0"/>
              <a:pPr/>
              <a:t>15.8.2014</a:t>
            </a:fld>
            <a:endParaRPr lang="bs-Latn-BA"/>
          </a:p>
        </p:txBody>
      </p:sp>
      <p:sp>
        <p:nvSpPr>
          <p:cNvPr id="6" name="Footer Placeholder 5"/>
          <p:cNvSpPr>
            <a:spLocks noGrp="1"/>
          </p:cNvSpPr>
          <p:nvPr>
            <p:ph type="ftr" sz="quarter" idx="11"/>
          </p:nvPr>
        </p:nvSpPr>
        <p:spPr/>
        <p:txBody>
          <a:bodyPr/>
          <a:lstStyle/>
          <a:p>
            <a:endParaRPr lang="bs-Latn-BA"/>
          </a:p>
        </p:txBody>
      </p:sp>
      <p:sp>
        <p:nvSpPr>
          <p:cNvPr id="7" name="Slide Number Placeholder 6"/>
          <p:cNvSpPr>
            <a:spLocks noGrp="1"/>
          </p:cNvSpPr>
          <p:nvPr>
            <p:ph type="sldNum" sz="quarter" idx="12"/>
          </p:nvPr>
        </p:nvSpPr>
        <p:spPr/>
        <p:txBody>
          <a:body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8999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19256" cy="1143000"/>
          </a:xfrm>
          <a:prstGeom prst="rect">
            <a:avLst/>
          </a:prstGeom>
          <a:noFill/>
        </p:spPr>
        <p:txBody>
          <a:bodyPr vert="horz" lIns="91440" tIns="45720" rIns="91440" bIns="45720" rtlCol="0" anchor="ctr">
            <a:noAutofit/>
          </a:bodyPr>
          <a:lstStyle/>
          <a:p>
            <a:r>
              <a:rPr lang="en-US" smtClean="0"/>
              <a:t>Click to edit Master title style</a:t>
            </a:r>
            <a:endParaRPr lang="bs-Latn-BA" dirty="0"/>
          </a:p>
        </p:txBody>
      </p:sp>
      <p:sp>
        <p:nvSpPr>
          <p:cNvPr id="3" name="Text Placeholder 2"/>
          <p:cNvSpPr>
            <a:spLocks noGrp="1"/>
          </p:cNvSpPr>
          <p:nvPr>
            <p:ph type="body" idx="1"/>
          </p:nvPr>
        </p:nvSpPr>
        <p:spPr>
          <a:xfrm>
            <a:off x="457200" y="1556792"/>
            <a:ext cx="8229600" cy="4569371"/>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s-Latn-BA" dirty="0"/>
          </a:p>
        </p:txBody>
      </p:sp>
      <p:sp>
        <p:nvSpPr>
          <p:cNvPr id="4" name="Date Placeholder 3"/>
          <p:cNvSpPr>
            <a:spLocks noGrp="1"/>
          </p:cNvSpPr>
          <p:nvPr>
            <p:ph type="dt" sz="half" idx="2"/>
          </p:nvPr>
        </p:nvSpPr>
        <p:spPr>
          <a:xfrm>
            <a:off x="457200" y="6237312"/>
            <a:ext cx="2133600" cy="365125"/>
          </a:xfrm>
          <a:prstGeom prst="rect">
            <a:avLst/>
          </a:prstGeom>
        </p:spPr>
        <p:txBody>
          <a:bodyPr vert="horz" lIns="91440" tIns="45720" rIns="91440" bIns="45720" rtlCol="0" anchor="ctr"/>
          <a:lstStyle>
            <a:lvl1pPr algn="l">
              <a:defRPr sz="1200">
                <a:solidFill>
                  <a:schemeClr val="bg1"/>
                </a:solidFill>
              </a:defRPr>
            </a:lvl1pPr>
          </a:lstStyle>
          <a:p>
            <a:fld id="{4BEA1FFC-0729-4B4E-874A-BB33F34F7B19}" type="datetimeFigureOut">
              <a:rPr lang="bs-Latn-BA" smtClean="0"/>
              <a:pPr/>
              <a:t>15.8.2014</a:t>
            </a:fld>
            <a:endParaRPr lang="bs-Latn-BA"/>
          </a:p>
        </p:txBody>
      </p:sp>
      <p:sp>
        <p:nvSpPr>
          <p:cNvPr id="5" name="Footer Placeholder 4"/>
          <p:cNvSpPr>
            <a:spLocks noGrp="1"/>
          </p:cNvSpPr>
          <p:nvPr>
            <p:ph type="ftr" sz="quarter" idx="3"/>
          </p:nvPr>
        </p:nvSpPr>
        <p:spPr>
          <a:xfrm>
            <a:off x="3124200" y="6237312"/>
            <a:ext cx="2895600" cy="365125"/>
          </a:xfrm>
          <a:prstGeom prst="rect">
            <a:avLst/>
          </a:prstGeom>
        </p:spPr>
        <p:txBody>
          <a:bodyPr vert="horz" lIns="91440" tIns="45720" rIns="91440" bIns="45720" rtlCol="0" anchor="ctr"/>
          <a:lstStyle>
            <a:lvl1pPr algn="ctr">
              <a:defRPr sz="1200">
                <a:solidFill>
                  <a:schemeClr val="bg1"/>
                </a:solidFill>
              </a:defRPr>
            </a:lvl1pPr>
          </a:lstStyle>
          <a:p>
            <a:endParaRPr lang="bs-Latn-BA"/>
          </a:p>
        </p:txBody>
      </p:sp>
      <p:sp>
        <p:nvSpPr>
          <p:cNvPr id="6" name="Slide Number Placeholder 5"/>
          <p:cNvSpPr>
            <a:spLocks noGrp="1"/>
          </p:cNvSpPr>
          <p:nvPr>
            <p:ph type="sldNum" sz="quarter" idx="4"/>
          </p:nvPr>
        </p:nvSpPr>
        <p:spPr>
          <a:xfrm>
            <a:off x="6553200" y="6237312"/>
            <a:ext cx="2133600" cy="365125"/>
          </a:xfrm>
          <a:prstGeom prst="rect">
            <a:avLst/>
          </a:prstGeom>
        </p:spPr>
        <p:txBody>
          <a:bodyPr vert="horz" lIns="91440" tIns="45720" rIns="91440" bIns="45720" rtlCol="0" anchor="ctr"/>
          <a:lstStyle>
            <a:lvl1pPr algn="r">
              <a:defRPr sz="1200">
                <a:solidFill>
                  <a:schemeClr val="bg1"/>
                </a:solidFill>
              </a:defRPr>
            </a:lvl1pPr>
          </a:lstStyle>
          <a:p>
            <a:fld id="{D71A774C-E981-4CCA-AA75-161A658A4D12}" type="slidenum">
              <a:rPr lang="bs-Latn-BA" smtClean="0"/>
              <a:pPr/>
              <a:t>‹#›</a:t>
            </a:fld>
            <a:endParaRPr lang="bs-Latn-BA"/>
          </a:p>
        </p:txBody>
      </p:sp>
    </p:spTree>
    <p:extLst>
      <p:ext uri="{BB962C8B-B14F-4D97-AF65-F5344CB8AC3E}">
        <p14:creationId xmlns:p14="http://schemas.microsoft.com/office/powerpoint/2010/main" val="1413176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lang="bs-Latn-BA" sz="5400" b="1" kern="1200" dirty="0">
          <a:ln w="19050">
            <a:solidFill>
              <a:schemeClr val="bg1"/>
            </a:solidFill>
          </a:ln>
          <a:solidFill>
            <a:schemeClr val="bg1"/>
          </a:solidFill>
          <a:effectLst>
            <a:outerShdw blurRad="38100" dist="38100" dir="2700000" algn="tl">
              <a:srgbClr val="000000">
                <a:alpha val="43137"/>
              </a:srgbClr>
            </a:outerShdw>
          </a:effectLst>
          <a:latin typeface="Microsoft New Tai Lue" pitchFamily="34" charset="0"/>
          <a:ea typeface="+mj-ea"/>
          <a:cs typeface="Microsoft New Tai Lue"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Microsoft New Tai Lue" pitchFamily="34" charset="0"/>
          <a:ea typeface="+mn-ea"/>
          <a:cs typeface="Microsoft New Tai Lue"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icrosoft New Tai Lue" pitchFamily="34" charset="0"/>
          <a:ea typeface="+mn-ea"/>
          <a:cs typeface="Microsoft New Tai Lue"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icrosoft New Tai Lue" pitchFamily="34" charset="0"/>
          <a:ea typeface="+mn-ea"/>
          <a:cs typeface="Microsoft New Tai Lue"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Microsoft New Tai Lue" pitchFamily="34" charset="0"/>
          <a:ea typeface="+mn-ea"/>
          <a:cs typeface="Microsoft New Tai Lue"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hemas.adnroid.com/apk/res/android"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hemas.android.com/apk/res/androi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chemas.adnroid.com/apk/res/android"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501688"/>
            <a:ext cx="7772400" cy="1470025"/>
          </a:xfrm>
        </p:spPr>
        <p:txBody>
          <a:bodyPr/>
          <a:lstStyle/>
          <a:p>
            <a:r>
              <a:rPr lang="en-US" sz="4000" smtClean="0">
                <a:latin typeface="Times New Roman" pitchFamily="18" charset="0"/>
                <a:cs typeface="Times New Roman" pitchFamily="18" charset="0"/>
              </a:rPr>
              <a:t>Team 1: Android Class 15 </a:t>
            </a:r>
            <a:br>
              <a:rPr lang="en-US" sz="4000" smtClean="0">
                <a:latin typeface="Times New Roman" pitchFamily="18" charset="0"/>
                <a:cs typeface="Times New Roman" pitchFamily="18" charset="0"/>
              </a:rPr>
            </a:br>
            <a:r>
              <a:rPr lang="en-US" sz="4000" smtClean="0">
                <a:latin typeface="Times New Roman" pitchFamily="18" charset="0"/>
                <a:cs typeface="Times New Roman" pitchFamily="18" charset="0"/>
              </a:rPr>
              <a:t>NIIT-ICT </a:t>
            </a:r>
            <a:r>
              <a:rPr lang="en-US" sz="4000" err="1" smtClean="0">
                <a:latin typeface="Times New Roman" pitchFamily="18" charset="0"/>
                <a:cs typeface="Times New Roman" pitchFamily="18" charset="0"/>
              </a:rPr>
              <a:t>Hà</a:t>
            </a:r>
            <a:r>
              <a:rPr lang="en-US" sz="4000" smtClean="0">
                <a:latin typeface="Times New Roman" pitchFamily="18" charset="0"/>
                <a:cs typeface="Times New Roman" pitchFamily="18" charset="0"/>
              </a:rPr>
              <a:t> </a:t>
            </a:r>
            <a:r>
              <a:rPr lang="en-US" sz="4000" err="1" smtClean="0">
                <a:latin typeface="Times New Roman" pitchFamily="18" charset="0"/>
                <a:cs typeface="Times New Roman" pitchFamily="18" charset="0"/>
              </a:rPr>
              <a:t>Nội</a:t>
            </a:r>
            <a:endParaRPr lang="bs-Latn-BA" sz="4000">
              <a:latin typeface="Times New Roman" pitchFamily="18" charset="0"/>
              <a:cs typeface="Times New Roman" pitchFamily="18" charset="0"/>
            </a:endParaRPr>
          </a:p>
        </p:txBody>
      </p:sp>
      <p:sp>
        <p:nvSpPr>
          <p:cNvPr id="3" name="Subtitle 2"/>
          <p:cNvSpPr>
            <a:spLocks noGrp="1"/>
          </p:cNvSpPr>
          <p:nvPr>
            <p:ph type="subTitle" idx="1"/>
          </p:nvPr>
        </p:nvSpPr>
        <p:spPr>
          <a:xfrm>
            <a:off x="1371600" y="5044423"/>
            <a:ext cx="6400800" cy="504056"/>
          </a:xfrm>
        </p:spPr>
        <p:txBody>
          <a:bodyPr>
            <a:normAutofit fontScale="92500" lnSpcReduction="10000"/>
          </a:bodyPr>
          <a:lstStyle/>
          <a:p>
            <a:r>
              <a:rPr lang="en-US" smtClean="0">
                <a:latin typeface="Times New Roman" pitchFamily="18" charset="0"/>
                <a:cs typeface="Times New Roman" pitchFamily="18" charset="0"/>
              </a:rPr>
              <a:t>Subject name: </a:t>
            </a:r>
            <a:r>
              <a:rPr lang="en-US" err="1" smtClean="0">
                <a:latin typeface="Times New Roman" pitchFamily="18" charset="0"/>
                <a:cs typeface="Times New Roman" pitchFamily="18" charset="0"/>
              </a:rPr>
              <a:t>Cẩm</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nang</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đi</a:t>
            </a:r>
            <a:r>
              <a:rPr lang="en-US" smtClean="0">
                <a:latin typeface="Times New Roman" pitchFamily="18" charset="0"/>
                <a:cs typeface="Times New Roman" pitchFamily="18" charset="0"/>
              </a:rPr>
              <a:t> </a:t>
            </a:r>
            <a:r>
              <a:rPr lang="en-US" err="1" smtClean="0">
                <a:latin typeface="Times New Roman" pitchFamily="18" charset="0"/>
                <a:cs typeface="Times New Roman" pitchFamily="18" charset="0"/>
              </a:rPr>
              <a:t>làm</a:t>
            </a:r>
            <a:endParaRPr lang="bs-Latn-BA">
              <a:latin typeface="Times New Roman" pitchFamily="18" charset="0"/>
              <a:cs typeface="Times New Roman" pitchFamily="18" charset="0"/>
            </a:endParaRPr>
          </a:p>
        </p:txBody>
      </p:sp>
    </p:spTree>
    <p:extLst>
      <p:ext uri="{BB962C8B-B14F-4D97-AF65-F5344CB8AC3E}">
        <p14:creationId xmlns:p14="http://schemas.microsoft.com/office/powerpoint/2010/main" val="2027401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Sử dụng các màu sắc cơ bản cho ứng dụng</a:t>
            </a:r>
            <a:endParaRPr lang="en-US" sz="2800"/>
          </a:p>
        </p:txBody>
      </p:sp>
      <p:pic>
        <p:nvPicPr>
          <p:cNvPr id="6" name="Content Placeholder 5" descr="bangmau3.png"/>
          <p:cNvPicPr>
            <a:picLocks noGrp="1" noChangeAspect="1"/>
          </p:cNvPicPr>
          <p:nvPr>
            <p:ph idx="1"/>
          </p:nvPr>
        </p:nvPicPr>
        <p:blipFill>
          <a:blip r:embed="rId2"/>
          <a:stretch>
            <a:fillRect/>
          </a:stretch>
        </p:blipFill>
        <p:spPr>
          <a:xfrm>
            <a:off x="2985868" y="2590800"/>
            <a:ext cx="4711111" cy="2234921"/>
          </a:xfrm>
        </p:spPr>
      </p:pic>
      <p:pic>
        <p:nvPicPr>
          <p:cNvPr id="8" name="Picture 7" descr="bangmau4.png"/>
          <p:cNvPicPr>
            <a:picLocks noChangeAspect="1"/>
          </p:cNvPicPr>
          <p:nvPr/>
        </p:nvPicPr>
        <p:blipFill>
          <a:blip r:embed="rId3"/>
          <a:stretch>
            <a:fillRect/>
          </a:stretch>
        </p:blipFill>
        <p:spPr>
          <a:xfrm>
            <a:off x="1413804" y="2590800"/>
            <a:ext cx="1574603" cy="22349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t>Chỉ định 1 styles.xml chung</a:t>
            </a:r>
            <a:endParaRPr lang="en-US" sz="4000"/>
          </a:p>
        </p:txBody>
      </p:sp>
      <p:sp>
        <p:nvSpPr>
          <p:cNvPr id="4" name="Rectangle 3"/>
          <p:cNvSpPr/>
          <p:nvPr/>
        </p:nvSpPr>
        <p:spPr>
          <a:xfrm>
            <a:off x="838200" y="2057400"/>
            <a:ext cx="4800600" cy="190500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4267200"/>
            <a:ext cx="4800600" cy="1143000"/>
          </a:xfrm>
          <a:prstGeom prst="rect">
            <a:avLst/>
          </a:prstGeom>
          <a:no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r>
              <a:rPr lang="en-US" sz="2400" smtClean="0">
                <a:latin typeface="Times New Roman" pitchFamily="18" charset="0"/>
                <a:cs typeface="Times New Roman" pitchFamily="18" charset="0"/>
              </a:rPr>
              <a:t>For example, by using a style, I can take this layout XML:</a:t>
            </a:r>
          </a:p>
          <a:p>
            <a:r>
              <a:rPr lang="en-US" sz="2400" smtClean="0">
                <a:latin typeface="Times New Roman" pitchFamily="18" charset="0"/>
                <a:cs typeface="Times New Roman" pitchFamily="18" charset="0"/>
              </a:rPr>
              <a:t>&lt;TextView</a:t>
            </a:r>
          </a:p>
          <a:p>
            <a:pPr lvl="1">
              <a:buNone/>
            </a:pPr>
            <a:r>
              <a:rPr lang="en-US" sz="2000" smtClean="0">
                <a:latin typeface="Times New Roman" pitchFamily="18" charset="0"/>
                <a:cs typeface="Times New Roman" pitchFamily="18" charset="0"/>
              </a:rPr>
              <a:t>	android:layout_width=“match_parent”</a:t>
            </a:r>
          </a:p>
          <a:p>
            <a:pPr lvl="1">
              <a:buNone/>
            </a:pPr>
            <a:r>
              <a:rPr lang="en-US" sz="2000" smtClean="0">
                <a:latin typeface="Times New Roman" pitchFamily="18" charset="0"/>
                <a:cs typeface="Times New Roman" pitchFamily="18" charset="0"/>
              </a:rPr>
              <a:t>	android:layout_height=“wrap_content”</a:t>
            </a:r>
          </a:p>
          <a:p>
            <a:pPr lvl="1">
              <a:buNone/>
            </a:pPr>
            <a:r>
              <a:rPr lang="en-US" sz="2000" smtClean="0">
                <a:latin typeface="Times New Roman" pitchFamily="18" charset="0"/>
                <a:cs typeface="Times New Roman" pitchFamily="18" charset="0"/>
              </a:rPr>
              <a:t>	android:textColor=“#000000”</a:t>
            </a:r>
          </a:p>
          <a:p>
            <a:pPr lvl="1">
              <a:buNone/>
            </a:pPr>
            <a:r>
              <a:rPr lang="en-US" sz="2000" smtClean="0">
                <a:latin typeface="Times New Roman" pitchFamily="18" charset="0"/>
                <a:cs typeface="Times New Roman" pitchFamily="18" charset="0"/>
              </a:rPr>
              <a:t>	android:text=“@string/hello” /&gt;</a:t>
            </a:r>
          </a:p>
          <a:p>
            <a:pPr lvl="1">
              <a:buNone/>
            </a:pPr>
            <a:r>
              <a:rPr lang="en-US" sz="2000" smtClean="0">
                <a:latin typeface="Times New Roman" pitchFamily="18" charset="0"/>
                <a:cs typeface="Times New Roman" pitchFamily="18" charset="0"/>
              </a:rPr>
              <a:t>And turn it into this:</a:t>
            </a:r>
          </a:p>
          <a:p>
            <a:pPr lvl="1">
              <a:buNone/>
            </a:pPr>
            <a:r>
              <a:rPr lang="en-US" sz="2000" smtClean="0">
                <a:latin typeface="Times New Roman" pitchFamily="18" charset="0"/>
                <a:cs typeface="Times New Roman" pitchFamily="18" charset="0"/>
              </a:rPr>
              <a:t>&lt;TextView </a:t>
            </a:r>
          </a:p>
          <a:p>
            <a:pPr lvl="1">
              <a:buNone/>
            </a:pPr>
            <a:r>
              <a:rPr lang="en-US" sz="2000" smtClean="0">
                <a:latin typeface="Times New Roman" pitchFamily="18" charset="0"/>
                <a:cs typeface="Times New Roman" pitchFamily="18" charset="0"/>
              </a:rPr>
              <a:t>	style=“@style/CodeFont”</a:t>
            </a:r>
          </a:p>
          <a:p>
            <a:pPr lvl="1">
              <a:buNone/>
            </a:pPr>
            <a:r>
              <a:rPr lang="en-US" sz="2000" smtClean="0">
                <a:latin typeface="Times New Roman" pitchFamily="18" charset="0"/>
                <a:cs typeface="Times New Roman" pitchFamily="18" charset="0"/>
              </a:rPr>
              <a:t>	android:text=“@string/hello”/&gt;</a:t>
            </a:r>
          </a:p>
          <a:p>
            <a:pPr lvl="1">
              <a:buNone/>
            </a:pPr>
            <a:endParaRPr lang="en-US" sz="200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Định nghĩa 1 file styles.xml</a:t>
            </a:r>
            <a:endParaRPr lang="en-US" sz="3200"/>
          </a:p>
        </p:txBody>
      </p:sp>
      <p:sp>
        <p:nvSpPr>
          <p:cNvPr id="3" name="Content Placeholder 2"/>
          <p:cNvSpPr>
            <a:spLocks noGrp="1"/>
          </p:cNvSpPr>
          <p:nvPr>
            <p:ph idx="1"/>
          </p:nvPr>
        </p:nvSpPr>
        <p:spPr/>
        <p:txBody>
          <a:bodyPr>
            <a:normAutofit/>
          </a:bodyPr>
          <a:lstStyle/>
          <a:p>
            <a:r>
              <a:rPr lang="en-US" sz="2000" smtClean="0"/>
              <a:t>Here’s an example file with a single style:</a:t>
            </a:r>
          </a:p>
          <a:p>
            <a:r>
              <a:rPr lang="en-US" sz="2000" smtClean="0"/>
              <a:t>&lt;?xml version=“1.0” encoding=“utf-8”?&gt;</a:t>
            </a:r>
          </a:p>
          <a:p>
            <a:r>
              <a:rPr lang="en-US" sz="2000" smtClean="0"/>
              <a:t>&lt;resources&gt;</a:t>
            </a:r>
          </a:p>
          <a:p>
            <a:pPr lvl="1">
              <a:buNone/>
            </a:pPr>
            <a:r>
              <a:rPr lang="en-US" sz="2000" smtClean="0"/>
              <a:t>	&lt;style name=“CodeFont” parent=“@android:style/TextAppearance.Medium”&gt;</a:t>
            </a:r>
          </a:p>
          <a:p>
            <a:pPr marL="1435100" lvl="1" indent="-977900">
              <a:buNone/>
              <a:tabLst>
                <a:tab pos="1195388" algn="l"/>
                <a:tab pos="1252538" algn="l"/>
              </a:tabLst>
            </a:pPr>
            <a:r>
              <a:rPr lang="en-US" sz="2000" smtClean="0"/>
              <a:t>			&lt;item name=“android:layout_width”&gt;match_parent&lt;/item&gt;</a:t>
            </a:r>
          </a:p>
          <a:p>
            <a:pPr marL="1435100" lvl="1" indent="-977900">
              <a:buNone/>
              <a:tabLst>
                <a:tab pos="1195388" algn="l"/>
                <a:tab pos="1252538" algn="l"/>
              </a:tabLst>
            </a:pPr>
            <a:r>
              <a:rPr lang="en-US" sz="2000" smtClean="0"/>
              <a:t>			&lt;item name=“android:layout_height”&gt;wrap_content&lt;/item&gt;</a:t>
            </a:r>
          </a:p>
          <a:p>
            <a:pPr marL="1435100" lvl="1" indent="-977900">
              <a:buNone/>
              <a:tabLst>
                <a:tab pos="1195388" algn="l"/>
                <a:tab pos="1252538" algn="l"/>
              </a:tabLst>
            </a:pPr>
            <a:r>
              <a:rPr lang="en-US" sz="2000" smtClean="0"/>
              <a:t>			&lt;item name=“android:textColor”&gt;#000000&lt;/item&gt;</a:t>
            </a:r>
          </a:p>
          <a:p>
            <a:pPr lvl="1">
              <a:buNone/>
            </a:pPr>
            <a:r>
              <a:rPr lang="en-US" sz="2000" smtClean="0"/>
              <a:t>	&lt;/style&gt;</a:t>
            </a:r>
          </a:p>
          <a:p>
            <a:r>
              <a:rPr lang="en-US" sz="2000" smtClean="0"/>
              <a:t>&lt;/resources&gt;</a:t>
            </a:r>
          </a:p>
          <a:p>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Tạo Theme cho app</a:t>
            </a:r>
            <a:endParaRPr lang="en-US" sz="3200"/>
          </a:p>
        </p:txBody>
      </p:sp>
      <p:sp>
        <p:nvSpPr>
          <p:cNvPr id="3" name="Content Placeholder 2"/>
          <p:cNvSpPr>
            <a:spLocks noGrp="1"/>
          </p:cNvSpPr>
          <p:nvPr>
            <p:ph idx="1"/>
          </p:nvPr>
        </p:nvSpPr>
        <p:spPr/>
        <p:txBody>
          <a:bodyPr>
            <a:normAutofit fontScale="92500" lnSpcReduction="10000"/>
          </a:bodyPr>
          <a:lstStyle/>
          <a:p>
            <a:r>
              <a:rPr lang="en-US" sz="1800" smtClean="0"/>
              <a:t>&lt;!– Platform-independent theme providing an action bar in a light-themed activity </a:t>
            </a:r>
            <a:r>
              <a:rPr lang="en-US" sz="1800" smtClean="0">
                <a:sym typeface="Wingdings" pitchFamily="2" charset="2"/>
              </a:rPr>
              <a:t>--&gt;</a:t>
            </a:r>
          </a:p>
          <a:p>
            <a:r>
              <a:rPr lang="en-US" sz="1800" smtClean="0">
                <a:sym typeface="Wingdings" pitchFamily="2" charset="2"/>
              </a:rPr>
              <a:t>&lt;style name=“Theme.AppCompat.Light” parent=“Theme.Base.AppCompat.Light”&gt;</a:t>
            </a:r>
          </a:p>
          <a:p>
            <a:pPr lvl="1" indent="-166688">
              <a:buNone/>
            </a:pPr>
            <a:r>
              <a:rPr lang="en-US" sz="1800" smtClean="0">
                <a:sym typeface="Wingdings" pitchFamily="2" charset="2"/>
              </a:rPr>
              <a:t>&lt;item name=“isLightTheme”&gt;true&lt;/item&gt;</a:t>
            </a:r>
          </a:p>
          <a:p>
            <a:pPr lvl="1" indent="-166688">
              <a:buNone/>
            </a:pPr>
            <a:r>
              <a:rPr lang="en-US" sz="1800" smtClean="0">
                <a:sym typeface="Wingdings" pitchFamily="2" charset="2"/>
              </a:rPr>
              <a:t>&lt;!– Popup Menu styles --&gt;</a:t>
            </a:r>
          </a:p>
          <a:p>
            <a:pPr lvl="1" indent="-166688">
              <a:buNone/>
            </a:pPr>
            <a:r>
              <a:rPr lang="en-US" sz="1800" smtClean="0">
                <a:sym typeface="Wingdings" pitchFamily="2" charset="2"/>
              </a:rPr>
              <a:t>&lt;item 	name=“popupMenuStyle”&gt;@style/Widget.AppCombat.Light.PopupMenu&lt;/item&gt;</a:t>
            </a:r>
          </a:p>
          <a:p>
            <a:pPr lvl="1" indent="-166688">
              <a:buNone/>
            </a:pPr>
            <a:r>
              <a:rPr lang="en-US" sz="1800" smtClean="0">
                <a:sym typeface="Wingdings" pitchFamily="2" charset="2"/>
              </a:rPr>
              <a:t>&lt;item name=“textAppearanceLargePopupMenu”&gt;</a:t>
            </a:r>
          </a:p>
          <a:p>
            <a:pPr lvl="1" indent="-166688">
              <a:buNone/>
            </a:pPr>
            <a:r>
              <a:rPr lang="en-US" sz="1800" smtClean="0">
                <a:sym typeface="Wingdings" pitchFamily="2" charset="2"/>
              </a:rPr>
              <a:t>		@style/TextAppearance.AppCompat.Light.Widget.PopupMenu.Large</a:t>
            </a:r>
          </a:p>
          <a:p>
            <a:pPr lvl="1" indent="-166688">
              <a:buNone/>
            </a:pPr>
            <a:r>
              <a:rPr lang="en-US" sz="1800" smtClean="0">
                <a:sym typeface="Wingdings" pitchFamily="2" charset="2"/>
              </a:rPr>
              <a:t>&lt;/item&gt;</a:t>
            </a:r>
          </a:p>
          <a:p>
            <a:pPr lvl="1" indent="-166688">
              <a:buNone/>
            </a:pPr>
            <a:r>
              <a:rPr lang="en-US" sz="1800" smtClean="0">
                <a:sym typeface="Wingdings" pitchFamily="2" charset="2"/>
              </a:rPr>
              <a:t>&lt;item name=“textAppearanceSmallPopupMenu”&gt;</a:t>
            </a:r>
          </a:p>
          <a:p>
            <a:pPr lvl="1" indent="-166688">
              <a:buNone/>
            </a:pPr>
            <a:r>
              <a:rPr lang="en-US" sz="1800" smtClean="0">
                <a:sym typeface="Wingdings" pitchFamily="2" charset="2"/>
              </a:rPr>
              <a:t>		@style/TextAppearance.AppCompat.Light.Widget.PopupMenu.Small</a:t>
            </a:r>
          </a:p>
          <a:p>
            <a:pPr lvl="1" indent="-166688">
              <a:buNone/>
            </a:pPr>
            <a:r>
              <a:rPr lang="en-US" sz="1800" smtClean="0">
                <a:sym typeface="Wingdings" pitchFamily="2" charset="2"/>
              </a:rPr>
              <a:t>&lt;/item&gt;</a:t>
            </a:r>
          </a:p>
          <a:p>
            <a:pPr lvl="1" indent="-404813">
              <a:buNone/>
            </a:pPr>
            <a:r>
              <a:rPr lang="en-US" sz="1800" smtClean="0">
                <a:sym typeface="Wingdings" pitchFamily="2" charset="2"/>
              </a:rPr>
              <a:t>&lt;/style&gt;</a:t>
            </a:r>
          </a:p>
          <a:p>
            <a:endParaRPr lang="en-US" sz="1800" smtClean="0">
              <a:sym typeface="Wingdings" pitchFamily="2" charset="2"/>
            </a:endParaRPr>
          </a:p>
          <a:p>
            <a:endParaRPr lang="en-US" sz="1800" smtClean="0"/>
          </a:p>
          <a:p>
            <a:endParaRPr 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ListView Widget</a:t>
            </a:r>
            <a:endParaRPr lang="en-US" sz="3200"/>
          </a:p>
        </p:txBody>
      </p:sp>
      <p:pic>
        <p:nvPicPr>
          <p:cNvPr id="4" name="Content Placeholder 3" descr="listview.png"/>
          <p:cNvPicPr>
            <a:picLocks noGrp="1" noChangeAspect="1"/>
          </p:cNvPicPr>
          <p:nvPr>
            <p:ph idx="1"/>
          </p:nvPr>
        </p:nvPicPr>
        <p:blipFill>
          <a:blip r:embed="rId2" cstate="print"/>
          <a:stretch>
            <a:fillRect/>
          </a:stretch>
        </p:blipFill>
        <p:spPr>
          <a:xfrm>
            <a:off x="6705600" y="643596"/>
            <a:ext cx="1269365" cy="936157"/>
          </a:xfrm>
        </p:spPr>
      </p:pic>
      <p:sp>
        <p:nvSpPr>
          <p:cNvPr id="6" name="Rectangle 5"/>
          <p:cNvSpPr/>
          <p:nvPr/>
        </p:nvSpPr>
        <p:spPr>
          <a:xfrm>
            <a:off x="304800" y="1600200"/>
            <a:ext cx="8534400" cy="5257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t>ListView is  a view group that displays a list of scrollable items. The list items are automatically inserted to the list using an Adapter that pulls content from a source such as an array or database query and converts each item result into a view that’s placed into the list.</a:t>
            </a:r>
          </a:p>
          <a:p>
            <a:r>
              <a:rPr lang="en-US" smtClean="0"/>
              <a:t>Here is how your Android listview code looks:</a:t>
            </a:r>
          </a:p>
          <a:p>
            <a:endParaRPr lang="en-US" smtClean="0"/>
          </a:p>
          <a:p>
            <a:endParaRPr lang="en-US" smtClean="0"/>
          </a:p>
          <a:p>
            <a:endParaRPr lang="en-US"/>
          </a:p>
        </p:txBody>
      </p:sp>
      <p:sp>
        <p:nvSpPr>
          <p:cNvPr id="7" name="Rectangle 6"/>
          <p:cNvSpPr/>
          <p:nvPr/>
        </p:nvSpPr>
        <p:spPr>
          <a:xfrm>
            <a:off x="457200" y="3124200"/>
            <a:ext cx="82296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mtClean="0"/>
              <a:t>&lt;ListView</a:t>
            </a:r>
          </a:p>
          <a:p>
            <a:r>
              <a:rPr lang="en-US" smtClean="0"/>
              <a:t>	android:id=“@+id/listView1”</a:t>
            </a:r>
          </a:p>
          <a:p>
            <a:r>
              <a:rPr lang="en-US" smtClean="0"/>
              <a:t>	android:layout_width=“match_parent”</a:t>
            </a:r>
          </a:p>
          <a:p>
            <a:r>
              <a:rPr lang="en-US" smtClean="0"/>
              <a:t>	android:layout_height=“wrap_content”&gt;</a:t>
            </a:r>
          </a:p>
          <a:p>
            <a:r>
              <a:rPr lang="en-US" smtClean="0"/>
              <a:t>&lt;/ListView&gt;</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ListItem</a:t>
            </a:r>
            <a:endParaRPr lang="en-US" sz="3200"/>
          </a:p>
        </p:txBody>
      </p:sp>
      <p:sp>
        <p:nvSpPr>
          <p:cNvPr id="3" name="Content Placeholder 2"/>
          <p:cNvSpPr>
            <a:spLocks noGrp="1"/>
          </p:cNvSpPr>
          <p:nvPr>
            <p:ph idx="1"/>
          </p:nvPr>
        </p:nvSpPr>
        <p:spPr/>
        <p:txBody>
          <a:bodyPr>
            <a:normAutofit/>
          </a:bodyPr>
          <a:lstStyle/>
          <a:p>
            <a:r>
              <a:rPr lang="en-US" sz="2000" smtClean="0"/>
              <a:t>An Android listview is made from a group of list items. List items are individual rows in listview where the data will be displayed. Any data in listview is displayed only through listItem. Consider ListView as scrollable group of list items.</a:t>
            </a:r>
          </a:p>
          <a:p>
            <a:endParaRPr lang="en-US" sz="2000" smtClean="0"/>
          </a:p>
          <a:p>
            <a:endParaRPr lang="en-US" sz="2000" smtClean="0"/>
          </a:p>
          <a:p>
            <a:endParaRPr lang="en-US" sz="2000" smtClean="0"/>
          </a:p>
          <a:p>
            <a:endParaRPr lang="en-US" sz="2000" smtClean="0"/>
          </a:p>
          <a:p>
            <a:r>
              <a:rPr lang="en-US" sz="2000" smtClean="0"/>
              <a:t>This list Item is arranged in a Relative layout with images and multiple text views aligned to each other. </a:t>
            </a:r>
          </a:p>
          <a:p>
            <a:r>
              <a:rPr lang="en-US" sz="2000" smtClean="0"/>
              <a:t>Once we have the listitem, we bind the listview to the Adapter and then use list items to display the data in listview.</a:t>
            </a:r>
            <a:endParaRPr lang="en-US" sz="2000"/>
          </a:p>
        </p:txBody>
      </p:sp>
      <p:pic>
        <p:nvPicPr>
          <p:cNvPr id="4" name="Picture 3" descr="twitter_tweet-1372a3f45c0f5ab48a2ff9b9901e066b.png"/>
          <p:cNvPicPr>
            <a:picLocks noChangeAspect="1"/>
          </p:cNvPicPr>
          <p:nvPr/>
        </p:nvPicPr>
        <p:blipFill>
          <a:blip r:embed="rId2"/>
          <a:stretch>
            <a:fillRect/>
          </a:stretch>
        </p:blipFill>
        <p:spPr>
          <a:xfrm>
            <a:off x="914400" y="2895600"/>
            <a:ext cx="4572000" cy="123454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Adapter</a:t>
            </a:r>
            <a:endParaRPr lang="en-US" sz="3200"/>
          </a:p>
        </p:txBody>
      </p:sp>
      <p:sp>
        <p:nvSpPr>
          <p:cNvPr id="3" name="Content Placeholder 2"/>
          <p:cNvSpPr>
            <a:spLocks noGrp="1"/>
          </p:cNvSpPr>
          <p:nvPr>
            <p:ph idx="1"/>
          </p:nvPr>
        </p:nvSpPr>
        <p:spPr/>
        <p:txBody>
          <a:bodyPr>
            <a:normAutofit/>
          </a:bodyPr>
          <a:lstStyle/>
          <a:p>
            <a:r>
              <a:rPr lang="en-US" sz="2000" smtClean="0"/>
              <a:t>Android Adapter is a bridge between the View (ListView) and the underlying data for that view. An adapter manages the data and adapts the data to the individual rows (listItems) of the view.</a:t>
            </a:r>
          </a:p>
          <a:p>
            <a:r>
              <a:rPr lang="en-US" sz="2000" smtClean="0"/>
              <a:t>We bind the adapter with Android listview via setAdapter method.</a:t>
            </a:r>
          </a:p>
          <a:p>
            <a:endParaRPr lang="en-US" sz="2000" smtClean="0"/>
          </a:p>
          <a:p>
            <a:endParaRPr lang="en-US" sz="2000" smtClean="0"/>
          </a:p>
          <a:p>
            <a:endParaRPr lang="en-US" sz="2000" smtClean="0"/>
          </a:p>
          <a:p>
            <a:endParaRPr lang="en-US" sz="2000" smtClean="0"/>
          </a:p>
          <a:p>
            <a:endParaRPr lang="en-US" sz="2000" smtClean="0"/>
          </a:p>
          <a:p>
            <a:endParaRPr lang="en-US" sz="2000" smtClean="0"/>
          </a:p>
          <a:p>
            <a:r>
              <a:rPr lang="en-US" sz="2000" smtClean="0"/>
              <a:t>As stated earlier, Adapters act as a bridge to the views. To interact with the view, adapters call the getView() method which returns a view for each item within the adapter view. </a:t>
            </a:r>
          </a:p>
          <a:p>
            <a:endParaRPr lang="en-US" sz="2000"/>
          </a:p>
        </p:txBody>
      </p:sp>
      <p:pic>
        <p:nvPicPr>
          <p:cNvPr id="4" name="Picture 3" descr="Adapter-c7078fed896a76083259ca0f7375081f.png"/>
          <p:cNvPicPr>
            <a:picLocks noChangeAspect="1"/>
          </p:cNvPicPr>
          <p:nvPr/>
        </p:nvPicPr>
        <p:blipFill>
          <a:blip r:embed="rId2"/>
          <a:stretch>
            <a:fillRect/>
          </a:stretch>
        </p:blipFill>
        <p:spPr>
          <a:xfrm>
            <a:off x="1219200" y="2895600"/>
            <a:ext cx="6625805" cy="195055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GridView Layout – Menu item</a:t>
            </a:r>
            <a:br>
              <a:rPr lang="en-US" sz="2800" smtClean="0"/>
            </a:br>
            <a:r>
              <a:rPr lang="en-US" sz="2800" smtClean="0"/>
              <a:t>Nhà tuyển dụng hàng đầu</a:t>
            </a:r>
            <a:endParaRPr lang="en-US" sz="2800"/>
          </a:p>
        </p:txBody>
      </p:sp>
      <p:pic>
        <p:nvPicPr>
          <p:cNvPr id="4" name="Content Placeholder 3" descr="gridview.png"/>
          <p:cNvPicPr>
            <a:picLocks noGrp="1" noChangeAspect="1"/>
          </p:cNvPicPr>
          <p:nvPr>
            <p:ph idx="1"/>
          </p:nvPr>
        </p:nvPicPr>
        <p:blipFill>
          <a:blip r:embed="rId2" cstate="print"/>
          <a:stretch>
            <a:fillRect/>
          </a:stretch>
        </p:blipFill>
        <p:spPr>
          <a:xfrm>
            <a:off x="7495736" y="381000"/>
            <a:ext cx="1168082" cy="861461"/>
          </a:xfrm>
        </p:spPr>
      </p:pic>
      <p:sp>
        <p:nvSpPr>
          <p:cNvPr id="5" name="TextBox 4"/>
          <p:cNvSpPr txBox="1"/>
          <p:nvPr/>
        </p:nvSpPr>
        <p:spPr>
          <a:xfrm>
            <a:off x="533400" y="1828800"/>
            <a:ext cx="8305800" cy="4093428"/>
          </a:xfrm>
          <a:prstGeom prst="rect">
            <a:avLst/>
          </a:prstGeom>
          <a:noFill/>
        </p:spPr>
        <p:txBody>
          <a:bodyPr wrap="square" rtlCol="0">
            <a:spAutoFit/>
          </a:bodyPr>
          <a:lstStyle/>
          <a:p>
            <a:r>
              <a:rPr lang="en-US" sz="2000" b="1" smtClean="0">
                <a:solidFill>
                  <a:schemeClr val="bg1"/>
                </a:solidFill>
              </a:rPr>
              <a:t>- Example:</a:t>
            </a:r>
          </a:p>
          <a:p>
            <a:r>
              <a:rPr lang="en-US" sz="2000" smtClean="0">
                <a:solidFill>
                  <a:schemeClr val="bg1"/>
                </a:solidFill>
              </a:rPr>
              <a:t>&lt;?xml  version=“1.0” encoding=“utf-8”?&gt;</a:t>
            </a:r>
          </a:p>
          <a:p>
            <a:r>
              <a:rPr lang="en-US" sz="2000" smtClean="0">
                <a:solidFill>
                  <a:schemeClr val="bg1"/>
                </a:solidFill>
              </a:rPr>
              <a:t>&lt;GridView xmlns:android=</a:t>
            </a:r>
            <a:r>
              <a:rPr lang="en-US" sz="2000" u="sng" smtClean="0">
                <a:solidFill>
                  <a:schemeClr val="bg1"/>
                </a:solidFill>
                <a:hlinkClick r:id="rId3"/>
              </a:rPr>
              <a:t>http://schemas.adnroid.com/apk/res/android</a:t>
            </a:r>
            <a:endParaRPr lang="en-US" sz="2000" u="sng" smtClean="0">
              <a:solidFill>
                <a:schemeClr val="bg1"/>
              </a:solidFill>
            </a:endParaRPr>
          </a:p>
          <a:p>
            <a:r>
              <a:rPr lang="en-US" sz="2000" smtClean="0">
                <a:solidFill>
                  <a:schemeClr val="bg1"/>
                </a:solidFill>
              </a:rPr>
              <a:t>	android:id=“@+id/gridview”</a:t>
            </a:r>
          </a:p>
          <a:p>
            <a:r>
              <a:rPr lang="en-US" sz="2000" smtClean="0">
                <a:solidFill>
                  <a:schemeClr val="bg1"/>
                </a:solidFill>
              </a:rPr>
              <a:t>	android:layout_width=“fill_parent”</a:t>
            </a:r>
          </a:p>
          <a:p>
            <a:r>
              <a:rPr lang="en-US" sz="2000" smtClean="0">
                <a:solidFill>
                  <a:schemeClr val="bg1"/>
                </a:solidFill>
              </a:rPr>
              <a:t>	android:layout_height=“fill_parent”</a:t>
            </a:r>
          </a:p>
          <a:p>
            <a:r>
              <a:rPr lang="en-US" sz="2000" smtClean="0">
                <a:solidFill>
                  <a:schemeClr val="bg1"/>
                </a:solidFill>
              </a:rPr>
              <a:t>	android:columnWidth=“90dp”</a:t>
            </a:r>
          </a:p>
          <a:p>
            <a:r>
              <a:rPr lang="en-US" sz="2000" smtClean="0">
                <a:solidFill>
                  <a:schemeClr val="bg1"/>
                </a:solidFill>
              </a:rPr>
              <a:t>	android:numColumns=“auto_fit”</a:t>
            </a:r>
          </a:p>
          <a:p>
            <a:r>
              <a:rPr lang="en-US" sz="2000" smtClean="0">
                <a:solidFill>
                  <a:schemeClr val="bg1"/>
                </a:solidFill>
              </a:rPr>
              <a:t>	android:verticalSpacing=“10dp”</a:t>
            </a:r>
          </a:p>
          <a:p>
            <a:r>
              <a:rPr lang="en-US" sz="2000" smtClean="0">
                <a:solidFill>
                  <a:schemeClr val="bg1"/>
                </a:solidFill>
              </a:rPr>
              <a:t>	android:horizontalSpacing=“10dp”</a:t>
            </a:r>
          </a:p>
          <a:p>
            <a:r>
              <a:rPr lang="en-US" sz="2000" smtClean="0">
                <a:solidFill>
                  <a:schemeClr val="bg1"/>
                </a:solidFill>
              </a:rPr>
              <a:t>	android:stretchMode=“columnWidth”</a:t>
            </a:r>
          </a:p>
          <a:p>
            <a:r>
              <a:rPr lang="en-US" sz="2000" smtClean="0">
                <a:solidFill>
                  <a:schemeClr val="bg1"/>
                </a:solidFill>
              </a:rPr>
              <a:t>	android:gravity=“center”</a:t>
            </a:r>
          </a:p>
          <a:p>
            <a:r>
              <a:rPr lang="en-US" sz="2000" smtClean="0">
                <a:solidFill>
                  <a:schemeClr val="bg1"/>
                </a:solidFill>
              </a:rPr>
              <a:t>/&gt;</a:t>
            </a:r>
            <a:endParaRPr lang="en-US" sz="200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Thiết kế cơ sở dữ liệu - database</a:t>
            </a:r>
            <a:endParaRPr lang="en-US" sz="3200"/>
          </a:p>
        </p:txBody>
      </p:sp>
      <p:sp>
        <p:nvSpPr>
          <p:cNvPr id="3" name="Content Placeholder 2"/>
          <p:cNvSpPr>
            <a:spLocks noGrp="1"/>
          </p:cNvSpPr>
          <p:nvPr>
            <p:ph idx="1"/>
          </p:nvPr>
        </p:nvSpPr>
        <p:spPr/>
        <p:txBody>
          <a:bodyPr/>
          <a:lstStyle/>
          <a:p>
            <a:r>
              <a:rPr lang="en-US" smtClean="0"/>
              <a:t>- Sử dụng csdl SQLite Database</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Kết nối tới cơ sở dữ liệu SQLite</a:t>
            </a:r>
            <a:endParaRPr lang="en-US" sz="320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1143000"/>
          </a:xfrm>
        </p:spPr>
        <p:txBody>
          <a:bodyPr/>
          <a:lstStyle/>
          <a:p>
            <a:r>
              <a:rPr lang="en-US" smtClean="0"/>
              <a:t>Members</a:t>
            </a:r>
            <a:endParaRPr lang="bs-Latn-BA"/>
          </a:p>
        </p:txBody>
      </p:sp>
      <p:sp>
        <p:nvSpPr>
          <p:cNvPr id="3" name="Content Placeholder 2"/>
          <p:cNvSpPr>
            <a:spLocks noGrp="1"/>
          </p:cNvSpPr>
          <p:nvPr>
            <p:ph idx="1"/>
          </p:nvPr>
        </p:nvSpPr>
        <p:spPr/>
        <p:txBody>
          <a:bodyPr/>
          <a:lstStyle/>
          <a:p>
            <a:r>
              <a:rPr lang="en-US" smtClean="0"/>
              <a:t>1) </a:t>
            </a:r>
            <a:r>
              <a:rPr lang="en-US" smtClean="0"/>
              <a:t>Đào Tiến </a:t>
            </a:r>
            <a:r>
              <a:rPr lang="en-US" smtClean="0"/>
              <a:t>Tú</a:t>
            </a:r>
            <a:endParaRPr lang="bs-Latn-BA"/>
          </a:p>
        </p:txBody>
      </p:sp>
    </p:spTree>
    <p:extLst>
      <p:ext uri="{BB962C8B-B14F-4D97-AF65-F5344CB8AC3E}">
        <p14:creationId xmlns:p14="http://schemas.microsoft.com/office/powerpoint/2010/main" val="107940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Share ý kiến – chia sẻ thông tin</a:t>
            </a:r>
            <a:endParaRPr lang="en-US" sz="3200"/>
          </a:p>
        </p:txBody>
      </p:sp>
      <p:sp>
        <p:nvSpPr>
          <p:cNvPr id="3" name="Content Placeholder 2"/>
          <p:cNvSpPr>
            <a:spLocks noGrp="1"/>
          </p:cNvSpPr>
          <p:nvPr>
            <p:ph idx="1"/>
          </p:nvPr>
        </p:nvSpPr>
        <p:spPr/>
        <p:txBody>
          <a:bodyPr/>
          <a:lstStyle/>
          <a:p>
            <a:endParaRPr lang="en-US"/>
          </a:p>
        </p:txBody>
      </p:sp>
      <p:sp>
        <p:nvSpPr>
          <p:cNvPr id="4" name="Rounded Rectangle 3"/>
          <p:cNvSpPr/>
          <p:nvPr/>
        </p:nvSpPr>
        <p:spPr>
          <a:xfrm>
            <a:off x="2743200" y="1828800"/>
            <a:ext cx="3886200" cy="609600"/>
          </a:xfrm>
          <a:prstGeom prst="roundRect">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t>Gmail</a:t>
            </a:r>
            <a:endParaRPr lang="en-US" b="1"/>
          </a:p>
        </p:txBody>
      </p:sp>
      <p:sp>
        <p:nvSpPr>
          <p:cNvPr id="6" name="Rectangle 5"/>
          <p:cNvSpPr/>
          <p:nvPr/>
        </p:nvSpPr>
        <p:spPr>
          <a:xfrm>
            <a:off x="2743200" y="1828800"/>
            <a:ext cx="762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smtClean="0">
                <a:latin typeface="Segoe Script" pitchFamily="34" charset="0"/>
              </a:rPr>
              <a:t>g+</a:t>
            </a:r>
            <a:endParaRPr lang="en-US" sz="2400" b="1">
              <a:latin typeface="Segoe Script" pitchFamily="34" charset="0"/>
            </a:endParaRPr>
          </a:p>
        </p:txBody>
      </p:sp>
      <p:cxnSp>
        <p:nvCxnSpPr>
          <p:cNvPr id="8" name="Straight Connector 7"/>
          <p:cNvCxnSpPr/>
          <p:nvPr/>
        </p:nvCxnSpPr>
        <p:spPr>
          <a:xfrm rot="5400000">
            <a:off x="3124994" y="2133600"/>
            <a:ext cx="608806" cy="794"/>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2743200" y="2590800"/>
            <a:ext cx="3886200" cy="609600"/>
          </a:xfrm>
          <a:prstGeom prst="round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SMS</a:t>
            </a:r>
            <a:endParaRPr lang="en-US"/>
          </a:p>
        </p:txBody>
      </p:sp>
      <p:cxnSp>
        <p:nvCxnSpPr>
          <p:cNvPr id="14" name="Straight Connector 13"/>
          <p:cNvCxnSpPr/>
          <p:nvPr/>
        </p:nvCxnSpPr>
        <p:spPr>
          <a:xfrm rot="5400000">
            <a:off x="3124994" y="2895600"/>
            <a:ext cx="608806" cy="794"/>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3124200" y="3657600"/>
            <a:ext cx="609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Gửi email trong ứng dụng android</a:t>
            </a:r>
            <a:endParaRPr lang="en-US" sz="280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t>Gửi tin nhắn SMS trong ứng dụng android</a:t>
            </a:r>
            <a:endParaRPr lang="en-US" sz="2400"/>
          </a:p>
        </p:txBody>
      </p:sp>
      <p:sp>
        <p:nvSpPr>
          <p:cNvPr id="3" name="Content Placeholder 2"/>
          <p:cNvSpPr>
            <a:spLocks noGrp="1"/>
          </p:cNvSpPr>
          <p:nvPr>
            <p:ph idx="1"/>
          </p:nvPr>
        </p:nvSpPr>
        <p:spPr/>
        <p:txBody>
          <a:bodyPr>
            <a:normAutofit/>
          </a:bodyPr>
          <a:lstStyle/>
          <a:p>
            <a:endParaRPr lang="en-US" sz="2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t>Tạo hiệu ứng animation trong việc chuyển giữa các layout</a:t>
            </a:r>
            <a:endParaRPr lang="en-US" sz="2400"/>
          </a:p>
        </p:txBody>
      </p:sp>
      <p:sp>
        <p:nvSpPr>
          <p:cNvPr id="3" name="Content Placeholder 2"/>
          <p:cNvSpPr>
            <a:spLocks noGrp="1"/>
          </p:cNvSpPr>
          <p:nvPr>
            <p:ph idx="1"/>
          </p:nvPr>
        </p:nvSpPr>
        <p:spPr/>
        <p:txBody>
          <a:bodyPr>
            <a:normAutofit fontScale="92500" lnSpcReduction="20000"/>
          </a:bodyPr>
          <a:lstStyle/>
          <a:p>
            <a:r>
              <a:rPr lang="en-US" sz="2000" smtClean="0"/>
              <a:t>Tạo 1 thư mục chứa các tập tin xml định nghĩa các hiệu ứng (animation).</a:t>
            </a:r>
          </a:p>
          <a:p>
            <a:r>
              <a:rPr lang="en-US" sz="2000" smtClean="0"/>
              <a:t>Một số hiệu ứng bao gồm:</a:t>
            </a:r>
          </a:p>
          <a:p>
            <a:pPr>
              <a:tabLst>
                <a:tab pos="576263" algn="l"/>
              </a:tabLst>
            </a:pPr>
            <a:r>
              <a:rPr lang="en-US" sz="2000" smtClean="0"/>
              <a:t>-	Fade In</a:t>
            </a:r>
          </a:p>
          <a:p>
            <a:pPr>
              <a:tabLst>
                <a:tab pos="688975" algn="l"/>
              </a:tabLst>
            </a:pPr>
            <a:r>
              <a:rPr lang="en-US" sz="2000" smtClean="0"/>
              <a:t>-  Fade Out</a:t>
            </a:r>
          </a:p>
          <a:p>
            <a:pPr>
              <a:tabLst>
                <a:tab pos="688975" algn="l"/>
              </a:tabLst>
            </a:pPr>
            <a:r>
              <a:rPr lang="en-US" sz="2000" smtClean="0"/>
              <a:t>-  Blink</a:t>
            </a:r>
          </a:p>
          <a:p>
            <a:pPr>
              <a:tabLst>
                <a:tab pos="688975" algn="l"/>
              </a:tabLst>
            </a:pPr>
            <a:r>
              <a:rPr lang="en-US" sz="2000" smtClean="0"/>
              <a:t>-  Zoom In</a:t>
            </a:r>
          </a:p>
          <a:p>
            <a:pPr>
              <a:tabLst>
                <a:tab pos="688975" algn="l"/>
              </a:tabLst>
            </a:pPr>
            <a:r>
              <a:rPr lang="en-US" sz="2000" smtClean="0"/>
              <a:t>-  Zoom Out</a:t>
            </a:r>
          </a:p>
          <a:p>
            <a:pPr>
              <a:tabLst>
                <a:tab pos="688975" algn="l"/>
              </a:tabLst>
            </a:pPr>
            <a:r>
              <a:rPr lang="en-US" sz="2000" smtClean="0"/>
              <a:t>-  Rotate</a:t>
            </a:r>
          </a:p>
          <a:p>
            <a:pPr>
              <a:tabLst>
                <a:tab pos="688975" algn="l"/>
              </a:tabLst>
            </a:pPr>
            <a:r>
              <a:rPr lang="en-US" sz="2000" smtClean="0"/>
              <a:t>-  Move</a:t>
            </a:r>
          </a:p>
          <a:p>
            <a:pPr>
              <a:tabLst>
                <a:tab pos="688975" algn="l"/>
              </a:tabLst>
            </a:pPr>
            <a:r>
              <a:rPr lang="en-US" sz="2000" smtClean="0"/>
              <a:t>-  Slide Up</a:t>
            </a:r>
          </a:p>
          <a:p>
            <a:pPr>
              <a:tabLst>
                <a:tab pos="688975" algn="l"/>
              </a:tabLst>
            </a:pPr>
            <a:r>
              <a:rPr lang="en-US" sz="2000" smtClean="0"/>
              <a:t>-  Slide Down</a:t>
            </a:r>
          </a:p>
          <a:p>
            <a:pPr>
              <a:tabLst>
                <a:tab pos="688975" algn="l"/>
              </a:tabLst>
            </a:pPr>
            <a:r>
              <a:rPr lang="en-US" sz="2000" smtClean="0"/>
              <a:t>-  Bounce</a:t>
            </a:r>
          </a:p>
          <a:p>
            <a:pPr>
              <a:tabLst>
                <a:tab pos="688975" algn="l"/>
              </a:tabLst>
            </a:pPr>
            <a:r>
              <a:rPr lang="en-US" sz="2000" smtClean="0"/>
              <a:t>-  Sequential Animation</a:t>
            </a:r>
          </a:p>
          <a:p>
            <a:pPr>
              <a:tabLst>
                <a:tab pos="688975" algn="l"/>
              </a:tabLst>
            </a:pPr>
            <a:r>
              <a:rPr lang="en-US" sz="2000" smtClean="0"/>
              <a:t>-  Together Animation</a:t>
            </a:r>
          </a:p>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smtClean="0"/>
              <a:t>Android WebView Widget</a:t>
            </a:r>
            <a:endParaRPr lang="en-US" sz="2400"/>
          </a:p>
        </p:txBody>
      </p:sp>
      <p:sp>
        <p:nvSpPr>
          <p:cNvPr id="3" name="Content Placeholder 2"/>
          <p:cNvSpPr>
            <a:spLocks noGrp="1"/>
          </p:cNvSpPr>
          <p:nvPr>
            <p:ph idx="1"/>
          </p:nvPr>
        </p:nvSpPr>
        <p:spPr/>
        <p:txBody>
          <a:bodyPr>
            <a:normAutofit/>
          </a:bodyPr>
          <a:lstStyle/>
          <a:p>
            <a:r>
              <a:rPr lang="en-US" sz="2000" smtClean="0"/>
              <a:t>&lt;?xml version=“1.0”  encoding=“utf-8”?&gt;</a:t>
            </a:r>
          </a:p>
          <a:p>
            <a:r>
              <a:rPr lang="en-US" sz="2000" smtClean="0"/>
              <a:t>&lt;WebView xmlns:android=</a:t>
            </a:r>
            <a:r>
              <a:rPr lang="en-US" sz="2000" smtClean="0">
                <a:hlinkClick r:id="rId2"/>
              </a:rPr>
              <a:t>http://schemas.android.com/apk/res/android</a:t>
            </a:r>
            <a:endParaRPr lang="en-US" sz="2000" smtClean="0"/>
          </a:p>
          <a:p>
            <a:pPr lvl="1">
              <a:buNone/>
            </a:pPr>
            <a:r>
              <a:rPr lang="en-US" sz="2000" smtClean="0"/>
              <a:t>	android:id=“@+id/webView1”</a:t>
            </a:r>
          </a:p>
          <a:p>
            <a:pPr lvl="1">
              <a:buNone/>
            </a:pPr>
            <a:r>
              <a:rPr lang="en-US" sz="2000" smtClean="0"/>
              <a:t>	android:layout_width=“fill_parent”</a:t>
            </a:r>
          </a:p>
          <a:p>
            <a:pPr lvl="1">
              <a:buNone/>
            </a:pPr>
            <a:r>
              <a:rPr lang="en-US" sz="2000" smtClean="0"/>
              <a:t>	android:layout_height=“fill_parent”</a:t>
            </a:r>
          </a:p>
          <a:p>
            <a:r>
              <a:rPr lang="en-US" sz="2000" smtClean="0"/>
              <a:t>/&gt;</a:t>
            </a:r>
          </a:p>
          <a:p>
            <a:endParaRPr lang="en-US" sz="20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ScrollView</a:t>
            </a:r>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Chuyển Activity đính kèm dữ liệu</a:t>
            </a:r>
            <a:endParaRPr lang="en-US" sz="320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Sử dụng Action Bar trong Android</a:t>
            </a:r>
            <a:endParaRPr lang="en-US" sz="3200"/>
          </a:p>
        </p:txBody>
      </p:sp>
      <p:sp>
        <p:nvSpPr>
          <p:cNvPr id="3" name="Content Placeholder 2"/>
          <p:cNvSpPr>
            <a:spLocks noGrp="1"/>
          </p:cNvSpPr>
          <p:nvPr>
            <p:ph idx="1"/>
          </p:nvPr>
        </p:nvSpPr>
        <p:spPr/>
        <p:txBody>
          <a:bodyPr>
            <a:normAutofit/>
          </a:bodyPr>
          <a:lstStyle/>
          <a:p>
            <a:r>
              <a:rPr lang="en-US" sz="1800" b="1" smtClean="0"/>
              <a:t>Menu cho Action Bar</a:t>
            </a:r>
          </a:p>
          <a:p>
            <a:r>
              <a:rPr lang="en-US" sz="1800" b="1" smtClean="0"/>
              <a:t>- </a:t>
            </a:r>
            <a:r>
              <a:rPr lang="en-US" sz="1800" smtClean="0"/>
              <a:t>Tạo 1 tập tin trong thư mục  /res/menu/ và đặt tên là activity_main_actions.xml</a:t>
            </a:r>
          </a:p>
          <a:p>
            <a:r>
              <a:rPr lang="en-US" sz="1800" smtClean="0"/>
              <a:t>&lt;?xml version=“1.0” encoding=“utf-8”?&gt;</a:t>
            </a:r>
          </a:p>
          <a:p>
            <a:r>
              <a:rPr lang="en-US" sz="1800" smtClean="0"/>
              <a:t>&lt;menu xmlns:android=</a:t>
            </a:r>
            <a:r>
              <a:rPr lang="en-US" sz="1800" smtClean="0">
                <a:hlinkClick r:id="rId2"/>
              </a:rPr>
              <a:t>http://schemas.adnroid.com/apk/res/android</a:t>
            </a:r>
            <a:r>
              <a:rPr lang="en-US" sz="1800" smtClean="0"/>
              <a:t>&gt;</a:t>
            </a:r>
          </a:p>
          <a:p>
            <a:pPr lvl="1">
              <a:buNone/>
            </a:pPr>
            <a:r>
              <a:rPr lang="en-US" sz="1400" smtClean="0"/>
              <a:t>	</a:t>
            </a:r>
            <a:r>
              <a:rPr lang="en-US" sz="1800" smtClean="0"/>
              <a:t>&lt;item </a:t>
            </a:r>
          </a:p>
          <a:p>
            <a:pPr lvl="1">
              <a:buNone/>
            </a:pPr>
            <a:r>
              <a:rPr lang="en-US" sz="1800" smtClean="0"/>
              <a:t>		     android:id=“@+id/action_menuItem1”</a:t>
            </a:r>
          </a:p>
          <a:p>
            <a:pPr lvl="1">
              <a:buNone/>
            </a:pPr>
            <a:r>
              <a:rPr lang="en-US" sz="1800" smtClean="0"/>
              <a:t>	        android:icon=“drawable/ic_action_menuItem1”</a:t>
            </a:r>
          </a:p>
          <a:p>
            <a:pPr lvl="1">
              <a:buNone/>
            </a:pPr>
            <a:r>
              <a:rPr lang="en-US" sz="1800" smtClean="0"/>
              <a:t>		     android:showAsAction=“ifRoom”</a:t>
            </a:r>
          </a:p>
          <a:p>
            <a:pPr lvl="1">
              <a:buNone/>
            </a:pPr>
            <a:r>
              <a:rPr lang="en-US" sz="1800" smtClean="0"/>
              <a:t>		     android:title=“@string/action_menuItem1”</a:t>
            </a:r>
          </a:p>
          <a:p>
            <a:pPr lvl="1">
              <a:buNone/>
            </a:pPr>
            <a:r>
              <a:rPr lang="en-US" sz="1800" smtClean="0"/>
              <a:t>		/&gt;</a:t>
            </a:r>
          </a:p>
          <a:p>
            <a:r>
              <a:rPr lang="en-US" sz="1800" smtClean="0"/>
              <a:t>&lt;/menu&gt;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000" smtClean="0"/>
              <a:t>Đối với mỗi thẻ item trong menu sẽ có một số thuộc tính như:</a:t>
            </a:r>
          </a:p>
          <a:p>
            <a:r>
              <a:rPr lang="en-US" sz="2000" smtClean="0"/>
              <a:t>+) android:id – id của Action Button</a:t>
            </a:r>
          </a:p>
          <a:p>
            <a:r>
              <a:rPr lang="en-US" sz="2000" smtClean="0"/>
              <a:t>+) android:icon – icon hiển thị cho menu item</a:t>
            </a:r>
          </a:p>
          <a:p>
            <a:r>
              <a:rPr lang="en-US" sz="2000" smtClean="0"/>
              <a:t>+) android:title – tiêu đề hiển thị cho menu item</a:t>
            </a:r>
          </a:p>
          <a:p>
            <a:r>
              <a:rPr lang="en-US" sz="2000" smtClean="0"/>
              <a:t>+) android:showAsAction – xác định việc hiển thị cho Action Button</a:t>
            </a:r>
          </a:p>
          <a:p>
            <a:r>
              <a:rPr lang="en-US" sz="2000" smtClean="0"/>
              <a:t>Trong class thực thi ta khai báo phương thức onCreateOptionsMenu() như sau:</a:t>
            </a:r>
          </a:p>
          <a:p>
            <a:r>
              <a:rPr lang="en-US" sz="2000" smtClean="0">
                <a:solidFill>
                  <a:schemeClr val="bg1">
                    <a:lumMod val="85000"/>
                  </a:schemeClr>
                </a:solidFill>
              </a:rPr>
              <a:t>@Override</a:t>
            </a:r>
          </a:p>
          <a:p>
            <a:r>
              <a:rPr lang="en-US" sz="2000" smtClean="0"/>
              <a:t>public boolean onCreateOptionsMenu(Menu menu){</a:t>
            </a:r>
          </a:p>
          <a:p>
            <a:pPr lvl="1">
              <a:buNone/>
            </a:pPr>
            <a:r>
              <a:rPr lang="en-US" sz="1600" smtClean="0"/>
              <a:t>	</a:t>
            </a:r>
            <a:r>
              <a:rPr lang="en-US" sz="1800" smtClean="0"/>
              <a:t>MenuInflater inflater=getMenuInflater();</a:t>
            </a:r>
          </a:p>
          <a:p>
            <a:pPr lvl="1">
              <a:buNone/>
            </a:pPr>
            <a:r>
              <a:rPr lang="en-US" sz="1800" smtClean="0"/>
              <a:t>	inflater.inflate(R.menu.activity_main_actions,menu);</a:t>
            </a:r>
          </a:p>
          <a:p>
            <a:pPr lvl="1">
              <a:buNone/>
            </a:pPr>
            <a:r>
              <a:rPr lang="en-US" sz="1800" smtClean="0"/>
              <a:t>	return super.onCreateOptionsMenu(menu);</a:t>
            </a:r>
            <a:endParaRPr lang="en-US" sz="1600" smtClean="0"/>
          </a:p>
          <a:p>
            <a:r>
              <a:rPr lang="en-US" sz="2000" smtClean="0"/>
              <a:t>}</a:t>
            </a:r>
            <a:endParaRPr lang="en-US" sz="20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t>Build an Android app using existing SQLite Database</a:t>
            </a:r>
            <a:endParaRPr lang="en-US" sz="280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smtClean="0"/>
              <a:t>Máy ảo giả lập: AVD (Android Virtual Device)</a:t>
            </a:r>
          </a:p>
          <a:p>
            <a:r>
              <a:rPr lang="en-US" sz="2000" smtClean="0"/>
              <a:t>- Độ phân giải: 768 x 1280 dpi</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Cấu hình chung cho app</a:t>
            </a:r>
            <a:endParaRPr lang="en-US"/>
          </a:p>
        </p:txBody>
      </p:sp>
      <p:sp>
        <p:nvSpPr>
          <p:cNvPr id="3" name="Content Placeholder 2"/>
          <p:cNvSpPr>
            <a:spLocks noGrp="1"/>
          </p:cNvSpPr>
          <p:nvPr>
            <p:ph idx="1"/>
          </p:nvPr>
        </p:nvSpPr>
        <p:spPr/>
        <p:txBody>
          <a:bodyPr>
            <a:normAutofit/>
          </a:bodyPr>
          <a:lstStyle/>
          <a:p>
            <a:r>
              <a:rPr lang="en-US" sz="2000" smtClean="0">
                <a:latin typeface="Times New Roman" pitchFamily="18" charset="0"/>
                <a:cs typeface="Times New Roman" pitchFamily="18" charset="0"/>
              </a:rPr>
              <a:t>Trong file AndroidManifest.xml, ta thiết lập một vài thông số sau:</a:t>
            </a:r>
          </a:p>
          <a:p>
            <a:r>
              <a:rPr lang="en-US" sz="2000" smtClean="0">
                <a:latin typeface="Times New Roman" pitchFamily="18" charset="0"/>
                <a:cs typeface="Times New Roman" pitchFamily="18" charset="0"/>
              </a:rPr>
              <a:t>+) Tên package: package=“com.example.nhom1”</a:t>
            </a:r>
          </a:p>
          <a:p>
            <a:r>
              <a:rPr lang="en-US" sz="2000" smtClean="0">
                <a:latin typeface="Times New Roman" pitchFamily="18" charset="0"/>
                <a:cs typeface="Times New Roman" pitchFamily="18" charset="0"/>
              </a:rPr>
              <a:t>+) Tên app: android:label=“@string/app_name”</a:t>
            </a:r>
          </a:p>
          <a:p>
            <a:r>
              <a:rPr lang="en-US" sz="2000" smtClean="0">
                <a:latin typeface="Times New Roman" pitchFamily="18" charset="0"/>
                <a:cs typeface="Times New Roman" pitchFamily="18" charset="0"/>
              </a:rPr>
              <a:t>+) Tên theme: android:theme=“@style/AppTheme”</a:t>
            </a:r>
          </a:p>
          <a:p>
            <a:r>
              <a:rPr lang="en-US" sz="2000" smtClean="0">
                <a:latin typeface="Times New Roman" pitchFamily="18" charset="0"/>
                <a:cs typeface="Times New Roman" pitchFamily="18" charset="0"/>
              </a:rPr>
              <a:t>+) Tên Activity chính khi khởi động app: </a:t>
            </a:r>
          </a:p>
          <a:p>
            <a:pPr>
              <a:buNone/>
            </a:pPr>
            <a:r>
              <a:rPr lang="en-US" sz="2000" smtClean="0">
                <a:latin typeface="Times New Roman" pitchFamily="18" charset="0"/>
                <a:cs typeface="Times New Roman" pitchFamily="18" charset="0"/>
              </a:rPr>
              <a:t>	  &lt;activity</a:t>
            </a:r>
          </a:p>
          <a:p>
            <a:pPr lvl="1">
              <a:buNone/>
            </a:pPr>
            <a:r>
              <a:rPr lang="en-US" sz="2000" smtClean="0">
                <a:latin typeface="Times New Roman" pitchFamily="18" charset="0"/>
                <a:cs typeface="Times New Roman" pitchFamily="18" charset="0"/>
              </a:rPr>
              <a:t>	android:name=“com.example.nhom1.MainActivity”</a:t>
            </a:r>
          </a:p>
          <a:p>
            <a:pPr lvl="1">
              <a:buNone/>
            </a:pPr>
            <a:r>
              <a:rPr lang="en-US" sz="2000" smtClean="0">
                <a:latin typeface="Times New Roman" pitchFamily="18" charset="0"/>
                <a:cs typeface="Times New Roman" pitchFamily="18" charset="0"/>
              </a:rPr>
              <a:t>		&lt;intent-filter&gt;</a:t>
            </a:r>
          </a:p>
          <a:p>
            <a:pPr lvl="1">
              <a:buNone/>
            </a:pPr>
            <a:r>
              <a:rPr lang="en-US" sz="2000" smtClean="0">
                <a:latin typeface="Times New Roman" pitchFamily="18" charset="0"/>
                <a:cs typeface="Times New Roman" pitchFamily="18" charset="0"/>
              </a:rPr>
              <a:t>		    &lt;action android:name=“android.intent.action.MAIN”/&gt;</a:t>
            </a:r>
          </a:p>
          <a:p>
            <a:pPr lvl="1">
              <a:buNone/>
            </a:pPr>
            <a:r>
              <a:rPr lang="en-US" sz="2000" smtClean="0">
                <a:latin typeface="Times New Roman" pitchFamily="18" charset="0"/>
                <a:cs typeface="Times New Roman" pitchFamily="18" charset="0"/>
              </a:rPr>
              <a:t>		    &lt;category android:name=“android.intent.category.LAUNCHER”/&gt;</a:t>
            </a:r>
          </a:p>
          <a:p>
            <a:pPr lvl="1">
              <a:buNone/>
            </a:pPr>
            <a:r>
              <a:rPr lang="en-US" sz="2000" smtClean="0">
                <a:latin typeface="Times New Roman" pitchFamily="18" charset="0"/>
                <a:cs typeface="Times New Roman" pitchFamily="18" charset="0"/>
              </a:rPr>
              <a:t>		&lt;/intent-filter&gt;</a:t>
            </a:r>
          </a:p>
          <a:p>
            <a:pPr lvl="1">
              <a:buNone/>
            </a:pPr>
            <a:r>
              <a:rPr lang="en-US" sz="2000" smtClean="0">
                <a:latin typeface="Times New Roman" pitchFamily="18" charset="0"/>
                <a:cs typeface="Times New Roman" pitchFamily="18" charset="0"/>
              </a:rPr>
              <a:t>&lt;/activity&gt;</a:t>
            </a:r>
            <a:endParaRPr lang="en-US" sz="200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Creating dashboard</a:t>
            </a:r>
            <a:endParaRPr lang="en-US"/>
          </a:p>
        </p:txBody>
      </p:sp>
      <p:sp>
        <p:nvSpPr>
          <p:cNvPr id="3" name="Content Placeholder 2"/>
          <p:cNvSpPr>
            <a:spLocks noGrp="1"/>
          </p:cNvSpPr>
          <p:nvPr>
            <p:ph idx="1"/>
          </p:nvPr>
        </p:nvSpPr>
        <p:spPr/>
        <p:txBody>
          <a:bodyPr/>
          <a:lstStyle/>
          <a:p>
            <a:r>
              <a:rPr lang="en-US" smtClean="0"/>
              <a:t>Changing background </a:t>
            </a:r>
          </a:p>
          <a:p>
            <a:r>
              <a:rPr lang="en-US" smtClean="0"/>
              <a:t>Example: </a:t>
            </a:r>
          </a:p>
          <a:p>
            <a:pPr lvl="1"/>
            <a:r>
              <a:rPr lang="en-US" smtClean="0"/>
              <a:t>Color: #FFFFFF (white)</a:t>
            </a:r>
          </a:p>
          <a:p>
            <a:pPr lvl="1">
              <a:buNone/>
            </a:pPr>
            <a:r>
              <a:rPr lang="en-US" smtClean="0"/>
              <a:t>– Background: #000000 (black)</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smtClean="0"/>
              <a:t>Building a navigation drawer</a:t>
            </a:r>
            <a:endParaRPr lang="en-US" sz="3600"/>
          </a:p>
        </p:txBody>
      </p:sp>
      <p:sp>
        <p:nvSpPr>
          <p:cNvPr id="3" name="Content Placeholder 2"/>
          <p:cNvSpPr>
            <a:spLocks noGrp="1"/>
          </p:cNvSpPr>
          <p:nvPr>
            <p:ph idx="1"/>
          </p:nvPr>
        </p:nvSpPr>
        <p:spPr/>
        <p:txBody>
          <a:bodyPr>
            <a:normAutofit/>
          </a:bodyPr>
          <a:lstStyle/>
          <a:p>
            <a:r>
              <a:rPr lang="en-US" sz="2000" smtClean="0"/>
              <a:t>The navigation drawer is a panel that transitions in from the left edge of the screen and displays the app’s main navigation options.</a:t>
            </a:r>
          </a:p>
          <a:p>
            <a:r>
              <a:rPr lang="en-US" sz="2000" smtClean="0"/>
              <a:t>When the navigation drawer is expanded, the user can dismiss it in one of four ways:</a:t>
            </a:r>
          </a:p>
          <a:p>
            <a:pPr lvl="1">
              <a:buNone/>
            </a:pPr>
            <a:r>
              <a:rPr lang="en-US" sz="2000" smtClean="0"/>
              <a:t>+=&gt; Touching the content outside the navigation drawer.</a:t>
            </a:r>
          </a:p>
          <a:p>
            <a:pPr lvl="1">
              <a:buNone/>
            </a:pPr>
            <a:r>
              <a:rPr lang="en-US" sz="2000" smtClean="0"/>
              <a:t>+=&gt; Swiping to the left anywhere on the screen (including edge swipe from right)</a:t>
            </a:r>
          </a:p>
          <a:p>
            <a:pPr lvl="1">
              <a:buNone/>
            </a:pPr>
            <a:r>
              <a:rPr lang="en-US" sz="2000" smtClean="0"/>
              <a:t>+=&gt; Touching the app icon/title in the action bar</a:t>
            </a:r>
          </a:p>
          <a:p>
            <a:pPr lvl="1">
              <a:buNone/>
            </a:pPr>
            <a:r>
              <a:rPr lang="en-US" sz="2000" smtClean="0"/>
              <a:t>+=&gt; Pressing Back</a:t>
            </a:r>
            <a:endParaRPr lang="en-US" sz="2000"/>
          </a:p>
          <a:p>
            <a:pPr lvl="1" indent="-742950">
              <a:buNone/>
            </a:pPr>
            <a:endParaRPr lang="en-US" sz="200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When to Use the Navigation Drawer</a:t>
            </a:r>
            <a:endParaRPr lang="en-US" sz="3200"/>
          </a:p>
        </p:txBody>
      </p:sp>
      <p:sp>
        <p:nvSpPr>
          <p:cNvPr id="3" name="Content Placeholder 2"/>
          <p:cNvSpPr>
            <a:spLocks noGrp="1"/>
          </p:cNvSpPr>
          <p:nvPr>
            <p:ph idx="1"/>
          </p:nvPr>
        </p:nvSpPr>
        <p:spPr/>
        <p:txBody>
          <a:bodyPr>
            <a:normAutofit lnSpcReduction="10000"/>
          </a:bodyPr>
          <a:lstStyle/>
          <a:p>
            <a:r>
              <a:rPr lang="en-US" sz="2000" b="1" smtClean="0"/>
              <a:t>More than 3 top-level views</a:t>
            </a:r>
          </a:p>
          <a:p>
            <a:r>
              <a:rPr lang="en-US" sz="1800" smtClean="0"/>
              <a:t>Navigation drawers are great for displaying a large number of navigation targets concurrently. Use the navigation drawer if you have more than 3 unique top-level views. If not, use fixed tabs for top-level organization to ease discovery and interaction.</a:t>
            </a:r>
          </a:p>
          <a:p>
            <a:r>
              <a:rPr lang="en-US" sz="2000" b="1" smtClean="0"/>
              <a:t>Cross-navigation from lower levels</a:t>
            </a:r>
          </a:p>
          <a:p>
            <a:r>
              <a:rPr lang="en-US" sz="1800" smtClean="0"/>
              <a:t>If your app requires cross-navigating between lower-level screens, consider using the navigation drawer. Because it is accessible from anywhere in the app, the drawer enables efficient navigation from lower-level screens to other important places in your app.</a:t>
            </a:r>
          </a:p>
          <a:p>
            <a:r>
              <a:rPr lang="en-US" sz="2000" b="1" smtClean="0"/>
              <a:t>Deep navigation branches</a:t>
            </a:r>
          </a:p>
          <a:p>
            <a:r>
              <a:rPr lang="en-US" sz="1800" smtClean="0"/>
              <a:t>If you have particularly deep branches, navigating to the top-level of your app can become repetitive and cumbersome with Up and Black alone. Since navigation drawer are accessible from anywhere in the app, navigation up to the top level is faster and more efficient.</a:t>
            </a:r>
            <a:endParaRPr lang="en-US"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Android Custom Navigation Drawer</a:t>
            </a:r>
            <a:endParaRPr lang="en-US" sz="3200"/>
          </a:p>
        </p:txBody>
      </p:sp>
      <p:pic>
        <p:nvPicPr>
          <p:cNvPr id="4" name="Content Placeholder 3" descr="sample-app-navigation1.png"/>
          <p:cNvPicPr>
            <a:picLocks noGrp="1" noChangeAspect="1"/>
          </p:cNvPicPr>
          <p:nvPr>
            <p:ph idx="1"/>
          </p:nvPr>
        </p:nvPicPr>
        <p:blipFill>
          <a:blip r:embed="rId2"/>
          <a:stretch>
            <a:fillRect/>
          </a:stretch>
        </p:blipFill>
        <p:spPr>
          <a:xfrm>
            <a:off x="1716484" y="1557338"/>
            <a:ext cx="5711031" cy="4568825"/>
          </a:xfrm>
        </p:spPr>
      </p:pic>
      <p:sp>
        <p:nvSpPr>
          <p:cNvPr id="5" name="Rectangle 4"/>
          <p:cNvSpPr/>
          <p:nvPr/>
        </p:nvSpPr>
        <p:spPr>
          <a:xfrm>
            <a:off x="4267200" y="1524000"/>
            <a:ext cx="609600" cy="46482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mtClean="0"/>
              <a:t>Example Custom Navigation Drawer Apps</a:t>
            </a:r>
            <a:endParaRPr lang="en-US" sz="3200"/>
          </a:p>
        </p:txBody>
      </p:sp>
      <p:pic>
        <p:nvPicPr>
          <p:cNvPr id="4" name="Content Placeholder 3" descr="custom_nd_apps.png"/>
          <p:cNvPicPr>
            <a:picLocks noGrp="1" noChangeAspect="1"/>
          </p:cNvPicPr>
          <p:nvPr>
            <p:ph idx="1"/>
          </p:nvPr>
        </p:nvPicPr>
        <p:blipFill>
          <a:blip r:embed="rId2"/>
          <a:stretch>
            <a:fillRect/>
          </a:stretch>
        </p:blipFill>
        <p:spPr>
          <a:xfrm>
            <a:off x="1447800" y="1524000"/>
            <a:ext cx="6211213" cy="4568825"/>
          </a:xfrm>
          <a:ln w="38100" cmpd="sng">
            <a:solidFill>
              <a:srgbClr val="00B050"/>
            </a:solidFill>
          </a:ln>
        </p:spPr>
      </p:pic>
    </p:spTree>
  </p:cSld>
  <p:clrMapOvr>
    <a:masterClrMapping/>
  </p:clrMapOvr>
</p:sld>
</file>

<file path=ppt/theme/theme1.xml><?xml version="1.0" encoding="utf-8"?>
<a:theme xmlns:a="http://schemas.openxmlformats.org/drawingml/2006/main" name="Android-Green-PowerPoin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Android-Green-PowerPoint-Template</Template>
  <TotalTime>2108</TotalTime>
  <Words>953</Words>
  <Application>Microsoft Office PowerPoint</Application>
  <PresentationFormat>On-screen Show (4:3)</PresentationFormat>
  <Paragraphs>175</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Android-Green-PowerPoint-Template</vt:lpstr>
      <vt:lpstr>Team 1: Android Class 15  NIIT-ICT Hà Nội</vt:lpstr>
      <vt:lpstr>Members</vt:lpstr>
      <vt:lpstr>PowerPoint Presentation</vt:lpstr>
      <vt:lpstr>Cấu hình chung cho app</vt:lpstr>
      <vt:lpstr>Creating dashboard</vt:lpstr>
      <vt:lpstr>Building a navigation drawer</vt:lpstr>
      <vt:lpstr>When to Use the Navigation Drawer</vt:lpstr>
      <vt:lpstr>Android Custom Navigation Drawer</vt:lpstr>
      <vt:lpstr>Example Custom Navigation Drawer Apps</vt:lpstr>
      <vt:lpstr>Sử dụng các màu sắc cơ bản cho ứng dụng</vt:lpstr>
      <vt:lpstr>Chỉ định 1 styles.xml chung</vt:lpstr>
      <vt:lpstr>Định nghĩa 1 file styles.xml</vt:lpstr>
      <vt:lpstr>Tạo Theme cho app</vt:lpstr>
      <vt:lpstr>ListView Widget</vt:lpstr>
      <vt:lpstr>ListItem</vt:lpstr>
      <vt:lpstr>Adapter</vt:lpstr>
      <vt:lpstr>GridView Layout – Menu item Nhà tuyển dụng hàng đầu</vt:lpstr>
      <vt:lpstr>Thiết kế cơ sở dữ liệu - database</vt:lpstr>
      <vt:lpstr>Kết nối tới cơ sở dữ liệu SQLite</vt:lpstr>
      <vt:lpstr>Share ý kiến – chia sẻ thông tin</vt:lpstr>
      <vt:lpstr>Gửi email trong ứng dụng android</vt:lpstr>
      <vt:lpstr>Gửi tin nhắn SMS trong ứng dụng android</vt:lpstr>
      <vt:lpstr>Tạo hiệu ứng animation trong việc chuyển giữa các layout</vt:lpstr>
      <vt:lpstr>Android WebView Widget</vt:lpstr>
      <vt:lpstr>ScrollView</vt:lpstr>
      <vt:lpstr>Chuyển Activity đính kèm dữ liệu</vt:lpstr>
      <vt:lpstr>Sử dụng Action Bar trong Android</vt:lpstr>
      <vt:lpstr>PowerPoint Presentation</vt:lpstr>
      <vt:lpstr>Build an Android app using existing SQLite Database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1: NIIT-ICT Hà Nội</dc:title>
  <dc:creator>Computer</dc:creator>
  <cp:lastModifiedBy>Computer</cp:lastModifiedBy>
  <cp:revision>117</cp:revision>
  <dcterms:created xsi:type="dcterms:W3CDTF">2014-06-15T07:21:05Z</dcterms:created>
  <dcterms:modified xsi:type="dcterms:W3CDTF">2014-08-15T09:10:22Z</dcterms:modified>
</cp:coreProperties>
</file>