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3"/>
  </p:notesMasterIdLst>
  <p:handoutMasterIdLst>
    <p:handoutMasterId r:id="rId24"/>
  </p:handoutMasterIdLst>
  <p:sldIdLst>
    <p:sldId id="261" r:id="rId3"/>
    <p:sldId id="280" r:id="rId4"/>
    <p:sldId id="271" r:id="rId5"/>
    <p:sldId id="272" r:id="rId6"/>
    <p:sldId id="273" r:id="rId7"/>
    <p:sldId id="257" r:id="rId8"/>
    <p:sldId id="274" r:id="rId9"/>
    <p:sldId id="275" r:id="rId10"/>
    <p:sldId id="276" r:id="rId11"/>
    <p:sldId id="277" r:id="rId12"/>
    <p:sldId id="278" r:id="rId13"/>
    <p:sldId id="285" r:id="rId14"/>
    <p:sldId id="281" r:id="rId15"/>
    <p:sldId id="288" r:id="rId16"/>
    <p:sldId id="286" r:id="rId17"/>
    <p:sldId id="279" r:id="rId18"/>
    <p:sldId id="282" r:id="rId19"/>
    <p:sldId id="287" r:id="rId20"/>
    <p:sldId id="283" r:id="rId21"/>
    <p:sldId id="28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6"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1" d="100"/>
          <a:sy n="51" d="100"/>
        </p:scale>
        <p:origin x="102" y="48"/>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07-25T07:08:50.390" idx="4">
    <p:pos x="10" y="10"/>
    <p:text>http://searchbusinessanalytics.techtarget.com/definition/big-data-analytics</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6-07-25T08:27:19.066" idx="5">
    <p:pos x="10" y="10"/>
    <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6-07-25T11:07:19.253" idx="6">
    <p:pos x="10" y="10"/>
    <p:text>http://www.sas.com/en_us/insights/analytics/big-data-analytics.html#dmtechnical</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7/25/2016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7/25/2016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A29A4-78C8-47AB-BA06-22CB45938951}" type="datetime1">
              <a:rPr lang="en-US" smtClean="0"/>
              <a:t>7/25/2016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7/25/2016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74B5B-21A0-4192-BF4C-38187F1A68D8}" type="datetime1">
              <a:rPr lang="en-US" smtClean="0"/>
              <a:t>7/25/2016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5CF7C-B333-48E1-A4A6-83A3C8B73AC0}" type="datetime1">
              <a:rPr lang="en-US" smtClean="0"/>
              <a:t>7/25/2016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20762-5CBF-4210-AB54-376B091119F8}" type="datetime1">
              <a:rPr lang="en-US" smtClean="0"/>
              <a:t>7/25/2016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0DB371-BF5F-4058-A212-1A908E4D2674}" type="datetime1">
              <a:rPr lang="en-US" smtClean="0"/>
              <a:t>7/25/2016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7/25/2016</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F5BAF629-ECA2-4CF3-B790-9D9BDED98269}" type="datetime1">
              <a:rPr lang="en-US" smtClean="0"/>
              <a:t>7/25/2016</a:t>
            </a:fld>
            <a:endParaRPr lang="en-US"/>
          </a:p>
        </p:txBody>
      </p:sp>
      <p:sp>
        <p:nvSpPr>
          <p:cNvPr id="6" name="Footer Placeholder 5"/>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7/25/2016</a:t>
            </a:fld>
            <a:endParaRPr lang="en-US"/>
          </a:p>
        </p:txBody>
      </p: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Big Data Analytics</a:t>
            </a:r>
            <a:endParaRPr lang="en-US" dirty="0"/>
          </a:p>
        </p:txBody>
      </p:sp>
      <p:sp>
        <p:nvSpPr>
          <p:cNvPr id="3" name="Subtitle 2"/>
          <p:cNvSpPr>
            <a:spLocks noGrp="1"/>
          </p:cNvSpPr>
          <p:nvPr>
            <p:ph type="subTitle" idx="1"/>
          </p:nvPr>
        </p:nvSpPr>
        <p:spPr/>
        <p:txBody>
          <a:bodyPr/>
          <a:lstStyle/>
          <a:p>
            <a:r>
              <a:rPr lang="en-US" dirty="0" smtClean="0"/>
              <a:t>Academic English</a:t>
            </a:r>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p:txBody>
          <a:bodyPr/>
          <a:lstStyle/>
          <a:p>
            <a:r>
              <a:rPr lang="en-US" dirty="0" smtClean="0">
                <a:solidFill>
                  <a:srgbClr val="009999"/>
                </a:solidFill>
              </a:rPr>
              <a:t>Hadoop</a:t>
            </a:r>
            <a:r>
              <a:rPr lang="en-US" dirty="0" smtClean="0"/>
              <a:t> and related tools such as </a:t>
            </a:r>
            <a:r>
              <a:rPr lang="en-US" dirty="0" smtClean="0">
                <a:solidFill>
                  <a:srgbClr val="009999"/>
                </a:solidFill>
              </a:rPr>
              <a:t>YARN</a:t>
            </a:r>
            <a:r>
              <a:rPr lang="en-US" dirty="0" smtClean="0"/>
              <a:t>, </a:t>
            </a:r>
            <a:r>
              <a:rPr lang="en-US" dirty="0" err="1" smtClean="0">
                <a:solidFill>
                  <a:srgbClr val="009999"/>
                </a:solidFill>
              </a:rPr>
              <a:t>MapReduce</a:t>
            </a:r>
            <a:r>
              <a:rPr lang="en-US" dirty="0" smtClean="0"/>
              <a:t>, </a:t>
            </a:r>
            <a:r>
              <a:rPr lang="en-US" dirty="0" smtClean="0">
                <a:solidFill>
                  <a:srgbClr val="009999"/>
                </a:solidFill>
              </a:rPr>
              <a:t>Spark</a:t>
            </a:r>
            <a:r>
              <a:rPr lang="en-US" dirty="0" smtClean="0"/>
              <a:t>, </a:t>
            </a:r>
            <a:r>
              <a:rPr lang="en-US" dirty="0" smtClean="0">
                <a:solidFill>
                  <a:srgbClr val="009999"/>
                </a:solidFill>
              </a:rPr>
              <a:t>Hive</a:t>
            </a:r>
            <a:r>
              <a:rPr lang="en-US" dirty="0" smtClean="0"/>
              <a:t> and </a:t>
            </a:r>
            <a:r>
              <a:rPr lang="en-US" dirty="0" smtClean="0">
                <a:solidFill>
                  <a:srgbClr val="009999"/>
                </a:solidFill>
              </a:rPr>
              <a:t>Pig</a:t>
            </a:r>
            <a:r>
              <a:rPr lang="en-US" dirty="0" smtClean="0"/>
              <a:t> as well as </a:t>
            </a:r>
            <a:r>
              <a:rPr lang="en-US" dirty="0" smtClean="0">
                <a:solidFill>
                  <a:srgbClr val="009999"/>
                </a:solidFill>
              </a:rPr>
              <a:t>NoSQL</a:t>
            </a:r>
            <a:r>
              <a:rPr lang="en-US" dirty="0" smtClean="0"/>
              <a:t> databases. Those technologies form the core of an open source software framework that supports the processing of large and diverse data sets across </a:t>
            </a:r>
            <a:r>
              <a:rPr lang="en-US" smtClean="0"/>
              <a:t>clustered systems.</a:t>
            </a:r>
            <a:endParaRPr lang="en-US"/>
          </a:p>
        </p:txBody>
      </p:sp>
    </p:spTree>
    <p:extLst>
      <p:ext uri="{BB962C8B-B14F-4D97-AF65-F5344CB8AC3E}">
        <p14:creationId xmlns:p14="http://schemas.microsoft.com/office/powerpoint/2010/main" val="77613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a:t>
            </a:r>
            <a:endParaRPr lang="en-US" dirty="0"/>
          </a:p>
        </p:txBody>
      </p:sp>
      <p:sp>
        <p:nvSpPr>
          <p:cNvPr id="3" name="Content Placeholder 2"/>
          <p:cNvSpPr>
            <a:spLocks noGrp="1"/>
          </p:cNvSpPr>
          <p:nvPr>
            <p:ph idx="1"/>
          </p:nvPr>
        </p:nvSpPr>
        <p:spPr/>
        <p:txBody>
          <a:bodyPr/>
          <a:lstStyle/>
          <a:p>
            <a:r>
              <a:rPr lang="en-US" smtClean="0"/>
              <a:t>In some cases, </a:t>
            </a:r>
            <a:r>
              <a:rPr lang="en-US" smtClean="0">
                <a:solidFill>
                  <a:srgbClr val="009999"/>
                </a:solidFill>
              </a:rPr>
              <a:t>Hadoop clusters </a:t>
            </a:r>
            <a:r>
              <a:rPr lang="en-US" smtClean="0"/>
              <a:t>and NoSQL systems are being used as landing pads and staging areas for data before it gets loaded into a data warehouse for analysis, often in a summarized form that is more condutive to relational structures. </a:t>
            </a:r>
          </a:p>
          <a:p>
            <a:r>
              <a:rPr lang="en-US" smtClean="0"/>
              <a:t>In such architectures, subsets of the data can then be filtered for analysis in data warehouses and </a:t>
            </a:r>
            <a:r>
              <a:rPr lang="en-US" smtClean="0">
                <a:solidFill>
                  <a:srgbClr val="009999"/>
                </a:solidFill>
              </a:rPr>
              <a:t>analytical databases</a:t>
            </a:r>
            <a:r>
              <a:rPr lang="en-US" smtClean="0"/>
              <a:t>, or it can be analyzed directly in Hadoop using batch query tools, stream processing software and </a:t>
            </a:r>
            <a:r>
              <a:rPr lang="en-US" smtClean="0">
                <a:solidFill>
                  <a:srgbClr val="009999"/>
                </a:solidFill>
              </a:rPr>
              <a:t>SQL on Hadoop </a:t>
            </a:r>
            <a:r>
              <a:rPr lang="en-US" smtClean="0"/>
              <a:t>technologies that run interactive, ad hoc queries written in </a:t>
            </a:r>
            <a:r>
              <a:rPr lang="en-US" smtClean="0">
                <a:solidFill>
                  <a:srgbClr val="009999"/>
                </a:solidFill>
              </a:rPr>
              <a:t>SQL</a:t>
            </a:r>
            <a:r>
              <a:rPr lang="en-US" smtClean="0"/>
              <a:t>.</a:t>
            </a:r>
            <a:endParaRPr lang="en-US"/>
          </a:p>
          <a:p>
            <a:endParaRPr lang="en-US"/>
          </a:p>
        </p:txBody>
      </p:sp>
    </p:spTree>
    <p:extLst>
      <p:ext uri="{BB962C8B-B14F-4D97-AF65-F5344CB8AC3E}">
        <p14:creationId xmlns:p14="http://schemas.microsoft.com/office/powerpoint/2010/main" val="1014077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Challenge</a:t>
            </a:r>
            <a:endParaRPr lang="vi-VN"/>
          </a:p>
        </p:txBody>
      </p:sp>
      <p:sp>
        <p:nvSpPr>
          <p:cNvPr id="3" name="Content Placeholder 2"/>
          <p:cNvSpPr>
            <a:spLocks noGrp="1"/>
          </p:cNvSpPr>
          <p:nvPr>
            <p:ph idx="1"/>
          </p:nvPr>
        </p:nvSpPr>
        <p:spPr/>
        <p:txBody>
          <a:bodyPr/>
          <a:lstStyle/>
          <a:p>
            <a:r>
              <a:rPr lang="en-US" smtClean="0"/>
              <a:t>For most organizations, big data analysis is a challenge. Consider the sheer volume of data and the different formats of the data (both </a:t>
            </a:r>
            <a:r>
              <a:rPr lang="en-US" smtClean="0">
                <a:solidFill>
                  <a:srgbClr val="009999"/>
                </a:solidFill>
              </a:rPr>
              <a:t>structured</a:t>
            </a:r>
            <a:r>
              <a:rPr lang="en-US" smtClean="0"/>
              <a:t> and </a:t>
            </a:r>
            <a:r>
              <a:rPr lang="en-US" smtClean="0">
                <a:solidFill>
                  <a:srgbClr val="009999"/>
                </a:solidFill>
              </a:rPr>
              <a:t>unstructured</a:t>
            </a:r>
            <a:r>
              <a:rPr lang="en-US" smtClean="0"/>
              <a:t> data) that is collected across the entire organization and the many different ways different types of data can be combined, contrasted and analyzed to find patterns and other useful business information.</a:t>
            </a:r>
          </a:p>
          <a:p>
            <a:r>
              <a:rPr lang="en-US" smtClean="0"/>
              <a:t>The first challenge is in breaking down data silos to access all data an organization stores in different places and often in different systems. A second big data challenge is in creating platforms that can pull in unstructured data as easily as structured data. This massive volume of data is typically so large that it’s difficult to process using traditional database and software methods.</a:t>
            </a:r>
            <a:endParaRPr lang="en-US"/>
          </a:p>
          <a:p>
            <a:endParaRPr lang="vi-VN"/>
          </a:p>
        </p:txBody>
      </p:sp>
    </p:spTree>
    <p:extLst>
      <p:ext uri="{BB962C8B-B14F-4D97-AF65-F5344CB8AC3E}">
        <p14:creationId xmlns:p14="http://schemas.microsoft.com/office/powerpoint/2010/main" val="40474271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6858000"/>
          </a:xfrm>
        </p:spPr>
        <p:txBody>
          <a:bodyPr/>
          <a:lstStyle/>
          <a:p>
            <a:pPr algn="ctr"/>
            <a:r>
              <a:rPr lang="en-US" smtClean="0"/>
              <a:t>Part II: Formation and development</a:t>
            </a:r>
            <a:br>
              <a:rPr lang="en-US" smtClean="0"/>
            </a:br>
            <a:r>
              <a:rPr lang="en-US"/>
              <a:t/>
            </a:r>
            <a:br>
              <a:rPr lang="en-US"/>
            </a:br>
            <a:r>
              <a:rPr lang="en-US" smtClean="0"/>
              <a:t/>
            </a:r>
            <a:br>
              <a:rPr lang="en-US" smtClean="0"/>
            </a:br>
            <a:r>
              <a:rPr lang="en-US"/>
              <a:t/>
            </a:r>
            <a:br>
              <a:rPr lang="en-US"/>
            </a:br>
            <a:r>
              <a:rPr lang="en-US" smtClean="0"/>
              <a:t/>
            </a:r>
            <a:br>
              <a:rPr lang="en-US" smtClean="0"/>
            </a:br>
            <a:r>
              <a:rPr lang="en-US"/>
              <a:t/>
            </a:r>
            <a:br>
              <a:rPr lang="en-US"/>
            </a:br>
            <a:r>
              <a:rPr lang="en-US" smtClean="0"/>
              <a:t/>
            </a:r>
            <a:br>
              <a:rPr lang="en-US" smtClean="0"/>
            </a:br>
            <a:r>
              <a:rPr lang="en-US"/>
              <a:t/>
            </a:r>
            <a:br>
              <a:rPr lang="en-US"/>
            </a:br>
            <a:endParaRPr lang="vi-VN"/>
          </a:p>
        </p:txBody>
      </p:sp>
    </p:spTree>
    <p:extLst>
      <p:ext uri="{BB962C8B-B14F-4D97-AF65-F5344CB8AC3E}">
        <p14:creationId xmlns:p14="http://schemas.microsoft.com/office/powerpoint/2010/main" val="5401206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lstStyle/>
          <a:p>
            <a:pPr algn="ctr"/>
            <a:r>
              <a:rPr lang="en-US" smtClean="0"/>
              <a:t>Why do we need analyzing big data ?</a:t>
            </a:r>
            <a:br>
              <a:rPr lang="en-US" smtClean="0"/>
            </a:br>
            <a:r>
              <a:rPr lang="en-US"/>
              <a:t/>
            </a:r>
            <a:br>
              <a:rPr lang="en-US"/>
            </a:br>
            <a:r>
              <a:rPr lang="en-US" smtClean="0"/>
              <a:t/>
            </a:r>
            <a:br>
              <a:rPr lang="en-US" smtClean="0"/>
            </a:br>
            <a:r>
              <a:rPr lang="en-US"/>
              <a:t/>
            </a:r>
            <a:br>
              <a:rPr lang="en-US"/>
            </a:br>
            <a:r>
              <a:rPr lang="en-US" smtClean="0"/>
              <a:t/>
            </a:r>
            <a:br>
              <a:rPr lang="en-US" smtClean="0"/>
            </a:br>
            <a:r>
              <a:rPr lang="en-US"/>
              <a:t/>
            </a:r>
            <a:br>
              <a:rPr lang="en-US"/>
            </a:br>
            <a:r>
              <a:rPr lang="en-US" smtClean="0"/>
              <a:t/>
            </a:r>
            <a:br>
              <a:rPr lang="en-US" smtClean="0"/>
            </a:br>
            <a:r>
              <a:rPr lang="en-US"/>
              <a:t/>
            </a:r>
            <a:br>
              <a:rPr lang="en-US"/>
            </a:br>
            <a:endParaRPr lang="en-US" dirty="0"/>
          </a:p>
        </p:txBody>
      </p:sp>
    </p:spTree>
    <p:extLst>
      <p:ext uri="{BB962C8B-B14F-4D97-AF65-F5344CB8AC3E}">
        <p14:creationId xmlns:p14="http://schemas.microsoft.com/office/powerpoint/2010/main" val="41090762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Big Data Requires High-Performance Analytics</a:t>
            </a:r>
            <a:endParaRPr lang="vi-VN"/>
          </a:p>
        </p:txBody>
      </p:sp>
      <p:sp>
        <p:nvSpPr>
          <p:cNvPr id="3" name="Content Placeholder 2"/>
          <p:cNvSpPr>
            <a:spLocks noGrp="1"/>
          </p:cNvSpPr>
          <p:nvPr>
            <p:ph idx="1"/>
          </p:nvPr>
        </p:nvSpPr>
        <p:spPr/>
        <p:txBody>
          <a:bodyPr/>
          <a:lstStyle/>
          <a:p>
            <a:r>
              <a:rPr lang="en-US" smtClean="0"/>
              <a:t>To analyze such a large volume of data, big data analytics is typically performed using specialized software tools and applications for </a:t>
            </a:r>
            <a:r>
              <a:rPr lang="en-US" smtClean="0">
                <a:solidFill>
                  <a:srgbClr val="009999"/>
                </a:solidFill>
              </a:rPr>
              <a:t>predictive analytics, data mining</a:t>
            </a:r>
            <a:r>
              <a:rPr lang="en-US" smtClean="0"/>
              <a:t>, text mining, forecasting and data optimization. Collectively these processes are separate but highly integrated functions of high-performance analytics. Using big data tools and software enables an organization to process extremely large volumes of data that a business has collected to determine which data is relevant and can be analyzed to drive better business decisions in the future.</a:t>
            </a:r>
            <a:endParaRPr lang="vi-VN"/>
          </a:p>
        </p:txBody>
      </p:sp>
    </p:spTree>
    <p:extLst>
      <p:ext uri="{BB962C8B-B14F-4D97-AF65-F5344CB8AC3E}">
        <p14:creationId xmlns:p14="http://schemas.microsoft.com/office/powerpoint/2010/main" val="38512246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p:spPr>
        <p:txBody>
          <a:bodyPr/>
          <a:lstStyle/>
          <a:p>
            <a:pPr algn="ctr"/>
            <a:r>
              <a:rPr lang="en-US" smtClean="0"/>
              <a:t>Why is big data analytics important ?</a:t>
            </a:r>
            <a:br>
              <a:rPr lang="en-US" smtClean="0"/>
            </a:br>
            <a:r>
              <a:rPr lang="en-US"/>
              <a:t/>
            </a:r>
            <a:br>
              <a:rPr lang="en-US"/>
            </a:br>
            <a:r>
              <a:rPr lang="en-US" smtClean="0"/>
              <a:t/>
            </a:r>
            <a:br>
              <a:rPr lang="en-US" smtClean="0"/>
            </a:br>
            <a:r>
              <a:rPr lang="en-US"/>
              <a:t/>
            </a:r>
            <a:br>
              <a:rPr lang="en-US"/>
            </a:br>
            <a:r>
              <a:rPr lang="en-US" smtClean="0"/>
              <a:t/>
            </a:r>
            <a:br>
              <a:rPr lang="en-US" smtClean="0"/>
            </a:br>
            <a:r>
              <a:rPr lang="en-US"/>
              <a:t/>
            </a:r>
            <a:br>
              <a:rPr lang="en-US"/>
            </a:br>
            <a:r>
              <a:rPr lang="en-US" smtClean="0"/>
              <a:t/>
            </a:r>
            <a:br>
              <a:rPr lang="en-US" smtClean="0"/>
            </a:br>
            <a:r>
              <a:rPr lang="en-US"/>
              <a:t/>
            </a:r>
            <a:br>
              <a:rPr lang="en-US"/>
            </a:br>
            <a:endParaRPr lang="en-US" dirty="0"/>
          </a:p>
        </p:txBody>
      </p:sp>
    </p:spTree>
    <p:extLst>
      <p:ext uri="{BB962C8B-B14F-4D97-AF65-F5344CB8AC3E}">
        <p14:creationId xmlns:p14="http://schemas.microsoft.com/office/powerpoint/2010/main" val="8889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39005"/>
            <a:ext cx="9601200" cy="1142385"/>
          </a:xfrm>
        </p:spPr>
        <p:txBody>
          <a:bodyPr/>
          <a:lstStyle/>
          <a:p>
            <a:r>
              <a:rPr lang="en-US" smtClean="0"/>
              <a:t>Benefits</a:t>
            </a:r>
            <a:br>
              <a:rPr lang="en-US" smtClean="0"/>
            </a:br>
            <a:endParaRPr lang="vi-V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2046514"/>
            <a:ext cx="3333750" cy="2895600"/>
          </a:xfrm>
        </p:spPr>
      </p:pic>
      <p:sp>
        <p:nvSpPr>
          <p:cNvPr id="6" name="Title 1"/>
          <p:cNvSpPr txBox="1">
            <a:spLocks/>
          </p:cNvSpPr>
          <p:nvPr/>
        </p:nvSpPr>
        <p:spPr>
          <a:xfrm>
            <a:off x="4876800" y="1646238"/>
            <a:ext cx="6723961" cy="4373562"/>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342900" indent="-342900">
              <a:buAutoNum type="arabicPeriod"/>
            </a:pPr>
            <a:r>
              <a:rPr lang="en-US" sz="2000" smtClean="0">
                <a:solidFill>
                  <a:schemeClr val="tx1"/>
                </a:solidFill>
              </a:rPr>
              <a:t>Cost reduction</a:t>
            </a:r>
            <a:r>
              <a:rPr lang="en-US" sz="2000" b="0" smtClean="0">
                <a:solidFill>
                  <a:schemeClr val="tx1"/>
                </a:solidFill>
              </a:rPr>
              <a:t>. Big Data technologies such as Hadoop and cloud-based analytics bring significant cost advantages when it comes to storing large amounts of data – plus they can identify more efficient ways of doing business.</a:t>
            </a:r>
          </a:p>
          <a:p>
            <a:pPr marL="342900" indent="-342900">
              <a:buAutoNum type="arabicPeriod"/>
            </a:pPr>
            <a:r>
              <a:rPr lang="en-US" sz="2000" smtClean="0">
                <a:solidFill>
                  <a:schemeClr val="tx1"/>
                </a:solidFill>
              </a:rPr>
              <a:t>Faster, better decision making</a:t>
            </a:r>
            <a:r>
              <a:rPr lang="en-US" sz="2000" b="0" smtClean="0">
                <a:solidFill>
                  <a:schemeClr val="tx1"/>
                </a:solidFill>
              </a:rPr>
              <a:t>. With the speed of Hadoop and in-memory analytics, combined with the ability to analyze new sources of data, businesses are able to analyze information immediately – and make decisions based on what they’ve learned.</a:t>
            </a:r>
          </a:p>
          <a:p>
            <a:pPr marL="342900" indent="-342900">
              <a:buAutoNum type="arabicPeriod"/>
            </a:pPr>
            <a:r>
              <a:rPr lang="en-US" sz="2000" smtClean="0">
                <a:solidFill>
                  <a:schemeClr val="tx1"/>
                </a:solidFill>
              </a:rPr>
              <a:t>New products and services</a:t>
            </a:r>
            <a:r>
              <a:rPr lang="en-US" sz="2000" b="0" smtClean="0">
                <a:solidFill>
                  <a:schemeClr val="tx1"/>
                </a:solidFill>
              </a:rPr>
              <a:t>. With the ability to gauge customer needs and satisfaction through analytics comes the power to give customers what they want. Davenport points out that with big data analytics, more companies are creating new products to meet customers’ needs.</a:t>
            </a:r>
            <a:endParaRPr lang="vi-VN" sz="2000" b="0">
              <a:solidFill>
                <a:schemeClr val="tx1"/>
              </a:solidFill>
            </a:endParaRPr>
          </a:p>
        </p:txBody>
      </p:sp>
    </p:spTree>
    <p:extLst>
      <p:ext uri="{BB962C8B-B14F-4D97-AF65-F5344CB8AC3E}">
        <p14:creationId xmlns:p14="http://schemas.microsoft.com/office/powerpoint/2010/main" val="33680233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9428" y="340567"/>
            <a:ext cx="6248401" cy="5363547"/>
          </a:xfrm>
        </p:spPr>
        <p:txBody>
          <a:bodyPr>
            <a:normAutofit/>
          </a:bodyPr>
          <a:lstStyle/>
          <a:p>
            <a:pPr algn="ctr"/>
            <a:r>
              <a:rPr lang="en-US" sz="2400" smtClean="0"/>
              <a:t>How Big Data Analytics is Used Today ?</a:t>
            </a:r>
            <a:br>
              <a:rPr lang="en-US" sz="2400" smtClean="0"/>
            </a:br>
            <a:r>
              <a:rPr lang="en-US" sz="2400"/>
              <a:t/>
            </a:r>
            <a:br>
              <a:rPr lang="en-US" sz="2400"/>
            </a:br>
            <a:r>
              <a:rPr lang="en-US" sz="2400" smtClean="0"/>
              <a:t/>
            </a:r>
            <a:br>
              <a:rPr lang="en-US" sz="2400" smtClean="0"/>
            </a:br>
            <a:r>
              <a:rPr lang="en-US" sz="2400"/>
              <a:t/>
            </a:r>
            <a:br>
              <a:rPr lang="en-US" sz="2400"/>
            </a:br>
            <a:r>
              <a:rPr lang="en-US" sz="2400" smtClean="0"/>
              <a:t/>
            </a:r>
            <a:br>
              <a:rPr lang="en-US" sz="2400" smtClean="0"/>
            </a:br>
            <a:r>
              <a:rPr lang="en-US" sz="2400"/>
              <a:t/>
            </a:r>
            <a:br>
              <a:rPr lang="en-US" sz="2400"/>
            </a:br>
            <a:r>
              <a:rPr lang="en-US" sz="2400" smtClean="0"/>
              <a:t/>
            </a:r>
            <a:br>
              <a:rPr lang="en-US" sz="2400" smtClean="0"/>
            </a:br>
            <a:endParaRPr lang="vi-VN" sz="240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658" y="122048"/>
            <a:ext cx="3766456" cy="5982532"/>
          </a:xfrm>
          <a:prstGeom prst="rect">
            <a:avLst/>
          </a:prstGeom>
        </p:spPr>
      </p:pic>
    </p:spTree>
    <p:extLst>
      <p:ext uri="{BB962C8B-B14F-4D97-AF65-F5344CB8AC3E}">
        <p14:creationId xmlns:p14="http://schemas.microsoft.com/office/powerpoint/2010/main" val="27395482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Who’s using it ?</a:t>
            </a:r>
            <a:endParaRPr lang="vi-VN"/>
          </a:p>
        </p:txBody>
      </p:sp>
      <p:sp>
        <p:nvSpPr>
          <p:cNvPr id="3" name="Content Placeholder 2"/>
          <p:cNvSpPr>
            <a:spLocks noGrp="1"/>
          </p:cNvSpPr>
          <p:nvPr>
            <p:ph idx="1"/>
          </p:nvPr>
        </p:nvSpPr>
        <p:spPr/>
        <p:txBody>
          <a:bodyPr/>
          <a:lstStyle/>
          <a:p>
            <a:r>
              <a:rPr lang="en-US" smtClean="0"/>
              <a:t>Think of a business that relies on quick, agile decisions to stay competitive, and most likely big data analytics is involved in making that business tick. Here’s how different types of organizations might use the technology:</a:t>
            </a:r>
          </a:p>
          <a:p>
            <a:pPr lvl="1"/>
            <a:r>
              <a:rPr lang="en-US" smtClean="0"/>
              <a:t>Travel and hospitality</a:t>
            </a:r>
          </a:p>
          <a:p>
            <a:pPr lvl="1"/>
            <a:r>
              <a:rPr lang="en-US" smtClean="0"/>
              <a:t>Health care</a:t>
            </a:r>
          </a:p>
          <a:p>
            <a:pPr lvl="1"/>
            <a:r>
              <a:rPr lang="en-US" smtClean="0"/>
              <a:t>Government</a:t>
            </a:r>
          </a:p>
          <a:p>
            <a:pPr lvl="1"/>
            <a:r>
              <a:rPr lang="en-US" smtClean="0"/>
              <a:t>Retail</a:t>
            </a:r>
          </a:p>
        </p:txBody>
      </p:sp>
    </p:spTree>
    <p:extLst>
      <p:ext uri="{BB962C8B-B14F-4D97-AF65-F5344CB8AC3E}">
        <p14:creationId xmlns:p14="http://schemas.microsoft.com/office/powerpoint/2010/main" val="37448781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12191999" cy="6857999"/>
          </a:xfrm>
        </p:spPr>
        <p:txBody>
          <a:bodyPr>
            <a:normAutofit fontScale="90000"/>
          </a:bodyPr>
          <a:lstStyle/>
          <a:p>
            <a:pPr algn="ctr"/>
            <a:r>
              <a:rPr lang="en-US" sz="3600" smtClean="0"/>
              <a:t/>
            </a:r>
            <a:br>
              <a:rPr lang="en-US" sz="3600" smtClean="0"/>
            </a:br>
            <a:r>
              <a:rPr lang="en-US" sz="3600"/>
              <a:t/>
            </a:r>
            <a:br>
              <a:rPr lang="en-US" sz="3600"/>
            </a:br>
            <a:r>
              <a:rPr lang="en-US" sz="3600" smtClean="0"/>
              <a:t/>
            </a:r>
            <a:br>
              <a:rPr lang="en-US" sz="3600" smtClean="0"/>
            </a:br>
            <a:r>
              <a:rPr lang="en-US" sz="3600"/>
              <a:t/>
            </a:r>
            <a:br>
              <a:rPr lang="en-US" sz="3600"/>
            </a:br>
            <a:r>
              <a:rPr lang="en-US" sz="3600" smtClean="0"/>
              <a:t/>
            </a:r>
            <a:br>
              <a:rPr lang="en-US" sz="3600" smtClean="0"/>
            </a:br>
            <a:r>
              <a:rPr lang="en-US" sz="3600"/>
              <a:t/>
            </a:r>
            <a:br>
              <a:rPr lang="en-US" sz="3600"/>
            </a:br>
            <a:r>
              <a:rPr lang="en-US" sz="3600" smtClean="0"/>
              <a:t/>
            </a:r>
            <a:br>
              <a:rPr lang="en-US" sz="3600" smtClean="0"/>
            </a:br>
            <a:r>
              <a:rPr lang="en-US" sz="3600"/>
              <a:t/>
            </a:r>
            <a:br>
              <a:rPr lang="en-US" sz="3600"/>
            </a:br>
            <a:r>
              <a:rPr lang="en-US" sz="3600" smtClean="0"/>
              <a:t/>
            </a:r>
            <a:br>
              <a:rPr lang="en-US" sz="3600" smtClean="0"/>
            </a:br>
            <a:r>
              <a:rPr lang="en-US" sz="3600"/>
              <a:t/>
            </a:r>
            <a:br>
              <a:rPr lang="en-US" sz="3600"/>
            </a:br>
            <a:r>
              <a:rPr lang="en-US" sz="3600" smtClean="0"/>
              <a:t/>
            </a:r>
            <a:br>
              <a:rPr lang="en-US" sz="3600" smtClean="0"/>
            </a:br>
            <a:r>
              <a:rPr lang="en-US" sz="3600" smtClean="0"/>
              <a:t>Part I: Introduction</a:t>
            </a:r>
            <a:br>
              <a:rPr lang="en-US" sz="3600" smtClean="0"/>
            </a:br>
            <a:r>
              <a:rPr lang="en-US" sz="3600"/>
              <a:t/>
            </a:r>
            <a:br>
              <a:rPr lang="en-US" sz="3600"/>
            </a:br>
            <a:r>
              <a:rPr lang="en-US" sz="3600" smtClean="0"/>
              <a:t/>
            </a:r>
            <a:br>
              <a:rPr lang="en-US" sz="3600" smtClean="0"/>
            </a:br>
            <a:r>
              <a:rPr lang="en-US" sz="3600"/>
              <a:t/>
            </a:r>
            <a:br>
              <a:rPr lang="en-US" sz="3600"/>
            </a:br>
            <a:r>
              <a:rPr lang="en-US" sz="3600" smtClean="0"/>
              <a:t/>
            </a:r>
            <a:br>
              <a:rPr lang="en-US" sz="3600" smtClean="0"/>
            </a:br>
            <a:r>
              <a:rPr lang="en-US" sz="3600"/>
              <a:t/>
            </a:r>
            <a:br>
              <a:rPr lang="en-US" sz="3600"/>
            </a:br>
            <a:r>
              <a:rPr lang="en-US" sz="3600" smtClean="0"/>
              <a:t/>
            </a:r>
            <a:br>
              <a:rPr lang="en-US" sz="3600" smtClean="0"/>
            </a:br>
            <a:r>
              <a:rPr lang="en-US" sz="3600"/>
              <a:t/>
            </a:r>
            <a:br>
              <a:rPr lang="en-US" sz="3600"/>
            </a:br>
            <a:endParaRPr lang="vi-VN" sz="3600"/>
          </a:p>
        </p:txBody>
      </p:sp>
    </p:spTree>
    <p:extLst>
      <p:ext uri="{BB962C8B-B14F-4D97-AF65-F5344CB8AC3E}">
        <p14:creationId xmlns:p14="http://schemas.microsoft.com/office/powerpoint/2010/main" val="8090282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It Works ?</a:t>
            </a:r>
            <a:endParaRPr lang="vi-VN"/>
          </a:p>
        </p:txBody>
      </p:sp>
      <p:sp>
        <p:nvSpPr>
          <p:cNvPr id="3" name="Content Placeholder 2"/>
          <p:cNvSpPr>
            <a:spLocks noGrp="1"/>
          </p:cNvSpPr>
          <p:nvPr>
            <p:ph idx="1"/>
          </p:nvPr>
        </p:nvSpPr>
        <p:spPr/>
        <p:txBody>
          <a:bodyPr/>
          <a:lstStyle/>
          <a:p>
            <a:r>
              <a:rPr lang="en-US" smtClean="0"/>
              <a:t>There’s no single technology that encompasses big data analytics. Of course, there’s advanced analytics that can be applied to big data, but in reality several types of technology work together to help you get the most value from your information. Here are the biggest players:</a:t>
            </a:r>
          </a:p>
          <a:p>
            <a:pPr lvl="1"/>
            <a:r>
              <a:rPr lang="en-US" b="1" smtClean="0"/>
              <a:t>Data management</a:t>
            </a:r>
          </a:p>
          <a:p>
            <a:pPr lvl="1"/>
            <a:r>
              <a:rPr lang="en-US" b="1" smtClean="0"/>
              <a:t>Data mining</a:t>
            </a:r>
          </a:p>
          <a:p>
            <a:pPr lvl="1"/>
            <a:r>
              <a:rPr lang="en-US" b="1" smtClean="0"/>
              <a:t>Hadoop</a:t>
            </a:r>
          </a:p>
          <a:p>
            <a:pPr lvl="1"/>
            <a:r>
              <a:rPr lang="en-US" b="1" smtClean="0"/>
              <a:t>In-memory analytics</a:t>
            </a:r>
          </a:p>
          <a:p>
            <a:pPr lvl="1"/>
            <a:r>
              <a:rPr lang="en-US" b="1" smtClean="0"/>
              <a:t>Predictive analytics</a:t>
            </a:r>
          </a:p>
          <a:p>
            <a:pPr lvl="1"/>
            <a:r>
              <a:rPr lang="en-US" b="1" smtClean="0"/>
              <a:t>Text mining</a:t>
            </a:r>
            <a:endParaRPr lang="vi-VN" b="1"/>
          </a:p>
        </p:txBody>
      </p:sp>
    </p:spTree>
    <p:extLst>
      <p:ext uri="{BB962C8B-B14F-4D97-AF65-F5344CB8AC3E}">
        <p14:creationId xmlns:p14="http://schemas.microsoft.com/office/powerpoint/2010/main" val="25749420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5227246"/>
          </a:xfrm>
        </p:spPr>
        <p:txBody>
          <a:bodyPr>
            <a:normAutofit fontScale="90000"/>
          </a:bodyPr>
          <a:lstStyle/>
          <a:p>
            <a:pPr algn="ct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smtClean="0"/>
              <a:t>WHAT IS THE BIG DATA ANALYTICS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endParaRPr lang="en-US" sz="3600" dirty="0"/>
          </a:p>
        </p:txBody>
      </p:sp>
    </p:spTree>
    <p:extLst>
      <p:ext uri="{BB962C8B-B14F-4D97-AF65-F5344CB8AC3E}">
        <p14:creationId xmlns:p14="http://schemas.microsoft.com/office/powerpoint/2010/main" val="140083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515155"/>
            <a:ext cx="9601200" cy="5276045"/>
          </a:xfrm>
        </p:spPr>
        <p:txBody>
          <a:bodyPr/>
          <a:lstStyle/>
          <a:p>
            <a:endParaRPr lang="en-US" dirty="0" smtClean="0"/>
          </a:p>
          <a:p>
            <a:endParaRPr lang="en-US" dirty="0"/>
          </a:p>
          <a:p>
            <a:pPr algn="ctr"/>
            <a:r>
              <a:rPr lang="en-US" dirty="0" smtClean="0"/>
              <a:t>Big data analytics is the process of examining large data sets containing a variety of data types </a:t>
            </a:r>
            <a:endParaRPr lang="en-US" dirty="0"/>
          </a:p>
        </p:txBody>
      </p:sp>
    </p:spTree>
    <p:extLst>
      <p:ext uri="{BB962C8B-B14F-4D97-AF65-F5344CB8AC3E}">
        <p14:creationId xmlns:p14="http://schemas.microsoft.com/office/powerpoint/2010/main" val="248229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p:txBody>
          <a:bodyPr/>
          <a:lstStyle/>
          <a:p>
            <a:endParaRPr lang="en-US" dirty="0" smtClean="0"/>
          </a:p>
          <a:p>
            <a:r>
              <a:rPr lang="en-US" dirty="0" smtClean="0"/>
              <a:t>To uncover hidden patterns, unknown correlations, market trends, customer preferences and other useful business information.</a:t>
            </a:r>
            <a:endParaRPr lang="en-US" dirty="0"/>
          </a:p>
        </p:txBody>
      </p:sp>
    </p:spTree>
    <p:extLst>
      <p:ext uri="{BB962C8B-B14F-4D97-AF65-F5344CB8AC3E}">
        <p14:creationId xmlns:p14="http://schemas.microsoft.com/office/powerpoint/2010/main" val="1594246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it do ?</a:t>
            </a:r>
            <a:endParaRPr lang="en-US" dirty="0"/>
          </a:p>
        </p:txBody>
      </p:sp>
      <p:sp>
        <p:nvSpPr>
          <p:cNvPr id="3" name="Content Placeholder 2"/>
          <p:cNvSpPr>
            <a:spLocks noGrp="1"/>
          </p:cNvSpPr>
          <p:nvPr>
            <p:ph idx="1"/>
          </p:nvPr>
        </p:nvSpPr>
        <p:spPr/>
        <p:txBody>
          <a:bodyPr/>
          <a:lstStyle/>
          <a:p>
            <a:r>
              <a:rPr lang="en-US" dirty="0" smtClean="0"/>
              <a:t>Lead to more effective marketing, new revenue opportunities, better customer service, improved operational efficiency, competitive advantages over rival organizations and other business benefits.</a:t>
            </a: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goal</a:t>
            </a:r>
            <a:endParaRPr lang="en-US" dirty="0"/>
          </a:p>
        </p:txBody>
      </p:sp>
      <p:sp>
        <p:nvSpPr>
          <p:cNvPr id="3" name="Content Placeholder 2"/>
          <p:cNvSpPr>
            <a:spLocks noGrp="1"/>
          </p:cNvSpPr>
          <p:nvPr>
            <p:ph idx="1"/>
          </p:nvPr>
        </p:nvSpPr>
        <p:spPr/>
        <p:txBody>
          <a:bodyPr/>
          <a:lstStyle/>
          <a:p>
            <a:r>
              <a:rPr lang="en-US" dirty="0" smtClean="0"/>
              <a:t>Help companies make more informed business decisions by enabling </a:t>
            </a:r>
            <a:r>
              <a:rPr lang="en-US" dirty="0" smtClean="0">
                <a:solidFill>
                  <a:srgbClr val="009999"/>
                </a:solidFill>
              </a:rPr>
              <a:t>data scientists</a:t>
            </a:r>
            <a:r>
              <a:rPr lang="en-US" dirty="0" smtClean="0"/>
              <a:t>, predictive modelers and other analytics professionals to analyze large volumes of transaction data, as well as other forms of data that may be untapped by conventional business intelligence </a:t>
            </a:r>
            <a:r>
              <a:rPr lang="en-US" dirty="0" smtClean="0">
                <a:solidFill>
                  <a:srgbClr val="009999"/>
                </a:solidFill>
              </a:rPr>
              <a:t>(BI) </a:t>
            </a:r>
            <a:r>
              <a:rPr lang="en-US" dirty="0" smtClean="0"/>
              <a:t>programs.</a:t>
            </a:r>
            <a:endParaRPr lang="en-US" dirty="0"/>
          </a:p>
        </p:txBody>
      </p:sp>
    </p:spTree>
    <p:extLst>
      <p:ext uri="{BB962C8B-B14F-4D97-AF65-F5344CB8AC3E}">
        <p14:creationId xmlns:p14="http://schemas.microsoft.com/office/powerpoint/2010/main" val="237613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Include</a:t>
            </a:r>
            <a:endParaRPr lang="en-US" dirty="0"/>
          </a:p>
        </p:txBody>
      </p:sp>
      <p:sp>
        <p:nvSpPr>
          <p:cNvPr id="3" name="Content Placeholder 2"/>
          <p:cNvSpPr>
            <a:spLocks noGrp="1"/>
          </p:cNvSpPr>
          <p:nvPr>
            <p:ph idx="1"/>
          </p:nvPr>
        </p:nvSpPr>
        <p:spPr/>
        <p:txBody>
          <a:bodyPr/>
          <a:lstStyle/>
          <a:p>
            <a:r>
              <a:rPr lang="en-US" dirty="0" smtClean="0"/>
              <a:t>Web server logs and Internet </a:t>
            </a:r>
            <a:r>
              <a:rPr lang="en-US" dirty="0" smtClean="0">
                <a:solidFill>
                  <a:srgbClr val="009999"/>
                </a:solidFill>
              </a:rPr>
              <a:t>clickstream</a:t>
            </a:r>
            <a:r>
              <a:rPr lang="en-US" dirty="0" smtClean="0"/>
              <a:t> data, social media  content and social network activity reports, text from customer emails and survey responses, mobile-phone call detail records and machine data captured by sensors connected to the </a:t>
            </a:r>
            <a:r>
              <a:rPr lang="en-US" dirty="0" smtClean="0">
                <a:solidFill>
                  <a:srgbClr val="009999"/>
                </a:solidFill>
              </a:rPr>
              <a:t>Internet of Things</a:t>
            </a:r>
            <a:r>
              <a:rPr lang="en-US" dirty="0" smtClean="0"/>
              <a:t>.</a:t>
            </a:r>
            <a:endParaRPr lang="en-US" dirty="0"/>
          </a:p>
        </p:txBody>
      </p:sp>
    </p:spTree>
    <p:extLst>
      <p:ext uri="{BB962C8B-B14F-4D97-AF65-F5344CB8AC3E}">
        <p14:creationId xmlns:p14="http://schemas.microsoft.com/office/powerpoint/2010/main" val="285508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analytics</a:t>
            </a:r>
            <a:endParaRPr lang="en-US" dirty="0"/>
          </a:p>
        </p:txBody>
      </p:sp>
      <p:sp>
        <p:nvSpPr>
          <p:cNvPr id="3" name="Content Placeholder 2"/>
          <p:cNvSpPr>
            <a:spLocks noGrp="1"/>
          </p:cNvSpPr>
          <p:nvPr>
            <p:ph idx="1"/>
          </p:nvPr>
        </p:nvSpPr>
        <p:spPr/>
        <p:txBody>
          <a:bodyPr/>
          <a:lstStyle/>
          <a:p>
            <a:r>
              <a:rPr lang="en-US" dirty="0" smtClean="0"/>
              <a:t>Big data can be analyzed with the software tools commonly used as part of </a:t>
            </a:r>
            <a:r>
              <a:rPr lang="en-US" dirty="0" smtClean="0">
                <a:solidFill>
                  <a:srgbClr val="009999"/>
                </a:solidFill>
              </a:rPr>
              <a:t>advanced analytics </a:t>
            </a:r>
            <a:r>
              <a:rPr lang="en-US" dirty="0" smtClean="0"/>
              <a:t>disciplines such as </a:t>
            </a:r>
            <a:r>
              <a:rPr lang="en-US" dirty="0" smtClean="0">
                <a:solidFill>
                  <a:srgbClr val="009999"/>
                </a:solidFill>
              </a:rPr>
              <a:t>predictive analytics</a:t>
            </a:r>
            <a:r>
              <a:rPr lang="en-US" dirty="0" smtClean="0"/>
              <a:t>, </a:t>
            </a:r>
            <a:r>
              <a:rPr lang="en-US" dirty="0" smtClean="0">
                <a:solidFill>
                  <a:srgbClr val="009999"/>
                </a:solidFill>
              </a:rPr>
              <a:t>data mining</a:t>
            </a:r>
            <a:r>
              <a:rPr lang="en-US" dirty="0" smtClean="0"/>
              <a:t>, </a:t>
            </a:r>
            <a:r>
              <a:rPr lang="en-US" dirty="0" smtClean="0">
                <a:solidFill>
                  <a:srgbClr val="009999"/>
                </a:solidFill>
              </a:rPr>
              <a:t>text analytics</a:t>
            </a:r>
            <a:r>
              <a:rPr lang="en-US" dirty="0" smtClean="0"/>
              <a:t> and </a:t>
            </a:r>
            <a:r>
              <a:rPr lang="en-US" dirty="0" smtClean="0">
                <a:solidFill>
                  <a:srgbClr val="009999"/>
                </a:solidFill>
              </a:rPr>
              <a:t>statistical analysis</a:t>
            </a:r>
            <a:r>
              <a:rPr lang="en-US" dirty="0" smtClean="0"/>
              <a:t>. Mainstream BI software and </a:t>
            </a:r>
            <a:r>
              <a:rPr lang="en-US" dirty="0" smtClean="0">
                <a:solidFill>
                  <a:srgbClr val="009999"/>
                </a:solidFill>
              </a:rPr>
              <a:t>data visualization </a:t>
            </a:r>
            <a:r>
              <a:rPr lang="en-US" dirty="0" smtClean="0"/>
              <a:t>tools can also play a role in the analysis process.</a:t>
            </a:r>
            <a:endParaRPr lang="en-US" dirty="0"/>
          </a:p>
        </p:txBody>
      </p:sp>
    </p:spTree>
    <p:extLst>
      <p:ext uri="{BB962C8B-B14F-4D97-AF65-F5344CB8AC3E}">
        <p14:creationId xmlns:p14="http://schemas.microsoft.com/office/powerpoint/2010/main" val="43414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diamond grid presentation (widescreen)</Template>
  <TotalTime>0</TotalTime>
  <Words>859</Words>
  <Application>Microsoft Office PowerPoint</Application>
  <PresentationFormat>Widescreen</PresentationFormat>
  <Paragraphs>51</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Tahoma</vt:lpstr>
      <vt:lpstr>Verdana</vt:lpstr>
      <vt:lpstr>Diamond Grid 16x9</vt:lpstr>
      <vt:lpstr>Big Data Analytics</vt:lpstr>
      <vt:lpstr>           Part I: Introduction        </vt:lpstr>
      <vt:lpstr>     WHAT IS THE BIG DATA ANALYTICS ?      </vt:lpstr>
      <vt:lpstr>PowerPoint Presentation</vt:lpstr>
      <vt:lpstr>Purpose</vt:lpstr>
      <vt:lpstr>Can it do ?</vt:lpstr>
      <vt:lpstr>Primary goal</vt:lpstr>
      <vt:lpstr>Include</vt:lpstr>
      <vt:lpstr>Advanced analytics</vt:lpstr>
      <vt:lpstr>Technologies</vt:lpstr>
      <vt:lpstr>Hadoop</vt:lpstr>
      <vt:lpstr>Challenge</vt:lpstr>
      <vt:lpstr>Part II: Formation and development        </vt:lpstr>
      <vt:lpstr>Why do we need analyzing big data ?        </vt:lpstr>
      <vt:lpstr>Big Data Requires High-Performance Analytics</vt:lpstr>
      <vt:lpstr>Why is big data analytics important ?        </vt:lpstr>
      <vt:lpstr>Benefits </vt:lpstr>
      <vt:lpstr>How Big Data Analytics is Used Today ?       </vt:lpstr>
      <vt:lpstr>Who’s using it ?</vt:lpstr>
      <vt:lpstr>How It Works ?</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2016-07-24T13:27:50Z</dcterms:created>
  <dcterms:modified xsi:type="dcterms:W3CDTF">2016-07-25T10:16:40Z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