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271" r:id="rId3"/>
    <p:sldId id="272" r:id="rId4"/>
    <p:sldId id="306" r:id="rId5"/>
    <p:sldId id="304" r:id="rId6"/>
    <p:sldId id="259" r:id="rId7"/>
    <p:sldId id="258" r:id="rId8"/>
    <p:sldId id="294" r:id="rId9"/>
    <p:sldId id="308" r:id="rId10"/>
    <p:sldId id="305" r:id="rId11"/>
    <p:sldId id="302" r:id="rId12"/>
    <p:sldId id="303" r:id="rId13"/>
    <p:sldId id="277" r:id="rId14"/>
    <p:sldId id="297" r:id="rId15"/>
    <p:sldId id="296" r:id="rId16"/>
    <p:sldId id="298" r:id="rId17"/>
    <p:sldId id="299" r:id="rId18"/>
    <p:sldId id="270" r:id="rId19"/>
    <p:sldId id="307" r:id="rId20"/>
    <p:sldId id="301" r:id="rId21"/>
    <p:sldId id="278" r:id="rId22"/>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4" autoAdjust="0"/>
  </p:normalViewPr>
  <p:slideViewPr>
    <p:cSldViewPr>
      <p:cViewPr>
        <p:scale>
          <a:sx n="68" d="100"/>
          <a:sy n="68" d="100"/>
        </p:scale>
        <p:origin x="-1446"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F77D84-F7CF-4416-BFB2-D606F028874B}" type="datetimeFigureOut">
              <a:rPr lang="en-US" smtClean="0"/>
              <a:t>6/14/2013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A0CA16-C3CD-4EBA-B1E7-9735E05BD441}" type="slidenum">
              <a:rPr lang="en-US" smtClean="0"/>
              <a:t>‹#›</a:t>
            </a:fld>
            <a:endParaRPr lang="en-US"/>
          </a:p>
        </p:txBody>
      </p:sp>
    </p:spTree>
    <p:extLst>
      <p:ext uri="{BB962C8B-B14F-4D97-AF65-F5344CB8AC3E}">
        <p14:creationId xmlns:p14="http://schemas.microsoft.com/office/powerpoint/2010/main" val="1440211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1B42A-50E9-4F83-AD8D-A2DAB1300F16}" type="datetimeFigureOut">
              <a:rPr lang="en-US" smtClean="0"/>
              <a:t>6/14/2013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A8CD98-C28C-4D30-9528-A417797BAF33}" type="slidenum">
              <a:rPr lang="en-US" smtClean="0"/>
              <a:t>‹#›</a:t>
            </a:fld>
            <a:endParaRPr lang="en-US"/>
          </a:p>
        </p:txBody>
      </p:sp>
    </p:spTree>
    <p:extLst>
      <p:ext uri="{BB962C8B-B14F-4D97-AF65-F5344CB8AC3E}">
        <p14:creationId xmlns:p14="http://schemas.microsoft.com/office/powerpoint/2010/main" val="4224305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8CD98-C28C-4D30-9528-A417797BAF33}" type="slidenum">
              <a:rPr lang="en-US" smtClean="0"/>
              <a:t>3</a:t>
            </a:fld>
            <a:endParaRPr lang="en-US"/>
          </a:p>
        </p:txBody>
      </p:sp>
    </p:spTree>
    <p:extLst>
      <p:ext uri="{BB962C8B-B14F-4D97-AF65-F5344CB8AC3E}">
        <p14:creationId xmlns:p14="http://schemas.microsoft.com/office/powerpoint/2010/main" val="133133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08AB2D0-7B3B-46C5-85A7-D36EC542088F}" type="datetime1">
              <a:rPr lang="en-US" smtClean="0"/>
              <a:t>6/14/2013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3B27F-6F43-45CC-A3A8-C7CE9CF219DE}" type="datetime1">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DB446B-326F-4244-9784-B97510CEF2AF}" type="datetime1">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0EBBB8-30D3-429F-A700-8F08D66E020F}" type="datetime1">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0AFDA-F7BC-4349-A8BC-DAA284482D00}" type="datetime1">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B9722AC-51B5-4510-BA60-3BFA6F3C4F54}" type="datetime1">
              <a:rPr lang="en-US" smtClean="0"/>
              <a:t>6/14/2013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D6A369D-6E5C-4874-84A1-4ED355C70D0A}" type="datetime1">
              <a:rPr lang="en-US" smtClean="0"/>
              <a:t>6/14/2013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83F125-6BB4-4013-80B5-6A4C5713041A}" type="datetime1">
              <a:rPr lang="en-US" smtClean="0"/>
              <a:t>6/14/2013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CA362-A9BC-47DB-9D5D-82B1AD38E7D2}" type="datetime1">
              <a:rPr lang="en-US" smtClean="0"/>
              <a:t>6/14/2013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D8B67-EA2B-43EE-9C62-50C9205BA6A1}" type="datetime1">
              <a:rPr lang="en-US" smtClean="0"/>
              <a:t>6/14/2013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2C648-AC35-4C22-A4D5-AC17D37F5829}" type="datetime1">
              <a:rPr lang="en-US" smtClean="0"/>
              <a:t>6/14/2013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46AC5B9-3482-409A-B182-34A1B726D0D6}" type="datetime1">
              <a:rPr lang="en-US" smtClean="0"/>
              <a:t>6/14/2013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dmod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8153400" cy="4267200"/>
          </a:xfrm>
        </p:spPr>
        <p:txBody>
          <a:bodyPr/>
          <a:lstStyle/>
          <a:p>
            <a:r>
              <a:rPr lang="en-US" sz="4000" dirty="0" err="1" smtClean="0"/>
              <a:t>Đề</a:t>
            </a:r>
            <a:r>
              <a:rPr lang="en-US" sz="4000" dirty="0" smtClean="0"/>
              <a:t> </a:t>
            </a:r>
            <a:r>
              <a:rPr lang="en-US" sz="4000" dirty="0" err="1" smtClean="0"/>
              <a:t>tài</a:t>
            </a:r>
            <a:r>
              <a:rPr lang="en-US" sz="4000" dirty="0" smtClean="0"/>
              <a:t>:</a:t>
            </a:r>
            <a:r>
              <a:rPr lang="en-US" sz="6000" dirty="0" smtClean="0"/>
              <a:t> </a:t>
            </a:r>
            <a:r>
              <a:rPr lang="en-US" sz="6000" dirty="0" err="1" smtClean="0"/>
              <a:t>Xây</a:t>
            </a:r>
            <a:r>
              <a:rPr lang="en-US" sz="6000" dirty="0" smtClean="0"/>
              <a:t> </a:t>
            </a:r>
            <a:r>
              <a:rPr lang="en-US" sz="6000" dirty="0" err="1" smtClean="0"/>
              <a:t>dựng</a:t>
            </a:r>
            <a:r>
              <a:rPr lang="en-US" sz="6000" dirty="0" smtClean="0"/>
              <a:t> </a:t>
            </a:r>
            <a:r>
              <a:rPr lang="en-US" sz="6000" dirty="0" err="1" smtClean="0"/>
              <a:t>hệ</a:t>
            </a:r>
            <a:r>
              <a:rPr lang="en-US" sz="6000" dirty="0" smtClean="0"/>
              <a:t> </a:t>
            </a:r>
            <a:r>
              <a:rPr lang="en-US" sz="6000" dirty="0" err="1" smtClean="0"/>
              <a:t>thống</a:t>
            </a:r>
            <a:r>
              <a:rPr lang="en-US" sz="6000" dirty="0" smtClean="0"/>
              <a:t> E-learning </a:t>
            </a:r>
            <a:r>
              <a:rPr lang="en-US" sz="6000" dirty="0" err="1" smtClean="0"/>
              <a:t>cho</a:t>
            </a:r>
            <a:r>
              <a:rPr lang="en-US" sz="6000" dirty="0" smtClean="0"/>
              <a:t> </a:t>
            </a:r>
            <a:r>
              <a:rPr lang="en-US" sz="6000" dirty="0" err="1" smtClean="0"/>
              <a:t>các</a:t>
            </a:r>
            <a:r>
              <a:rPr lang="en-US" sz="6000" dirty="0" smtClean="0"/>
              <a:t> </a:t>
            </a:r>
            <a:r>
              <a:rPr lang="en-US" sz="6000" dirty="0" err="1" smtClean="0"/>
              <a:t>khóa</a:t>
            </a:r>
            <a:r>
              <a:rPr lang="en-US" sz="6000" dirty="0" smtClean="0"/>
              <a:t> </a:t>
            </a:r>
            <a:r>
              <a:rPr lang="en-US" sz="6000" dirty="0" err="1" smtClean="0"/>
              <a:t>học</a:t>
            </a:r>
            <a:r>
              <a:rPr lang="en-US" sz="6000" dirty="0" smtClean="0"/>
              <a:t> </a:t>
            </a:r>
            <a:r>
              <a:rPr lang="en-US" sz="6000" dirty="0" err="1" smtClean="0"/>
              <a:t>tiếng</a:t>
            </a:r>
            <a:r>
              <a:rPr lang="en-US" sz="6000" dirty="0" smtClean="0"/>
              <a:t> </a:t>
            </a:r>
            <a:r>
              <a:rPr lang="en-US" sz="6000" dirty="0" err="1" smtClean="0"/>
              <a:t>Anh</a:t>
            </a:r>
            <a:endParaRPr lang="en-US" sz="6000" dirty="0"/>
          </a:p>
        </p:txBody>
      </p:sp>
      <p:sp>
        <p:nvSpPr>
          <p:cNvPr id="3" name="Subtitle 2"/>
          <p:cNvSpPr>
            <a:spLocks noGrp="1"/>
          </p:cNvSpPr>
          <p:nvPr>
            <p:ph type="subTitle" idx="1"/>
          </p:nvPr>
        </p:nvSpPr>
        <p:spPr/>
        <p:txBody>
          <a:bodyPr>
            <a:normAutofit fontScale="77500" lnSpcReduction="20000"/>
          </a:bodyPr>
          <a:lstStyle/>
          <a:p>
            <a:pPr algn="r"/>
            <a:r>
              <a:rPr lang="en-US" dirty="0" smtClean="0">
                <a:latin typeface="Arial" pitchFamily="34" charset="0"/>
                <a:cs typeface="Arial" pitchFamily="34" charset="0"/>
              </a:rPr>
              <a:t>GVHD: TRƯƠNG CÔNG ĐOÀN</a:t>
            </a:r>
          </a:p>
          <a:p>
            <a:r>
              <a:rPr lang="en-US" dirty="0">
                <a:latin typeface="Arial" pitchFamily="34" charset="0"/>
                <a:cs typeface="Arial" pitchFamily="34" charset="0"/>
              </a:rPr>
              <a:t>	</a:t>
            </a:r>
            <a:r>
              <a:rPr lang="en-US" dirty="0" smtClean="0">
                <a:latin typeface="Arial" pitchFamily="34" charset="0"/>
                <a:cs typeface="Arial" pitchFamily="34" charset="0"/>
              </a:rPr>
              <a:t>		        NGUYỄN THÚY LAN</a:t>
            </a:r>
            <a:endParaRPr lang="en-US" dirty="0">
              <a:latin typeface="Arial" pitchFamily="34" charset="0"/>
              <a:cs typeface="Arial" pitchFamily="34" charset="0"/>
            </a:endParaRPr>
          </a:p>
          <a:p>
            <a:r>
              <a:rPr lang="en-US" dirty="0" smtClean="0">
                <a:latin typeface="Arial" pitchFamily="34" charset="0"/>
                <a:cs typeface="Arial" pitchFamily="34" charset="0"/>
              </a:rPr>
              <a:t>	       	SVTH: HỒ THANH HẢI</a:t>
            </a:r>
          </a:p>
          <a:p>
            <a:r>
              <a:rPr lang="en-US" dirty="0" smtClean="0">
                <a:latin typeface="Arial" pitchFamily="34" charset="0"/>
                <a:cs typeface="Arial" pitchFamily="34" charset="0"/>
              </a:rPr>
              <a:t> 		          ĐÀO TIẾN TÚ</a:t>
            </a:r>
            <a:endParaRPr lang="en-US" dirty="0">
              <a:latin typeface="Arial" pitchFamily="34" charset="0"/>
              <a:cs typeface="Arial" pitchFamily="34" charset="0"/>
            </a:endParaRPr>
          </a:p>
        </p:txBody>
      </p:sp>
      <p:sp>
        <p:nvSpPr>
          <p:cNvPr id="4" name="PPTShape_0"/>
          <p:cNvSpPr txBox="1">
            <a:spLocks noChangeArrowheads="1"/>
          </p:cNvSpPr>
          <p:nvPr/>
        </p:nvSpPr>
        <p:spPr bwMode="auto">
          <a:xfrm>
            <a:off x="323850" y="260350"/>
            <a:ext cx="87122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err="1" smtClean="0">
                <a:ln>
                  <a:noFill/>
                </a:ln>
                <a:solidFill>
                  <a:schemeClr val="tx1"/>
                </a:solidFill>
                <a:effectLst/>
                <a:latin typeface="Arial" pitchFamily="34" charset="0"/>
                <a:cs typeface="Arial" pitchFamily="34" charset="0"/>
              </a:rPr>
              <a:t>Viện</a:t>
            </a:r>
            <a:r>
              <a:rPr kumimoji="0" lang="en-US" sz="3000" b="1" i="0" u="none" strike="noStrike" cap="none" normalizeH="0" baseline="0" dirty="0" smtClean="0">
                <a:ln>
                  <a:noFill/>
                </a:ln>
                <a:solidFill>
                  <a:schemeClr val="tx1"/>
                </a:solidFill>
                <a:effectLst/>
                <a:latin typeface="Arial" pitchFamily="34" charset="0"/>
                <a:cs typeface="Arial" pitchFamily="34" charset="0"/>
              </a:rPr>
              <a:t> </a:t>
            </a:r>
            <a:r>
              <a:rPr kumimoji="0" lang="en-US" sz="3000" b="1" i="0" u="none" strike="noStrike" cap="none" normalizeH="0" baseline="0" dirty="0" err="1" smtClean="0">
                <a:ln>
                  <a:noFill/>
                </a:ln>
                <a:solidFill>
                  <a:schemeClr val="tx1"/>
                </a:solidFill>
                <a:effectLst/>
                <a:latin typeface="Arial" pitchFamily="34" charset="0"/>
                <a:cs typeface="Arial" pitchFamily="34" charset="0"/>
              </a:rPr>
              <a:t>Đại</a:t>
            </a:r>
            <a:r>
              <a:rPr kumimoji="0" lang="en-US" sz="3000" b="1" i="0" u="none" strike="noStrike" cap="none" normalizeH="0" baseline="0" dirty="0" smtClean="0">
                <a:ln>
                  <a:noFill/>
                </a:ln>
                <a:solidFill>
                  <a:schemeClr val="tx1"/>
                </a:solidFill>
                <a:effectLst/>
                <a:latin typeface="Arial" pitchFamily="34" charset="0"/>
                <a:cs typeface="Arial" pitchFamily="34" charset="0"/>
              </a:rPr>
              <a:t> </a:t>
            </a:r>
            <a:r>
              <a:rPr kumimoji="0" lang="en-US" sz="3000" b="1" i="0" u="none" strike="noStrike" cap="none" normalizeH="0" baseline="0" dirty="0" err="1" smtClean="0">
                <a:ln>
                  <a:noFill/>
                </a:ln>
                <a:solidFill>
                  <a:schemeClr val="tx1"/>
                </a:solidFill>
                <a:effectLst/>
                <a:latin typeface="Arial" pitchFamily="34" charset="0"/>
                <a:cs typeface="Arial" pitchFamily="34" charset="0"/>
              </a:rPr>
              <a:t>Học</a:t>
            </a:r>
            <a:r>
              <a:rPr kumimoji="0" lang="en-US" sz="3000" b="1" i="0" u="none" strike="noStrike" cap="none" normalizeH="0" baseline="0" dirty="0" smtClean="0">
                <a:ln>
                  <a:noFill/>
                </a:ln>
                <a:solidFill>
                  <a:schemeClr val="tx1"/>
                </a:solidFill>
                <a:effectLst/>
                <a:latin typeface="Arial" pitchFamily="34" charset="0"/>
                <a:cs typeface="Arial" pitchFamily="34" charset="0"/>
              </a:rPr>
              <a:t> </a:t>
            </a:r>
            <a:r>
              <a:rPr kumimoji="0" lang="en-US" sz="3000" b="1" i="0" u="none" strike="noStrike" cap="none" normalizeH="0" baseline="0" dirty="0" err="1" smtClean="0">
                <a:ln>
                  <a:noFill/>
                </a:ln>
                <a:solidFill>
                  <a:schemeClr val="tx1"/>
                </a:solidFill>
                <a:effectLst/>
                <a:latin typeface="Arial" pitchFamily="34" charset="0"/>
                <a:cs typeface="Arial" pitchFamily="34" charset="0"/>
              </a:rPr>
              <a:t>Mở</a:t>
            </a:r>
            <a:r>
              <a:rPr kumimoji="0" lang="en-US" sz="3000" b="1" i="0" u="none" strike="noStrike" cap="none" normalizeH="0" baseline="0" dirty="0" smtClean="0">
                <a:ln>
                  <a:noFill/>
                </a:ln>
                <a:solidFill>
                  <a:schemeClr val="tx1"/>
                </a:solidFill>
                <a:effectLst/>
                <a:latin typeface="Arial" pitchFamily="34" charset="0"/>
                <a:cs typeface="Arial" pitchFamily="34" charset="0"/>
              </a:rPr>
              <a:t> </a:t>
            </a:r>
            <a:r>
              <a:rPr kumimoji="0" lang="en-US" sz="3000" b="1" i="0" u="none" strike="noStrike" cap="none" normalizeH="0" baseline="0" dirty="0" err="1" smtClean="0">
                <a:ln>
                  <a:noFill/>
                </a:ln>
                <a:solidFill>
                  <a:schemeClr val="tx1"/>
                </a:solidFill>
                <a:effectLst/>
                <a:latin typeface="Arial" pitchFamily="34" charset="0"/>
                <a:cs typeface="Arial" pitchFamily="34" charset="0"/>
              </a:rPr>
              <a:t>Hà</a:t>
            </a:r>
            <a:r>
              <a:rPr kumimoji="0" lang="en-US" sz="3000" b="1" i="0" u="none" strike="noStrike" cap="none" normalizeH="0" baseline="0" dirty="0" smtClean="0">
                <a:ln>
                  <a:noFill/>
                </a:ln>
                <a:solidFill>
                  <a:schemeClr val="tx1"/>
                </a:solidFill>
                <a:effectLst/>
                <a:latin typeface="Arial" pitchFamily="34" charset="0"/>
                <a:cs typeface="Arial" pitchFamily="34" charset="0"/>
              </a:rPr>
              <a:t> </a:t>
            </a:r>
            <a:r>
              <a:rPr kumimoji="0" lang="en-US" sz="3000" b="1" i="0" u="none" strike="noStrike" cap="none" normalizeH="0" baseline="0" dirty="0" err="1" smtClean="0">
                <a:ln>
                  <a:noFill/>
                </a:ln>
                <a:solidFill>
                  <a:schemeClr val="tx1"/>
                </a:solidFill>
                <a:effectLst/>
                <a:latin typeface="Arial" pitchFamily="34" charset="0"/>
                <a:cs typeface="Arial" pitchFamily="34" charset="0"/>
              </a:rPr>
              <a:t>Nội</a:t>
            </a:r>
            <a:endParaRPr kumimoji="0" lang="en-US" sz="3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err="1" smtClean="0">
                <a:ln>
                  <a:noFill/>
                </a:ln>
                <a:solidFill>
                  <a:schemeClr val="tx1"/>
                </a:solidFill>
                <a:effectLst/>
                <a:latin typeface="Arial" pitchFamily="34" charset="0"/>
                <a:cs typeface="Arial" pitchFamily="34" charset="0"/>
              </a:rPr>
              <a:t>Khoa</a:t>
            </a:r>
            <a:r>
              <a:rPr kumimoji="0" lang="en-US" sz="3000" b="1" i="0" u="none" strike="noStrike" cap="none" normalizeH="0" baseline="0" dirty="0" smtClean="0">
                <a:ln>
                  <a:noFill/>
                </a:ln>
                <a:solidFill>
                  <a:schemeClr val="tx1"/>
                </a:solidFill>
                <a:effectLst/>
                <a:latin typeface="Arial" pitchFamily="34" charset="0"/>
                <a:cs typeface="Arial" pitchFamily="34" charset="0"/>
              </a:rPr>
              <a:t> </a:t>
            </a:r>
            <a:r>
              <a:rPr kumimoji="0" lang="en-US" sz="3000" b="1" i="0" u="none" strike="noStrike" cap="none" normalizeH="0" baseline="0" dirty="0" err="1" smtClean="0">
                <a:ln>
                  <a:noFill/>
                </a:ln>
                <a:solidFill>
                  <a:schemeClr val="tx1"/>
                </a:solidFill>
                <a:effectLst/>
                <a:latin typeface="Arial" pitchFamily="34" charset="0"/>
                <a:cs typeface="Arial" pitchFamily="34" charset="0"/>
              </a:rPr>
              <a:t>Công</a:t>
            </a:r>
            <a:r>
              <a:rPr kumimoji="0" lang="en-US" sz="3000" b="1" i="0" u="none" strike="noStrike" cap="none" normalizeH="0" baseline="0" dirty="0" smtClean="0">
                <a:ln>
                  <a:noFill/>
                </a:ln>
                <a:solidFill>
                  <a:schemeClr val="tx1"/>
                </a:solidFill>
                <a:effectLst/>
                <a:latin typeface="Arial" pitchFamily="34" charset="0"/>
                <a:cs typeface="Arial" pitchFamily="34" charset="0"/>
              </a:rPr>
              <a:t> </a:t>
            </a:r>
            <a:r>
              <a:rPr kumimoji="0" lang="en-US" sz="3000" b="1" i="0" u="none" strike="noStrike" cap="none" normalizeH="0" baseline="0" dirty="0" err="1" smtClean="0">
                <a:ln>
                  <a:noFill/>
                </a:ln>
                <a:solidFill>
                  <a:schemeClr val="tx1"/>
                </a:solidFill>
                <a:effectLst/>
                <a:latin typeface="Arial" pitchFamily="34" charset="0"/>
                <a:cs typeface="Arial" pitchFamily="34" charset="0"/>
              </a:rPr>
              <a:t>Nghệ</a:t>
            </a:r>
            <a:r>
              <a:rPr kumimoji="0" lang="en-US" sz="3000" b="1" i="0" u="none" strike="noStrike" cap="none" normalizeH="0" baseline="0" dirty="0" smtClean="0">
                <a:ln>
                  <a:noFill/>
                </a:ln>
                <a:solidFill>
                  <a:schemeClr val="tx1"/>
                </a:solidFill>
                <a:effectLst/>
                <a:latin typeface="Arial" pitchFamily="34" charset="0"/>
                <a:cs typeface="Arial" pitchFamily="34" charset="0"/>
              </a:rPr>
              <a:t> </a:t>
            </a:r>
            <a:r>
              <a:rPr kumimoji="0" lang="en-US" sz="3000" b="1" i="0" u="none" strike="noStrike" cap="none" normalizeH="0" baseline="0" dirty="0" err="1" smtClean="0">
                <a:ln>
                  <a:noFill/>
                </a:ln>
                <a:solidFill>
                  <a:schemeClr val="tx1"/>
                </a:solidFill>
                <a:effectLst/>
                <a:latin typeface="Arial" pitchFamily="34" charset="0"/>
                <a:cs typeface="Arial" pitchFamily="34" charset="0"/>
              </a:rPr>
              <a:t>Thông</a:t>
            </a:r>
            <a:r>
              <a:rPr kumimoji="0" lang="en-US" sz="3000" b="1" i="0" u="none" strike="noStrike" cap="none" normalizeH="0" baseline="0" dirty="0" smtClean="0">
                <a:ln>
                  <a:noFill/>
                </a:ln>
                <a:solidFill>
                  <a:schemeClr val="tx1"/>
                </a:solidFill>
                <a:effectLst/>
                <a:latin typeface="Arial" pitchFamily="34" charset="0"/>
                <a:cs typeface="Arial" pitchFamily="34" charset="0"/>
              </a:rPr>
              <a:t> Tin</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Slide Number Placeholder 5"/>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39366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Khảo</a:t>
            </a:r>
            <a:r>
              <a:rPr lang="en-US" dirty="0"/>
              <a:t> </a:t>
            </a:r>
            <a:r>
              <a:rPr lang="en-US" dirty="0" err="1"/>
              <a:t>sát</a:t>
            </a:r>
            <a:r>
              <a:rPr lang="en-US" dirty="0"/>
              <a:t> </a:t>
            </a:r>
            <a:r>
              <a:rPr lang="en-US" dirty="0" err="1"/>
              <a:t>yêu</a:t>
            </a:r>
            <a:r>
              <a:rPr lang="en-US" dirty="0"/>
              <a:t> </a:t>
            </a:r>
            <a:r>
              <a:rPr lang="en-US" dirty="0" err="1"/>
              <a:t>cầu</a:t>
            </a:r>
            <a:r>
              <a:rPr lang="en-US" dirty="0"/>
              <a:t> </a:t>
            </a:r>
            <a:r>
              <a:rPr lang="en-US" dirty="0" err="1"/>
              <a:t>hệ</a:t>
            </a:r>
            <a:r>
              <a:rPr lang="en-US" dirty="0"/>
              <a:t> </a:t>
            </a:r>
            <a:r>
              <a:rPr lang="en-US" dirty="0" err="1"/>
              <a:t>thống</a:t>
            </a:r>
            <a:endParaRPr lang="en-US" dirty="0"/>
          </a:p>
        </p:txBody>
      </p:sp>
      <p:sp>
        <p:nvSpPr>
          <p:cNvPr id="3" name="Content Placeholder 2"/>
          <p:cNvSpPr>
            <a:spLocks noGrp="1"/>
          </p:cNvSpPr>
          <p:nvPr>
            <p:ph idx="1"/>
          </p:nvPr>
        </p:nvSpPr>
        <p:spPr/>
        <p:txBody>
          <a:bodyPr/>
          <a:lstStyle/>
          <a:p>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đặt</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yêu</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chức</a:t>
            </a:r>
            <a:r>
              <a:rPr lang="en-US" dirty="0" smtClean="0">
                <a:latin typeface="Arial" pitchFamily="34" charset="0"/>
                <a:cs typeface="Arial" pitchFamily="34" charset="0"/>
              </a:rPr>
              <a:t> </a:t>
            </a:r>
            <a:r>
              <a:rPr lang="en-US" dirty="0" err="1" smtClean="0">
                <a:latin typeface="Arial" pitchFamily="34" charset="0"/>
                <a:cs typeface="Arial" pitchFamily="34" charset="0"/>
              </a:rPr>
              <a:t>năng</a:t>
            </a:r>
            <a:r>
              <a:rPr lang="en-US" dirty="0" smtClean="0">
                <a:latin typeface="Arial" pitchFamily="34" charset="0"/>
                <a:cs typeface="Arial" pitchFamily="34" charset="0"/>
              </a:rPr>
              <a:t>:</a:t>
            </a:r>
          </a:p>
          <a:p>
            <a:pPr lvl="1">
              <a:buFont typeface="Wingdings" pitchFamily="2" charset="2"/>
              <a:buChar char="v"/>
            </a:pPr>
            <a:r>
              <a:rPr lang="en-US" sz="2800" dirty="0" err="1" smtClean="0">
                <a:latin typeface="Arial" pitchFamily="34" charset="0"/>
                <a:cs typeface="Arial" pitchFamily="34" charset="0"/>
              </a:rPr>
              <a:t>Quản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lý</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thành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viên</a:t>
            </a:r>
            <a:endParaRPr lang="en-US" sz="2800" dirty="0" smtClean="0">
              <a:latin typeface="Arial" pitchFamily="34" charset="0"/>
              <a:cs typeface="Arial" pitchFamily="34" charset="0"/>
            </a:endParaRPr>
          </a:p>
          <a:p>
            <a:pPr lvl="1">
              <a:buFont typeface="Wingdings" pitchFamily="2" charset="2"/>
              <a:buChar char="v"/>
            </a:pPr>
            <a:r>
              <a:rPr lang="en-US" sz="2800" dirty="0" err="1" smtClean="0">
                <a:latin typeface="Arial" pitchFamily="34" charset="0"/>
                <a:cs typeface="Arial" pitchFamily="34" charset="0"/>
              </a:rPr>
              <a:t>Quản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lý</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danh</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mục</a:t>
            </a:r>
            <a:endParaRPr lang="en-US" sz="2800" dirty="0" smtClean="0">
              <a:latin typeface="Arial" pitchFamily="34" charset="0"/>
              <a:cs typeface="Arial" pitchFamily="34" charset="0"/>
            </a:endParaRPr>
          </a:p>
          <a:p>
            <a:pPr lvl="1">
              <a:buFont typeface="Wingdings" pitchFamily="2" charset="2"/>
              <a:buChar char="v"/>
            </a:pPr>
            <a:r>
              <a:rPr lang="en-US" sz="2800" dirty="0" err="1" smtClean="0">
                <a:latin typeface="Arial" pitchFamily="34" charset="0"/>
                <a:cs typeface="Arial" pitchFamily="34" charset="0"/>
              </a:rPr>
              <a:t>Quản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lý</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câu</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hỏi</a:t>
            </a:r>
            <a:endParaRPr lang="en-US" sz="2800" dirty="0" smtClean="0">
              <a:latin typeface="Arial" pitchFamily="34" charset="0"/>
              <a:cs typeface="Arial" pitchFamily="34" charset="0"/>
            </a:endParaRPr>
          </a:p>
          <a:p>
            <a:pPr lvl="1">
              <a:buFont typeface="Wingdings" pitchFamily="2" charset="2"/>
              <a:buChar char="v"/>
            </a:pPr>
            <a:r>
              <a:rPr lang="en-US" sz="2800" dirty="0" err="1" smtClean="0">
                <a:latin typeface="Arial" pitchFamily="34" charset="0"/>
                <a:cs typeface="Arial" pitchFamily="34" charset="0"/>
              </a:rPr>
              <a:t>Quản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lý</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điểm</a:t>
            </a:r>
            <a:endParaRPr lang="en-US" sz="2800" dirty="0" smtClean="0">
              <a:latin typeface="Arial" pitchFamily="34" charset="0"/>
              <a:cs typeface="Arial" pitchFamily="34" charset="0"/>
            </a:endParaRPr>
          </a:p>
          <a:p>
            <a:pPr lvl="1">
              <a:buFont typeface="Wingdings" pitchFamily="2" charset="2"/>
              <a:buChar char="v"/>
            </a:pPr>
            <a:r>
              <a:rPr lang="en-US" sz="2800" dirty="0" err="1" smtClean="0">
                <a:latin typeface="Arial" pitchFamily="34" charset="0"/>
                <a:cs typeface="Arial" pitchFamily="34" charset="0"/>
              </a:rPr>
              <a:t>Quản</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lý</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quyền</a:t>
            </a:r>
            <a:endParaRPr lang="en-US" sz="2800"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72313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Phạm</a:t>
            </a:r>
            <a:r>
              <a:rPr lang="en-US" dirty="0" smtClean="0"/>
              <a:t> vi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p:txBody>
          <a:bodyPr/>
          <a:lstStyle/>
          <a:p>
            <a:r>
              <a:rPr lang="en-US" dirty="0" err="1">
                <a:latin typeface="Arial" pitchFamily="34" charset="0"/>
                <a:cs typeface="Arial" pitchFamily="34" charset="0"/>
              </a:rPr>
              <a:t>Chức</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đáp</a:t>
            </a:r>
            <a:r>
              <a:rPr lang="en-US" dirty="0">
                <a:latin typeface="Arial" pitchFamily="34" charset="0"/>
                <a:cs typeface="Arial" pitchFamily="34" charset="0"/>
              </a:rPr>
              <a:t> </a:t>
            </a:r>
            <a:r>
              <a:rPr lang="en-US" dirty="0" err="1">
                <a:latin typeface="Arial" pitchFamily="34" charset="0"/>
                <a:cs typeface="Arial" pitchFamily="34" charset="0"/>
              </a:rPr>
              <a:t>ứng</a:t>
            </a:r>
            <a:r>
              <a:rPr lang="en-US" dirty="0">
                <a:latin typeface="Arial" pitchFamily="34" charset="0"/>
                <a:cs typeface="Arial" pitchFamily="34" charset="0"/>
              </a:rPr>
              <a:t> </a:t>
            </a:r>
            <a:r>
              <a:rPr lang="en-US" dirty="0" err="1">
                <a:latin typeface="Arial" pitchFamily="34" charset="0"/>
                <a:cs typeface="Arial" pitchFamily="34" charset="0"/>
              </a:rPr>
              <a:t>đầy</a:t>
            </a:r>
            <a:r>
              <a:rPr lang="en-US" dirty="0">
                <a:latin typeface="Arial" pitchFamily="34" charset="0"/>
                <a:cs typeface="Arial" pitchFamily="34" charset="0"/>
              </a:rPr>
              <a:t> </a:t>
            </a:r>
            <a:r>
              <a:rPr lang="en-US" dirty="0" err="1">
                <a:latin typeface="Arial" pitchFamily="34" charset="0"/>
                <a:cs typeface="Arial" pitchFamily="34" charset="0"/>
              </a:rPr>
              <a:t>đủ</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chức</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khảo</a:t>
            </a:r>
            <a:r>
              <a:rPr lang="en-US" dirty="0">
                <a:latin typeface="Arial" pitchFamily="34" charset="0"/>
                <a:cs typeface="Arial" pitchFamily="34" charset="0"/>
              </a:rPr>
              <a:t> </a:t>
            </a:r>
            <a:r>
              <a:rPr lang="en-US" dirty="0" err="1">
                <a:latin typeface="Arial" pitchFamily="34" charset="0"/>
                <a:cs typeface="Arial" pitchFamily="34" charset="0"/>
              </a:rPr>
              <a:t>sát</a:t>
            </a:r>
            <a:r>
              <a:rPr lang="en-US" dirty="0" smtClean="0">
                <a:latin typeface="Arial" pitchFamily="34" charset="0"/>
                <a:cs typeface="Arial" pitchFamily="34" charset="0"/>
              </a:rPr>
              <a:t>.</a:t>
            </a:r>
          </a:p>
          <a:p>
            <a:r>
              <a:rPr lang="en-US" dirty="0" err="1" smtClean="0">
                <a:latin typeface="Arial" pitchFamily="34" charset="0"/>
                <a:cs typeface="Arial" pitchFamily="34" charset="0"/>
              </a:rPr>
              <a:t>Giáo</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học</a:t>
            </a:r>
            <a:r>
              <a:rPr lang="en-US" dirty="0" smtClean="0">
                <a:latin typeface="Arial" pitchFamily="34" charset="0"/>
                <a:cs typeface="Arial" pitchFamily="34" charset="0"/>
              </a:rPr>
              <a:t>,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thi</a:t>
            </a:r>
            <a:r>
              <a:rPr lang="en-US" dirty="0" smtClean="0">
                <a:latin typeface="Arial" pitchFamily="34" charset="0"/>
                <a:cs typeface="Arial" pitchFamily="34" charset="0"/>
              </a:rPr>
              <a:t> </a:t>
            </a:r>
            <a:r>
              <a:rPr lang="en-US" dirty="0" err="1" smtClean="0">
                <a:latin typeface="Arial" pitchFamily="34" charset="0"/>
                <a:cs typeface="Arial" pitchFamily="34" charset="0"/>
              </a:rPr>
              <a:t>trực</a:t>
            </a:r>
            <a:r>
              <a:rPr lang="en-US" dirty="0" smtClean="0">
                <a:latin typeface="Arial" pitchFamily="34" charset="0"/>
                <a:cs typeface="Arial" pitchFamily="34" charset="0"/>
              </a:rPr>
              <a:t> </a:t>
            </a:r>
            <a:r>
              <a:rPr lang="en-US" dirty="0" err="1" smtClean="0">
                <a:latin typeface="Arial" pitchFamily="34" charset="0"/>
                <a:cs typeface="Arial" pitchFamily="34" charset="0"/>
              </a:rPr>
              <a:t>tiếp</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website.</a:t>
            </a:r>
            <a:endParaRPr lang="en-US" dirty="0" smtClean="0">
              <a:latin typeface="Arial" pitchFamily="34" charset="0"/>
              <a:cs typeface="Arial" pitchFamily="34" charset="0"/>
            </a:endParaRPr>
          </a:p>
          <a:p>
            <a:r>
              <a:rPr lang="en-US" dirty="0" err="1" smtClean="0">
                <a:latin typeface="Arial" pitchFamily="34" charset="0"/>
                <a:cs typeface="Arial" pitchFamily="34" charset="0"/>
              </a:rPr>
              <a:t>Học</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học</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thi</a:t>
            </a:r>
            <a:r>
              <a:rPr lang="en-US" dirty="0" smtClean="0">
                <a:latin typeface="Arial" pitchFamily="34" charset="0"/>
                <a:cs typeface="Arial" pitchFamily="34" charset="0"/>
              </a:rPr>
              <a:t> </a:t>
            </a:r>
            <a:r>
              <a:rPr lang="en-US" dirty="0" err="1" smtClean="0">
                <a:latin typeface="Arial" pitchFamily="34" charset="0"/>
                <a:cs typeface="Arial" pitchFamily="34" charset="0"/>
              </a:rPr>
              <a:t>trực</a:t>
            </a:r>
            <a:r>
              <a:rPr lang="en-US" dirty="0" smtClean="0">
                <a:latin typeface="Arial" pitchFamily="34" charset="0"/>
                <a:cs typeface="Arial" pitchFamily="34" charset="0"/>
              </a:rPr>
              <a:t> </a:t>
            </a:r>
            <a:r>
              <a:rPr lang="en-US" dirty="0" err="1" smtClean="0">
                <a:latin typeface="Arial" pitchFamily="34" charset="0"/>
                <a:cs typeface="Arial" pitchFamily="34" charset="0"/>
              </a:rPr>
              <a:t>tiếp</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smtClean="0">
                <a:latin typeface="Arial" pitchFamily="34" charset="0"/>
                <a:cs typeface="Arial" pitchFamily="34" charset="0"/>
              </a:rPr>
              <a:t>website.</a:t>
            </a: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051452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Công</a:t>
            </a:r>
            <a:r>
              <a:rPr lang="en-US" dirty="0" smtClean="0"/>
              <a:t> </a:t>
            </a:r>
            <a:r>
              <a:rPr lang="en-US" dirty="0" err="1" smtClean="0"/>
              <a:t>nghệ</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lstStyle/>
          <a:p>
            <a:r>
              <a:rPr lang="en-US" dirty="0" err="1">
                <a:latin typeface="Arial" pitchFamily="34" charset="0"/>
                <a:cs typeface="Arial" pitchFamily="34" charset="0"/>
              </a:rPr>
              <a:t>Ngôn</a:t>
            </a:r>
            <a:r>
              <a:rPr lang="en-US" dirty="0">
                <a:latin typeface="Arial" pitchFamily="34" charset="0"/>
                <a:cs typeface="Arial" pitchFamily="34" charset="0"/>
              </a:rPr>
              <a:t> </a:t>
            </a:r>
            <a:r>
              <a:rPr lang="en-US" dirty="0" err="1">
                <a:latin typeface="Arial" pitchFamily="34" charset="0"/>
                <a:cs typeface="Arial" pitchFamily="34" charset="0"/>
              </a:rPr>
              <a:t>ngữ</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PHP</a:t>
            </a:r>
          </a:p>
          <a:p>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cơ</a:t>
            </a:r>
            <a:r>
              <a:rPr lang="en-US" dirty="0">
                <a:latin typeface="Arial" pitchFamily="34" charset="0"/>
                <a:cs typeface="Arial" pitchFamily="34" charset="0"/>
              </a:rPr>
              <a:t> </a:t>
            </a:r>
            <a:r>
              <a:rPr lang="en-US" dirty="0" err="1">
                <a:latin typeface="Arial" pitchFamily="34" charset="0"/>
                <a:cs typeface="Arial" pitchFamily="34" charset="0"/>
              </a:rPr>
              <a:t>sở</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MySQL</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077795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br>
              <a:rPr lang="en-US" dirty="0" smtClean="0"/>
            </a:b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dirty="0" err="1" smtClean="0">
                <a:latin typeface="Arial" pitchFamily="34" charset="0"/>
                <a:cs typeface="Arial" pitchFamily="34" charset="0"/>
              </a:rPr>
              <a:t>Quy</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xử</a:t>
            </a:r>
            <a:r>
              <a:rPr lang="en-US" dirty="0" smtClean="0">
                <a:latin typeface="Arial" pitchFamily="34" charset="0"/>
                <a:cs typeface="Arial" pitchFamily="34" charset="0"/>
              </a:rPr>
              <a:t> </a:t>
            </a:r>
            <a:r>
              <a:rPr lang="en-US" dirty="0" err="1" smtClean="0">
                <a:latin typeface="Arial" pitchFamily="34" charset="0"/>
                <a:cs typeface="Arial" pitchFamily="34" charset="0"/>
              </a:rPr>
              <a:t>lý</a:t>
            </a:r>
            <a:r>
              <a:rPr lang="en-US" dirty="0" smtClean="0">
                <a:latin typeface="Arial" pitchFamily="34" charset="0"/>
                <a:cs typeface="Arial" pitchFamily="34" charset="0"/>
              </a:rPr>
              <a:t> </a:t>
            </a:r>
            <a:r>
              <a:rPr lang="en-US" dirty="0" err="1" smtClean="0">
                <a:latin typeface="Arial" pitchFamily="34" charset="0"/>
                <a:cs typeface="Arial" pitchFamily="34" charset="0"/>
              </a:rPr>
              <a:t>nghiệp</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endParaRPr lang="en-US" dirty="0" smtClean="0">
              <a:latin typeface="Arial" pitchFamily="34" charset="0"/>
              <a:cs typeface="Arial" pitchFamily="34" charset="0"/>
            </a:endParaRPr>
          </a:p>
          <a:p>
            <a:r>
              <a:rPr lang="en-US" dirty="0" err="1" smtClean="0">
                <a:latin typeface="Arial" pitchFamily="34" charset="0"/>
                <a:cs typeface="Arial" pitchFamily="34" charset="0"/>
              </a:rPr>
              <a:t>Sơ</a:t>
            </a:r>
            <a:r>
              <a:rPr lang="en-US" dirty="0" smtClean="0">
                <a:latin typeface="Arial" pitchFamily="34" charset="0"/>
                <a:cs typeface="Arial" pitchFamily="34" charset="0"/>
              </a:rPr>
              <a:t>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rã</a:t>
            </a:r>
            <a:r>
              <a:rPr lang="en-US" dirty="0" smtClean="0">
                <a:latin typeface="Arial" pitchFamily="34" charset="0"/>
                <a:cs typeface="Arial" pitchFamily="34" charset="0"/>
              </a:rPr>
              <a:t> </a:t>
            </a:r>
            <a:r>
              <a:rPr lang="en-US" dirty="0" err="1" smtClean="0">
                <a:latin typeface="Arial" pitchFamily="34" charset="0"/>
                <a:cs typeface="Arial" pitchFamily="34" charset="0"/>
              </a:rPr>
              <a:t>chức</a:t>
            </a:r>
            <a:r>
              <a:rPr lang="en-US" dirty="0" smtClean="0">
                <a:latin typeface="Arial" pitchFamily="34" charset="0"/>
                <a:cs typeface="Arial" pitchFamily="34" charset="0"/>
              </a:rPr>
              <a:t> </a:t>
            </a:r>
            <a:r>
              <a:rPr lang="en-US" dirty="0" err="1" smtClean="0">
                <a:latin typeface="Arial" pitchFamily="34" charset="0"/>
                <a:cs typeface="Arial" pitchFamily="34" charset="0"/>
              </a:rPr>
              <a:t>năng</a:t>
            </a:r>
            <a:endParaRPr lang="en-US" dirty="0" smtClean="0">
              <a:latin typeface="Arial" pitchFamily="34" charset="0"/>
              <a:cs typeface="Arial" pitchFamily="34" charset="0"/>
            </a:endParaRPr>
          </a:p>
          <a:p>
            <a:r>
              <a:rPr lang="en-US" dirty="0" err="1" smtClean="0">
                <a:latin typeface="Arial" pitchFamily="34" charset="0"/>
                <a:cs typeface="Arial" pitchFamily="34" charset="0"/>
              </a:rPr>
              <a:t>Sơ</a:t>
            </a:r>
            <a:r>
              <a:rPr lang="en-US" dirty="0" smtClean="0">
                <a:latin typeface="Arial" pitchFamily="34" charset="0"/>
                <a:cs typeface="Arial" pitchFamily="34" charset="0"/>
              </a:rPr>
              <a:t>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mức</a:t>
            </a:r>
            <a:r>
              <a:rPr lang="en-US" dirty="0" smtClean="0">
                <a:latin typeface="Arial" pitchFamily="34" charset="0"/>
                <a:cs typeface="Arial" pitchFamily="34" charset="0"/>
              </a:rPr>
              <a:t> </a:t>
            </a:r>
            <a:r>
              <a:rPr lang="en-US" dirty="0" err="1" smtClean="0">
                <a:latin typeface="Arial" pitchFamily="34" charset="0"/>
                <a:cs typeface="Arial" pitchFamily="34" charset="0"/>
              </a:rPr>
              <a:t>ngữ</a:t>
            </a:r>
            <a:r>
              <a:rPr lang="en-US" dirty="0" smtClean="0">
                <a:latin typeface="Arial" pitchFamily="34" charset="0"/>
                <a:cs typeface="Arial" pitchFamily="34" charset="0"/>
              </a:rPr>
              <a:t> </a:t>
            </a:r>
            <a:r>
              <a:rPr lang="en-US" dirty="0" err="1" smtClean="0">
                <a:latin typeface="Arial" pitchFamily="34" charset="0"/>
                <a:cs typeface="Arial" pitchFamily="34" charset="0"/>
              </a:rPr>
              <a:t>cảnh</a:t>
            </a:r>
            <a:endParaRPr lang="en-US" dirty="0" smtClean="0">
              <a:latin typeface="Arial" pitchFamily="34" charset="0"/>
              <a:cs typeface="Arial" pitchFamily="34" charset="0"/>
            </a:endParaRPr>
          </a:p>
          <a:p>
            <a:r>
              <a:rPr lang="en-US" dirty="0" err="1" smtClean="0">
                <a:latin typeface="Arial" pitchFamily="34" charset="0"/>
                <a:cs typeface="Arial" pitchFamily="34" charset="0"/>
              </a:rPr>
              <a:t>Sơ</a:t>
            </a:r>
            <a:r>
              <a:rPr lang="en-US" dirty="0" smtClean="0">
                <a:latin typeface="Arial" pitchFamily="34" charset="0"/>
                <a:cs typeface="Arial" pitchFamily="34" charset="0"/>
              </a:rPr>
              <a:t>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luồng</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mức</a:t>
            </a:r>
            <a:r>
              <a:rPr lang="en-US" dirty="0" smtClean="0">
                <a:latin typeface="Arial" pitchFamily="34" charset="0"/>
                <a:cs typeface="Arial" pitchFamily="34" charset="0"/>
              </a:rPr>
              <a:t> </a:t>
            </a:r>
            <a:r>
              <a:rPr lang="en-US" dirty="0" err="1" smtClean="0">
                <a:latin typeface="Arial" pitchFamily="34" charset="0"/>
                <a:cs typeface="Arial" pitchFamily="34" charset="0"/>
              </a:rPr>
              <a:t>đỉnh</a:t>
            </a:r>
            <a:endParaRPr lang="en-US" dirty="0" smtClean="0">
              <a:latin typeface="Arial" pitchFamily="34" charset="0"/>
              <a:cs typeface="Arial" pitchFamily="34" charset="0"/>
            </a:endParaRPr>
          </a:p>
          <a:p>
            <a:r>
              <a:rPr lang="en-US" dirty="0" err="1" smtClean="0">
                <a:latin typeface="Arial" pitchFamily="34" charset="0"/>
                <a:cs typeface="Arial" pitchFamily="34" charset="0"/>
              </a:rPr>
              <a:t>Mô</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sở</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quan</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46176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10" y="47501"/>
            <a:ext cx="8229600" cy="549275"/>
          </a:xfrm>
        </p:spPr>
        <p:txBody>
          <a:bodyPr/>
          <a:lstStyle/>
          <a:p>
            <a:r>
              <a:rPr lang="en-US" sz="3200" dirty="0" smtClean="0"/>
              <a:t>QUY TRÌNH XỬ LÝ</a:t>
            </a:r>
            <a:endParaRPr lang="en-US" sz="3200" dirty="0"/>
          </a:p>
        </p:txBody>
      </p:sp>
      <p:sp>
        <p:nvSpPr>
          <p:cNvPr id="10" name="TextBox 9"/>
          <p:cNvSpPr txBox="1"/>
          <p:nvPr/>
        </p:nvSpPr>
        <p:spPr>
          <a:xfrm rot="19797954">
            <a:off x="1751133" y="2039258"/>
            <a:ext cx="1938800" cy="461665"/>
          </a:xfrm>
          <a:prstGeom prst="rect">
            <a:avLst/>
          </a:prstGeom>
          <a:noFill/>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CUNG C</a:t>
            </a:r>
            <a:r>
              <a:rPr kumimoji="0" lang="en-US" sz="1200" b="1" i="0" u="none" strike="noStrike" cap="none" normalizeH="0" baseline="0" dirty="0" smtClean="0">
                <a:ln>
                  <a:noFill/>
                </a:ln>
                <a:solidFill>
                  <a:schemeClr val="tx1"/>
                </a:solidFill>
                <a:effectLst/>
                <a:latin typeface="Arial" pitchFamily="34" charset="0"/>
                <a:cs typeface="Arial" pitchFamily="34" charset="0"/>
              </a:rPr>
              <a:t>Ấ</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P THÔNG TIN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BÀI</a:t>
            </a:r>
            <a:r>
              <a:rPr kumimoji="0" lang="en-US" sz="1200" b="1" i="0" u="none" strike="noStrike" cap="none" normalizeH="0" dirty="0" smtClean="0">
                <a:ln>
                  <a:noFill/>
                </a:ln>
                <a:solidFill>
                  <a:schemeClr val="tx1"/>
                </a:solidFill>
                <a:effectLst/>
                <a:latin typeface="Times New Roman" pitchFamily="18" charset="0"/>
                <a:cs typeface="Arial" pitchFamily="34" charset="0"/>
              </a:rPr>
              <a:t> HỌC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Content Placeholder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79913" y="549275"/>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16"/>
          <p:cNvSpPr/>
          <p:nvPr/>
        </p:nvSpPr>
        <p:spPr>
          <a:xfrm>
            <a:off x="3914775" y="1504950"/>
            <a:ext cx="1833563" cy="5572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imes New Roman" pitchFamily="18" charset="0"/>
                <a:cs typeface="Arial" pitchFamily="34" charset="0"/>
              </a:rPr>
              <a:t>GIÁO</a:t>
            </a:r>
            <a:r>
              <a:rPr kumimoji="0" lang="en-US" sz="1400" b="1" i="0" u="none" strike="noStrike" cap="none" normalizeH="0" dirty="0" smtClean="0">
                <a:ln>
                  <a:noFill/>
                </a:ln>
                <a:solidFill>
                  <a:srgbClr val="FFFFFF"/>
                </a:solidFill>
                <a:effectLst/>
                <a:latin typeface="Times New Roman" pitchFamily="18" charset="0"/>
                <a:cs typeface="Arial" pitchFamily="34" charset="0"/>
              </a:rPr>
              <a:t> VIÊN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3494" y="3210317"/>
            <a:ext cx="941388"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ounded Rectangle 17"/>
          <p:cNvSpPr/>
          <p:nvPr/>
        </p:nvSpPr>
        <p:spPr>
          <a:xfrm>
            <a:off x="941388" y="3429000"/>
            <a:ext cx="1655762" cy="4095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Times New Roman" pitchFamily="18" charset="0"/>
                <a:cs typeface="Arial" pitchFamily="34" charset="0"/>
              </a:rPr>
              <a:t>QU</a:t>
            </a:r>
            <a:r>
              <a:rPr kumimoji="0" lang="en-US" sz="1400" b="1" i="0" u="none" strike="noStrike" cap="none" normalizeH="0" baseline="0" smtClean="0">
                <a:ln>
                  <a:noFill/>
                </a:ln>
                <a:solidFill>
                  <a:srgbClr val="FFFFFF"/>
                </a:solidFill>
                <a:effectLst/>
                <a:latin typeface="Arial" pitchFamily="34" charset="0"/>
                <a:cs typeface="Arial" pitchFamily="34" charset="0"/>
              </a:rPr>
              <a:t>Ả</a:t>
            </a:r>
            <a:r>
              <a:rPr kumimoji="0" lang="en-US" sz="1400" b="1" i="0" u="none" strike="noStrike" cap="none" normalizeH="0" baseline="0" smtClean="0">
                <a:ln>
                  <a:noFill/>
                </a:ln>
                <a:solidFill>
                  <a:srgbClr val="FFFFFF"/>
                </a:solidFill>
                <a:effectLst/>
                <a:latin typeface="Times New Roman" pitchFamily="18" charset="0"/>
                <a:cs typeface="Arial" pitchFamily="34" charset="0"/>
              </a:rPr>
              <a:t>N TR</a:t>
            </a:r>
            <a:r>
              <a:rPr kumimoji="0" lang="en-US" sz="1400" b="1" i="0" u="none" strike="noStrike" cap="none" normalizeH="0" baseline="0" smtClean="0">
                <a:ln>
                  <a:noFill/>
                </a:ln>
                <a:solidFill>
                  <a:srgbClr val="FFFFFF"/>
                </a:solidFill>
                <a:effectLst/>
                <a:latin typeface="Arial" pitchFamily="34" charset="0"/>
                <a:cs typeface="Arial" pitchFamily="34" charset="0"/>
              </a:rPr>
              <a:t>Ị</a:t>
            </a:r>
            <a:r>
              <a:rPr kumimoji="0" lang="en-US" sz="1400" b="1" i="0" u="none" strike="noStrike" cap="none" normalizeH="0" baseline="0" smtClean="0">
                <a:ln>
                  <a:noFill/>
                </a:ln>
                <a:solidFill>
                  <a:srgbClr val="FFFFFF"/>
                </a:solidFill>
                <a:effectLst/>
                <a:latin typeface="Times New Roman" pitchFamily="18" charset="0"/>
                <a:cs typeface="Arial" pitchFamily="34" charset="0"/>
              </a:rPr>
              <a:t> VIÊN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6" name="Picture 15"/>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8256588" y="3068638"/>
            <a:ext cx="887412"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le 19"/>
          <p:cNvSpPr/>
          <p:nvPr/>
        </p:nvSpPr>
        <p:spPr>
          <a:xfrm>
            <a:off x="6732588" y="3443288"/>
            <a:ext cx="1524000" cy="4016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FFFFFF"/>
                </a:solidFill>
                <a:effectLst/>
                <a:latin typeface="Times New Roman" pitchFamily="18" charset="0"/>
                <a:cs typeface="Arial" pitchFamily="34" charset="0"/>
              </a:rPr>
              <a:t>H</a:t>
            </a:r>
            <a:r>
              <a:rPr kumimoji="0" lang="en-US" sz="1400" b="1" i="0" u="none" strike="noStrike" cap="none" normalizeH="0" baseline="0" smtClean="0">
                <a:ln>
                  <a:noFill/>
                </a:ln>
                <a:solidFill>
                  <a:srgbClr val="FFFFFF"/>
                </a:solidFill>
                <a:effectLst/>
                <a:latin typeface="Arial" pitchFamily="34" charset="0"/>
                <a:cs typeface="Arial" pitchFamily="34" charset="0"/>
              </a:rPr>
              <a:t>Ệ</a:t>
            </a:r>
            <a:r>
              <a:rPr kumimoji="0" lang="en-US" sz="1400" b="1" i="0" u="none" strike="noStrike" cap="none" normalizeH="0" baseline="0" smtClean="0">
                <a:ln>
                  <a:noFill/>
                </a:ln>
                <a:solidFill>
                  <a:srgbClr val="FFFFFF"/>
                </a:solidFill>
                <a:effectLst/>
                <a:latin typeface="Times New Roman" pitchFamily="18" charset="0"/>
                <a:cs typeface="Arial" pitchFamily="34" charset="0"/>
              </a:rPr>
              <a:t> TH</a:t>
            </a:r>
            <a:r>
              <a:rPr kumimoji="0" lang="en-US" sz="1400" b="1" i="0" u="none" strike="noStrike" cap="none" normalizeH="0" baseline="0" smtClean="0">
                <a:ln>
                  <a:noFill/>
                </a:ln>
                <a:solidFill>
                  <a:srgbClr val="FFFFFF"/>
                </a:solidFill>
                <a:effectLst/>
                <a:latin typeface="Arial" pitchFamily="34" charset="0"/>
                <a:cs typeface="Arial" pitchFamily="34" charset="0"/>
              </a:rPr>
              <a:t>Ố</a:t>
            </a:r>
            <a:r>
              <a:rPr kumimoji="0" lang="en-US" sz="1400" b="1" i="0" u="none" strike="noStrike" cap="none" normalizeH="0" baseline="0" smtClean="0">
                <a:ln>
                  <a:noFill/>
                </a:ln>
                <a:solidFill>
                  <a:srgbClr val="FFFFFF"/>
                </a:solidFill>
                <a:effectLst/>
                <a:latin typeface="Times New Roman" pitchFamily="18" charset="0"/>
                <a:cs typeface="Arial" pitchFamily="34" charset="0"/>
              </a:rPr>
              <a:t>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Box 11"/>
          <p:cNvSpPr txBox="1"/>
          <p:nvPr/>
        </p:nvSpPr>
        <p:spPr>
          <a:xfrm>
            <a:off x="3273571" y="3875088"/>
            <a:ext cx="2544479" cy="276999"/>
          </a:xfrm>
          <a:prstGeom prst="rect">
            <a:avLst/>
          </a:prstGeom>
          <a:noFill/>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G</a:t>
            </a:r>
            <a:r>
              <a:rPr kumimoji="0" lang="en-US" sz="1200" b="1" i="0" u="none" strike="noStrike" cap="none" normalizeH="0" baseline="0" dirty="0" smtClean="0">
                <a:ln>
                  <a:noFill/>
                </a:ln>
                <a:solidFill>
                  <a:schemeClr val="tx1"/>
                </a:solidFill>
                <a:effectLst/>
                <a:latin typeface="Arial" pitchFamily="34" charset="0"/>
                <a:cs typeface="Arial" pitchFamily="34" charset="0"/>
              </a:rPr>
              <a:t>Ử</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I V</a:t>
            </a:r>
            <a:r>
              <a:rPr kumimoji="0" lang="en-US" sz="1200" b="1" i="0" u="none" strike="noStrike" cap="none" normalizeH="0" baseline="0" dirty="0" smtClean="0">
                <a:ln>
                  <a:noFill/>
                </a:ln>
                <a:solidFill>
                  <a:schemeClr val="tx1"/>
                </a:solidFill>
                <a:effectLst/>
                <a:latin typeface="Arial" pitchFamily="34" charset="0"/>
                <a:cs typeface="Arial" pitchFamily="34" charset="0"/>
              </a:rPr>
              <a:t>Ề</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 THÔNG TIN HỌC</a:t>
            </a:r>
            <a:r>
              <a:rPr kumimoji="0" lang="en-US" sz="1200" b="1" i="0" u="none" strike="noStrike" cap="none" normalizeH="0" dirty="0" smtClean="0">
                <a:ln>
                  <a:noFill/>
                </a:ln>
                <a:solidFill>
                  <a:schemeClr val="tx1"/>
                </a:solidFill>
                <a:effectLst/>
                <a:latin typeface="Times New Roman" pitchFamily="18" charset="0"/>
                <a:cs typeface="Arial" pitchFamily="34" charset="0"/>
              </a:rPr>
              <a:t> VIÊN</a:t>
            </a:r>
            <a:endParaRPr kumimoji="0" lang="en-US" sz="1200" b="1" i="0" u="none" strike="noStrike" cap="none" normalizeH="0" baseline="0" dirty="0" smtClean="0">
              <a:ln>
                <a:noFill/>
              </a:ln>
              <a:solidFill>
                <a:schemeClr val="tx1"/>
              </a:solidFill>
              <a:effectLst/>
              <a:latin typeface="Times New Roman" pitchFamily="18" charset="0"/>
              <a:cs typeface="Arial" pitchFamily="34" charset="0"/>
            </a:endParaRPr>
          </a:p>
        </p:txBody>
      </p:sp>
      <p:sp>
        <p:nvSpPr>
          <p:cNvPr id="11" name="TextBox 10"/>
          <p:cNvSpPr txBox="1"/>
          <p:nvPr/>
        </p:nvSpPr>
        <p:spPr>
          <a:xfrm>
            <a:off x="2801289" y="3236527"/>
            <a:ext cx="3652025" cy="276999"/>
          </a:xfrm>
          <a:prstGeom prst="rect">
            <a:avLst/>
          </a:prstGeom>
          <a:noFill/>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ĐĂNG NH</a:t>
            </a:r>
            <a:r>
              <a:rPr kumimoji="0" lang="en-US" sz="1200" b="1" i="0" u="none" strike="noStrike" cap="none" normalizeH="0" baseline="0" dirty="0" smtClean="0">
                <a:ln>
                  <a:noFill/>
                </a:ln>
                <a:solidFill>
                  <a:schemeClr val="tx1"/>
                </a:solidFill>
                <a:effectLst/>
                <a:latin typeface="Arial" pitchFamily="34" charset="0"/>
                <a:cs typeface="Arial" pitchFamily="34" charset="0"/>
              </a:rPr>
              <a:t>Ậ</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P, QUẢN</a:t>
            </a:r>
            <a:r>
              <a:rPr kumimoji="0" lang="en-US" sz="1200" b="1" i="0" u="none" strike="noStrike" cap="none" normalizeH="0" dirty="0" smtClean="0">
                <a:ln>
                  <a:noFill/>
                </a:ln>
                <a:solidFill>
                  <a:schemeClr val="tx1"/>
                </a:solidFill>
                <a:effectLst/>
                <a:latin typeface="Times New Roman" pitchFamily="18" charset="0"/>
                <a:cs typeface="Arial" pitchFamily="34" charset="0"/>
              </a:rPr>
              <a:t> TRỊ HỆ THỐNG, HỌC VIÊN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Left-Right Arrow 18"/>
          <p:cNvSpPr/>
          <p:nvPr/>
        </p:nvSpPr>
        <p:spPr>
          <a:xfrm>
            <a:off x="2676525" y="3617913"/>
            <a:ext cx="3935413" cy="269875"/>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4067175" y="5854700"/>
            <a:ext cx="10033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ounded Rectangle 20"/>
          <p:cNvSpPr/>
          <p:nvPr/>
        </p:nvSpPr>
        <p:spPr>
          <a:xfrm>
            <a:off x="3779838" y="5495925"/>
            <a:ext cx="1557337" cy="3683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Times New Roman" pitchFamily="18" charset="0"/>
                <a:cs typeface="Arial" pitchFamily="34" charset="0"/>
              </a:rPr>
              <a:t>HỌC</a:t>
            </a:r>
            <a:r>
              <a:rPr kumimoji="0" lang="en-US" sz="1400" b="1" i="0" u="none" strike="noStrike" cap="none" normalizeH="0" dirty="0" smtClean="0">
                <a:ln>
                  <a:noFill/>
                </a:ln>
                <a:solidFill>
                  <a:srgbClr val="FFFFFF"/>
                </a:solidFill>
                <a:effectLst/>
                <a:latin typeface="Times New Roman" pitchFamily="18" charset="0"/>
                <a:cs typeface="Arial" pitchFamily="34" charset="0"/>
              </a:rPr>
              <a:t> VIÊN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Box 13"/>
          <p:cNvSpPr txBox="1"/>
          <p:nvPr/>
        </p:nvSpPr>
        <p:spPr>
          <a:xfrm rot="19858008">
            <a:off x="5679964" y="4784338"/>
            <a:ext cx="1881413" cy="276999"/>
          </a:xfrm>
          <a:prstGeom prst="rect">
            <a:avLst/>
          </a:prstGeom>
          <a:noFill/>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ĐĂNG NH</a:t>
            </a:r>
            <a:r>
              <a:rPr kumimoji="0" lang="en-US" sz="1200" b="1" i="0" u="none" strike="noStrike" cap="none" normalizeH="0" baseline="0" dirty="0" smtClean="0">
                <a:ln>
                  <a:noFill/>
                </a:ln>
                <a:solidFill>
                  <a:schemeClr val="tx1"/>
                </a:solidFill>
                <a:effectLst/>
                <a:latin typeface="Arial" pitchFamily="34" charset="0"/>
                <a:cs typeface="Arial" pitchFamily="34" charset="0"/>
              </a:rPr>
              <a:t>Ậ</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P, HỌC</a:t>
            </a:r>
            <a:r>
              <a:rPr lang="en-US" sz="1200" b="1" dirty="0" smtClean="0">
                <a:latin typeface="Times New Roman" pitchFamily="18" charset="0"/>
                <a:cs typeface="Arial" pitchFamily="34" charset="0"/>
              </a:rPr>
              <a:t>, THI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extBox 14"/>
          <p:cNvSpPr txBox="1"/>
          <p:nvPr/>
        </p:nvSpPr>
        <p:spPr>
          <a:xfrm rot="19950303">
            <a:off x="5136286" y="4416832"/>
            <a:ext cx="2189317" cy="276999"/>
          </a:xfrm>
          <a:prstGeom prst="rect">
            <a:avLst/>
          </a:prstGeom>
          <a:noFill/>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Times New Roman" pitchFamily="18" charset="0"/>
                <a:cs typeface="Arial" pitchFamily="34" charset="0"/>
              </a:rPr>
              <a:t>THÔNG BÁO KẾT QUẢ THI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Left-Right Arrow 22"/>
          <p:cNvSpPr/>
          <p:nvPr/>
        </p:nvSpPr>
        <p:spPr>
          <a:xfrm rot="19923230">
            <a:off x="5181600" y="4638675"/>
            <a:ext cx="2578100" cy="163513"/>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Box 23"/>
          <p:cNvSpPr txBox="1"/>
          <p:nvPr/>
        </p:nvSpPr>
        <p:spPr>
          <a:xfrm rot="2014249">
            <a:off x="5884384" y="2036089"/>
            <a:ext cx="2205219" cy="461665"/>
          </a:xfrm>
          <a:prstGeom prst="rect">
            <a:avLst/>
          </a:prstGeom>
          <a:noFill/>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Times New Roman" pitchFamily="18" charset="0"/>
                <a:cs typeface="Arial" pitchFamily="34" charset="0"/>
              </a:rPr>
              <a:t>ĐĂNG NHẬP, TẠO BÀI HỌC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BÀI</a:t>
            </a:r>
            <a:r>
              <a:rPr kumimoji="0" lang="en-US" sz="1200" b="1" i="0" u="none" strike="noStrike" cap="none" normalizeH="0" dirty="0" smtClean="0">
                <a:ln>
                  <a:noFill/>
                </a:ln>
                <a:solidFill>
                  <a:schemeClr val="tx1"/>
                </a:solidFill>
                <a:effectLst/>
                <a:latin typeface="Times New Roman" pitchFamily="18" charset="0"/>
                <a:cs typeface="Arial" pitchFamily="34" charset="0"/>
              </a:rPr>
              <a:t> THI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Left-Right Arrow 24"/>
          <p:cNvSpPr/>
          <p:nvPr/>
        </p:nvSpPr>
        <p:spPr>
          <a:xfrm rot="1916553">
            <a:off x="5788126" y="2457320"/>
            <a:ext cx="2165354" cy="22193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Left-Right Arrow 25"/>
          <p:cNvSpPr/>
          <p:nvPr/>
        </p:nvSpPr>
        <p:spPr>
          <a:xfrm rot="19758495">
            <a:off x="1754671" y="2477517"/>
            <a:ext cx="2165354" cy="22193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TextBox 26"/>
          <p:cNvSpPr txBox="1"/>
          <p:nvPr/>
        </p:nvSpPr>
        <p:spPr>
          <a:xfrm rot="19797954">
            <a:off x="2416511" y="2601459"/>
            <a:ext cx="1661930" cy="276999"/>
          </a:xfrm>
          <a:prstGeom prst="rect">
            <a:avLst/>
          </a:prstGeom>
          <a:noFill/>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HỖ</a:t>
            </a:r>
            <a:r>
              <a:rPr kumimoji="0" lang="en-US" sz="1200" b="1" i="0" u="none" strike="noStrike" cap="none" normalizeH="0" dirty="0" smtClean="0">
                <a:ln>
                  <a:noFill/>
                </a:ln>
                <a:solidFill>
                  <a:schemeClr val="tx1"/>
                </a:solidFill>
                <a:effectLst/>
                <a:latin typeface="Times New Roman" pitchFamily="18" charset="0"/>
                <a:cs typeface="Arial" pitchFamily="34" charset="0"/>
              </a:rPr>
              <a:t> </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TRỢ</a:t>
            </a:r>
            <a:r>
              <a:rPr kumimoji="0" lang="en-US" sz="1200" b="1" i="0" u="none" strike="noStrike" cap="none" normalizeH="0" dirty="0" smtClean="0">
                <a:ln>
                  <a:noFill/>
                </a:ln>
                <a:solidFill>
                  <a:schemeClr val="tx1"/>
                </a:solidFill>
                <a:effectLst/>
                <a:latin typeface="Times New Roman" pitchFamily="18" charset="0"/>
                <a:cs typeface="Arial" pitchFamily="34" charset="0"/>
              </a:rPr>
              <a:t> GIÁO VIÊN</a:t>
            </a:r>
          </a:p>
        </p:txBody>
      </p:sp>
      <p:sp>
        <p:nvSpPr>
          <p:cNvPr id="28" name="TextBox 27"/>
          <p:cNvSpPr txBox="1"/>
          <p:nvPr/>
        </p:nvSpPr>
        <p:spPr>
          <a:xfrm rot="1979868">
            <a:off x="5602593" y="2513151"/>
            <a:ext cx="1736116" cy="461665"/>
          </a:xfrm>
          <a:prstGeom prst="rect">
            <a:avLst/>
          </a:prstGeom>
          <a:noFill/>
        </p:spPr>
        <p:txBody>
          <a:bodyPr vert="horz" wrap="non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G</a:t>
            </a:r>
            <a:r>
              <a:rPr kumimoji="0" lang="en-US" sz="1200" b="1" i="0" u="none" strike="noStrike" cap="none" normalizeH="0" baseline="0" dirty="0" smtClean="0">
                <a:ln>
                  <a:noFill/>
                </a:ln>
                <a:solidFill>
                  <a:schemeClr val="tx1"/>
                </a:solidFill>
                <a:effectLst/>
                <a:latin typeface="Arial" pitchFamily="34" charset="0"/>
                <a:cs typeface="Arial" pitchFamily="34" charset="0"/>
              </a:rPr>
              <a:t>Ử</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I V</a:t>
            </a:r>
            <a:r>
              <a:rPr kumimoji="0" lang="en-US" sz="1200" b="1" i="0" u="none" strike="noStrike" cap="none" normalizeH="0" baseline="0" dirty="0" smtClean="0">
                <a:ln>
                  <a:noFill/>
                </a:ln>
                <a:solidFill>
                  <a:schemeClr val="tx1"/>
                </a:solidFill>
                <a:effectLst/>
                <a:latin typeface="Arial" pitchFamily="34" charset="0"/>
                <a:cs typeface="Arial" pitchFamily="34" charset="0"/>
              </a:rPr>
              <a:t>Ề</a:t>
            </a:r>
            <a:r>
              <a:rPr kumimoji="0" lang="en-US" sz="1200" b="1" i="0" u="none" strike="noStrike" cap="none" normalizeH="0" baseline="0" dirty="0" smtClean="0">
                <a:ln>
                  <a:noFill/>
                </a:ln>
                <a:solidFill>
                  <a:schemeClr val="tx1"/>
                </a:solidFill>
                <a:effectLst/>
                <a:latin typeface="Times New Roman" pitchFamily="18" charset="0"/>
                <a:cs typeface="Arial" pitchFamily="34" charset="0"/>
              </a:rPr>
              <a:t> THÔNG TIN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Arial" pitchFamily="34" charset="0"/>
              </a:rPr>
              <a:t>BÀI</a:t>
            </a:r>
            <a:r>
              <a:rPr kumimoji="0" lang="en-US" sz="1200" b="1" i="0" u="none" strike="noStrike" cap="none" normalizeH="0" dirty="0" smtClean="0">
                <a:ln>
                  <a:noFill/>
                </a:ln>
                <a:solidFill>
                  <a:schemeClr val="tx1"/>
                </a:solidFill>
                <a:effectLst/>
                <a:latin typeface="Times New Roman" pitchFamily="18" charset="0"/>
                <a:cs typeface="Arial" pitchFamily="34" charset="0"/>
              </a:rPr>
              <a:t> HỌC, BÀI THI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7900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a:t>
            </a:r>
            <a:r>
              <a:rPr lang="en-US" dirty="0" err="1" smtClean="0"/>
              <a:t>chức</a:t>
            </a:r>
            <a:r>
              <a:rPr lang="en-US" dirty="0" smtClean="0"/>
              <a:t> </a:t>
            </a:r>
            <a:r>
              <a:rPr lang="en-US" dirty="0" err="1" smtClean="0"/>
              <a:t>năng</a:t>
            </a:r>
            <a:endParaRPr lang="en-US" dirty="0"/>
          </a:p>
        </p:txBody>
      </p:sp>
      <p:pic>
        <p:nvPicPr>
          <p:cNvPr id="3074" name="Picture 2" descr="F:\Moodle\bao cao\anh\F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711756"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9580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a:t>
            </a:r>
            <a:r>
              <a:rPr lang="en-US" dirty="0" err="1" smtClean="0"/>
              <a:t>mức</a:t>
            </a:r>
            <a:r>
              <a:rPr lang="en-US" dirty="0" smtClean="0"/>
              <a:t> </a:t>
            </a:r>
            <a:r>
              <a:rPr lang="en-US" dirty="0" err="1" smtClean="0"/>
              <a:t>ngữ</a:t>
            </a:r>
            <a:r>
              <a:rPr lang="en-US" dirty="0" smtClean="0"/>
              <a:t> </a:t>
            </a:r>
            <a:r>
              <a:rPr lang="en-US" dirty="0" err="1" smtClean="0"/>
              <a:t>cảnh</a:t>
            </a:r>
            <a:endParaRPr lang="en-US" dirty="0"/>
          </a:p>
        </p:txBody>
      </p:sp>
      <p:pic>
        <p:nvPicPr>
          <p:cNvPr id="5122" name="Picture 2" descr="C:\Users\Thanh\Desktop\Cap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6553200" cy="407299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61015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algn="l"/>
            <a:r>
              <a:rPr lang="en-US" sz="4400" dirty="0" err="1" smtClean="0"/>
              <a:t>Sơ</a:t>
            </a:r>
            <a:r>
              <a:rPr lang="en-US" sz="4400" dirty="0" smtClean="0"/>
              <a:t> </a:t>
            </a:r>
            <a:r>
              <a:rPr lang="en-US" sz="4400" dirty="0" err="1" smtClean="0"/>
              <a:t>đồ</a:t>
            </a:r>
            <a:r>
              <a:rPr lang="en-US" sz="4400" dirty="0" smtClean="0"/>
              <a:t> </a:t>
            </a:r>
            <a:r>
              <a:rPr lang="en-US" sz="4400" dirty="0" err="1" smtClean="0"/>
              <a:t>luồng</a:t>
            </a:r>
            <a:r>
              <a:rPr lang="en-US" sz="4400" dirty="0" smtClean="0"/>
              <a:t> </a:t>
            </a:r>
            <a:r>
              <a:rPr lang="en-US" sz="4400" dirty="0" err="1" smtClean="0"/>
              <a:t>dữ</a:t>
            </a:r>
            <a:r>
              <a:rPr lang="en-US" sz="4400" dirty="0" smtClean="0"/>
              <a:t> </a:t>
            </a:r>
            <a:r>
              <a:rPr lang="en-US" sz="4400" dirty="0" err="1" smtClean="0"/>
              <a:t>liệu</a:t>
            </a:r>
            <a:r>
              <a:rPr lang="en-US" sz="4400" dirty="0" smtClean="0"/>
              <a:t> </a:t>
            </a:r>
            <a:r>
              <a:rPr lang="en-US" sz="4400" dirty="0" err="1" smtClean="0"/>
              <a:t>mức</a:t>
            </a:r>
            <a:r>
              <a:rPr lang="en-US" sz="4400" dirty="0" smtClean="0"/>
              <a:t> </a:t>
            </a:r>
            <a:r>
              <a:rPr lang="en-US" sz="4400" dirty="0" err="1" smtClean="0"/>
              <a:t>đỉnh</a:t>
            </a:r>
            <a:endParaRPr lang="en-US" sz="4400" dirty="0"/>
          </a:p>
        </p:txBody>
      </p:sp>
      <p:pic>
        <p:nvPicPr>
          <p:cNvPr id="6146" name="Picture 2" descr="C:\Users\Thanh\Desktop\Captur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890752"/>
            <a:ext cx="5867400" cy="59672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61184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r>
              <a:rPr lang="en-US" sz="3600" dirty="0" err="1" smtClean="0"/>
              <a:t>Mô</a:t>
            </a:r>
            <a:r>
              <a:rPr lang="en-US" sz="3600" dirty="0" smtClean="0"/>
              <a:t> </a:t>
            </a:r>
            <a:r>
              <a:rPr lang="en-US" sz="3600" dirty="0" err="1" smtClean="0"/>
              <a:t>hình</a:t>
            </a:r>
            <a:r>
              <a:rPr lang="en-US" sz="3600" dirty="0" smtClean="0"/>
              <a:t> </a:t>
            </a:r>
            <a:r>
              <a:rPr lang="en-US" sz="3600" dirty="0" err="1" smtClean="0"/>
              <a:t>cơ</a:t>
            </a:r>
            <a:r>
              <a:rPr lang="en-US" sz="3600" dirty="0" smtClean="0"/>
              <a:t> </a:t>
            </a:r>
            <a:r>
              <a:rPr lang="en-US" sz="3600" dirty="0" err="1" smtClean="0"/>
              <a:t>sở</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quan</a:t>
            </a:r>
            <a:r>
              <a:rPr lang="en-US" sz="3600" dirty="0" smtClean="0"/>
              <a:t> </a:t>
            </a:r>
            <a:r>
              <a:rPr lang="en-US" sz="3600" dirty="0" err="1" smtClean="0"/>
              <a:t>hệ</a:t>
            </a:r>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2052" name="Picture 4" descr="F:\Moodle\bao cao\anh\diagra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445742"/>
            <a:ext cx="6629400" cy="642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897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a:t>
            </a:r>
            <a:r>
              <a:rPr lang="en-US" dirty="0" smtClean="0"/>
              <a:t>u </a:t>
            </a:r>
            <a:r>
              <a:rPr lang="en-US" dirty="0" err="1" smtClean="0"/>
              <a:t>điểm</a:t>
            </a:r>
            <a:r>
              <a:rPr lang="en-US" dirty="0" smtClean="0"/>
              <a:t> </a:t>
            </a:r>
            <a:r>
              <a:rPr lang="en-US" dirty="0" err="1" smtClean="0"/>
              <a:t>của</a:t>
            </a:r>
            <a:r>
              <a:rPr lang="en-US" dirty="0" smtClean="0"/>
              <a:t> website</a:t>
            </a:r>
            <a:endParaRPr lang="en-US" dirty="0"/>
          </a:p>
        </p:txBody>
      </p:sp>
      <p:sp>
        <p:nvSpPr>
          <p:cNvPr id="3" name="Content Placeholder 2"/>
          <p:cNvSpPr>
            <a:spLocks noGrp="1"/>
          </p:cNvSpPr>
          <p:nvPr>
            <p:ph idx="1"/>
          </p:nvPr>
        </p:nvSpPr>
        <p:spPr>
          <a:xfrm>
            <a:off x="457200" y="1600201"/>
            <a:ext cx="4572000" cy="1752600"/>
          </a:xfrm>
        </p:spPr>
        <p:txBody>
          <a:bodyPr/>
          <a:lstStyle/>
          <a:p>
            <a:r>
              <a:rPr lang="en-US" dirty="0" err="1" smtClean="0">
                <a:latin typeface="Arial" pitchFamily="34" charset="0"/>
                <a:cs typeface="Arial" pitchFamily="34" charset="0"/>
              </a:rPr>
              <a:t>Kinh</a:t>
            </a:r>
            <a:r>
              <a:rPr lang="en-US" dirty="0" smtClean="0">
                <a:latin typeface="Arial" pitchFamily="34" charset="0"/>
                <a:cs typeface="Arial" pitchFamily="34" charset="0"/>
              </a:rPr>
              <a:t> </a:t>
            </a:r>
            <a:r>
              <a:rPr lang="en-US" dirty="0" err="1" smtClean="0">
                <a:latin typeface="Arial" pitchFamily="34" charset="0"/>
                <a:cs typeface="Arial" pitchFamily="34" charset="0"/>
              </a:rPr>
              <a:t>tế</a:t>
            </a:r>
            <a:endParaRPr lang="en-US" dirty="0" smtClean="0">
              <a:latin typeface="Arial" pitchFamily="34" charset="0"/>
              <a:cs typeface="Arial" pitchFamily="34" charset="0"/>
            </a:endParaRPr>
          </a:p>
          <a:p>
            <a:r>
              <a:rPr lang="en-US" dirty="0" err="1" smtClean="0">
                <a:latin typeface="Arial" pitchFamily="34" charset="0"/>
                <a:cs typeface="Arial" pitchFamily="34" charset="0"/>
              </a:rPr>
              <a:t>Hiệu</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endParaRPr lang="en-US" dirty="0" smtClean="0">
              <a:latin typeface="Arial" pitchFamily="34" charset="0"/>
              <a:cs typeface="Arial" pitchFamily="34" charset="0"/>
            </a:endParaRPr>
          </a:p>
          <a:p>
            <a:r>
              <a:rPr lang="en-US" dirty="0" err="1" smtClean="0">
                <a:latin typeface="Arial" pitchFamily="34" charset="0"/>
                <a:cs typeface="Arial" pitchFamily="34" charset="0"/>
              </a:rPr>
              <a:t>Miễn</a:t>
            </a:r>
            <a:r>
              <a:rPr lang="en-US" dirty="0" smtClean="0">
                <a:latin typeface="Arial" pitchFamily="34" charset="0"/>
                <a:cs typeface="Arial" pitchFamily="34" charset="0"/>
              </a:rPr>
              <a:t> </a:t>
            </a:r>
            <a:r>
              <a:rPr lang="en-US" dirty="0" err="1" smtClean="0">
                <a:latin typeface="Arial" pitchFamily="34" charset="0"/>
                <a:cs typeface="Arial" pitchFamily="34" charset="0"/>
              </a:rPr>
              <a:t>phí</a:t>
            </a:r>
            <a:endParaRPr lang="en-US"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4304714" y="3782887"/>
            <a:ext cx="4572000" cy="461665"/>
          </a:xfrm>
          <a:prstGeom prst="rect">
            <a:avLst/>
          </a:prstGeom>
          <a:noFill/>
        </p:spPr>
        <p:txBody>
          <a:bodyPr wrap="square" rtlCol="0">
            <a:spAutoFit/>
          </a:bodyPr>
          <a:lstStyle/>
          <a:p>
            <a:r>
              <a:rPr lang="en-US" sz="2400" dirty="0" smtClean="0">
                <a:hlinkClick r:id="rId2"/>
              </a:rPr>
              <a:t>https</a:t>
            </a:r>
            <a:r>
              <a:rPr lang="en-US" sz="2400" dirty="0">
                <a:hlinkClick r:id="rId2"/>
              </a:rPr>
              <a:t>://</a:t>
            </a:r>
            <a:r>
              <a:rPr lang="en-US" sz="2400" dirty="0" smtClean="0">
                <a:hlinkClick r:id="rId2"/>
              </a:rPr>
              <a:t>www.tienganh123.com</a:t>
            </a:r>
            <a:r>
              <a:rPr lang="en-US" sz="2400" dirty="0">
                <a:hlinkClick r:id="rId2"/>
              </a:rPr>
              <a:t>/</a:t>
            </a:r>
            <a:endParaRPr lang="en-US" sz="2400" dirty="0"/>
          </a:p>
        </p:txBody>
      </p:sp>
      <p:sp>
        <p:nvSpPr>
          <p:cNvPr id="6" name="TextBox 5"/>
          <p:cNvSpPr txBox="1"/>
          <p:nvPr/>
        </p:nvSpPr>
        <p:spPr>
          <a:xfrm>
            <a:off x="219222" y="3782888"/>
            <a:ext cx="3886200" cy="461665"/>
          </a:xfrm>
          <a:prstGeom prst="rect">
            <a:avLst/>
          </a:prstGeom>
          <a:noFill/>
        </p:spPr>
        <p:txBody>
          <a:bodyPr wrap="square" rtlCol="0">
            <a:spAutoFit/>
          </a:bodyPr>
          <a:lstStyle/>
          <a:p>
            <a:r>
              <a:rPr lang="en-US" sz="2400" dirty="0">
                <a:hlinkClick r:id="rId2"/>
              </a:rPr>
              <a:t>https://</a:t>
            </a:r>
            <a:r>
              <a:rPr lang="en-US" sz="2400" dirty="0" smtClean="0">
                <a:hlinkClick r:id="rId2"/>
              </a:rPr>
              <a:t>www.fithoub1.com/</a:t>
            </a:r>
            <a:endParaRPr lang="en-US" sz="2400" dirty="0"/>
          </a:p>
        </p:txBody>
      </p:sp>
    </p:spTree>
    <p:extLst>
      <p:ext uri="{BB962C8B-B14F-4D97-AF65-F5344CB8AC3E}">
        <p14:creationId xmlns:p14="http://schemas.microsoft.com/office/powerpoint/2010/main" val="331993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err="1" smtClean="0"/>
              <a:t>Nội</a:t>
            </a:r>
            <a:r>
              <a:rPr lang="en-US" dirty="0" smtClean="0"/>
              <a:t> dung </a:t>
            </a:r>
            <a:r>
              <a:rPr lang="en-US" dirty="0" err="1" smtClean="0"/>
              <a:t>chính</a:t>
            </a:r>
            <a:endParaRPr lang="en-US" dirty="0"/>
          </a:p>
        </p:txBody>
      </p:sp>
      <p:grpSp>
        <p:nvGrpSpPr>
          <p:cNvPr id="4" name="Group 4"/>
          <p:cNvGrpSpPr>
            <a:grpSpLocks/>
          </p:cNvGrpSpPr>
          <p:nvPr/>
        </p:nvGrpSpPr>
        <p:grpSpPr bwMode="auto">
          <a:xfrm>
            <a:off x="2719486" y="3958244"/>
            <a:ext cx="4343400" cy="457200"/>
            <a:chOff x="2514600" y="3573463"/>
            <a:chExt cx="4343400" cy="457200"/>
          </a:xfrm>
        </p:grpSpPr>
        <p:sp>
          <p:nvSpPr>
            <p:cNvPr id="87130" name="AutoShape 90"/>
            <p:cNvSpPr>
              <a:spLocks noChangeArrowheads="1"/>
            </p:cNvSpPr>
            <p:nvPr/>
          </p:nvSpPr>
          <p:spPr bwMode="gray">
            <a:xfrm>
              <a:off x="2514600" y="3573463"/>
              <a:ext cx="43434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headEnd/>
              <a:tailEnd/>
            </a:ln>
            <a:effectLst>
              <a:outerShdw dist="99190" dir="2388334" algn="ctr" rotWithShape="0">
                <a:srgbClr val="333333">
                  <a:alpha val="50000"/>
                </a:srgb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ext Box 91"/>
            <p:cNvSpPr txBox="1">
              <a:spLocks noChangeArrowheads="1"/>
            </p:cNvSpPr>
            <p:nvPr/>
          </p:nvSpPr>
          <p:spPr bwMode="gray">
            <a:xfrm>
              <a:off x="2965450" y="366395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cs typeface="Arial" pitchFamily="34" charset="0"/>
                </a:rPr>
                <a:t>Phạm vi đề tài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6" name="Group 3"/>
          <p:cNvGrpSpPr>
            <a:grpSpLocks/>
          </p:cNvGrpSpPr>
          <p:nvPr/>
        </p:nvGrpSpPr>
        <p:grpSpPr bwMode="auto">
          <a:xfrm>
            <a:off x="2760761" y="3166081"/>
            <a:ext cx="4492625" cy="457200"/>
            <a:chOff x="2527300" y="2781300"/>
            <a:chExt cx="4492972" cy="457200"/>
          </a:xfrm>
        </p:grpSpPr>
        <p:sp>
          <p:nvSpPr>
            <p:cNvPr id="87121" name="AutoShape 81"/>
            <p:cNvSpPr>
              <a:spLocks noChangeArrowheads="1"/>
            </p:cNvSpPr>
            <p:nvPr/>
          </p:nvSpPr>
          <p:spPr bwMode="gray">
            <a:xfrm>
              <a:off x="2527300" y="2781300"/>
              <a:ext cx="4343735" cy="457200"/>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headEnd/>
              <a:tailEnd/>
            </a:ln>
            <a:effectLst>
              <a:outerShdw dist="99190" dir="2388334" algn="ctr" rotWithShape="0">
                <a:srgbClr val="333333">
                  <a:alpha val="50000"/>
                </a:srgb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83"/>
            <p:cNvSpPr txBox="1">
              <a:spLocks noChangeArrowheads="1"/>
            </p:cNvSpPr>
            <p:nvPr/>
          </p:nvSpPr>
          <p:spPr bwMode="gray">
            <a:xfrm>
              <a:off x="2819400" y="2825750"/>
              <a:ext cx="42008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cs typeface="Arial" pitchFamily="34" charset="0"/>
                </a:rPr>
                <a:t>Khảo</a:t>
              </a:r>
              <a:r>
                <a:rPr kumimoji="0" lang="en-US" sz="1800" b="1" i="0" u="none" strike="noStrike" cap="none" normalizeH="0" baseline="0" dirty="0" smtClean="0">
                  <a:ln>
                    <a:noFill/>
                  </a:ln>
                  <a:solidFill>
                    <a:srgbClr val="000000"/>
                  </a:solidFill>
                  <a:effectLst/>
                  <a:latin typeface="Arial" pitchFamily="34" charset="0"/>
                  <a:cs typeface="Arial" pitchFamily="34" charset="0"/>
                </a:rPr>
                <a:t> </a:t>
              </a:r>
              <a:r>
                <a:rPr kumimoji="0" lang="en-US" sz="1800" b="1" i="0" u="none" strike="noStrike" cap="none" normalizeH="0" baseline="0" dirty="0" err="1" smtClean="0">
                  <a:ln>
                    <a:noFill/>
                  </a:ln>
                  <a:solidFill>
                    <a:srgbClr val="000000"/>
                  </a:solidFill>
                  <a:effectLst/>
                  <a:latin typeface="Arial" pitchFamily="34" charset="0"/>
                  <a:cs typeface="Arial" pitchFamily="34" charset="0"/>
                </a:rPr>
                <a:t>sát</a:t>
              </a:r>
              <a:r>
                <a:rPr kumimoji="0" lang="en-US" sz="1800" b="1" i="0" u="none" strike="noStrike" cap="none" normalizeH="0" baseline="0" dirty="0" smtClean="0">
                  <a:ln>
                    <a:noFill/>
                  </a:ln>
                  <a:solidFill>
                    <a:srgbClr val="000000"/>
                  </a:solidFill>
                  <a:effectLst/>
                  <a:latin typeface="Arial" pitchFamily="34" charset="0"/>
                  <a:cs typeface="Arial" pitchFamily="34" charset="0"/>
                </a:rPr>
                <a:t> </a:t>
              </a:r>
              <a:r>
                <a:rPr kumimoji="0" lang="en-US" sz="1800" b="1" i="0" u="none" strike="noStrike" cap="none" normalizeH="0" baseline="0" dirty="0" err="1" smtClean="0">
                  <a:ln>
                    <a:noFill/>
                  </a:ln>
                  <a:solidFill>
                    <a:srgbClr val="000000"/>
                  </a:solidFill>
                  <a:effectLst/>
                  <a:latin typeface="Arial" pitchFamily="34" charset="0"/>
                  <a:cs typeface="Arial" pitchFamily="34" charset="0"/>
                </a:rPr>
                <a:t>yêu</a:t>
              </a:r>
              <a:r>
                <a:rPr kumimoji="0" lang="en-US" sz="1800" b="1" i="0" u="none" strike="noStrike" cap="none" normalizeH="0" baseline="0" dirty="0" smtClean="0">
                  <a:ln>
                    <a:noFill/>
                  </a:ln>
                  <a:solidFill>
                    <a:srgbClr val="000000"/>
                  </a:solidFill>
                  <a:effectLst/>
                  <a:latin typeface="Arial" pitchFamily="34" charset="0"/>
                  <a:cs typeface="Arial" pitchFamily="34" charset="0"/>
                </a:rPr>
                <a:t> </a:t>
              </a:r>
              <a:r>
                <a:rPr kumimoji="0" lang="en-US" sz="1800" b="1" i="0" u="none" strike="noStrike" cap="none" normalizeH="0" baseline="0" dirty="0" err="1" smtClean="0">
                  <a:ln>
                    <a:noFill/>
                  </a:ln>
                  <a:solidFill>
                    <a:srgbClr val="000000"/>
                  </a:solidFill>
                  <a:effectLst/>
                  <a:latin typeface="Arial" pitchFamily="34" charset="0"/>
                  <a:cs typeface="Arial" pitchFamily="34" charset="0"/>
                </a:rPr>
                <a:t>cầu</a:t>
              </a:r>
              <a:r>
                <a:rPr kumimoji="0" lang="en-US" sz="1800" b="1" i="0" u="none" strike="noStrike" cap="none" normalizeH="0" baseline="0" dirty="0" smtClean="0">
                  <a:ln>
                    <a:noFill/>
                  </a:ln>
                  <a:solidFill>
                    <a:srgbClr val="000000"/>
                  </a:solidFill>
                  <a:effectLst/>
                  <a:latin typeface="Arial" pitchFamily="34" charset="0"/>
                  <a:cs typeface="Arial" pitchFamily="34" charset="0"/>
                </a:rPr>
                <a:t> </a:t>
              </a:r>
              <a:r>
                <a:rPr kumimoji="0" lang="en-US" sz="1800" b="1" i="0" u="none" strike="noStrike" cap="none" normalizeH="0" baseline="0" dirty="0" err="1" smtClean="0">
                  <a:ln>
                    <a:noFill/>
                  </a:ln>
                  <a:solidFill>
                    <a:srgbClr val="000000"/>
                  </a:solidFill>
                  <a:effectLst/>
                  <a:latin typeface="Arial" pitchFamily="34" charset="0"/>
                  <a:cs typeface="Arial" pitchFamily="34" charset="0"/>
                </a:rPr>
                <a:t>của</a:t>
              </a:r>
              <a:r>
                <a:rPr kumimoji="0" lang="en-US" sz="1800" b="1" i="0" u="none" strike="noStrike" cap="none" normalizeH="0" baseline="0" dirty="0" smtClean="0">
                  <a:ln>
                    <a:noFill/>
                  </a:ln>
                  <a:solidFill>
                    <a:srgbClr val="000000"/>
                  </a:solidFill>
                  <a:effectLst/>
                  <a:latin typeface="Arial" pitchFamily="34" charset="0"/>
                  <a:cs typeface="Arial" pitchFamily="34" charset="0"/>
                </a:rPr>
                <a:t> </a:t>
              </a:r>
              <a:r>
                <a:rPr kumimoji="0" lang="en-US" sz="1800" b="1" i="0" u="none" strike="noStrike" cap="none" normalizeH="0" baseline="0" dirty="0" err="1" smtClean="0">
                  <a:ln>
                    <a:noFill/>
                  </a:ln>
                  <a:solidFill>
                    <a:srgbClr val="000000"/>
                  </a:solidFill>
                  <a:effectLst/>
                  <a:latin typeface="Arial" pitchFamily="34" charset="0"/>
                  <a:cs typeface="Arial" pitchFamily="34" charset="0"/>
                </a:rPr>
                <a:t>hệ</a:t>
              </a:r>
              <a:r>
                <a:rPr kumimoji="0" lang="en-US" sz="1800" b="1" i="0" u="none" strike="noStrike" cap="none" normalizeH="0" baseline="0" dirty="0" smtClean="0">
                  <a:ln>
                    <a:noFill/>
                  </a:ln>
                  <a:solidFill>
                    <a:srgbClr val="000000"/>
                  </a:solidFill>
                  <a:effectLst/>
                  <a:latin typeface="Arial" pitchFamily="34" charset="0"/>
                  <a:cs typeface="Arial" pitchFamily="34" charset="0"/>
                </a:rPr>
                <a:t> </a:t>
              </a:r>
              <a:r>
                <a:rPr kumimoji="0" lang="en-US" sz="1800" b="1" i="0" u="none" strike="noStrike" cap="none" normalizeH="0" baseline="0" dirty="0" err="1" smtClean="0">
                  <a:ln>
                    <a:noFill/>
                  </a:ln>
                  <a:solidFill>
                    <a:srgbClr val="000000"/>
                  </a:solidFill>
                  <a:effectLst/>
                  <a:latin typeface="Arial" pitchFamily="34" charset="0"/>
                  <a:cs typeface="Arial" pitchFamily="34" charset="0"/>
                </a:rPr>
                <a:t>thống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 name="Group 1"/>
          <p:cNvGrpSpPr>
            <a:grpSpLocks/>
          </p:cNvGrpSpPr>
          <p:nvPr/>
        </p:nvGrpSpPr>
        <p:grpSpPr bwMode="auto">
          <a:xfrm>
            <a:off x="2687736" y="1581756"/>
            <a:ext cx="4343400" cy="457200"/>
            <a:chOff x="2508250" y="1196975"/>
            <a:chExt cx="4343400" cy="457200"/>
          </a:xfrm>
        </p:grpSpPr>
        <p:sp>
          <p:nvSpPr>
            <p:cNvPr id="87111" name="AutoShape 71"/>
            <p:cNvSpPr>
              <a:spLocks noChangeArrowheads="1"/>
            </p:cNvSpPr>
            <p:nvPr/>
          </p:nvSpPr>
          <p:spPr bwMode="gray">
            <a:xfrm>
              <a:off x="2508250" y="1196975"/>
              <a:ext cx="43434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headEnd/>
              <a:tailEnd/>
            </a:ln>
            <a:effectLst>
              <a:outerShdw dist="99190" dir="2388334" algn="ctr" rotWithShape="0">
                <a:srgbClr val="333333">
                  <a:alpha val="50000"/>
                </a:srgb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 Box 73"/>
            <p:cNvSpPr txBox="1">
              <a:spLocks noChangeArrowheads="1"/>
            </p:cNvSpPr>
            <p:nvPr/>
          </p:nvSpPr>
          <p:spPr bwMode="gray">
            <a:xfrm>
              <a:off x="2819400" y="12874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cs typeface="Arial" pitchFamily="34" charset="0"/>
                </a:rPr>
                <a:t>Giới thiệu đề tài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 name="Group 2"/>
          <p:cNvGrpSpPr>
            <a:grpSpLocks/>
          </p:cNvGrpSpPr>
          <p:nvPr/>
        </p:nvGrpSpPr>
        <p:grpSpPr bwMode="auto">
          <a:xfrm>
            <a:off x="2717898" y="2373919"/>
            <a:ext cx="4343400" cy="457200"/>
            <a:chOff x="2514600" y="1989138"/>
            <a:chExt cx="4343400" cy="457200"/>
          </a:xfrm>
        </p:grpSpPr>
        <p:sp>
          <p:nvSpPr>
            <p:cNvPr id="87116" name="AutoShape 76"/>
            <p:cNvSpPr>
              <a:spLocks noChangeArrowheads="1"/>
            </p:cNvSpPr>
            <p:nvPr/>
          </p:nvSpPr>
          <p:spPr bwMode="gray">
            <a:xfrm>
              <a:off x="2514600" y="1989138"/>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 Box 78"/>
            <p:cNvSpPr txBox="1">
              <a:spLocks noChangeArrowheads="1"/>
            </p:cNvSpPr>
            <p:nvPr/>
          </p:nvSpPr>
          <p:spPr bwMode="gray">
            <a:xfrm>
              <a:off x="2833688" y="2060575"/>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0000"/>
                  </a:solidFill>
                  <a:effectLst/>
                  <a:latin typeface="Arial" pitchFamily="34" charset="0"/>
                  <a:cs typeface="Arial" pitchFamily="34" charset="0"/>
                </a:rPr>
                <a:t>Mục</a:t>
              </a:r>
              <a:r>
                <a:rPr kumimoji="0" lang="en-US" sz="1800" b="1" i="0" u="none" strike="noStrike" cap="none" normalizeH="0" dirty="0" smtClean="0">
                  <a:ln>
                    <a:noFill/>
                  </a:ln>
                  <a:solidFill>
                    <a:srgbClr val="000000"/>
                  </a:solidFill>
                  <a:effectLst/>
                  <a:latin typeface="Arial" pitchFamily="34" charset="0"/>
                  <a:cs typeface="Arial" pitchFamily="34" charset="0"/>
                </a:rPr>
                <a:t> </a:t>
              </a:r>
              <a:r>
                <a:rPr kumimoji="0" lang="en-US" sz="1800" b="1" i="0" u="none" strike="noStrike" cap="none" normalizeH="0" dirty="0" err="1" smtClean="0">
                  <a:ln>
                    <a:noFill/>
                  </a:ln>
                  <a:solidFill>
                    <a:srgbClr val="000000"/>
                  </a:solidFill>
                  <a:effectLst/>
                  <a:latin typeface="Arial" pitchFamily="34" charset="0"/>
                  <a:cs typeface="Arial" pitchFamily="34" charset="0"/>
                </a:rPr>
                <a:t>đích</a:t>
              </a:r>
              <a:r>
                <a:rPr kumimoji="0" lang="en-US" sz="1800" b="1" i="0" u="none" strike="noStrike" cap="none" normalizeH="0" dirty="0" smtClean="0">
                  <a:ln>
                    <a:noFill/>
                  </a:ln>
                  <a:solidFill>
                    <a:srgbClr val="000000"/>
                  </a:solidFill>
                  <a:effectLst/>
                  <a:latin typeface="Arial" pitchFamily="34" charset="0"/>
                  <a:cs typeface="Arial" pitchFamily="34" charset="0"/>
                </a:rPr>
                <a:t> – </a:t>
              </a:r>
              <a:r>
                <a:rPr kumimoji="0" lang="en-US" sz="1800" b="1" i="0" u="none" strike="noStrike" cap="none" normalizeH="0" dirty="0" err="1" smtClean="0">
                  <a:ln>
                    <a:noFill/>
                  </a:ln>
                  <a:solidFill>
                    <a:srgbClr val="000000"/>
                  </a:solidFill>
                  <a:effectLst/>
                  <a:latin typeface="Arial" pitchFamily="34" charset="0"/>
                  <a:cs typeface="Arial" pitchFamily="34" charset="0"/>
                </a:rPr>
                <a:t>Mục</a:t>
              </a:r>
              <a:r>
                <a:rPr kumimoji="0" lang="en-US" sz="1800" b="1" i="0" u="none" strike="noStrike" cap="none" normalizeH="0" dirty="0" smtClean="0">
                  <a:ln>
                    <a:noFill/>
                  </a:ln>
                  <a:solidFill>
                    <a:srgbClr val="000000"/>
                  </a:solidFill>
                  <a:effectLst/>
                  <a:latin typeface="Arial" pitchFamily="34" charset="0"/>
                  <a:cs typeface="Arial" pitchFamily="34" charset="0"/>
                </a:rPr>
                <a:t> </a:t>
              </a:r>
              <a:r>
                <a:rPr kumimoji="0" lang="en-US" sz="1800" b="1" i="0" u="none" strike="noStrike" cap="none" normalizeH="0" dirty="0" err="1" smtClean="0">
                  <a:ln>
                    <a:noFill/>
                  </a:ln>
                  <a:solidFill>
                    <a:srgbClr val="000000"/>
                  </a:solidFill>
                  <a:effectLst/>
                  <a:latin typeface="Arial" pitchFamily="34" charset="0"/>
                  <a:cs typeface="Arial" pitchFamily="34" charset="0"/>
                </a:rPr>
                <a:t>tiêu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5"/>
          <p:cNvGrpSpPr>
            <a:grpSpLocks/>
          </p:cNvGrpSpPr>
          <p:nvPr/>
        </p:nvGrpSpPr>
        <p:grpSpPr bwMode="auto">
          <a:xfrm>
            <a:off x="2730598" y="4664705"/>
            <a:ext cx="4343400" cy="457200"/>
            <a:chOff x="2508250" y="4437063"/>
            <a:chExt cx="4343400" cy="457200"/>
          </a:xfrm>
        </p:grpSpPr>
        <p:sp>
          <p:nvSpPr>
            <p:cNvPr id="87132" name="AutoShape 92"/>
            <p:cNvSpPr>
              <a:spLocks noChangeArrowheads="1"/>
            </p:cNvSpPr>
            <p:nvPr/>
          </p:nvSpPr>
          <p:spPr bwMode="gray">
            <a:xfrm>
              <a:off x="2508250" y="4437063"/>
              <a:ext cx="4343400" cy="457200"/>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Text Box 93"/>
            <p:cNvSpPr txBox="1">
              <a:spLocks noChangeArrowheads="1"/>
            </p:cNvSpPr>
            <p:nvPr/>
          </p:nvSpPr>
          <p:spPr bwMode="gray">
            <a:xfrm>
              <a:off x="2965450" y="45085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cs typeface="Arial" pitchFamily="34" charset="0"/>
                </a:rPr>
                <a:t>Công nghệ sử dụng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4" name="Group 6"/>
          <p:cNvGrpSpPr>
            <a:grpSpLocks/>
          </p:cNvGrpSpPr>
          <p:nvPr/>
        </p:nvGrpSpPr>
        <p:grpSpPr bwMode="auto">
          <a:xfrm>
            <a:off x="2749648" y="5456867"/>
            <a:ext cx="4343400" cy="457200"/>
            <a:chOff x="2527300" y="5229225"/>
            <a:chExt cx="4343400" cy="457200"/>
          </a:xfrm>
        </p:grpSpPr>
        <p:sp>
          <p:nvSpPr>
            <p:cNvPr id="15" name="AutoShape 81"/>
            <p:cNvSpPr>
              <a:spLocks noChangeArrowheads="1"/>
            </p:cNvSpPr>
            <p:nvPr/>
          </p:nvSpPr>
          <p:spPr bwMode="gray">
            <a:xfrm>
              <a:off x="2527300" y="5229225"/>
              <a:ext cx="4343400" cy="457200"/>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headEnd/>
              <a:tailEnd/>
            </a:ln>
            <a:effectLst>
              <a:outerShdw dist="99190" dir="2388334" algn="ctr" rotWithShape="0">
                <a:srgbClr val="333333">
                  <a:alpha val="50000"/>
                </a:srgb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 Box 83"/>
            <p:cNvSpPr txBox="1">
              <a:spLocks noChangeArrowheads="1"/>
            </p:cNvSpPr>
            <p:nvPr/>
          </p:nvSpPr>
          <p:spPr bwMode="gray">
            <a:xfrm>
              <a:off x="2916238" y="53006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itchFamily="34" charset="0"/>
                  <a:cs typeface="Arial" pitchFamily="34" charset="0"/>
                </a:rPr>
                <a:t>Phân tích thiết kế hệ thống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3" name="Group 7"/>
          <p:cNvGrpSpPr>
            <a:grpSpLocks/>
          </p:cNvGrpSpPr>
          <p:nvPr/>
        </p:nvGrpSpPr>
        <p:grpSpPr bwMode="auto">
          <a:xfrm>
            <a:off x="2740588" y="6200775"/>
            <a:ext cx="4343400" cy="457200"/>
            <a:chOff x="2588188" y="6048375"/>
            <a:chExt cx="4343400" cy="457200"/>
          </a:xfrm>
        </p:grpSpPr>
        <p:sp>
          <p:nvSpPr>
            <p:cNvPr id="17" name="AutoShape 71"/>
            <p:cNvSpPr>
              <a:spLocks noChangeArrowheads="1"/>
            </p:cNvSpPr>
            <p:nvPr/>
          </p:nvSpPr>
          <p:spPr bwMode="gray">
            <a:xfrm>
              <a:off x="2588188" y="6048375"/>
              <a:ext cx="43434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headEnd/>
              <a:tailEnd/>
            </a:ln>
            <a:effectLst>
              <a:outerShdw dist="99190" dir="2388334" algn="ctr" rotWithShape="0">
                <a:srgbClr val="333333">
                  <a:alpha val="50000"/>
                </a:srgbClr>
              </a:outerShdw>
            </a:effec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73"/>
            <p:cNvSpPr txBox="1">
              <a:spLocks noChangeArrowheads="1"/>
            </p:cNvSpPr>
            <p:nvPr/>
          </p:nvSpPr>
          <p:spPr bwMode="gray">
            <a:xfrm>
              <a:off x="2819400" y="6138863"/>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cs typeface="Arial" pitchFamily="34" charset="0"/>
                </a:rPr>
                <a:t>Demo </a:t>
              </a:r>
              <a:r>
                <a:rPr kumimoji="0" lang="en-US" sz="1800" b="1" i="0" u="none" strike="noStrike" cap="none" normalizeH="0" baseline="0" dirty="0" err="1" smtClean="0">
                  <a:ln>
                    <a:noFill/>
                  </a:ln>
                  <a:solidFill>
                    <a:srgbClr val="000000"/>
                  </a:solidFill>
                  <a:effectLst/>
                  <a:latin typeface="Arial" pitchFamily="34" charset="0"/>
                  <a:cs typeface="Arial" pitchFamily="34" charset="0"/>
                </a:rPr>
                <a:t>chương</a:t>
              </a:r>
              <a:r>
                <a:rPr kumimoji="0" lang="en-US" sz="1800" b="1" i="0" u="none" strike="noStrike" cap="none" normalizeH="0" baseline="0" dirty="0" smtClean="0">
                  <a:ln>
                    <a:noFill/>
                  </a:ln>
                  <a:solidFill>
                    <a:srgbClr val="000000"/>
                  </a:solidFill>
                  <a:effectLst/>
                  <a:latin typeface="Arial" pitchFamily="34" charset="0"/>
                  <a:cs typeface="Arial" pitchFamily="34" charset="0"/>
                </a:rPr>
                <a:t> </a:t>
              </a:r>
              <a:r>
                <a:rPr kumimoji="0" lang="en-US" sz="1800" b="1" i="0" u="none" strike="noStrike" cap="none" normalizeH="0" baseline="0" dirty="0" err="1" smtClean="0">
                  <a:ln>
                    <a:noFill/>
                  </a:ln>
                  <a:solidFill>
                    <a:srgbClr val="000000"/>
                  </a:solidFill>
                  <a:effectLst/>
                  <a:latin typeface="Arial" pitchFamily="34" charset="0"/>
                  <a:cs typeface="Arial" pitchFamily="34" charset="0"/>
                </a:rPr>
                <a:t>trình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0" name="Slide Number Placeholder 19"/>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501394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chương</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337328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4294967295"/>
          </p:nvPr>
        </p:nvSpPr>
        <p:spPr bwMode="auto">
          <a:xfrm>
            <a:off x="609600" y="1752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r" defTabSz="914400" rtl="0" eaLnBrk="0" fontAlgn="base" latinLnBrk="0" hangingPunct="0">
              <a:lnSpc>
                <a:spcPct val="100000"/>
              </a:lnSpc>
              <a:spcBef>
                <a:spcPct val="20000"/>
              </a:spcBef>
              <a:spcAft>
                <a:spcPct val="0"/>
              </a:spcAft>
              <a:buClrTx/>
              <a:buSzTx/>
              <a:buFontTx/>
              <a:buChar char="•"/>
              <a:tabLst/>
            </a:pPr>
            <a:endParaRPr kumimoji="0" lang="en-US" sz="8000" b="0" i="0" u="none" strike="noStrike" cap="none" normalizeH="0" baseline="0" dirty="0" smtClean="0">
              <a:ln>
                <a:noFill/>
              </a:ln>
              <a:solidFill>
                <a:srgbClr val="1F7EE7"/>
              </a:solidFill>
              <a:effectLst/>
              <a:latin typeface="VNI-Thufap3" charset="0"/>
            </a:endParaRPr>
          </a:p>
          <a:p>
            <a:pPr marL="0" marR="0" lvl="0" indent="0" algn="r" defTabSz="914400" rtl="0" eaLnBrk="0" fontAlgn="base" latinLnBrk="0" hangingPunct="0">
              <a:lnSpc>
                <a:spcPct val="100000"/>
              </a:lnSpc>
              <a:spcBef>
                <a:spcPct val="20000"/>
              </a:spcBef>
              <a:spcAft>
                <a:spcPct val="0"/>
              </a:spcAft>
              <a:buClrTx/>
              <a:buSzTx/>
              <a:buNone/>
              <a:tabLst/>
            </a:pPr>
            <a:r>
              <a:rPr kumimoji="0" lang="en-US" sz="8000" b="0" i="0" u="none" strike="noStrike" cap="none" normalizeH="0" baseline="0" dirty="0" smtClean="0">
                <a:ln>
                  <a:noFill/>
                </a:ln>
                <a:solidFill>
                  <a:srgbClr val="1F7EE7"/>
                </a:solidFill>
                <a:effectLst/>
                <a:latin typeface="VNI-Thufap3" charset="0"/>
              </a:rPr>
              <a:t>Thank you!</a:t>
            </a:r>
            <a:endParaRPr kumimoji="0" lang="en-US" sz="3200" b="0" i="0" u="none" strike="noStrike" cap="none" normalizeH="0" baseline="0" dirty="0" smtClean="0">
              <a:ln>
                <a:noFill/>
              </a:ln>
              <a:solidFill>
                <a:schemeClr val="tx1"/>
              </a:solidFill>
              <a:effectLst/>
              <a:latin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848642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p:txBody>
          <a:bodyPr/>
          <a:lstStyle/>
          <a:p>
            <a:r>
              <a:rPr lang="vi-VN" dirty="0"/>
              <a:t>Giáo dục trực tuyến (Hay còn gọi là e-leaning</a:t>
            </a:r>
            <a:r>
              <a:rPr lang="vi-VN" dirty="0" smtClean="0"/>
              <a:t>)</a:t>
            </a:r>
            <a:r>
              <a:rPr lang="en-US" dirty="0" smtClean="0"/>
              <a:t>. </a:t>
            </a:r>
            <a:r>
              <a:rPr lang="vi-VN" dirty="0" smtClean="0"/>
              <a:t>Trong thời buổi công nghệ thông tin bùng nổ như hiện nay, đào </a:t>
            </a:r>
            <a:r>
              <a:rPr lang="vi-VN" dirty="0"/>
              <a:t>tạo trực tuyến đang ngày càng được ưa chuộng sử dụng bởi những ưu điểm vượt trội của mình như giảm bớt chi phí, khả năng tiếp cận nhanh, tạo hiệu quả cao,…</a:t>
            </a:r>
            <a:endParaRPr lang="en-US" dirty="0" smtClean="0"/>
          </a:p>
          <a:p>
            <a:r>
              <a:rPr lang="vi-VN" dirty="0" smtClean="0"/>
              <a:t>Giáo </a:t>
            </a:r>
            <a:r>
              <a:rPr lang="vi-VN" dirty="0"/>
              <a:t>dục trực </a:t>
            </a:r>
            <a:r>
              <a:rPr lang="vi-VN" dirty="0" smtClean="0"/>
              <a:t>tuyến</a:t>
            </a:r>
            <a:r>
              <a:rPr lang="en-US" dirty="0" smtClean="0"/>
              <a:t> </a:t>
            </a:r>
            <a:r>
              <a:rPr lang="vi-VN" dirty="0" smtClean="0"/>
              <a:t>là </a:t>
            </a:r>
            <a:r>
              <a:rPr lang="vi-VN" dirty="0"/>
              <a:t>phương thức học ảo thông qua một máy vi tính nối mạng đối với một máy chủ ở nơi khác có lưu giữ sẵn bài giảng điện tử và phần mềm cần thiết để có thể hỏi/yêu cầu/ra đề cho học viên học trực tuyến từ xa.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307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E-learning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C:\Users\Thanh\Desktop\pens-vs-podcasts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6500" y="2237581"/>
            <a:ext cx="67310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03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effectLst/>
              </a:rPr>
              <a:t>Chuẩn</a:t>
            </a:r>
            <a:r>
              <a:rPr lang="fr-FR" dirty="0">
                <a:effectLst/>
              </a:rPr>
              <a:t> </a:t>
            </a:r>
            <a:r>
              <a:rPr lang="fr-FR" dirty="0" err="1" smtClean="0">
                <a:effectLst/>
              </a:rPr>
              <a:t>tiếng</a:t>
            </a:r>
            <a:r>
              <a:rPr lang="fr-FR" dirty="0" smtClean="0">
                <a:effectLst/>
              </a:rPr>
              <a:t> Anh B1 là </a:t>
            </a:r>
            <a:r>
              <a:rPr lang="fr-FR" dirty="0" err="1">
                <a:effectLst/>
              </a:rPr>
              <a:t>gì</a:t>
            </a:r>
            <a:r>
              <a:rPr lang="fr-FR" dirty="0" smtClean="0">
                <a:effectLst/>
              </a:rPr>
              <a:t>?</a:t>
            </a:r>
            <a:endParaRPr lang="en-US" dirty="0"/>
          </a:p>
        </p:txBody>
      </p:sp>
      <p:sp>
        <p:nvSpPr>
          <p:cNvPr id="3" name="Content Placeholder 2"/>
          <p:cNvSpPr>
            <a:spLocks noGrp="1"/>
          </p:cNvSpPr>
          <p:nvPr>
            <p:ph idx="1"/>
          </p:nvPr>
        </p:nvSpPr>
        <p:spPr/>
        <p:txBody>
          <a:bodyPr>
            <a:normAutofit fontScale="92500" lnSpcReduction="10000"/>
          </a:bodyPr>
          <a:lstStyle/>
          <a:p>
            <a:r>
              <a:rPr lang="vi-VN" dirty="0"/>
              <a:t>Là cấp độ “Independent User” (sử dụng độc lập): người sử dụng có thể hiểu được các ý chính của một diễn ngôn tiêu chuẩn (standard input), rõ ràng về các vấn đề quen thuộc trong công việc, trường học, giải trí, v.v</a:t>
            </a:r>
            <a:r>
              <a:rPr lang="vi-VN" dirty="0" smtClean="0"/>
              <a:t>…</a:t>
            </a:r>
            <a:endParaRPr lang="en-US" dirty="0" smtClean="0"/>
          </a:p>
          <a:p>
            <a:r>
              <a:rPr lang="vi-VN" sz="2200" b="1" dirty="0"/>
              <a:t>Khung trình độ chung châu Âu (CEFR)</a:t>
            </a:r>
            <a:r>
              <a:rPr lang="vi-VN" sz="2200" dirty="0"/>
              <a:t> mô tả năng lực của người học dựa trên 06 mức trình độ cụ thể là </a:t>
            </a:r>
            <a:r>
              <a:rPr lang="vi-VN" sz="2200" b="1" dirty="0"/>
              <a:t>A1, A2, B1, B2, C1 và C2</a:t>
            </a:r>
            <a:r>
              <a:rPr lang="vi-VN" sz="2200" dirty="0"/>
              <a:t>.</a:t>
            </a:r>
            <a:br>
              <a:rPr lang="vi-VN" sz="2200" dirty="0"/>
            </a:br>
            <a:r>
              <a:rPr lang="vi-VN" sz="2200" dirty="0"/>
              <a:t>  • </a:t>
            </a:r>
            <a:r>
              <a:rPr lang="vi-VN" sz="2200" b="1" dirty="0"/>
              <a:t>A1:</a:t>
            </a:r>
            <a:r>
              <a:rPr lang="vi-VN" sz="2200" dirty="0"/>
              <a:t> Căn bản (Tốt nghiệp cấp I)</a:t>
            </a:r>
            <a:br>
              <a:rPr lang="vi-VN" sz="2200" dirty="0"/>
            </a:br>
            <a:r>
              <a:rPr lang="vi-VN" sz="2200" dirty="0"/>
              <a:t>  • </a:t>
            </a:r>
            <a:r>
              <a:rPr lang="vi-VN" sz="2200" b="1" dirty="0"/>
              <a:t>A2:</a:t>
            </a:r>
            <a:r>
              <a:rPr lang="vi-VN" sz="2200" dirty="0"/>
              <a:t> Sơ cấp (Tốt nghiệp cấp II)</a:t>
            </a:r>
            <a:br>
              <a:rPr lang="vi-VN" sz="2200" dirty="0"/>
            </a:br>
            <a:r>
              <a:rPr lang="vi-VN" sz="2200" dirty="0"/>
              <a:t>  • </a:t>
            </a:r>
            <a:r>
              <a:rPr lang="vi-VN" sz="2200" b="1" dirty="0">
                <a:solidFill>
                  <a:srgbClr val="FF0000"/>
                </a:solidFill>
              </a:rPr>
              <a:t>B1:</a:t>
            </a:r>
            <a:r>
              <a:rPr lang="vi-VN" sz="2200" dirty="0">
                <a:solidFill>
                  <a:srgbClr val="FF0000"/>
                </a:solidFill>
              </a:rPr>
              <a:t> Trung cấp (Tốt nghiệp cấp III và tốt nghiệp đại học không chuyên ngữ)</a:t>
            </a:r>
            <a:r>
              <a:rPr lang="vi-VN" sz="2200" dirty="0"/>
              <a:t/>
            </a:r>
            <a:br>
              <a:rPr lang="vi-VN" sz="2200" dirty="0"/>
            </a:br>
            <a:r>
              <a:rPr lang="vi-VN" sz="2200" dirty="0"/>
              <a:t>  • </a:t>
            </a:r>
            <a:r>
              <a:rPr lang="vi-VN" sz="2200" b="1" dirty="0"/>
              <a:t>B2:</a:t>
            </a:r>
            <a:r>
              <a:rPr lang="vi-VN" sz="2200" dirty="0"/>
              <a:t> Trung cao cấp (Tốt nghiệp cao đẳng chuyên ngữ)</a:t>
            </a:r>
            <a:br>
              <a:rPr lang="vi-VN" sz="2200" dirty="0"/>
            </a:br>
            <a:r>
              <a:rPr lang="vi-VN" sz="2200" dirty="0"/>
              <a:t>  • </a:t>
            </a:r>
            <a:r>
              <a:rPr lang="vi-VN" sz="2200" b="1" dirty="0"/>
              <a:t>C1:</a:t>
            </a:r>
            <a:r>
              <a:rPr lang="vi-VN" sz="2200" dirty="0"/>
              <a:t> Cao cấp (Tốt nghiệp đại học chuyên ngữ)</a:t>
            </a:r>
            <a:br>
              <a:rPr lang="vi-VN" sz="2200" dirty="0"/>
            </a:br>
            <a:r>
              <a:rPr lang="vi-VN" sz="2200" dirty="0"/>
              <a:t>  • </a:t>
            </a:r>
            <a:r>
              <a:rPr lang="vi-VN" sz="2200" b="1" dirty="0"/>
              <a:t>C2:</a:t>
            </a:r>
            <a:r>
              <a:rPr lang="vi-VN" sz="2200" dirty="0"/>
              <a:t> Thành thạo</a:t>
            </a:r>
            <a:endParaRPr lang="en-US" dirty="0">
              <a:latin typeface="Century Gothic (Heading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91326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 </a:t>
            </a:r>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p:txBody>
          <a:bodyPr/>
          <a:lstStyle/>
          <a:p>
            <a:pPr lvl="0"/>
            <a:r>
              <a:rPr lang="en-US" b="1" dirty="0" err="1" smtClean="0">
                <a:latin typeface="Arial" pitchFamily="34" charset="0"/>
                <a:cs typeface="Arial" pitchFamily="34" charset="0"/>
              </a:rPr>
              <a:t>Mục</a:t>
            </a:r>
            <a:r>
              <a:rPr lang="en-US" b="1" dirty="0" smtClean="0">
                <a:latin typeface="Arial" pitchFamily="34" charset="0"/>
                <a:cs typeface="Arial" pitchFamily="34" charset="0"/>
              </a:rPr>
              <a:t> </a:t>
            </a:r>
            <a:r>
              <a:rPr lang="en-US" b="1" dirty="0" err="1" smtClean="0">
                <a:latin typeface="Arial" pitchFamily="34" charset="0"/>
                <a:cs typeface="Arial" pitchFamily="34" charset="0"/>
              </a:rPr>
              <a:t>đích</a:t>
            </a:r>
            <a:r>
              <a:rPr lang="en-US" b="1" dirty="0" smtClean="0">
                <a:latin typeface="Arial" pitchFamily="34" charset="0"/>
                <a:cs typeface="Arial" pitchFamily="34" charset="0"/>
              </a:rPr>
              <a:t>: </a:t>
            </a:r>
            <a:r>
              <a:rPr lang="en-US" dirty="0" err="1" smtClean="0">
                <a:latin typeface="Arial" pitchFamily="34" charset="0"/>
                <a:cs typeface="Arial" pitchFamily="34" charset="0"/>
              </a:rPr>
              <a:t>Cung</a:t>
            </a:r>
            <a:r>
              <a:rPr lang="en-US" dirty="0" smtClean="0">
                <a:latin typeface="Arial" pitchFamily="34" charset="0"/>
                <a:cs typeface="Arial" pitchFamily="34" charset="0"/>
              </a:rPr>
              <a:t> </a:t>
            </a:r>
            <a:r>
              <a:rPr lang="en-US" dirty="0" err="1">
                <a:latin typeface="Arial" pitchFamily="34" charset="0"/>
                <a:cs typeface="Arial" pitchFamily="34" charset="0"/>
              </a:rPr>
              <a:t>cấp</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giáo</a:t>
            </a:r>
            <a:r>
              <a:rPr lang="en-US" dirty="0">
                <a:latin typeface="Arial" pitchFamily="34" charset="0"/>
                <a:cs typeface="Arial" pitchFamily="34" charset="0"/>
              </a:rPr>
              <a:t> </a:t>
            </a:r>
            <a:r>
              <a:rPr lang="en-US" dirty="0" err="1">
                <a:latin typeface="Arial" pitchFamily="34" charset="0"/>
                <a:cs typeface="Arial" pitchFamily="34" charset="0"/>
              </a:rPr>
              <a:t>viên</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học</a:t>
            </a:r>
            <a:r>
              <a:rPr lang="en-US" dirty="0">
                <a:latin typeface="Arial" pitchFamily="34" charset="0"/>
                <a:cs typeface="Arial" pitchFamily="34" charset="0"/>
              </a:rPr>
              <a:t> </a:t>
            </a:r>
            <a:r>
              <a:rPr lang="en-US" dirty="0" err="1">
                <a:latin typeface="Arial" pitchFamily="34" charset="0"/>
                <a:cs typeface="Arial" pitchFamily="34" charset="0"/>
              </a:rPr>
              <a:t>viên</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hỗ</a:t>
            </a:r>
            <a:r>
              <a:rPr lang="en-US" dirty="0">
                <a:latin typeface="Arial" pitchFamily="34" charset="0"/>
                <a:cs typeface="Arial" pitchFamily="34" charset="0"/>
              </a:rPr>
              <a:t> </a:t>
            </a:r>
            <a:r>
              <a:rPr lang="en-US" dirty="0" err="1">
                <a:latin typeface="Arial" pitchFamily="34" charset="0"/>
                <a:cs typeface="Arial" pitchFamily="34" charset="0"/>
              </a:rPr>
              <a:t>trợ</a:t>
            </a:r>
            <a:r>
              <a:rPr lang="en-US" dirty="0">
                <a:latin typeface="Arial" pitchFamily="34" charset="0"/>
                <a:cs typeface="Arial" pitchFamily="34" charset="0"/>
              </a:rPr>
              <a:t> </a:t>
            </a:r>
            <a:r>
              <a:rPr lang="en-US" dirty="0" err="1">
                <a:latin typeface="Arial" pitchFamily="34" charset="0"/>
                <a:cs typeface="Arial" pitchFamily="34" charset="0"/>
              </a:rPr>
              <a:t>đào</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tiếng</a:t>
            </a:r>
            <a:r>
              <a:rPr lang="en-US" dirty="0">
                <a:latin typeface="Arial" pitchFamily="34" charset="0"/>
                <a:cs typeface="Arial" pitchFamily="34" charset="0"/>
              </a:rPr>
              <a:t> </a:t>
            </a:r>
            <a:r>
              <a:rPr lang="en-US" dirty="0" err="1">
                <a:latin typeface="Arial" pitchFamily="34" charset="0"/>
                <a:cs typeface="Arial" pitchFamily="34" charset="0"/>
              </a:rPr>
              <a:t>Anh</a:t>
            </a:r>
            <a:r>
              <a:rPr lang="en-US" dirty="0">
                <a:latin typeface="Arial" pitchFamily="34" charset="0"/>
                <a:cs typeface="Arial" pitchFamily="34" charset="0"/>
              </a:rPr>
              <a:t> </a:t>
            </a:r>
            <a:r>
              <a:rPr lang="en-US" dirty="0" err="1">
                <a:latin typeface="Arial" pitchFamily="34" charset="0"/>
                <a:cs typeface="Arial" pitchFamily="34" charset="0"/>
              </a:rPr>
              <a:t>trực</a:t>
            </a:r>
            <a:r>
              <a:rPr lang="en-US" dirty="0">
                <a:latin typeface="Arial" pitchFamily="34" charset="0"/>
                <a:cs typeface="Arial" pitchFamily="34" charset="0"/>
              </a:rPr>
              <a:t> </a:t>
            </a:r>
            <a:r>
              <a:rPr lang="en-US" dirty="0" err="1">
                <a:latin typeface="Arial" pitchFamily="34" charset="0"/>
                <a:cs typeface="Arial" pitchFamily="34" charset="0"/>
              </a:rPr>
              <a:t>tuyến</a:t>
            </a:r>
            <a:r>
              <a:rPr lang="en-US" dirty="0">
                <a:latin typeface="Arial" pitchFamily="34" charset="0"/>
                <a:cs typeface="Arial" pitchFamily="34" charset="0"/>
              </a:rPr>
              <a:t>, </a:t>
            </a:r>
            <a:r>
              <a:rPr lang="en-US" dirty="0" err="1">
                <a:latin typeface="Arial" pitchFamily="34" charset="0"/>
                <a:cs typeface="Arial" pitchFamily="34" charset="0"/>
              </a:rPr>
              <a:t>đáp</a:t>
            </a:r>
            <a:r>
              <a:rPr lang="en-US" dirty="0">
                <a:latin typeface="Arial" pitchFamily="34" charset="0"/>
                <a:cs typeface="Arial" pitchFamily="34" charset="0"/>
              </a:rPr>
              <a:t> </a:t>
            </a:r>
            <a:r>
              <a:rPr lang="en-US" dirty="0" err="1">
                <a:latin typeface="Arial" pitchFamily="34" charset="0"/>
                <a:cs typeface="Arial" pitchFamily="34" charset="0"/>
              </a:rPr>
              <a:t>ứng</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chuẩn</a:t>
            </a:r>
            <a:r>
              <a:rPr lang="en-US" dirty="0">
                <a:latin typeface="Arial" pitchFamily="34" charset="0"/>
                <a:cs typeface="Arial" pitchFamily="34" charset="0"/>
              </a:rPr>
              <a:t> </a:t>
            </a:r>
            <a:r>
              <a:rPr lang="en-US" dirty="0" err="1">
                <a:latin typeface="Arial" pitchFamily="34" charset="0"/>
                <a:cs typeface="Arial" pitchFamily="34" charset="0"/>
              </a:rPr>
              <a:t>đầu</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a:t>
            </a:r>
            <a:r>
              <a:rPr lang="en-US" dirty="0" err="1">
                <a:latin typeface="Arial" pitchFamily="34" charset="0"/>
                <a:cs typeface="Arial" pitchFamily="34" charset="0"/>
              </a:rPr>
              <a:t>tiếng</a:t>
            </a:r>
            <a:r>
              <a:rPr lang="en-US" dirty="0">
                <a:latin typeface="Arial" pitchFamily="34" charset="0"/>
                <a:cs typeface="Arial" pitchFamily="34" charset="0"/>
              </a:rPr>
              <a:t> </a:t>
            </a:r>
            <a:r>
              <a:rPr lang="en-US" dirty="0" err="1">
                <a:latin typeface="Arial" pitchFamily="34" charset="0"/>
                <a:cs typeface="Arial" pitchFamily="34" charset="0"/>
              </a:rPr>
              <a:t>Anh</a:t>
            </a:r>
            <a:r>
              <a:rPr lang="en-US" dirty="0">
                <a:latin typeface="Arial" pitchFamily="34" charset="0"/>
                <a:cs typeface="Arial" pitchFamily="34" charset="0"/>
              </a:rPr>
              <a:t> B1 </a:t>
            </a:r>
            <a:r>
              <a:rPr lang="en-US" dirty="0" err="1">
                <a:latin typeface="Arial" pitchFamily="34" charset="0"/>
                <a:cs typeface="Arial" pitchFamily="34" charset="0"/>
              </a:rPr>
              <a:t>châu</a:t>
            </a:r>
            <a:r>
              <a:rPr lang="en-US" dirty="0">
                <a:latin typeface="Arial" pitchFamily="34" charset="0"/>
                <a:cs typeface="Arial" pitchFamily="34" charset="0"/>
              </a:rPr>
              <a:t> </a:t>
            </a:r>
            <a:r>
              <a:rPr lang="en-US" dirty="0" err="1">
                <a:latin typeface="Arial" pitchFamily="34" charset="0"/>
                <a:cs typeface="Arial" pitchFamily="34" charset="0"/>
              </a:rPr>
              <a:t>Âu</a:t>
            </a:r>
            <a:r>
              <a:rPr lang="en-US" dirty="0" smtClean="0">
                <a:latin typeface="Arial" pitchFamily="34" charset="0"/>
                <a:cs typeface="Arial" pitchFamily="34" charset="0"/>
              </a:rPr>
              <a:t>.</a:t>
            </a:r>
          </a:p>
          <a:p>
            <a:pPr lvl="0"/>
            <a:endParaRPr lang="en-US" dirty="0" smtClean="0">
              <a:latin typeface="Arial" pitchFamily="34" charset="0"/>
              <a:cs typeface="Arial" pitchFamily="34" charset="0"/>
            </a:endParaRPr>
          </a:p>
          <a:p>
            <a:pPr lvl="0"/>
            <a:r>
              <a:rPr lang="en-US" b="1" dirty="0" err="1" smtClean="0">
                <a:latin typeface="Arial" pitchFamily="34" charset="0"/>
                <a:cs typeface="Arial" pitchFamily="34" charset="0"/>
              </a:rPr>
              <a:t>Mục</a:t>
            </a:r>
            <a:r>
              <a:rPr lang="en-US" b="1" dirty="0" smtClean="0">
                <a:latin typeface="Arial" pitchFamily="34" charset="0"/>
                <a:cs typeface="Arial" pitchFamily="34" charset="0"/>
              </a:rPr>
              <a:t> </a:t>
            </a:r>
            <a:r>
              <a:rPr lang="en-US" b="1" dirty="0" err="1" smtClean="0">
                <a:latin typeface="Arial" pitchFamily="34" charset="0"/>
                <a:cs typeface="Arial" pitchFamily="34" charset="0"/>
              </a:rPr>
              <a:t>tiêu</a:t>
            </a:r>
            <a:r>
              <a:rPr lang="en-US" b="1" dirty="0" smtClean="0">
                <a:latin typeface="Arial" pitchFamily="34" charset="0"/>
                <a:cs typeface="Arial" pitchFamily="34" charset="0"/>
              </a:rPr>
              <a:t>: </a:t>
            </a:r>
            <a:r>
              <a:rPr lang="en-US" dirty="0" err="1" smtClean="0">
                <a:latin typeface="Arial" pitchFamily="34" charset="0"/>
                <a:cs typeface="Arial" pitchFamily="34" charset="0"/>
              </a:rPr>
              <a:t>Xây</a:t>
            </a:r>
            <a:r>
              <a:rPr lang="en-US" dirty="0" smtClean="0">
                <a:latin typeface="Arial" pitchFamily="34" charset="0"/>
                <a:cs typeface="Arial" pitchFamily="34" charset="0"/>
              </a:rPr>
              <a:t> </a:t>
            </a:r>
            <a:r>
              <a:rPr lang="en-US" dirty="0" err="1">
                <a:latin typeface="Arial" pitchFamily="34" charset="0"/>
                <a:cs typeface="Arial" pitchFamily="34" charset="0"/>
              </a:rPr>
              <a:t>dựng</a:t>
            </a:r>
            <a:r>
              <a:rPr lang="en-US" dirty="0">
                <a:latin typeface="Arial" pitchFamily="34" charset="0"/>
                <a:cs typeface="Arial" pitchFamily="34" charset="0"/>
              </a:rPr>
              <a:t> website </a:t>
            </a:r>
            <a:r>
              <a:rPr lang="en-US" dirty="0" err="1">
                <a:latin typeface="Arial" pitchFamily="34" charset="0"/>
                <a:cs typeface="Arial" pitchFamily="34" charset="0"/>
              </a:rPr>
              <a:t>dạy</a:t>
            </a:r>
            <a:r>
              <a:rPr lang="en-US" dirty="0">
                <a:latin typeface="Arial" pitchFamily="34" charset="0"/>
                <a:cs typeface="Arial" pitchFamily="34" charset="0"/>
              </a:rPr>
              <a:t> </a:t>
            </a:r>
            <a:r>
              <a:rPr lang="en-US" dirty="0" err="1">
                <a:latin typeface="Arial" pitchFamily="34" charset="0"/>
                <a:cs typeface="Arial" pitchFamily="34" charset="0"/>
              </a:rPr>
              <a:t>học</a:t>
            </a:r>
            <a:r>
              <a:rPr lang="en-US" dirty="0">
                <a:latin typeface="Arial" pitchFamily="34" charset="0"/>
                <a:cs typeface="Arial" pitchFamily="34" charset="0"/>
              </a:rPr>
              <a:t> </a:t>
            </a:r>
            <a:r>
              <a:rPr lang="en-US" dirty="0" err="1">
                <a:latin typeface="Arial" pitchFamily="34" charset="0"/>
                <a:cs typeface="Arial" pitchFamily="34" charset="0"/>
              </a:rPr>
              <a:t>trực</a:t>
            </a:r>
            <a:r>
              <a:rPr lang="en-US" dirty="0">
                <a:latin typeface="Arial" pitchFamily="34" charset="0"/>
                <a:cs typeface="Arial" pitchFamily="34" charset="0"/>
              </a:rPr>
              <a:t> </a:t>
            </a:r>
            <a:r>
              <a:rPr lang="en-US" dirty="0" err="1">
                <a:latin typeface="Arial" pitchFamily="34" charset="0"/>
                <a:cs typeface="Arial" pitchFamily="34" charset="0"/>
              </a:rPr>
              <a:t>tuyến</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môn</a:t>
            </a:r>
            <a:r>
              <a:rPr lang="en-US" dirty="0">
                <a:latin typeface="Arial" pitchFamily="34" charset="0"/>
                <a:cs typeface="Arial" pitchFamily="34" charset="0"/>
              </a:rPr>
              <a:t> </a:t>
            </a:r>
            <a:r>
              <a:rPr lang="en-US" dirty="0" err="1">
                <a:latin typeface="Arial" pitchFamily="34" charset="0"/>
                <a:cs typeface="Arial" pitchFamily="34" charset="0"/>
              </a:rPr>
              <a:t>tiếng</a:t>
            </a:r>
            <a:r>
              <a:rPr lang="en-US" dirty="0">
                <a:latin typeface="Arial" pitchFamily="34" charset="0"/>
                <a:cs typeface="Arial" pitchFamily="34" charset="0"/>
              </a:rPr>
              <a:t> </a:t>
            </a:r>
            <a:r>
              <a:rPr lang="en-US" dirty="0" err="1">
                <a:latin typeface="Arial" pitchFamily="34" charset="0"/>
                <a:cs typeface="Arial" pitchFamily="34" charset="0"/>
              </a:rPr>
              <a:t>Anh</a:t>
            </a:r>
            <a:r>
              <a:rPr lang="en-US" dirty="0">
                <a:latin typeface="Arial" pitchFamily="34" charset="0"/>
                <a:cs typeface="Arial" pitchFamily="34" charset="0"/>
              </a:rPr>
              <a:t> </a:t>
            </a:r>
            <a:r>
              <a:rPr lang="en-US" dirty="0" err="1">
                <a:latin typeface="Arial" pitchFamily="34" charset="0"/>
                <a:cs typeface="Arial" pitchFamily="34" charset="0"/>
              </a:rPr>
              <a:t>theo</a:t>
            </a:r>
            <a:r>
              <a:rPr lang="en-US" dirty="0">
                <a:latin typeface="Arial" pitchFamily="34" charset="0"/>
                <a:cs typeface="Arial" pitchFamily="34" charset="0"/>
              </a:rPr>
              <a:t> </a:t>
            </a:r>
            <a:r>
              <a:rPr lang="en-US" dirty="0" err="1">
                <a:latin typeface="Arial" pitchFamily="34" charset="0"/>
                <a:cs typeface="Arial" pitchFamily="34" charset="0"/>
              </a:rPr>
              <a:t>chuẩn</a:t>
            </a:r>
            <a:r>
              <a:rPr lang="en-US" dirty="0">
                <a:latin typeface="Arial" pitchFamily="34" charset="0"/>
                <a:cs typeface="Arial" pitchFamily="34" charset="0"/>
              </a:rPr>
              <a:t> </a:t>
            </a:r>
            <a:r>
              <a:rPr lang="en-US" dirty="0" err="1">
                <a:latin typeface="Arial" pitchFamily="34" charset="0"/>
                <a:cs typeface="Arial" pitchFamily="34" charset="0"/>
              </a:rPr>
              <a:t>đầu</a:t>
            </a:r>
            <a:r>
              <a:rPr lang="en-US" dirty="0">
                <a:latin typeface="Arial" pitchFamily="34" charset="0"/>
                <a:cs typeface="Arial" pitchFamily="34" charset="0"/>
              </a:rPr>
              <a:t> </a:t>
            </a:r>
            <a:r>
              <a:rPr lang="en-US" dirty="0" err="1">
                <a:latin typeface="Arial" pitchFamily="34" charset="0"/>
                <a:cs typeface="Arial" pitchFamily="34" charset="0"/>
              </a:rPr>
              <a:t>ra</a:t>
            </a:r>
            <a:r>
              <a:rPr lang="en-US" dirty="0">
                <a:latin typeface="Arial" pitchFamily="34" charset="0"/>
                <a:cs typeface="Arial" pitchFamily="34" charset="0"/>
              </a:rPr>
              <a:t> B1 </a:t>
            </a:r>
            <a:r>
              <a:rPr lang="en-US" dirty="0" err="1">
                <a:latin typeface="Arial" pitchFamily="34" charset="0"/>
                <a:cs typeface="Arial" pitchFamily="34" charset="0"/>
              </a:rPr>
              <a:t>châu</a:t>
            </a:r>
            <a:r>
              <a:rPr lang="en-US" dirty="0">
                <a:latin typeface="Arial" pitchFamily="34" charset="0"/>
                <a:cs typeface="Arial" pitchFamily="34" charset="0"/>
              </a:rPr>
              <a:t> </a:t>
            </a:r>
            <a:r>
              <a:rPr lang="en-US" dirty="0" err="1">
                <a:latin typeface="Arial" pitchFamily="34" charset="0"/>
                <a:cs typeface="Arial" pitchFamily="34" charset="0"/>
              </a:rPr>
              <a:t>Âu</a:t>
            </a:r>
            <a:r>
              <a:rPr lang="en-US" dirty="0">
                <a:latin typeface="Arial" pitchFamily="34" charset="0"/>
                <a:cs typeface="Arial" pitchFamily="34" charset="0"/>
              </a:rPr>
              <a:t>.</a:t>
            </a:r>
          </a:p>
          <a:p>
            <a:endParaRPr lang="en-US"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1224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normAutofit/>
          </a:bodyPr>
          <a:lstStyle/>
          <a:p>
            <a:r>
              <a:rPr lang="en-US" sz="2800" dirty="0" err="1">
                <a:latin typeface="Arial" pitchFamily="34" charset="0"/>
                <a:cs typeface="Arial" pitchFamily="34" charset="0"/>
              </a:rPr>
              <a:t>Hệ</a:t>
            </a:r>
            <a:r>
              <a:rPr lang="en-US" sz="2800" dirty="0">
                <a:latin typeface="Arial" pitchFamily="34" charset="0"/>
                <a:cs typeface="Arial" pitchFamily="34" charset="0"/>
              </a:rPr>
              <a:t> </a:t>
            </a:r>
            <a:r>
              <a:rPr lang="en-US" sz="2800" dirty="0" err="1">
                <a:latin typeface="Arial" pitchFamily="34" charset="0"/>
                <a:cs typeface="Arial" pitchFamily="34" charset="0"/>
              </a:rPr>
              <a:t>thống</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đặt</a:t>
            </a:r>
            <a:r>
              <a:rPr lang="en-US" sz="2800" dirty="0">
                <a:latin typeface="Arial" pitchFamily="34" charset="0"/>
                <a:cs typeface="Arial" pitchFamily="34" charset="0"/>
              </a:rPr>
              <a:t> </a:t>
            </a:r>
            <a:r>
              <a:rPr lang="en-US" sz="2800" dirty="0" err="1">
                <a:latin typeface="Arial" pitchFamily="34" charset="0"/>
                <a:cs typeface="Arial" pitchFamily="34" charset="0"/>
              </a:rPr>
              <a:t>ra</a:t>
            </a:r>
            <a:r>
              <a:rPr lang="en-US" sz="2800" dirty="0">
                <a:latin typeface="Arial" pitchFamily="34" charset="0"/>
                <a:cs typeface="Arial" pitchFamily="34" charset="0"/>
              </a:rPr>
              <a:t> </a:t>
            </a:r>
            <a:r>
              <a:rPr lang="en-US" sz="2800" dirty="0" err="1">
                <a:latin typeface="Arial" pitchFamily="34" charset="0"/>
                <a:cs typeface="Arial" pitchFamily="34" charset="0"/>
              </a:rPr>
              <a:t>với</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yêu</a:t>
            </a:r>
            <a:r>
              <a:rPr lang="en-US" sz="2800" dirty="0">
                <a:latin typeface="Arial" pitchFamily="34" charset="0"/>
                <a:cs typeface="Arial" pitchFamily="34" charset="0"/>
              </a:rPr>
              <a:t> </a:t>
            </a:r>
            <a:r>
              <a:rPr lang="en-US" sz="2800" dirty="0" err="1">
                <a:latin typeface="Arial" pitchFamily="34" charset="0"/>
                <a:cs typeface="Arial" pitchFamily="34" charset="0"/>
              </a:rPr>
              <a:t>cầu</a:t>
            </a:r>
            <a:r>
              <a:rPr lang="en-US" sz="2800" dirty="0">
                <a:latin typeface="Arial" pitchFamily="34" charset="0"/>
                <a:cs typeface="Arial" pitchFamily="34" charset="0"/>
              </a:rPr>
              <a:t> </a:t>
            </a:r>
            <a:r>
              <a:rPr lang="en-US" sz="2800" dirty="0" err="1" smtClean="0">
                <a:latin typeface="Arial" pitchFamily="34" charset="0"/>
                <a:cs typeface="Arial" pitchFamily="34" charset="0"/>
              </a:rPr>
              <a:t>đáp</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ứng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được</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đúng</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chuẩn</a:t>
            </a:r>
            <a:r>
              <a:rPr lang="en-US" sz="2800" dirty="0" smtClean="0">
                <a:latin typeface="Arial" pitchFamily="34" charset="0"/>
                <a:cs typeface="Arial" pitchFamily="34" charset="0"/>
              </a:rPr>
              <a:t> B1</a:t>
            </a:r>
          </a:p>
        </p:txBody>
      </p:sp>
      <p:pic>
        <p:nvPicPr>
          <p:cNvPr id="1026" name="Picture 2" descr="C:\Users\Thanh\Desktop\Drawing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19400"/>
            <a:ext cx="6052382"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0389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err="1" smtClean="0"/>
              <a:t>Khảo</a:t>
            </a:r>
            <a:r>
              <a:rPr lang="en-US" dirty="0" smtClean="0"/>
              <a:t> </a:t>
            </a:r>
            <a:r>
              <a:rPr lang="en-US" dirty="0" err="1" smtClean="0"/>
              <a:t>sát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endParaRPr lang="en-US" dirty="0"/>
          </a:p>
        </p:txBody>
      </p:sp>
      <p:pic>
        <p:nvPicPr>
          <p:cNvPr id="2051" name="Picture 3" descr="C:\Users\Thanh\Desktop\Drawing1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1752600"/>
            <a:ext cx="3657600" cy="475632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28389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wipe(down)">
                                      <p:cBhvr>
                                        <p:cTn id="13"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xử</a:t>
            </a:r>
            <a:r>
              <a:rPr lang="en-US" dirty="0" smtClean="0"/>
              <a:t> </a:t>
            </a:r>
            <a:r>
              <a:rPr lang="en-US" dirty="0" err="1" smtClean="0"/>
              <a:t>lý</a:t>
            </a:r>
            <a:r>
              <a:rPr lang="en-US" dirty="0" smtClean="0"/>
              <a:t> </a:t>
            </a:r>
            <a:br>
              <a:rPr lang="en-US" dirty="0" smtClean="0"/>
            </a:br>
            <a:r>
              <a:rPr lang="en-US" dirty="0" err="1" smtClean="0"/>
              <a:t>câu</a:t>
            </a:r>
            <a:r>
              <a:rPr lang="en-US" dirty="0" smtClean="0"/>
              <a:t> </a:t>
            </a:r>
            <a:r>
              <a:rPr lang="en-US" dirty="0" err="1" smtClean="0"/>
              <a:t>hỏi</a:t>
            </a:r>
            <a:r>
              <a:rPr lang="en-US" dirty="0" smtClean="0"/>
              <a:t> </a:t>
            </a:r>
            <a:r>
              <a:rPr lang="en-US" dirty="0" err="1" smtClean="0"/>
              <a:t>của</a:t>
            </a:r>
            <a:r>
              <a:rPr lang="en-US" dirty="0" smtClean="0"/>
              <a:t> </a:t>
            </a:r>
            <a:r>
              <a:rPr lang="en-US" dirty="0" err="1" smtClean="0"/>
              <a:t>mỗi</a:t>
            </a:r>
            <a:r>
              <a:rPr lang="en-US" dirty="0" smtClean="0"/>
              <a:t> </a:t>
            </a:r>
            <a:r>
              <a:rPr lang="en-US" dirty="0" err="1" smtClean="0"/>
              <a:t>kỹ</a:t>
            </a:r>
            <a:r>
              <a:rPr lang="en-US" dirty="0" smtClean="0"/>
              <a:t> </a:t>
            </a:r>
            <a:r>
              <a:rPr lang="en-US" dirty="0" err="1" smtClean="0"/>
              <a:t>năng</a:t>
            </a:r>
            <a:endParaRPr lang="en-US" dirty="0"/>
          </a:p>
        </p:txBody>
      </p:sp>
      <p:sp>
        <p:nvSpPr>
          <p:cNvPr id="3" name="Content Placeholder 2"/>
          <p:cNvSpPr>
            <a:spLocks noGrp="1"/>
          </p:cNvSpPr>
          <p:nvPr>
            <p:ph idx="1"/>
          </p:nvPr>
        </p:nvSpPr>
        <p:spPr/>
        <p:txBody>
          <a:bodyPr/>
          <a:lstStyle/>
          <a:p>
            <a:pPr marL="0" indent="0">
              <a:buNone/>
            </a:pPr>
            <a:r>
              <a:rPr lang="en-US" b="1" dirty="0" err="1" smtClean="0">
                <a:latin typeface="Arial" pitchFamily="34" charset="0"/>
                <a:cs typeface="Arial" pitchFamily="34" charset="0"/>
              </a:rPr>
              <a:t>Dạng</a:t>
            </a:r>
            <a:r>
              <a:rPr lang="en-US" b="1" dirty="0" smtClean="0">
                <a:latin typeface="Arial" pitchFamily="34" charset="0"/>
                <a:cs typeface="Arial" pitchFamily="34" charset="0"/>
              </a:rPr>
              <a:t> </a:t>
            </a:r>
            <a:r>
              <a:rPr lang="en-US" b="1" dirty="0" err="1" smtClean="0">
                <a:latin typeface="Arial" pitchFamily="34" charset="0"/>
                <a:cs typeface="Arial" pitchFamily="34" charset="0"/>
              </a:rPr>
              <a:t>kỹ</a:t>
            </a:r>
            <a:r>
              <a:rPr lang="en-US" b="1" dirty="0" smtClean="0">
                <a:latin typeface="Arial" pitchFamily="34" charset="0"/>
                <a:cs typeface="Arial" pitchFamily="34" charset="0"/>
              </a:rPr>
              <a:t> </a:t>
            </a:r>
            <a:r>
              <a:rPr lang="en-US" b="1" dirty="0" err="1" smtClean="0">
                <a:latin typeface="Arial" pitchFamily="34" charset="0"/>
                <a:cs typeface="Arial" pitchFamily="34" charset="0"/>
              </a:rPr>
              <a:t>năng</a:t>
            </a:r>
            <a:r>
              <a:rPr lang="en-US" b="1" dirty="0" smtClean="0">
                <a:latin typeface="Arial" pitchFamily="34" charset="0"/>
                <a:cs typeface="Arial" pitchFamily="34" charset="0"/>
              </a:rPr>
              <a:t> </a:t>
            </a:r>
            <a:r>
              <a:rPr lang="en-US" b="1" dirty="0" err="1" smtClean="0">
                <a:latin typeface="Arial" pitchFamily="34" charset="0"/>
                <a:cs typeface="Arial" pitchFamily="34" charset="0"/>
              </a:rPr>
              <a:t>Nghe</a:t>
            </a:r>
            <a:r>
              <a:rPr lang="en-US" b="1" dirty="0" smtClean="0">
                <a:latin typeface="Arial" pitchFamily="34" charset="0"/>
                <a:cs typeface="Arial" pitchFamily="34" charset="0"/>
              </a:rPr>
              <a:t>, </a:t>
            </a:r>
            <a:r>
              <a:rPr lang="en-US" b="1" dirty="0" err="1" smtClean="0">
                <a:latin typeface="Arial" pitchFamily="34" charset="0"/>
                <a:cs typeface="Arial" pitchFamily="34" charset="0"/>
              </a:rPr>
              <a:t>Đọc</a:t>
            </a:r>
            <a:endParaRPr lang="en-US" b="1" dirty="0" smtClean="0">
              <a:latin typeface="Arial" pitchFamily="34" charset="0"/>
              <a:cs typeface="Arial" pitchFamily="34" charset="0"/>
            </a:endParaRPr>
          </a:p>
          <a:p>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học</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làm</a:t>
            </a:r>
            <a:r>
              <a:rPr lang="en-US" dirty="0" smtClean="0">
                <a:latin typeface="Arial" pitchFamily="34" charset="0"/>
                <a:cs typeface="Arial" pitchFamily="34" charset="0"/>
              </a:rPr>
              <a:t>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trực</a:t>
            </a:r>
            <a:r>
              <a:rPr lang="en-US" dirty="0" smtClean="0">
                <a:latin typeface="Arial" pitchFamily="34" charset="0"/>
                <a:cs typeface="Arial" pitchFamily="34" charset="0"/>
              </a:rPr>
              <a:t> </a:t>
            </a:r>
            <a:r>
              <a:rPr lang="en-US" dirty="0" err="1" smtClean="0">
                <a:latin typeface="Arial" pitchFamily="34" charset="0"/>
                <a:cs typeface="Arial" pitchFamily="34" charset="0"/>
              </a:rPr>
              <a:t>tiếp</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t>
            </a:r>
            <a:r>
              <a:rPr lang="en-US" dirty="0" err="1" smtClean="0">
                <a:latin typeface="Arial" pitchFamily="34" charset="0"/>
                <a:cs typeface="Arial" pitchFamily="34" charset="0"/>
              </a:rPr>
              <a:t>kết</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ngay</a:t>
            </a:r>
            <a:r>
              <a:rPr lang="en-US" dirty="0" smtClean="0">
                <a:latin typeface="Arial" pitchFamily="34" charset="0"/>
                <a:cs typeface="Arial" pitchFamily="34" charset="0"/>
              </a:rPr>
              <a:t> </a:t>
            </a:r>
            <a:r>
              <a:rPr lang="en-US" dirty="0" err="1" smtClean="0">
                <a:latin typeface="Arial" pitchFamily="34" charset="0"/>
                <a:cs typeface="Arial" pitchFamily="34" charset="0"/>
              </a:rPr>
              <a:t>tại</a:t>
            </a:r>
            <a:r>
              <a:rPr lang="en-US" dirty="0" smtClean="0">
                <a:latin typeface="Arial" pitchFamily="34" charset="0"/>
                <a:cs typeface="Arial" pitchFamily="34" charset="0"/>
              </a:rPr>
              <a:t> </a:t>
            </a:r>
            <a:r>
              <a:rPr lang="en-US" dirty="0" err="1" smtClean="0">
                <a:latin typeface="Arial" pitchFamily="34" charset="0"/>
                <a:cs typeface="Arial" pitchFamily="34" charset="0"/>
              </a:rPr>
              <a:t>chính</a:t>
            </a:r>
            <a:r>
              <a:rPr lang="en-US" dirty="0" smtClean="0">
                <a:latin typeface="Arial" pitchFamily="34" charset="0"/>
                <a:cs typeface="Arial" pitchFamily="34" charset="0"/>
              </a:rPr>
              <a:t>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tập</a:t>
            </a:r>
            <a:r>
              <a:rPr lang="en-US" dirty="0" smtClean="0">
                <a:latin typeface="Arial" pitchFamily="34" charset="0"/>
                <a:cs typeface="Arial" pitchFamily="34" charset="0"/>
              </a:rPr>
              <a:t> </a:t>
            </a:r>
            <a:r>
              <a:rPr lang="en-US" dirty="0" err="1" smtClean="0">
                <a:latin typeface="Arial" pitchFamily="34" charset="0"/>
                <a:cs typeface="Arial" pitchFamily="34" charset="0"/>
              </a:rPr>
              <a:t>mà</a:t>
            </a:r>
            <a:r>
              <a:rPr lang="en-US" dirty="0" smtClean="0">
                <a:latin typeface="Arial" pitchFamily="34" charset="0"/>
                <a:cs typeface="Arial" pitchFamily="34" charset="0"/>
              </a:rPr>
              <a:t> </a:t>
            </a:r>
            <a:r>
              <a:rPr lang="en-US" dirty="0" err="1" smtClean="0">
                <a:latin typeface="Arial" pitchFamily="34" charset="0"/>
                <a:cs typeface="Arial" pitchFamily="34" charset="0"/>
              </a:rPr>
              <a:t>học</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endParaRPr lang="en-US" dirty="0" smtClean="0">
              <a:latin typeface="Arial" pitchFamily="34" charset="0"/>
              <a:cs typeface="Arial" pitchFamily="34" charset="0"/>
            </a:endParaRPr>
          </a:p>
          <a:p>
            <a:endParaRPr lang="en-US" dirty="0">
              <a:latin typeface="Arial" pitchFamily="34" charset="0"/>
              <a:cs typeface="Arial" pitchFamily="34" charset="0"/>
            </a:endParaRPr>
          </a:p>
          <a:p>
            <a:pPr marL="0" indent="0">
              <a:buNone/>
            </a:pPr>
            <a:r>
              <a:rPr lang="en-US" b="1" dirty="0" err="1" smtClean="0">
                <a:latin typeface="Arial" pitchFamily="34" charset="0"/>
                <a:cs typeface="Arial" pitchFamily="34" charset="0"/>
              </a:rPr>
              <a:t>Dạng</a:t>
            </a:r>
            <a:r>
              <a:rPr lang="en-US" b="1" dirty="0" smtClean="0">
                <a:latin typeface="Arial" pitchFamily="34" charset="0"/>
                <a:cs typeface="Arial" pitchFamily="34" charset="0"/>
              </a:rPr>
              <a:t> </a:t>
            </a:r>
            <a:r>
              <a:rPr lang="en-US" b="1" dirty="0" err="1" smtClean="0">
                <a:latin typeface="Arial" pitchFamily="34" charset="0"/>
                <a:cs typeface="Arial" pitchFamily="34" charset="0"/>
              </a:rPr>
              <a:t>kỹ</a:t>
            </a:r>
            <a:r>
              <a:rPr lang="en-US" b="1" dirty="0" smtClean="0">
                <a:latin typeface="Arial" pitchFamily="34" charset="0"/>
                <a:cs typeface="Arial" pitchFamily="34" charset="0"/>
              </a:rPr>
              <a:t> </a:t>
            </a:r>
            <a:r>
              <a:rPr lang="en-US" b="1" dirty="0" err="1" smtClean="0">
                <a:latin typeface="Arial" pitchFamily="34" charset="0"/>
                <a:cs typeface="Arial" pitchFamily="34" charset="0"/>
              </a:rPr>
              <a:t>năng</a:t>
            </a:r>
            <a:r>
              <a:rPr lang="en-US" b="1" dirty="0" smtClean="0">
                <a:latin typeface="Arial" pitchFamily="34" charset="0"/>
                <a:cs typeface="Arial" pitchFamily="34" charset="0"/>
              </a:rPr>
              <a:t> </a:t>
            </a:r>
            <a:r>
              <a:rPr lang="en-US" b="1" dirty="0" err="1" smtClean="0">
                <a:latin typeface="Arial" pitchFamily="34" charset="0"/>
                <a:cs typeface="Arial" pitchFamily="34" charset="0"/>
              </a:rPr>
              <a:t>Nói</a:t>
            </a:r>
            <a:r>
              <a:rPr lang="en-US" b="1" dirty="0" smtClean="0">
                <a:latin typeface="Arial" pitchFamily="34" charset="0"/>
                <a:cs typeface="Arial" pitchFamily="34" charset="0"/>
              </a:rPr>
              <a:t>, </a:t>
            </a:r>
            <a:r>
              <a:rPr lang="en-US" b="1" dirty="0" err="1" smtClean="0">
                <a:latin typeface="Arial" pitchFamily="34" charset="0"/>
                <a:cs typeface="Arial" pitchFamily="34" charset="0"/>
              </a:rPr>
              <a:t>Viết</a:t>
            </a:r>
            <a:endParaRPr lang="en-US" b="1" dirty="0">
              <a:latin typeface="Arial" pitchFamily="34" charset="0"/>
              <a:cs typeface="Arial" pitchFamily="34" charset="0"/>
            </a:endParaRPr>
          </a:p>
          <a:p>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học</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upload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nói</a:t>
            </a:r>
            <a:r>
              <a:rPr lang="en-US" dirty="0" smtClean="0">
                <a:latin typeface="Arial" pitchFamily="34" charset="0"/>
                <a:cs typeface="Arial" pitchFamily="34" charset="0"/>
              </a:rPr>
              <a:t> (.mp3) </a:t>
            </a:r>
            <a:r>
              <a:rPr lang="en-US" dirty="0" err="1" smtClean="0">
                <a:latin typeface="Arial" pitchFamily="34" charset="0"/>
                <a:cs typeface="Arial" pitchFamily="34" charset="0"/>
              </a:rPr>
              <a:t>hoặc</a:t>
            </a:r>
            <a:r>
              <a:rPr lang="en-US" dirty="0" smtClean="0">
                <a:latin typeface="Arial" pitchFamily="34" charset="0"/>
                <a:cs typeface="Arial" pitchFamily="34" charset="0"/>
              </a:rPr>
              <a:t>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viết</a:t>
            </a:r>
            <a:r>
              <a:rPr lang="en-US" dirty="0" smtClean="0">
                <a:latin typeface="Arial" pitchFamily="34" charset="0"/>
                <a:cs typeface="Arial" pitchFamily="34" charset="0"/>
              </a:rPr>
              <a:t> (.doc) </a:t>
            </a:r>
            <a:r>
              <a:rPr lang="en-US" dirty="0" err="1" smtClean="0">
                <a:latin typeface="Arial" pitchFamily="34" charset="0"/>
                <a:cs typeface="Arial" pitchFamily="34" charset="0"/>
              </a:rPr>
              <a:t>lên</a:t>
            </a:r>
            <a:r>
              <a:rPr lang="en-US" dirty="0" smtClean="0">
                <a:latin typeface="Arial" pitchFamily="34" charset="0"/>
                <a:cs typeface="Arial" pitchFamily="34" charset="0"/>
              </a:rPr>
              <a:t> </a:t>
            </a:r>
            <a:r>
              <a:rPr lang="en-US" dirty="0" err="1" smtClean="0">
                <a:latin typeface="Arial" pitchFamily="34" charset="0"/>
                <a:cs typeface="Arial" pitchFamily="34" charset="0"/>
              </a:rPr>
              <a:t>hệ</a:t>
            </a:r>
            <a:r>
              <a:rPr lang="en-US" dirty="0" smtClean="0">
                <a:latin typeface="Arial" pitchFamily="34" charset="0"/>
                <a:cs typeface="Arial" pitchFamily="34" charset="0"/>
              </a:rPr>
              <a:t> </a:t>
            </a:r>
            <a:r>
              <a:rPr lang="en-US" dirty="0" err="1" smtClean="0">
                <a:latin typeface="Arial" pitchFamily="34" charset="0"/>
                <a:cs typeface="Arial" pitchFamily="34" charset="0"/>
              </a:rPr>
              <a:t>thống</a:t>
            </a:r>
            <a:r>
              <a:rPr lang="en-US" dirty="0" smtClean="0">
                <a:latin typeface="Arial" pitchFamily="34" charset="0"/>
                <a:cs typeface="Arial" pitchFamily="34" charset="0"/>
              </a:rPr>
              <a:t>, </a:t>
            </a:r>
            <a:r>
              <a:rPr lang="en-US" dirty="0" err="1" smtClean="0">
                <a:latin typeface="Arial" pitchFamily="34" charset="0"/>
                <a:cs typeface="Arial" pitchFamily="34" charset="0"/>
              </a:rPr>
              <a:t>giáo</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xem</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đánh</a:t>
            </a:r>
            <a:r>
              <a:rPr lang="en-US" dirty="0" smtClean="0">
                <a:latin typeface="Arial" pitchFamily="34" charset="0"/>
                <a:cs typeface="Arial" pitchFamily="34" charset="0"/>
              </a:rPr>
              <a:t> </a:t>
            </a:r>
            <a:r>
              <a:rPr lang="en-US" dirty="0" err="1" smtClean="0">
                <a:latin typeface="Arial" pitchFamily="34" charset="0"/>
                <a:cs typeface="Arial" pitchFamily="34" charset="0"/>
              </a:rPr>
              <a:t>giá</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điểm</a:t>
            </a:r>
            <a:r>
              <a:rPr lang="en-US" dirty="0" smtClean="0">
                <a:latin typeface="Arial" pitchFamily="34" charset="0"/>
                <a:cs typeface="Arial" pitchFamily="34" charset="0"/>
              </a:rPr>
              <a:t>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viết</a:t>
            </a:r>
            <a:r>
              <a:rPr lang="en-US" dirty="0" smtClean="0">
                <a:latin typeface="Arial" pitchFamily="34" charset="0"/>
                <a:cs typeface="Arial" pitchFamily="34" charset="0"/>
              </a:rPr>
              <a:t> hay </a:t>
            </a:r>
            <a:r>
              <a:rPr lang="en-US" dirty="0" err="1" smtClean="0">
                <a:latin typeface="Arial" pitchFamily="34" charset="0"/>
                <a:cs typeface="Arial" pitchFamily="34" charset="0"/>
              </a:rPr>
              <a:t>bài</a:t>
            </a:r>
            <a:r>
              <a:rPr lang="en-US" dirty="0" smtClean="0">
                <a:latin typeface="Arial" pitchFamily="34" charset="0"/>
                <a:cs typeface="Arial" pitchFamily="34" charset="0"/>
              </a:rPr>
              <a:t> </a:t>
            </a:r>
            <a:r>
              <a:rPr lang="en-US" dirty="0" err="1" smtClean="0">
                <a:latin typeface="Arial" pitchFamily="34" charset="0"/>
                <a:cs typeface="Arial" pitchFamily="34" charset="0"/>
              </a:rPr>
              <a:t>nói</a:t>
            </a:r>
            <a:r>
              <a:rPr lang="en-US" dirty="0" smtClean="0">
                <a:latin typeface="Arial" pitchFamily="34" charset="0"/>
                <a:cs typeface="Arial" pitchFamily="34" charset="0"/>
              </a:rPr>
              <a:t> </a:t>
            </a:r>
            <a:r>
              <a:rPr lang="en-US" dirty="0" err="1" smtClean="0">
                <a:latin typeface="Arial" pitchFamily="34" charset="0"/>
                <a:cs typeface="Arial" pitchFamily="34" charset="0"/>
              </a:rPr>
              <a:t>đó</a:t>
            </a:r>
            <a:endParaRPr lang="en-US"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81527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barn(inVertical)">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39e0cc1bc4471b8bcce2c8ca6b6e479d986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Thanh\AppData\Local\Temp\articulate\presenter\imgtemp\L7dmmBfF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Thanh\AppData\Local\Temp\articulate\presenter\imgtemp\PoyYzrg7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Thanh\AppData\Local\Temp\articulate\presenter\imgtemp\8PqyioRx_files\slide0001_image001.p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680</TotalTime>
  <Words>702</Words>
  <Application>Microsoft Office PowerPoint</Application>
  <PresentationFormat>On-screen Show (4:3)</PresentationFormat>
  <Paragraphs>106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Executive</vt:lpstr>
      <vt:lpstr>Đề tài: Xây dựng hệ thống E-learning cho các khóa học tiếng Anh</vt:lpstr>
      <vt:lpstr>Nội dung chính</vt:lpstr>
      <vt:lpstr>Giới thiệu đề tài</vt:lpstr>
      <vt:lpstr>E-learning ?</vt:lpstr>
      <vt:lpstr>Chuẩn tiếng Anh B1 là gì?</vt:lpstr>
      <vt:lpstr>Mục đích – Mục tiêu</vt:lpstr>
      <vt:lpstr>Khảo sát yêu cầu hệ thống</vt:lpstr>
      <vt:lpstr>Khảo sát yêu cầu hệ thống</vt:lpstr>
      <vt:lpstr>Quy trình xử lý  câu hỏi của mỗi kỹ năng</vt:lpstr>
      <vt:lpstr>Khảo sát yêu cầu hệ thống</vt:lpstr>
      <vt:lpstr>Phạm vi đề tài</vt:lpstr>
      <vt:lpstr>Công nghệ sử dụng</vt:lpstr>
      <vt:lpstr>Phân tích thiết kế  hệ thống</vt:lpstr>
      <vt:lpstr>QUY TRÌNH XỬ LÝ</vt:lpstr>
      <vt:lpstr>Sơ đồ chức năng</vt:lpstr>
      <vt:lpstr>Sơ đồ mức ngữ cảnh</vt:lpstr>
      <vt:lpstr>Sơ đồ luồng dữ liệu mức đỉnh</vt:lpstr>
      <vt:lpstr>Mô hình cơ sở dữ liệu quan hệ</vt:lpstr>
      <vt:lpstr>Ưu điểm của website</vt:lpstr>
      <vt:lpstr>Demo chương trình</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E-learning cho các khóa học tiếng Anh</dc:title>
  <dc:creator>Hai</dc:creator>
  <cp:lastModifiedBy>thanhhaivphd@hotmail.com</cp:lastModifiedBy>
  <cp:revision>139</cp:revision>
  <dcterms:created xsi:type="dcterms:W3CDTF">2006-08-16T00:00:00Z</dcterms:created>
  <dcterms:modified xsi:type="dcterms:W3CDTF">2013-06-14T03:48:52Z</dcterms:modified>
</cp:coreProperties>
</file>