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68" r:id="rId3"/>
    <p:sldId id="348" r:id="rId4"/>
    <p:sldId id="349" r:id="rId5"/>
    <p:sldId id="332"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04" r:id="rId22"/>
    <p:sldId id="292" r:id="rId23"/>
    <p:sldId id="291" r:id="rId24"/>
    <p:sldId id="293" r:id="rId25"/>
    <p:sldId id="303" r:id="rId26"/>
    <p:sldId id="296" r:id="rId27"/>
    <p:sldId id="302" r:id="rId28"/>
    <p:sldId id="301" r:id="rId29"/>
    <p:sldId id="300" r:id="rId30"/>
    <p:sldId id="299" r:id="rId31"/>
    <p:sldId id="307" r:id="rId32"/>
    <p:sldId id="298" r:id="rId33"/>
    <p:sldId id="297" r:id="rId34"/>
    <p:sldId id="305" r:id="rId35"/>
    <p:sldId id="306" r:id="rId36"/>
    <p:sldId id="311" r:id="rId37"/>
    <p:sldId id="312" r:id="rId38"/>
    <p:sldId id="313" r:id="rId39"/>
    <p:sldId id="314" r:id="rId40"/>
    <p:sldId id="310" r:id="rId41"/>
    <p:sldId id="276" r:id="rId42"/>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orient="horz" pos="666">
          <p15:clr>
            <a:srgbClr val="A4A3A4"/>
          </p15:clr>
        </p15:guide>
        <p15:guide id="3" orient="horz" pos="1135">
          <p15:clr>
            <a:srgbClr val="A4A3A4"/>
          </p15:clr>
        </p15:guide>
        <p15:guide id="4" pos="2880">
          <p15:clr>
            <a:srgbClr val="A4A3A4"/>
          </p15:clr>
        </p15:guide>
        <p15:guide id="5" pos="3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D3C5"/>
    <a:srgbClr val="C3E3DA"/>
    <a:srgbClr val="422F20"/>
    <a:srgbClr val="FFFFFF"/>
    <a:srgbClr val="D1B69F"/>
    <a:srgbClr val="FFFAE7"/>
    <a:srgbClr val="F4F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993" autoAdjust="0"/>
  </p:normalViewPr>
  <p:slideViewPr>
    <p:cSldViewPr snapToGrid="0">
      <p:cViewPr varScale="1">
        <p:scale>
          <a:sx n="63" d="100"/>
          <a:sy n="63" d="100"/>
        </p:scale>
        <p:origin x="1512" y="54"/>
      </p:cViewPr>
      <p:guideLst>
        <p:guide orient="horz" pos="1800"/>
        <p:guide orient="horz" pos="666"/>
        <p:guide orient="horz" pos="1135"/>
        <p:guide pos="2880"/>
        <p:guide pos="3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7C8094-29D6-43C1-94E7-CB5935C8FF5D}" type="datetimeFigureOut">
              <a:rPr lang="en-US" smtClean="0"/>
              <a:t>11/29/2013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54392-1531-43D2-94F5-336C9745D357}" type="slidenum">
              <a:rPr lang="en-US" smtClean="0"/>
              <a:t>‹#›</a:t>
            </a:fld>
            <a:endParaRPr lang="en-US"/>
          </a:p>
        </p:txBody>
      </p:sp>
    </p:spTree>
    <p:extLst>
      <p:ext uri="{BB962C8B-B14F-4D97-AF65-F5344CB8AC3E}">
        <p14:creationId xmlns:p14="http://schemas.microsoft.com/office/powerpoint/2010/main" val="314309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3</a:t>
            </a:fld>
            <a:endParaRPr lang="en-US"/>
          </a:p>
        </p:txBody>
      </p:sp>
    </p:spTree>
    <p:extLst>
      <p:ext uri="{BB962C8B-B14F-4D97-AF65-F5344CB8AC3E}">
        <p14:creationId xmlns:p14="http://schemas.microsoft.com/office/powerpoint/2010/main" val="693469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12</a:t>
            </a:fld>
            <a:endParaRPr lang="en-US"/>
          </a:p>
        </p:txBody>
      </p:sp>
    </p:spTree>
    <p:extLst>
      <p:ext uri="{BB962C8B-B14F-4D97-AF65-F5344CB8AC3E}">
        <p14:creationId xmlns:p14="http://schemas.microsoft.com/office/powerpoint/2010/main" val="2507950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13</a:t>
            </a:fld>
            <a:endParaRPr lang="en-US"/>
          </a:p>
        </p:txBody>
      </p:sp>
    </p:spTree>
    <p:extLst>
      <p:ext uri="{BB962C8B-B14F-4D97-AF65-F5344CB8AC3E}">
        <p14:creationId xmlns:p14="http://schemas.microsoft.com/office/powerpoint/2010/main" val="3613285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14</a:t>
            </a:fld>
            <a:endParaRPr lang="en-US"/>
          </a:p>
        </p:txBody>
      </p:sp>
    </p:spTree>
    <p:extLst>
      <p:ext uri="{BB962C8B-B14F-4D97-AF65-F5344CB8AC3E}">
        <p14:creationId xmlns:p14="http://schemas.microsoft.com/office/powerpoint/2010/main" val="373036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15</a:t>
            </a:fld>
            <a:endParaRPr lang="en-US"/>
          </a:p>
        </p:txBody>
      </p:sp>
    </p:spTree>
    <p:extLst>
      <p:ext uri="{BB962C8B-B14F-4D97-AF65-F5344CB8AC3E}">
        <p14:creationId xmlns:p14="http://schemas.microsoft.com/office/powerpoint/2010/main" val="162490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Su uu</a:t>
            </a:r>
            <a:r>
              <a:rPr lang="en-US" baseline="0" smtClean="0"/>
              <a:t> tien</a:t>
            </a:r>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16</a:t>
            </a:fld>
            <a:endParaRPr lang="en-US"/>
          </a:p>
        </p:txBody>
      </p:sp>
    </p:spTree>
    <p:extLst>
      <p:ext uri="{BB962C8B-B14F-4D97-AF65-F5344CB8AC3E}">
        <p14:creationId xmlns:p14="http://schemas.microsoft.com/office/powerpoint/2010/main" val="1334089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17</a:t>
            </a:fld>
            <a:endParaRPr lang="en-US"/>
          </a:p>
        </p:txBody>
      </p:sp>
    </p:spTree>
    <p:extLst>
      <p:ext uri="{BB962C8B-B14F-4D97-AF65-F5344CB8AC3E}">
        <p14:creationId xmlns:p14="http://schemas.microsoft.com/office/powerpoint/2010/main" val="655253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18</a:t>
            </a:fld>
            <a:endParaRPr lang="en-US"/>
          </a:p>
        </p:txBody>
      </p:sp>
    </p:spTree>
    <p:extLst>
      <p:ext uri="{BB962C8B-B14F-4D97-AF65-F5344CB8AC3E}">
        <p14:creationId xmlns:p14="http://schemas.microsoft.com/office/powerpoint/2010/main" val="351062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19</a:t>
            </a:fld>
            <a:endParaRPr lang="en-US"/>
          </a:p>
        </p:txBody>
      </p:sp>
    </p:spTree>
    <p:extLst>
      <p:ext uri="{BB962C8B-B14F-4D97-AF65-F5344CB8AC3E}">
        <p14:creationId xmlns:p14="http://schemas.microsoft.com/office/powerpoint/2010/main" val="1211552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20</a:t>
            </a:fld>
            <a:endParaRPr lang="en-US"/>
          </a:p>
        </p:txBody>
      </p:sp>
    </p:spTree>
    <p:extLst>
      <p:ext uri="{BB962C8B-B14F-4D97-AF65-F5344CB8AC3E}">
        <p14:creationId xmlns:p14="http://schemas.microsoft.com/office/powerpoint/2010/main" val="1324113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21</a:t>
            </a:fld>
            <a:endParaRPr lang="en-US"/>
          </a:p>
        </p:txBody>
      </p:sp>
    </p:spTree>
    <p:extLst>
      <p:ext uri="{BB962C8B-B14F-4D97-AF65-F5344CB8AC3E}">
        <p14:creationId xmlns:p14="http://schemas.microsoft.com/office/powerpoint/2010/main" val="2837637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4</a:t>
            </a:fld>
            <a:endParaRPr lang="en-US"/>
          </a:p>
        </p:txBody>
      </p:sp>
    </p:spTree>
    <p:extLst>
      <p:ext uri="{BB962C8B-B14F-4D97-AF65-F5344CB8AC3E}">
        <p14:creationId xmlns:p14="http://schemas.microsoft.com/office/powerpoint/2010/main" val="2270542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22</a:t>
            </a:fld>
            <a:endParaRPr lang="en-US"/>
          </a:p>
        </p:txBody>
      </p:sp>
    </p:spTree>
    <p:extLst>
      <p:ext uri="{BB962C8B-B14F-4D97-AF65-F5344CB8AC3E}">
        <p14:creationId xmlns:p14="http://schemas.microsoft.com/office/powerpoint/2010/main" val="624146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23</a:t>
            </a:fld>
            <a:endParaRPr lang="en-US"/>
          </a:p>
        </p:txBody>
      </p:sp>
    </p:spTree>
    <p:extLst>
      <p:ext uri="{BB962C8B-B14F-4D97-AF65-F5344CB8AC3E}">
        <p14:creationId xmlns:p14="http://schemas.microsoft.com/office/powerpoint/2010/main" val="3869140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24</a:t>
            </a:fld>
            <a:endParaRPr lang="en-US"/>
          </a:p>
        </p:txBody>
      </p:sp>
    </p:spTree>
    <p:extLst>
      <p:ext uri="{BB962C8B-B14F-4D97-AF65-F5344CB8AC3E}">
        <p14:creationId xmlns:p14="http://schemas.microsoft.com/office/powerpoint/2010/main" val="197528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25</a:t>
            </a:fld>
            <a:endParaRPr lang="en-US"/>
          </a:p>
        </p:txBody>
      </p:sp>
    </p:spTree>
    <p:extLst>
      <p:ext uri="{BB962C8B-B14F-4D97-AF65-F5344CB8AC3E}">
        <p14:creationId xmlns:p14="http://schemas.microsoft.com/office/powerpoint/2010/main" val="984377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26</a:t>
            </a:fld>
            <a:endParaRPr lang="en-US"/>
          </a:p>
        </p:txBody>
      </p:sp>
    </p:spTree>
    <p:extLst>
      <p:ext uri="{BB962C8B-B14F-4D97-AF65-F5344CB8AC3E}">
        <p14:creationId xmlns:p14="http://schemas.microsoft.com/office/powerpoint/2010/main" val="2822896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27</a:t>
            </a:fld>
            <a:endParaRPr lang="en-US"/>
          </a:p>
        </p:txBody>
      </p:sp>
    </p:spTree>
    <p:extLst>
      <p:ext uri="{BB962C8B-B14F-4D97-AF65-F5344CB8AC3E}">
        <p14:creationId xmlns:p14="http://schemas.microsoft.com/office/powerpoint/2010/main" val="553952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28</a:t>
            </a:fld>
            <a:endParaRPr lang="en-US"/>
          </a:p>
        </p:txBody>
      </p:sp>
    </p:spTree>
    <p:extLst>
      <p:ext uri="{BB962C8B-B14F-4D97-AF65-F5344CB8AC3E}">
        <p14:creationId xmlns:p14="http://schemas.microsoft.com/office/powerpoint/2010/main" val="34157993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29</a:t>
            </a:fld>
            <a:endParaRPr lang="en-US"/>
          </a:p>
        </p:txBody>
      </p:sp>
    </p:spTree>
    <p:extLst>
      <p:ext uri="{BB962C8B-B14F-4D97-AF65-F5344CB8AC3E}">
        <p14:creationId xmlns:p14="http://schemas.microsoft.com/office/powerpoint/2010/main" val="3210332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30</a:t>
            </a:fld>
            <a:endParaRPr lang="en-US"/>
          </a:p>
        </p:txBody>
      </p:sp>
    </p:spTree>
    <p:extLst>
      <p:ext uri="{BB962C8B-B14F-4D97-AF65-F5344CB8AC3E}">
        <p14:creationId xmlns:p14="http://schemas.microsoft.com/office/powerpoint/2010/main" val="27796228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31</a:t>
            </a:fld>
            <a:endParaRPr lang="en-US"/>
          </a:p>
        </p:txBody>
      </p:sp>
    </p:spTree>
    <p:extLst>
      <p:ext uri="{BB962C8B-B14F-4D97-AF65-F5344CB8AC3E}">
        <p14:creationId xmlns:p14="http://schemas.microsoft.com/office/powerpoint/2010/main" val="811818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5</a:t>
            </a:fld>
            <a:endParaRPr lang="en-US"/>
          </a:p>
        </p:txBody>
      </p:sp>
    </p:spTree>
    <p:extLst>
      <p:ext uri="{BB962C8B-B14F-4D97-AF65-F5344CB8AC3E}">
        <p14:creationId xmlns:p14="http://schemas.microsoft.com/office/powerpoint/2010/main" val="36490909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32</a:t>
            </a:fld>
            <a:endParaRPr lang="en-US"/>
          </a:p>
        </p:txBody>
      </p:sp>
    </p:spTree>
    <p:extLst>
      <p:ext uri="{BB962C8B-B14F-4D97-AF65-F5344CB8AC3E}">
        <p14:creationId xmlns:p14="http://schemas.microsoft.com/office/powerpoint/2010/main" val="2812588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33</a:t>
            </a:fld>
            <a:endParaRPr lang="en-US"/>
          </a:p>
        </p:txBody>
      </p:sp>
    </p:spTree>
    <p:extLst>
      <p:ext uri="{BB962C8B-B14F-4D97-AF65-F5344CB8AC3E}">
        <p14:creationId xmlns:p14="http://schemas.microsoft.com/office/powerpoint/2010/main" val="31146315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34</a:t>
            </a:fld>
            <a:endParaRPr lang="en-US"/>
          </a:p>
        </p:txBody>
      </p:sp>
    </p:spTree>
    <p:extLst>
      <p:ext uri="{BB962C8B-B14F-4D97-AF65-F5344CB8AC3E}">
        <p14:creationId xmlns:p14="http://schemas.microsoft.com/office/powerpoint/2010/main" val="31917947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35</a:t>
            </a:fld>
            <a:endParaRPr lang="en-US"/>
          </a:p>
        </p:txBody>
      </p:sp>
    </p:spTree>
    <p:extLst>
      <p:ext uri="{BB962C8B-B14F-4D97-AF65-F5344CB8AC3E}">
        <p14:creationId xmlns:p14="http://schemas.microsoft.com/office/powerpoint/2010/main" val="23408831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36</a:t>
            </a:fld>
            <a:endParaRPr lang="en-US"/>
          </a:p>
        </p:txBody>
      </p:sp>
    </p:spTree>
    <p:extLst>
      <p:ext uri="{BB962C8B-B14F-4D97-AF65-F5344CB8AC3E}">
        <p14:creationId xmlns:p14="http://schemas.microsoft.com/office/powerpoint/2010/main" val="41137972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37</a:t>
            </a:fld>
            <a:endParaRPr lang="en-US"/>
          </a:p>
        </p:txBody>
      </p:sp>
    </p:spTree>
    <p:extLst>
      <p:ext uri="{BB962C8B-B14F-4D97-AF65-F5344CB8AC3E}">
        <p14:creationId xmlns:p14="http://schemas.microsoft.com/office/powerpoint/2010/main" val="40014114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38</a:t>
            </a:fld>
            <a:endParaRPr lang="en-US"/>
          </a:p>
        </p:txBody>
      </p:sp>
    </p:spTree>
    <p:extLst>
      <p:ext uri="{BB962C8B-B14F-4D97-AF65-F5344CB8AC3E}">
        <p14:creationId xmlns:p14="http://schemas.microsoft.com/office/powerpoint/2010/main" val="39130438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39</a:t>
            </a:fld>
            <a:endParaRPr lang="en-US"/>
          </a:p>
        </p:txBody>
      </p:sp>
    </p:spTree>
    <p:extLst>
      <p:ext uri="{BB962C8B-B14F-4D97-AF65-F5344CB8AC3E}">
        <p14:creationId xmlns:p14="http://schemas.microsoft.com/office/powerpoint/2010/main" val="1572130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40</a:t>
            </a:fld>
            <a:endParaRPr lang="en-US"/>
          </a:p>
        </p:txBody>
      </p:sp>
    </p:spTree>
    <p:extLst>
      <p:ext uri="{BB962C8B-B14F-4D97-AF65-F5344CB8AC3E}">
        <p14:creationId xmlns:p14="http://schemas.microsoft.com/office/powerpoint/2010/main" val="2085454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6</a:t>
            </a:fld>
            <a:endParaRPr lang="en-US"/>
          </a:p>
        </p:txBody>
      </p:sp>
    </p:spTree>
    <p:extLst>
      <p:ext uri="{BB962C8B-B14F-4D97-AF65-F5344CB8AC3E}">
        <p14:creationId xmlns:p14="http://schemas.microsoft.com/office/powerpoint/2010/main" val="2007416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7</a:t>
            </a:fld>
            <a:endParaRPr lang="en-US"/>
          </a:p>
        </p:txBody>
      </p:sp>
    </p:spTree>
    <p:extLst>
      <p:ext uri="{BB962C8B-B14F-4D97-AF65-F5344CB8AC3E}">
        <p14:creationId xmlns:p14="http://schemas.microsoft.com/office/powerpoint/2010/main" val="1069349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8</a:t>
            </a:fld>
            <a:endParaRPr lang="en-US"/>
          </a:p>
        </p:txBody>
      </p:sp>
    </p:spTree>
    <p:extLst>
      <p:ext uri="{BB962C8B-B14F-4D97-AF65-F5344CB8AC3E}">
        <p14:creationId xmlns:p14="http://schemas.microsoft.com/office/powerpoint/2010/main" val="2061372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9</a:t>
            </a:fld>
            <a:endParaRPr lang="en-US"/>
          </a:p>
        </p:txBody>
      </p:sp>
    </p:spTree>
    <p:extLst>
      <p:ext uri="{BB962C8B-B14F-4D97-AF65-F5344CB8AC3E}">
        <p14:creationId xmlns:p14="http://schemas.microsoft.com/office/powerpoint/2010/main" val="2868410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10</a:t>
            </a:fld>
            <a:endParaRPr lang="en-US"/>
          </a:p>
        </p:txBody>
      </p:sp>
    </p:spTree>
    <p:extLst>
      <p:ext uri="{BB962C8B-B14F-4D97-AF65-F5344CB8AC3E}">
        <p14:creationId xmlns:p14="http://schemas.microsoft.com/office/powerpoint/2010/main" val="2049941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11</a:t>
            </a:fld>
            <a:endParaRPr lang="en-US"/>
          </a:p>
        </p:txBody>
      </p:sp>
    </p:spTree>
    <p:extLst>
      <p:ext uri="{BB962C8B-B14F-4D97-AF65-F5344CB8AC3E}">
        <p14:creationId xmlns:p14="http://schemas.microsoft.com/office/powerpoint/2010/main" val="3146909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a:off x="-3365" y="-15893"/>
            <a:ext cx="7743717" cy="3420000"/>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7781914" y="3420001"/>
            <a:ext cx="1362086" cy="2295000"/>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0" y="3440442"/>
            <a:ext cx="7781914" cy="2295000"/>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7781914" y="-1"/>
            <a:ext cx="1362086" cy="3420001"/>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403448" y="3649588"/>
            <a:ext cx="6400800" cy="1460500"/>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3365" y="3440491"/>
            <a:ext cx="9147365"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7781914" y="0"/>
            <a:ext cx="0" cy="571500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95536" y="431036"/>
            <a:ext cx="7128792"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Tree>
    <p:extLst>
      <p:ext uri="{BB962C8B-B14F-4D97-AF65-F5344CB8AC3E}">
        <p14:creationId xmlns:p14="http://schemas.microsoft.com/office/powerpoint/2010/main" val="7328168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image">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211960" y="1633363"/>
            <a:ext cx="4474840" cy="3471773"/>
          </a:xfrm>
        </p:spPr>
        <p:txBody>
          <a:bodyPr>
            <a:normAutofit/>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2293" y="5449788"/>
            <a:ext cx="9147365" cy="288032"/>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chemeClr val="tx2"/>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29/11/2013</a:t>
            </a:fld>
            <a:endParaRPr lang="en-GB" dirty="0"/>
          </a:p>
        </p:txBody>
      </p:sp>
      <p:sp>
        <p:nvSpPr>
          <p:cNvPr id="5" name="Picture Placeholder 4"/>
          <p:cNvSpPr>
            <a:spLocks noGrp="1"/>
          </p:cNvSpPr>
          <p:nvPr>
            <p:ph type="pic" sz="quarter" idx="15"/>
          </p:nvPr>
        </p:nvSpPr>
        <p:spPr>
          <a:xfrm>
            <a:off x="586072" y="1777381"/>
            <a:ext cx="3311599" cy="3024336"/>
          </a:xfrm>
        </p:spPr>
        <p:txBody>
          <a:bodyPr/>
          <a:lstStyle/>
          <a:p>
            <a:endParaRPr lang="en-GB"/>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7" name="Picture 16">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34030830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video">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211960" y="1633363"/>
            <a:ext cx="4474840" cy="3471773"/>
          </a:xfrm>
        </p:spPr>
        <p:txBody>
          <a:bodyPr>
            <a:normAutofit/>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2293" y="5449788"/>
            <a:ext cx="9147365" cy="288032"/>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chemeClr val="tx2"/>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29/11/2013</a:t>
            </a:fld>
            <a:endParaRPr lang="en-GB" dirty="0"/>
          </a:p>
        </p:txBody>
      </p:sp>
      <p:sp>
        <p:nvSpPr>
          <p:cNvPr id="6" name="Media Placeholder 5"/>
          <p:cNvSpPr>
            <a:spLocks noGrp="1"/>
          </p:cNvSpPr>
          <p:nvPr>
            <p:ph type="media" sz="quarter" idx="15"/>
          </p:nvPr>
        </p:nvSpPr>
        <p:spPr>
          <a:xfrm>
            <a:off x="468313" y="1814356"/>
            <a:ext cx="3671887" cy="2376661"/>
          </a:xfrm>
        </p:spPr>
        <p:txBody>
          <a:bodyPr>
            <a:normAutofit/>
          </a:bodyPr>
          <a:lstStyle>
            <a:lvl1pPr>
              <a:defRPr sz="2200"/>
            </a:lvl1pPr>
          </a:lstStyle>
          <a:p>
            <a:endParaRPr lang="en-GB" dirty="0"/>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7" name="Picture 16">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40046507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633363"/>
            <a:ext cx="8229600" cy="3471773"/>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userDrawn="1"/>
        </p:nvSpPr>
        <p:spPr>
          <a:xfrm>
            <a:off x="-2293" y="5449788"/>
            <a:ext cx="9147365" cy="288032"/>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chemeClr val="tx2"/>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3147473" y="5422080"/>
            <a:ext cx="2133600" cy="304271"/>
          </a:xfrm>
        </p:spPr>
        <p:txBody>
          <a:bodyPr/>
          <a:lstStyle>
            <a:lvl1pPr algn="ctr">
              <a:defRPr sz="1000" b="1" i="1">
                <a:solidFill>
                  <a:srgbClr val="FFFFFF"/>
                </a:solidFill>
                <a:latin typeface="Georgia" pitchFamily="18" charset="0"/>
              </a:defRPr>
            </a:lvl1pPr>
          </a:lstStyle>
          <a:p>
            <a:fld id="{58F9BFDF-4CE1-48F8-B8FC-2855FFBFC5D7}" type="datetimeFigureOut">
              <a:rPr lang="en-GB" smtClean="0"/>
              <a:pPr/>
              <a:t>29/11/2013</a:t>
            </a:fld>
            <a:endParaRPr lang="en-GB" dirty="0"/>
          </a:p>
        </p:txBody>
      </p:sp>
      <p:pic>
        <p:nvPicPr>
          <p:cNvPr id="21" name="Picture 20">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22" name="Picture 21">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385648990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Profiles">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2627784" y="1978015"/>
            <a:ext cx="6059016" cy="3255749"/>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userDrawn="1"/>
        </p:nvSpPr>
        <p:spPr>
          <a:xfrm>
            <a:off x="-2293" y="5449788"/>
            <a:ext cx="9147365" cy="288032"/>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chemeClr val="tx2"/>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29/11/2013</a:t>
            </a:fld>
            <a:endParaRPr lang="en-GB" dirty="0"/>
          </a:p>
        </p:txBody>
      </p:sp>
      <p:sp>
        <p:nvSpPr>
          <p:cNvPr id="5" name="Text Placeholder 4"/>
          <p:cNvSpPr>
            <a:spLocks noGrp="1"/>
          </p:cNvSpPr>
          <p:nvPr>
            <p:ph type="body" sz="quarter" idx="15" hasCustomPrompt="1"/>
          </p:nvPr>
        </p:nvSpPr>
        <p:spPr>
          <a:xfrm>
            <a:off x="2738715" y="1401927"/>
            <a:ext cx="6051311" cy="504825"/>
          </a:xfrm>
          <a:solidFill>
            <a:srgbClr val="422F20"/>
          </a:solidFill>
        </p:spPr>
        <p:txBody>
          <a:bodyPr/>
          <a:lstStyle>
            <a:lvl1pPr marL="0" indent="0">
              <a:buNone/>
              <a:defRPr baseline="0">
                <a:solidFill>
                  <a:srgbClr val="FFFAE7"/>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dirty="0" smtClean="0"/>
              <a:t>Team member Title here</a:t>
            </a:r>
            <a:endParaRPr lang="en-GB" dirty="0"/>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154795578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rvices - Detail">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11" name="Rectangle 10"/>
          <p:cNvSpPr/>
          <p:nvPr userDrawn="1"/>
        </p:nvSpPr>
        <p:spPr>
          <a:xfrm>
            <a:off x="-2293" y="5449788"/>
            <a:ext cx="9147365" cy="288032"/>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chemeClr val="tx2"/>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29/11/2013</a:t>
            </a:fld>
            <a:endParaRPr lang="en-GB" dirty="0"/>
          </a:p>
        </p:txBody>
      </p:sp>
      <p:sp>
        <p:nvSpPr>
          <p:cNvPr id="5" name="Text Placeholder 4"/>
          <p:cNvSpPr>
            <a:spLocks noGrp="1"/>
          </p:cNvSpPr>
          <p:nvPr>
            <p:ph type="body" sz="quarter" idx="15" hasCustomPrompt="1"/>
          </p:nvPr>
        </p:nvSpPr>
        <p:spPr>
          <a:xfrm>
            <a:off x="-3365" y="1705372"/>
            <a:ext cx="6015525" cy="1008112"/>
          </a:xfrm>
          <a:solidFill>
            <a:srgbClr val="A3D3C5"/>
          </a:solidFill>
        </p:spPr>
        <p:txBody>
          <a:bodyPr>
            <a:noAutofit/>
          </a:bodyPr>
          <a:lstStyle>
            <a:lvl1pPr marL="0" indent="0" algn="r">
              <a:buNone/>
              <a:defRPr sz="5400" baseline="0">
                <a:solidFill>
                  <a:srgbClr val="FFFFFF"/>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dirty="0" smtClean="0"/>
              <a:t>Service title here</a:t>
            </a:r>
            <a:endParaRPr lang="en-GB" dirty="0"/>
          </a:p>
        </p:txBody>
      </p:sp>
      <p:sp>
        <p:nvSpPr>
          <p:cNvPr id="6" name="Picture Placeholder 5"/>
          <p:cNvSpPr>
            <a:spLocks noGrp="1"/>
          </p:cNvSpPr>
          <p:nvPr>
            <p:ph type="pic" sz="quarter" idx="16"/>
          </p:nvPr>
        </p:nvSpPr>
        <p:spPr>
          <a:xfrm>
            <a:off x="-8804" y="830564"/>
            <a:ext cx="9144000" cy="4619625"/>
          </a:xfrm>
        </p:spPr>
        <p:txBody>
          <a:bodyPr/>
          <a:lstStyle/>
          <a:p>
            <a:endParaRPr lang="en-GB"/>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104914040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2167866"/>
            <a:ext cx="3898776" cy="2895708"/>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5" name="Text Placeholder 4"/>
          <p:cNvSpPr>
            <a:spLocks noGrp="1"/>
          </p:cNvSpPr>
          <p:nvPr>
            <p:ph type="body" sz="quarter" idx="11" hasCustomPrompt="1"/>
          </p:nvPr>
        </p:nvSpPr>
        <p:spPr>
          <a:xfrm>
            <a:off x="468313" y="1710181"/>
            <a:ext cx="3887663"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 MASTER TEXT STYLES</a:t>
            </a:r>
            <a:endParaRPr lang="en-GB" dirty="0"/>
          </a:p>
        </p:txBody>
      </p:sp>
      <p:sp>
        <p:nvSpPr>
          <p:cNvPr id="9" name="Content Placeholder 2"/>
          <p:cNvSpPr>
            <a:spLocks noGrp="1"/>
          </p:cNvSpPr>
          <p:nvPr>
            <p:ph idx="12"/>
          </p:nvPr>
        </p:nvSpPr>
        <p:spPr>
          <a:xfrm>
            <a:off x="4633093" y="2167246"/>
            <a:ext cx="4042792" cy="2895708"/>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4"/>
          <p:cNvSpPr>
            <a:spLocks noGrp="1"/>
          </p:cNvSpPr>
          <p:nvPr>
            <p:ph type="body" sz="quarter" idx="13" hasCustomPrompt="1"/>
          </p:nvPr>
        </p:nvSpPr>
        <p:spPr>
          <a:xfrm>
            <a:off x="4644206" y="1709561"/>
            <a:ext cx="4032250"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 MASTER TEXT STYLES</a:t>
            </a:r>
            <a:endParaRPr lang="en-GB" dirty="0"/>
          </a:p>
        </p:txBody>
      </p:sp>
      <p:sp>
        <p:nvSpPr>
          <p:cNvPr id="12" name="Rectangle 11"/>
          <p:cNvSpPr/>
          <p:nvPr userDrawn="1"/>
        </p:nvSpPr>
        <p:spPr>
          <a:xfrm>
            <a:off x="-2293" y="5449788"/>
            <a:ext cx="9147365" cy="288032"/>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4" hasCustomPrompt="1"/>
          </p:nvPr>
        </p:nvSpPr>
        <p:spPr>
          <a:xfrm>
            <a:off x="468313" y="5428624"/>
            <a:ext cx="3095625" cy="265112"/>
          </a:xfrm>
        </p:spPr>
        <p:txBody>
          <a:bodyPr>
            <a:noAutofit/>
          </a:bodyPr>
          <a:lstStyle>
            <a:lvl1pPr marL="0" indent="0">
              <a:buNone/>
              <a:defRPr sz="1400">
                <a:solidFill>
                  <a:schemeClr val="tx2"/>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5"/>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29/11/2013</a:t>
            </a:fld>
            <a:endParaRPr lang="en-GB" dirty="0"/>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6" name="Picture 15">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803653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3 Column">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2167866"/>
            <a:ext cx="2458616"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5" name="Text Placeholder 4"/>
          <p:cNvSpPr>
            <a:spLocks noGrp="1"/>
          </p:cNvSpPr>
          <p:nvPr>
            <p:ph type="body" sz="quarter" idx="11" hasCustomPrompt="1"/>
          </p:nvPr>
        </p:nvSpPr>
        <p:spPr>
          <a:xfrm>
            <a:off x="468314" y="1654765"/>
            <a:ext cx="2448118"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9" name="Content Placeholder 2"/>
          <p:cNvSpPr>
            <a:spLocks noGrp="1"/>
          </p:cNvSpPr>
          <p:nvPr>
            <p:ph idx="12"/>
          </p:nvPr>
        </p:nvSpPr>
        <p:spPr>
          <a:xfrm>
            <a:off x="3245410" y="2167246"/>
            <a:ext cx="2664296"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4"/>
          <p:cNvSpPr>
            <a:spLocks noGrp="1"/>
          </p:cNvSpPr>
          <p:nvPr>
            <p:ph type="body" sz="quarter" idx="13" hasCustomPrompt="1"/>
          </p:nvPr>
        </p:nvSpPr>
        <p:spPr>
          <a:xfrm>
            <a:off x="3245410" y="1654145"/>
            <a:ext cx="2664296"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12" name="Content Placeholder 2"/>
          <p:cNvSpPr>
            <a:spLocks noGrp="1"/>
          </p:cNvSpPr>
          <p:nvPr>
            <p:ph idx="14"/>
          </p:nvPr>
        </p:nvSpPr>
        <p:spPr>
          <a:xfrm>
            <a:off x="6146511" y="2174173"/>
            <a:ext cx="2664296"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3" name="Text Placeholder 4"/>
          <p:cNvSpPr>
            <a:spLocks noGrp="1"/>
          </p:cNvSpPr>
          <p:nvPr>
            <p:ph type="body" sz="quarter" idx="15" hasCustomPrompt="1"/>
          </p:nvPr>
        </p:nvSpPr>
        <p:spPr>
          <a:xfrm>
            <a:off x="6146511" y="1661072"/>
            <a:ext cx="2664296"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14" name="Rectangle 13"/>
          <p:cNvSpPr/>
          <p:nvPr userDrawn="1"/>
        </p:nvSpPr>
        <p:spPr>
          <a:xfrm>
            <a:off x="-2293" y="5449788"/>
            <a:ext cx="9147365" cy="288032"/>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 Placeholder 12"/>
          <p:cNvSpPr>
            <a:spLocks noGrp="1"/>
          </p:cNvSpPr>
          <p:nvPr>
            <p:ph type="body" sz="quarter" idx="16" hasCustomPrompt="1"/>
          </p:nvPr>
        </p:nvSpPr>
        <p:spPr>
          <a:xfrm>
            <a:off x="468313" y="5428624"/>
            <a:ext cx="3095625" cy="265112"/>
          </a:xfrm>
        </p:spPr>
        <p:txBody>
          <a:bodyPr>
            <a:noAutofit/>
          </a:bodyPr>
          <a:lstStyle>
            <a:lvl1pPr marL="0" indent="0">
              <a:buNone/>
              <a:defRPr sz="1400">
                <a:solidFill>
                  <a:schemeClr val="tx2"/>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6" name="Date Placeholder 13"/>
          <p:cNvSpPr>
            <a:spLocks noGrp="1"/>
          </p:cNvSpPr>
          <p:nvPr>
            <p:ph type="dt" sz="half" idx="17"/>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29/11/2013</a:t>
            </a:fld>
            <a:endParaRPr lang="en-GB" dirty="0"/>
          </a:p>
        </p:txBody>
      </p:sp>
      <p:pic>
        <p:nvPicPr>
          <p:cNvPr id="17" name="Picture 16">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8" name="Picture 17">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358109413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4542871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
    <p:spTree>
      <p:nvGrpSpPr>
        <p:cNvPr id="1" name=""/>
        <p:cNvGrpSpPr/>
        <p:nvPr/>
      </p:nvGrpSpPr>
      <p:grpSpPr>
        <a:xfrm>
          <a:off x="0" y="0"/>
          <a:ext cx="0" cy="0"/>
          <a:chOff x="0" y="0"/>
          <a:chExt cx="0" cy="0"/>
        </a:xfrm>
      </p:grpSpPr>
      <p:sp>
        <p:nvSpPr>
          <p:cNvPr id="8" name="Rectangle 7"/>
          <p:cNvSpPr/>
          <p:nvPr userDrawn="1"/>
        </p:nvSpPr>
        <p:spPr>
          <a:xfrm>
            <a:off x="-3365" y="-2040"/>
            <a:ext cx="7743717" cy="4371707"/>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7781914" y="4369667"/>
            <a:ext cx="1362086" cy="134533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0" y="4441677"/>
            <a:ext cx="7781914" cy="127332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7781914" y="-1"/>
            <a:ext cx="1362086" cy="4369668"/>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403448" y="4687982"/>
            <a:ext cx="6400800" cy="576064"/>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3365" y="4390449"/>
            <a:ext cx="7785279"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7781914" y="0"/>
            <a:ext cx="0" cy="571500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95536" y="431036"/>
            <a:ext cx="7128792"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4" name="Picture Placeholder 3"/>
          <p:cNvSpPr>
            <a:spLocks noGrp="1"/>
          </p:cNvSpPr>
          <p:nvPr>
            <p:ph type="pic" sz="quarter" idx="10"/>
          </p:nvPr>
        </p:nvSpPr>
        <p:spPr>
          <a:xfrm>
            <a:off x="7812359" y="-1"/>
            <a:ext cx="1368153" cy="5715001"/>
          </a:xfrm>
        </p:spPr>
        <p:txBody>
          <a:bodyPr/>
          <a:lstStyle/>
          <a:p>
            <a:endParaRPr lang="en-GB"/>
          </a:p>
        </p:txBody>
      </p:sp>
    </p:spTree>
    <p:extLst>
      <p:ext uri="{BB962C8B-B14F-4D97-AF65-F5344CB8AC3E}">
        <p14:creationId xmlns:p14="http://schemas.microsoft.com/office/powerpoint/2010/main" val="25419150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8" name="Rectangle 7"/>
          <p:cNvSpPr/>
          <p:nvPr userDrawn="1"/>
        </p:nvSpPr>
        <p:spPr>
          <a:xfrm>
            <a:off x="-3365" y="-15894"/>
            <a:ext cx="9147365" cy="474560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0" y="4729708"/>
            <a:ext cx="9144000" cy="100573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p:cNvCxnSpPr/>
          <p:nvPr userDrawn="1"/>
        </p:nvCxnSpPr>
        <p:spPr>
          <a:xfrm>
            <a:off x="-3365" y="4729708"/>
            <a:ext cx="9147365"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95536" y="431036"/>
            <a:ext cx="7128792"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9" name="Subtitle 2"/>
          <p:cNvSpPr>
            <a:spLocks noGrp="1"/>
          </p:cNvSpPr>
          <p:nvPr>
            <p:ph type="subTitle" idx="1"/>
          </p:nvPr>
        </p:nvSpPr>
        <p:spPr>
          <a:xfrm>
            <a:off x="403448" y="5048627"/>
            <a:ext cx="8201000"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Tree>
    <p:extLst>
      <p:ext uri="{BB962C8B-B14F-4D97-AF65-F5344CB8AC3E}">
        <p14:creationId xmlns:p14="http://schemas.microsoft.com/office/powerpoint/2010/main" val="8584976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with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4729708"/>
          </a:xfrm>
        </p:spPr>
        <p:txBody>
          <a:bodyPr/>
          <a:lstStyle/>
          <a:p>
            <a:endParaRPr lang="en-GB"/>
          </a:p>
        </p:txBody>
      </p:sp>
      <p:sp>
        <p:nvSpPr>
          <p:cNvPr id="10" name="Rectangle 9"/>
          <p:cNvSpPr/>
          <p:nvPr userDrawn="1"/>
        </p:nvSpPr>
        <p:spPr>
          <a:xfrm>
            <a:off x="0" y="4729708"/>
            <a:ext cx="9144000" cy="100573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403448" y="5048627"/>
            <a:ext cx="8201000"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3365" y="4729708"/>
            <a:ext cx="9147365"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1693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 with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715000"/>
          </a:xfrm>
        </p:spPr>
        <p:txBody>
          <a:bodyPr/>
          <a:lstStyle/>
          <a:p>
            <a:endParaRPr lang="en-GB" dirty="0"/>
          </a:p>
        </p:txBody>
      </p:sp>
      <p:sp>
        <p:nvSpPr>
          <p:cNvPr id="6" name="Text Placeholder 4"/>
          <p:cNvSpPr>
            <a:spLocks noGrp="1"/>
          </p:cNvSpPr>
          <p:nvPr>
            <p:ph type="body" sz="quarter" idx="11" hasCustomPrompt="1"/>
          </p:nvPr>
        </p:nvSpPr>
        <p:spPr>
          <a:xfrm>
            <a:off x="0" y="1202060"/>
            <a:ext cx="5219700" cy="1511424"/>
          </a:xfrm>
          <a:solidFill>
            <a:srgbClr val="FFFFFF"/>
          </a:solidFill>
        </p:spPr>
        <p:txBody>
          <a:bodyPr tIns="396000" anchor="ctr" anchorCtr="0">
            <a:noAutofit/>
          </a:bodyPr>
          <a:lstStyle>
            <a:lvl1pPr marL="0" indent="0" algn="r">
              <a:lnSpc>
                <a:spcPts val="4100"/>
              </a:lnSpc>
              <a:buNone/>
              <a:defRPr sz="6600">
                <a:solidFill>
                  <a:srgbClr val="422F20"/>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title</a:t>
            </a:r>
            <a:endParaRPr lang="en-GB" dirty="0"/>
          </a:p>
        </p:txBody>
      </p:sp>
      <p:sp>
        <p:nvSpPr>
          <p:cNvPr id="7" name="Text Placeholder 4"/>
          <p:cNvSpPr>
            <a:spLocks noGrp="1"/>
          </p:cNvSpPr>
          <p:nvPr>
            <p:ph type="body" sz="quarter" idx="12" hasCustomPrompt="1"/>
          </p:nvPr>
        </p:nvSpPr>
        <p:spPr>
          <a:xfrm>
            <a:off x="3347864" y="3001516"/>
            <a:ext cx="5795764" cy="864096"/>
          </a:xfrm>
          <a:solidFill>
            <a:srgbClr val="A3D3C5"/>
          </a:solidFill>
        </p:spPr>
        <p:txBody>
          <a:bodyPr tIns="216000" anchor="ctr" anchorCtr="0">
            <a:noAutofit/>
          </a:bodyPr>
          <a:lstStyle>
            <a:lvl1pPr marL="0" indent="0" algn="l">
              <a:lnSpc>
                <a:spcPts val="3000"/>
              </a:lnSpc>
              <a:spcBef>
                <a:spcPts val="600"/>
              </a:spcBef>
              <a:spcAft>
                <a:spcPts val="0"/>
              </a:spcAft>
              <a:buNone/>
              <a:defRPr sz="4400">
                <a:solidFill>
                  <a:srgbClr val="FFFFFF"/>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sub title</a:t>
            </a:r>
            <a:endParaRPr lang="en-GB" dirty="0"/>
          </a:p>
        </p:txBody>
      </p:sp>
    </p:spTree>
    <p:extLst>
      <p:ext uri="{BB962C8B-B14F-4D97-AF65-F5344CB8AC3E}">
        <p14:creationId xmlns:p14="http://schemas.microsoft.com/office/powerpoint/2010/main" val="31041277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ith full screen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715000"/>
          </a:xfrm>
        </p:spPr>
        <p:txBody>
          <a:bodyPr/>
          <a:lstStyle/>
          <a:p>
            <a:endParaRPr lang="en-GB"/>
          </a:p>
        </p:txBody>
      </p:sp>
      <p:sp>
        <p:nvSpPr>
          <p:cNvPr id="5" name="Text Placeholder 4"/>
          <p:cNvSpPr>
            <a:spLocks noGrp="1"/>
          </p:cNvSpPr>
          <p:nvPr>
            <p:ph type="body" sz="quarter" idx="11" hasCustomPrompt="1"/>
          </p:nvPr>
        </p:nvSpPr>
        <p:spPr>
          <a:xfrm>
            <a:off x="0" y="1202060"/>
            <a:ext cx="5219700" cy="1511424"/>
          </a:xfrm>
          <a:solidFill>
            <a:srgbClr val="FFFFFF"/>
          </a:solidFill>
        </p:spPr>
        <p:txBody>
          <a:bodyPr tIns="396000" rIns="180000" anchor="ctr" anchorCtr="0">
            <a:noAutofit/>
          </a:bodyPr>
          <a:lstStyle>
            <a:lvl1pPr marL="0" indent="0" algn="r">
              <a:lnSpc>
                <a:spcPts val="4100"/>
              </a:lnSpc>
              <a:buNone/>
              <a:defRPr sz="6600">
                <a:solidFill>
                  <a:srgbClr val="422F20"/>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title</a:t>
            </a:r>
            <a:endParaRPr lang="en-GB" dirty="0"/>
          </a:p>
        </p:txBody>
      </p:sp>
    </p:spTree>
    <p:extLst>
      <p:ext uri="{BB962C8B-B14F-4D97-AF65-F5344CB8AC3E}">
        <p14:creationId xmlns:p14="http://schemas.microsoft.com/office/powerpoint/2010/main" val="8107543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Alt">
    <p:spTree>
      <p:nvGrpSpPr>
        <p:cNvPr id="1" name=""/>
        <p:cNvGrpSpPr/>
        <p:nvPr/>
      </p:nvGrpSpPr>
      <p:grpSpPr>
        <a:xfrm>
          <a:off x="0" y="0"/>
          <a:ext cx="0" cy="0"/>
          <a:chOff x="0" y="0"/>
          <a:chExt cx="0" cy="0"/>
        </a:xfrm>
      </p:grpSpPr>
      <p:sp>
        <p:nvSpPr>
          <p:cNvPr id="7" name="Title 6"/>
          <p:cNvSpPr>
            <a:spLocks noGrp="1"/>
          </p:cNvSpPr>
          <p:nvPr>
            <p:ph type="title"/>
          </p:nvPr>
        </p:nvSpPr>
        <p:spPr>
          <a:xfrm>
            <a:off x="395536" y="359028"/>
            <a:ext cx="7128792" cy="3060682"/>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10" name="Rectangle 9"/>
          <p:cNvSpPr/>
          <p:nvPr userDrawn="1"/>
        </p:nvSpPr>
        <p:spPr>
          <a:xfrm>
            <a:off x="0" y="4729708"/>
            <a:ext cx="9144000" cy="100573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403448" y="5048627"/>
            <a:ext cx="8201000"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3365" y="4729708"/>
            <a:ext cx="9147365"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2630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tement / Quot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0" y="1079447"/>
            <a:ext cx="9144000" cy="3060682"/>
          </a:xfrm>
        </p:spPr>
        <p:txBody>
          <a:bodyPr>
            <a:normAutofit/>
          </a:bodyPr>
          <a:lstStyle>
            <a:lvl1pPr algn="ctr">
              <a:lnSpc>
                <a:spcPts val="6000"/>
              </a:lnSpc>
              <a:defRPr sz="7200">
                <a:solidFill>
                  <a:srgbClr val="422F20"/>
                </a:solidFill>
              </a:defRPr>
            </a:lvl1pPr>
          </a:lstStyle>
          <a:p>
            <a:r>
              <a:rPr lang="en-US" dirty="0" smtClean="0"/>
              <a:t>Click to edit Master </a:t>
            </a:r>
            <a:br>
              <a:rPr lang="en-US" dirty="0" smtClean="0"/>
            </a:br>
            <a:r>
              <a:rPr lang="en-US" dirty="0" smtClean="0"/>
              <a:t>title style</a:t>
            </a:r>
            <a:endParaRPr lang="en-GB" dirty="0"/>
          </a:p>
        </p:txBody>
      </p:sp>
      <p:cxnSp>
        <p:nvCxnSpPr>
          <p:cNvPr id="13" name="Straight Connector 12"/>
          <p:cNvCxnSpPr/>
          <p:nvPr userDrawn="1"/>
        </p:nvCxnSpPr>
        <p:spPr>
          <a:xfrm>
            <a:off x="-3365" y="5249242"/>
            <a:ext cx="9147365" cy="0"/>
          </a:xfrm>
          <a:prstGeom prst="line">
            <a:avLst/>
          </a:prstGeom>
          <a:ln w="76200">
            <a:solidFill>
              <a:srgbClr val="C3E3D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4684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633363"/>
            <a:ext cx="8229600" cy="3471773"/>
          </a:xfrm>
        </p:spPr>
        <p:txBody>
          <a:bodyPr>
            <a:normAutofit/>
          </a:bodyPr>
          <a:lstStyle>
            <a:lvl1pPr>
              <a:lnSpc>
                <a:spcPts val="3300"/>
              </a:lnSpc>
              <a:defRPr sz="2200"/>
            </a:lvl1pPr>
            <a:lvl2pPr>
              <a:lnSpc>
                <a:spcPts val="3300"/>
              </a:lnSpc>
              <a:defRPr sz="2200"/>
            </a:lvl2pPr>
            <a:lvl3pPr>
              <a:lnSpc>
                <a:spcPts val="3300"/>
              </a:lnSpc>
              <a:defRPr sz="2200"/>
            </a:lvl3pPr>
            <a:lvl4pPr>
              <a:lnSpc>
                <a:spcPts val="3300"/>
              </a:lnSpc>
              <a:defRPr sz="2200"/>
            </a:lvl4pPr>
            <a:lvl5pPr>
              <a:lnSpc>
                <a:spcPts val="33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2293" y="5449788"/>
            <a:ext cx="9147365" cy="288032"/>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chemeClr val="tx2"/>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29/11/2013</a:t>
            </a:fld>
            <a:endParaRPr lang="en-GB" dirty="0"/>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5762380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8F9BFDF-4CE1-48F8-B8FC-2855FFBFC5D7}" type="datetimeFigureOut">
              <a:rPr lang="en-GB" smtClean="0"/>
              <a:pPr/>
              <a:t>29/11/2013</a:t>
            </a:fld>
            <a:endParaRPr lang="en-GB"/>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DEAB67D7-7A55-4FE7-B8C5-124913342717}" type="slidenum">
              <a:rPr lang="en-GB" smtClean="0"/>
              <a:pPr/>
              <a:t>‹#›</a:t>
            </a:fld>
            <a:endParaRPr lang="en-GB"/>
          </a:p>
        </p:txBody>
      </p:sp>
      <p:pic>
        <p:nvPicPr>
          <p:cNvPr id="7" name="Picture 6">
            <a:hlinkClick r:id="" action="ppaction://hlinkshowjump?jump=nextslide"/>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8434852" y="5455263"/>
            <a:ext cx="505330" cy="178809"/>
          </a:xfrm>
          <a:prstGeom prst="rect">
            <a:avLst/>
          </a:prstGeom>
        </p:spPr>
      </p:pic>
      <p:pic>
        <p:nvPicPr>
          <p:cNvPr id="8" name="Picture 7">
            <a:hlinkClick r:id="" action="ppaction://hlinkshowjump?jump=previousslide"/>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7620743" y="5455262"/>
            <a:ext cx="668590" cy="178809"/>
          </a:xfrm>
          <a:prstGeom prst="rect">
            <a:avLst/>
          </a:prstGeom>
        </p:spPr>
      </p:pic>
    </p:spTree>
    <p:extLst>
      <p:ext uri="{BB962C8B-B14F-4D97-AF65-F5344CB8AC3E}">
        <p14:creationId xmlns:p14="http://schemas.microsoft.com/office/powerpoint/2010/main" val="2664834944"/>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3" r:id="rId3"/>
    <p:sldLayoutId id="2147483668" r:id="rId4"/>
    <p:sldLayoutId id="2147483670" r:id="rId5"/>
    <p:sldLayoutId id="2147483669" r:id="rId6"/>
    <p:sldLayoutId id="2147483664" r:id="rId7"/>
    <p:sldLayoutId id="2147483673" r:id="rId8"/>
    <p:sldLayoutId id="2147483650" r:id="rId9"/>
    <p:sldLayoutId id="2147483671" r:id="rId10"/>
    <p:sldLayoutId id="2147483672" r:id="rId11"/>
    <p:sldLayoutId id="2147483661" r:id="rId12"/>
    <p:sldLayoutId id="2147483662" r:id="rId13"/>
    <p:sldLayoutId id="2147483667" r:id="rId14"/>
    <p:sldLayoutId id="2147483660" r:id="rId15"/>
    <p:sldLayoutId id="2147483666" r:id="rId16"/>
    <p:sldLayoutId id="2147483651" r:id="rId17"/>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r"/>
            <a:r>
              <a:rPr lang="en-US" smtClean="0"/>
              <a:t>Training HTML +</a:t>
            </a:r>
            <a:br>
              <a:rPr lang="en-US" smtClean="0"/>
            </a:br>
            <a:r>
              <a:rPr lang="en-US"/>
              <a:t/>
            </a:r>
            <a:br>
              <a:rPr lang="en-US"/>
            </a:br>
            <a:r>
              <a:rPr lang="en-US" smtClean="0"/>
              <a:t> CSS + Java</a:t>
            </a:r>
            <a:endParaRPr lang="en-US"/>
          </a:p>
        </p:txBody>
      </p:sp>
    </p:spTree>
    <p:extLst>
      <p:ext uri="{BB962C8B-B14F-4D97-AF65-F5344CB8AC3E}">
        <p14:creationId xmlns:p14="http://schemas.microsoft.com/office/powerpoint/2010/main" val="523646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t>Vị trí đặt CSS</a:t>
            </a:r>
            <a:endParaRPr lang="en-GB" dirty="0"/>
          </a:p>
        </p:txBody>
      </p:sp>
      <p:sp>
        <p:nvSpPr>
          <p:cNvPr id="9" name="Content Placeholder 8"/>
          <p:cNvSpPr>
            <a:spLocks noGrp="1"/>
          </p:cNvSpPr>
          <p:nvPr>
            <p:ph idx="1"/>
          </p:nvPr>
        </p:nvSpPr>
        <p:spPr>
          <a:xfrm>
            <a:off x="457200" y="836892"/>
            <a:ext cx="8549640" cy="4664748"/>
          </a:xfrm>
        </p:spPr>
        <p:txBody>
          <a:bodyPr>
            <a:noAutofit/>
          </a:bodyPr>
          <a:lstStyle/>
          <a:p>
            <a:pPr marL="0" indent="0">
              <a:lnSpc>
                <a:spcPct val="100000"/>
              </a:lnSpc>
              <a:buNone/>
            </a:pPr>
            <a:r>
              <a:rPr lang="en-US" sz="2800"/>
              <a:t>&lt;html&gt;</a:t>
            </a:r>
          </a:p>
          <a:p>
            <a:pPr marL="0" indent="0">
              <a:lnSpc>
                <a:spcPct val="100000"/>
              </a:lnSpc>
              <a:buNone/>
            </a:pPr>
            <a:r>
              <a:rPr lang="en-US" sz="2800" smtClean="0"/>
              <a:t>	&lt;</a:t>
            </a:r>
            <a:r>
              <a:rPr lang="en-US" sz="2800"/>
              <a:t>head&gt;</a:t>
            </a:r>
          </a:p>
          <a:p>
            <a:pPr marL="0" indent="0">
              <a:lnSpc>
                <a:spcPct val="100000"/>
              </a:lnSpc>
              <a:buNone/>
            </a:pPr>
            <a:r>
              <a:rPr lang="en-US" sz="2800" smtClean="0"/>
              <a:t>		&lt;</a:t>
            </a:r>
            <a:r>
              <a:rPr lang="en-US" sz="2800"/>
              <a:t>title&gt;Ví dụ&lt;/title&gt;</a:t>
            </a:r>
          </a:p>
          <a:p>
            <a:pPr marL="0" indent="0">
              <a:lnSpc>
                <a:spcPct val="100000"/>
              </a:lnSpc>
              <a:buNone/>
            </a:pPr>
            <a:r>
              <a:rPr lang="en-US" sz="2800" smtClean="0"/>
              <a:t>	&lt;/</a:t>
            </a:r>
            <a:r>
              <a:rPr lang="en-US" sz="2800"/>
              <a:t>head&gt;</a:t>
            </a:r>
          </a:p>
          <a:p>
            <a:pPr marL="0" indent="0">
              <a:lnSpc>
                <a:spcPct val="100000"/>
              </a:lnSpc>
              <a:buNone/>
            </a:pPr>
            <a:r>
              <a:rPr lang="en-US" sz="2800" smtClean="0"/>
              <a:t>	&lt;</a:t>
            </a:r>
            <a:r>
              <a:rPr lang="en-US" sz="2800"/>
              <a:t>body style=”background-color=#FFF;”&gt;</a:t>
            </a:r>
          </a:p>
          <a:p>
            <a:pPr marL="0" indent="0">
              <a:lnSpc>
                <a:spcPct val="100000"/>
              </a:lnSpc>
              <a:buNone/>
            </a:pPr>
            <a:r>
              <a:rPr lang="en-US" sz="2800" smtClean="0"/>
              <a:t>		&lt;</a:t>
            </a:r>
            <a:r>
              <a:rPr lang="en-US" sz="2800"/>
              <a:t>p style=”color:green”&gt;^_^ Welcome To WallPearl’s Blog ^_^&lt;/p&gt;</a:t>
            </a:r>
          </a:p>
          <a:p>
            <a:pPr marL="0" indent="0">
              <a:lnSpc>
                <a:spcPct val="100000"/>
              </a:lnSpc>
              <a:buNone/>
            </a:pPr>
            <a:r>
              <a:rPr lang="en-US" sz="2800" smtClean="0"/>
              <a:t>	&lt;/</a:t>
            </a:r>
            <a:r>
              <a:rPr lang="en-US" sz="2800"/>
              <a:t>body&gt;</a:t>
            </a:r>
          </a:p>
          <a:p>
            <a:pPr marL="0" indent="0">
              <a:lnSpc>
                <a:spcPct val="100000"/>
              </a:lnSpc>
              <a:buNone/>
            </a:pPr>
            <a:r>
              <a:rPr lang="en-US" sz="2800"/>
              <a:t>&lt;/html&gt;</a:t>
            </a:r>
            <a:endParaRPr lang="en-GB" sz="2800" smtClean="0"/>
          </a:p>
        </p:txBody>
      </p:sp>
    </p:spTree>
    <p:extLst>
      <p:ext uri="{BB962C8B-B14F-4D97-AF65-F5344CB8AC3E}">
        <p14:creationId xmlns:p14="http://schemas.microsoft.com/office/powerpoint/2010/main" val="4148990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t>Vị trí đặt CSS</a:t>
            </a:r>
            <a:endParaRPr lang="en-GB" dirty="0"/>
          </a:p>
        </p:txBody>
      </p:sp>
      <p:sp>
        <p:nvSpPr>
          <p:cNvPr id="9" name="Content Placeholder 8"/>
          <p:cNvSpPr>
            <a:spLocks noGrp="1"/>
          </p:cNvSpPr>
          <p:nvPr>
            <p:ph idx="1"/>
          </p:nvPr>
        </p:nvSpPr>
        <p:spPr>
          <a:xfrm>
            <a:off x="457200" y="836892"/>
            <a:ext cx="8549640" cy="4664748"/>
          </a:xfrm>
        </p:spPr>
        <p:txBody>
          <a:bodyPr>
            <a:noAutofit/>
          </a:bodyPr>
          <a:lstStyle/>
          <a:p>
            <a:pPr marL="0" indent="0">
              <a:lnSpc>
                <a:spcPct val="150000"/>
              </a:lnSpc>
              <a:buNone/>
            </a:pPr>
            <a:endParaRPr lang="en-US" sz="2400"/>
          </a:p>
          <a:p>
            <a:pPr marL="0" indent="0">
              <a:lnSpc>
                <a:spcPct val="150000"/>
              </a:lnSpc>
              <a:buNone/>
            </a:pPr>
            <a:r>
              <a:rPr lang="vi-VN" sz="2400" smtClean="0"/>
              <a:t>+ </a:t>
            </a:r>
            <a:r>
              <a:rPr lang="vi-VN" sz="2400"/>
              <a:t>Cách 2: Bên trong (thẻ style</a:t>
            </a:r>
            <a:r>
              <a:rPr lang="vi-VN" sz="2400" smtClean="0"/>
              <a:t>)</a:t>
            </a:r>
            <a:r>
              <a:rPr lang="en-US" sz="2400" smtClean="0"/>
              <a:t>: </a:t>
            </a:r>
            <a:r>
              <a:rPr lang="vi-VN" sz="2400" smtClean="0"/>
              <a:t>Thật </a:t>
            </a:r>
            <a:r>
              <a:rPr lang="vi-VN" sz="2400"/>
              <a:t>ra nếu nhìn kỹ  chúng ta cũng nhận ra đây chỉ  là một phương cách thay </a:t>
            </a:r>
            <a:r>
              <a:rPr lang="vi-VN" sz="2400" smtClean="0"/>
              <a:t>thế  </a:t>
            </a:r>
            <a:r>
              <a:rPr lang="vi-VN" sz="2400"/>
              <a:t>cách thứ  nhất bằng cách rút tất cả  các thuộc tính CSS vào trong thẻ  style  (</a:t>
            </a:r>
            <a:r>
              <a:rPr lang="vi-VN" sz="2400" smtClean="0"/>
              <a:t>để</a:t>
            </a:r>
            <a:r>
              <a:rPr lang="en-US" sz="2400" smtClean="0"/>
              <a:t> </a:t>
            </a:r>
            <a:r>
              <a:rPr lang="vi-VN" sz="2400" smtClean="0"/>
              <a:t>tiện </a:t>
            </a:r>
            <a:r>
              <a:rPr lang="vi-VN" sz="2400"/>
              <a:t>cho công tác bảo trì, sửa chữa ấy mà). </a:t>
            </a:r>
            <a:endParaRPr lang="en-US" sz="2400" smtClean="0"/>
          </a:p>
          <a:p>
            <a:pPr marL="0" indent="0">
              <a:lnSpc>
                <a:spcPct val="150000"/>
              </a:lnSpc>
              <a:buNone/>
            </a:pPr>
            <a:r>
              <a:rPr lang="vi-VN" sz="2400"/>
              <a:t>Lưu ý: Thẻ style nên đặt trong thẻ head.</a:t>
            </a:r>
            <a:endParaRPr lang="en-US" sz="2400" smtClean="0"/>
          </a:p>
        </p:txBody>
      </p:sp>
    </p:spTree>
    <p:extLst>
      <p:ext uri="{BB962C8B-B14F-4D97-AF65-F5344CB8AC3E}">
        <p14:creationId xmlns:p14="http://schemas.microsoft.com/office/powerpoint/2010/main" val="17197772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t>Vị trí đặt CSS</a:t>
            </a:r>
            <a:endParaRPr lang="en-GB" dirty="0"/>
          </a:p>
        </p:txBody>
      </p:sp>
      <p:sp>
        <p:nvSpPr>
          <p:cNvPr id="9" name="Content Placeholder 8"/>
          <p:cNvSpPr>
            <a:spLocks noGrp="1"/>
          </p:cNvSpPr>
          <p:nvPr>
            <p:ph idx="1"/>
          </p:nvPr>
        </p:nvSpPr>
        <p:spPr>
          <a:xfrm>
            <a:off x="457200" y="836892"/>
            <a:ext cx="8549640" cy="4664748"/>
          </a:xfrm>
        </p:spPr>
        <p:txBody>
          <a:bodyPr>
            <a:noAutofit/>
          </a:bodyPr>
          <a:lstStyle/>
          <a:p>
            <a:pPr marL="0" indent="0">
              <a:lnSpc>
                <a:spcPct val="100000"/>
              </a:lnSpc>
              <a:buNone/>
            </a:pPr>
            <a:r>
              <a:rPr lang="en-GB" sz="2100"/>
              <a:t>&lt;html&gt;</a:t>
            </a:r>
          </a:p>
          <a:p>
            <a:pPr marL="0" indent="0">
              <a:lnSpc>
                <a:spcPct val="100000"/>
              </a:lnSpc>
              <a:buNone/>
            </a:pPr>
            <a:r>
              <a:rPr lang="en-GB" sz="2100"/>
              <a:t>&lt;head&gt;</a:t>
            </a:r>
          </a:p>
          <a:p>
            <a:pPr marL="0" indent="0">
              <a:lnSpc>
                <a:spcPct val="100000"/>
              </a:lnSpc>
              <a:buNone/>
            </a:pPr>
            <a:r>
              <a:rPr lang="en-GB" sz="2100"/>
              <a:t>&lt;title&gt;Ví dụ&lt;/title&gt;</a:t>
            </a:r>
          </a:p>
          <a:p>
            <a:pPr marL="0" indent="0">
              <a:lnSpc>
                <a:spcPct val="100000"/>
              </a:lnSpc>
              <a:buNone/>
            </a:pPr>
            <a:r>
              <a:rPr lang="en-GB" sz="2100"/>
              <a:t>&lt;style type=”text/css”&gt;</a:t>
            </a:r>
          </a:p>
          <a:p>
            <a:pPr marL="0" indent="0">
              <a:lnSpc>
                <a:spcPct val="100000"/>
              </a:lnSpc>
              <a:buNone/>
            </a:pPr>
            <a:r>
              <a:rPr lang="en-GB" sz="2100"/>
              <a:t>body { background-color:#FFF }</a:t>
            </a:r>
          </a:p>
          <a:p>
            <a:pPr marL="0" indent="0">
              <a:lnSpc>
                <a:spcPct val="100000"/>
              </a:lnSpc>
              <a:buNone/>
            </a:pPr>
            <a:r>
              <a:rPr lang="en-GB" sz="2100"/>
              <a:t>p { color:#00FF00 }</a:t>
            </a:r>
          </a:p>
          <a:p>
            <a:pPr marL="0" indent="0">
              <a:lnSpc>
                <a:spcPct val="100000"/>
              </a:lnSpc>
              <a:buNone/>
            </a:pPr>
            <a:r>
              <a:rPr lang="en-GB" sz="2100"/>
              <a:t>&lt;/style&gt;</a:t>
            </a:r>
          </a:p>
          <a:p>
            <a:pPr marL="0" indent="0">
              <a:lnSpc>
                <a:spcPct val="100000"/>
              </a:lnSpc>
              <a:buNone/>
            </a:pPr>
            <a:r>
              <a:rPr lang="en-GB" sz="2100"/>
              <a:t>&lt;/head&gt;</a:t>
            </a:r>
          </a:p>
          <a:p>
            <a:pPr marL="0" indent="0">
              <a:lnSpc>
                <a:spcPct val="100000"/>
              </a:lnSpc>
              <a:buNone/>
            </a:pPr>
            <a:r>
              <a:rPr lang="en-GB" sz="2100"/>
              <a:t>&lt;body&gt;</a:t>
            </a:r>
          </a:p>
          <a:p>
            <a:pPr marL="0" indent="0">
              <a:lnSpc>
                <a:spcPct val="100000"/>
              </a:lnSpc>
              <a:buNone/>
            </a:pPr>
            <a:r>
              <a:rPr lang="en-GB" sz="2100"/>
              <a:t>&lt;p&gt;^_^ Welcome To WallPearl’s Blog ^_^&lt;/p&gt;</a:t>
            </a:r>
          </a:p>
          <a:p>
            <a:pPr marL="0" indent="0">
              <a:lnSpc>
                <a:spcPct val="100000"/>
              </a:lnSpc>
              <a:buNone/>
            </a:pPr>
            <a:r>
              <a:rPr lang="en-GB" sz="2100"/>
              <a:t>&lt;/body&gt;</a:t>
            </a:r>
          </a:p>
          <a:p>
            <a:pPr marL="0" indent="0">
              <a:lnSpc>
                <a:spcPct val="100000"/>
              </a:lnSpc>
              <a:buNone/>
            </a:pPr>
            <a:r>
              <a:rPr lang="en-GB" sz="2100"/>
              <a:t>&lt;/html&gt;</a:t>
            </a:r>
            <a:endParaRPr lang="en-GB" sz="2100" smtClean="0"/>
          </a:p>
        </p:txBody>
      </p:sp>
    </p:spTree>
    <p:extLst>
      <p:ext uri="{BB962C8B-B14F-4D97-AF65-F5344CB8AC3E}">
        <p14:creationId xmlns:p14="http://schemas.microsoft.com/office/powerpoint/2010/main" val="4024891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t>Vị trí đặt CSS</a:t>
            </a:r>
            <a:endParaRPr lang="en-GB" dirty="0"/>
          </a:p>
        </p:txBody>
      </p:sp>
      <p:sp>
        <p:nvSpPr>
          <p:cNvPr id="9" name="Content Placeholder 8"/>
          <p:cNvSpPr>
            <a:spLocks noGrp="1"/>
          </p:cNvSpPr>
          <p:nvPr>
            <p:ph idx="1"/>
          </p:nvPr>
        </p:nvSpPr>
        <p:spPr>
          <a:xfrm>
            <a:off x="457200" y="836892"/>
            <a:ext cx="8549640" cy="4664748"/>
          </a:xfrm>
        </p:spPr>
        <p:txBody>
          <a:bodyPr>
            <a:noAutofit/>
          </a:bodyPr>
          <a:lstStyle/>
          <a:p>
            <a:pPr marL="0" indent="0">
              <a:lnSpc>
                <a:spcPct val="100000"/>
              </a:lnSpc>
              <a:buNone/>
            </a:pPr>
            <a:r>
              <a:rPr lang="vi-VN" sz="2100"/>
              <a:t>+ Cách 3: Bên ngoài (liên kết với một file CSS bên ngoài</a:t>
            </a:r>
            <a:r>
              <a:rPr lang="vi-VN" sz="2100" smtClean="0"/>
              <a:t>)</a:t>
            </a:r>
            <a:r>
              <a:rPr lang="en-US" sz="2100" smtClean="0"/>
              <a:t>: </a:t>
            </a:r>
            <a:r>
              <a:rPr lang="vi-VN" sz="2100" smtClean="0"/>
              <a:t>Tương </a:t>
            </a:r>
            <a:r>
              <a:rPr lang="vi-VN" sz="2100"/>
              <a:t>tự  như cách 2 nhưng thay vì đặt tất cả  các mã CSS trong  thẻ  style </a:t>
            </a:r>
            <a:r>
              <a:rPr lang="vi-VN" sz="2100" smtClean="0"/>
              <a:t>chúng </a:t>
            </a:r>
            <a:r>
              <a:rPr lang="vi-VN" sz="2100"/>
              <a:t>ta sẽ đưa chúng vào trong một file CSS (có phần mở rộng .css) bên ngoài và </a:t>
            </a:r>
            <a:r>
              <a:rPr lang="vi-VN" sz="2100" smtClean="0"/>
              <a:t>liên </a:t>
            </a:r>
            <a:r>
              <a:rPr lang="vi-VN" sz="2100"/>
              <a:t>kết nó vào trang web bằng thuộc tính href trong thẻ link.</a:t>
            </a:r>
            <a:endParaRPr lang="en-GB" sz="2100" smtClean="0"/>
          </a:p>
        </p:txBody>
      </p:sp>
    </p:spTree>
    <p:extLst>
      <p:ext uri="{BB962C8B-B14F-4D97-AF65-F5344CB8AC3E}">
        <p14:creationId xmlns:p14="http://schemas.microsoft.com/office/powerpoint/2010/main" val="1890091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t>Vị trí đặt CSS</a:t>
            </a:r>
            <a:endParaRPr lang="en-GB" dirty="0"/>
          </a:p>
        </p:txBody>
      </p:sp>
      <p:pic>
        <p:nvPicPr>
          <p:cNvPr id="2" name="Content Placeholder 1"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080" y="836613"/>
            <a:ext cx="8427720" cy="4665662"/>
          </a:xfrm>
        </p:spPr>
      </p:pic>
    </p:spTree>
    <p:extLst>
      <p:ext uri="{BB962C8B-B14F-4D97-AF65-F5344CB8AC3E}">
        <p14:creationId xmlns:p14="http://schemas.microsoft.com/office/powerpoint/2010/main" val="1487202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t>Vị trí đặt CSS</a:t>
            </a:r>
            <a:endParaRPr lang="en-GB" dirty="0"/>
          </a:p>
        </p:txBody>
      </p:sp>
      <p:sp>
        <p:nvSpPr>
          <p:cNvPr id="3" name="Content Placeholder 2"/>
          <p:cNvSpPr>
            <a:spLocks noGrp="1"/>
          </p:cNvSpPr>
          <p:nvPr>
            <p:ph idx="1"/>
          </p:nvPr>
        </p:nvSpPr>
        <p:spPr>
          <a:xfrm>
            <a:off x="457200" y="836891"/>
            <a:ext cx="8229600" cy="4268245"/>
          </a:xfrm>
        </p:spPr>
        <p:txBody>
          <a:bodyPr>
            <a:normAutofit/>
          </a:bodyPr>
          <a:lstStyle/>
          <a:p>
            <a:pPr marL="0" indent="0">
              <a:lnSpc>
                <a:spcPct val="120000"/>
              </a:lnSpc>
              <a:buNone/>
            </a:pPr>
            <a:r>
              <a:rPr lang="en-US"/>
              <a:t>&lt;html&gt;</a:t>
            </a:r>
          </a:p>
          <a:p>
            <a:pPr marL="0" indent="0">
              <a:lnSpc>
                <a:spcPct val="120000"/>
              </a:lnSpc>
              <a:buNone/>
            </a:pPr>
            <a:r>
              <a:rPr lang="en-US"/>
              <a:t>&lt;head&gt;</a:t>
            </a:r>
          </a:p>
          <a:p>
            <a:pPr marL="0" indent="0">
              <a:lnSpc>
                <a:spcPct val="120000"/>
              </a:lnSpc>
              <a:buNone/>
            </a:pPr>
            <a:r>
              <a:rPr lang="en-US"/>
              <a:t>&lt;title&gt;Ví dụ&lt;/title&gt;</a:t>
            </a:r>
          </a:p>
          <a:p>
            <a:pPr marL="0" indent="0">
              <a:lnSpc>
                <a:spcPct val="120000"/>
              </a:lnSpc>
              <a:buNone/>
            </a:pPr>
            <a:r>
              <a:rPr lang="en-US"/>
              <a:t>&lt;link rel=”stylesheet” type=”text/css” href=”style.css” /&gt;</a:t>
            </a:r>
          </a:p>
          <a:p>
            <a:pPr marL="0" indent="0">
              <a:lnSpc>
                <a:spcPct val="120000"/>
              </a:lnSpc>
              <a:buNone/>
            </a:pPr>
            <a:r>
              <a:rPr lang="en-US"/>
              <a:t>&lt;/head&gt;</a:t>
            </a:r>
          </a:p>
          <a:p>
            <a:pPr marL="0" indent="0">
              <a:lnSpc>
                <a:spcPct val="120000"/>
              </a:lnSpc>
              <a:buNone/>
            </a:pPr>
            <a:r>
              <a:rPr lang="en-US"/>
              <a:t>&lt;body&gt;</a:t>
            </a:r>
          </a:p>
          <a:p>
            <a:pPr marL="0" indent="0">
              <a:lnSpc>
                <a:spcPct val="120000"/>
              </a:lnSpc>
              <a:buNone/>
            </a:pPr>
            <a:r>
              <a:rPr lang="en-US"/>
              <a:t>&lt;p&gt;^_^ Welcome To WallPearl’s Blog ^_^&lt;/p&gt;</a:t>
            </a:r>
          </a:p>
          <a:p>
            <a:pPr marL="0" indent="0">
              <a:lnSpc>
                <a:spcPct val="120000"/>
              </a:lnSpc>
              <a:buNone/>
            </a:pPr>
            <a:r>
              <a:rPr lang="en-US"/>
              <a:t>&lt;/body&gt;</a:t>
            </a:r>
          </a:p>
          <a:p>
            <a:pPr marL="0" indent="0">
              <a:lnSpc>
                <a:spcPct val="120000"/>
              </a:lnSpc>
              <a:buNone/>
            </a:pPr>
            <a:r>
              <a:rPr lang="en-US"/>
              <a:t>&lt;/html&gt;</a:t>
            </a:r>
          </a:p>
        </p:txBody>
      </p:sp>
    </p:spTree>
    <p:extLst>
      <p:ext uri="{BB962C8B-B14F-4D97-AF65-F5344CB8AC3E}">
        <p14:creationId xmlns:p14="http://schemas.microsoft.com/office/powerpoint/2010/main" val="32254314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t>Vị trí đặt CSS</a:t>
            </a:r>
            <a:endParaRPr lang="en-GB" dirty="0"/>
          </a:p>
        </p:txBody>
      </p:sp>
      <p:sp>
        <p:nvSpPr>
          <p:cNvPr id="3" name="Content Placeholder 2"/>
          <p:cNvSpPr>
            <a:spLocks noGrp="1"/>
          </p:cNvSpPr>
          <p:nvPr>
            <p:ph idx="1"/>
          </p:nvPr>
        </p:nvSpPr>
        <p:spPr>
          <a:xfrm>
            <a:off x="457200" y="836891"/>
            <a:ext cx="8229600" cy="4268245"/>
          </a:xfrm>
        </p:spPr>
        <p:txBody>
          <a:bodyPr>
            <a:normAutofit/>
          </a:bodyPr>
          <a:lstStyle/>
          <a:p>
            <a:pPr marL="0" indent="0">
              <a:lnSpc>
                <a:spcPct val="120000"/>
              </a:lnSpc>
              <a:buNone/>
            </a:pPr>
            <a:r>
              <a:rPr lang="en-US"/>
              <a:t>Sau đó hãy tạo một file style.css với nội dung:</a:t>
            </a:r>
          </a:p>
          <a:p>
            <a:pPr marL="0" indent="0">
              <a:lnSpc>
                <a:spcPct val="120000"/>
              </a:lnSpc>
              <a:buNone/>
            </a:pPr>
            <a:r>
              <a:rPr lang="en-US"/>
              <a:t>body { </a:t>
            </a:r>
            <a:r>
              <a:rPr lang="en-US" smtClean="0"/>
              <a:t>background-color</a:t>
            </a:r>
            <a:r>
              <a:rPr lang="en-US"/>
              <a:t>:#</a:t>
            </a:r>
            <a:r>
              <a:rPr lang="en-US" smtClean="0"/>
              <a:t>FFF}</a:t>
            </a:r>
            <a:endParaRPr lang="en-US"/>
          </a:p>
          <a:p>
            <a:pPr marL="0" indent="0">
              <a:lnSpc>
                <a:spcPct val="120000"/>
              </a:lnSpc>
              <a:buNone/>
            </a:pPr>
            <a:r>
              <a:rPr lang="en-US"/>
              <a:t>p { </a:t>
            </a:r>
            <a:r>
              <a:rPr lang="en-US" smtClean="0"/>
              <a:t>color</a:t>
            </a:r>
            <a:r>
              <a:rPr lang="en-US"/>
              <a:t>:#</a:t>
            </a:r>
            <a:r>
              <a:rPr lang="en-US" smtClean="0"/>
              <a:t>00FF00}</a:t>
            </a:r>
            <a:endParaRPr lang="en-US"/>
          </a:p>
        </p:txBody>
      </p:sp>
    </p:spTree>
    <p:extLst>
      <p:ext uri="{BB962C8B-B14F-4D97-AF65-F5344CB8AC3E}">
        <p14:creationId xmlns:p14="http://schemas.microsoft.com/office/powerpoint/2010/main" val="10940341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t>CSS Background</a:t>
            </a:r>
            <a:endParaRPr lang="en-GB" dirty="0"/>
          </a:p>
        </p:txBody>
      </p:sp>
      <p:pic>
        <p:nvPicPr>
          <p:cNvPr id="2" name="Content Placeholder 1"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7760" y="1417320"/>
            <a:ext cx="6812280" cy="3204889"/>
          </a:xfrm>
        </p:spPr>
      </p:pic>
    </p:spTree>
    <p:extLst>
      <p:ext uri="{BB962C8B-B14F-4D97-AF65-F5344CB8AC3E}">
        <p14:creationId xmlns:p14="http://schemas.microsoft.com/office/powerpoint/2010/main" val="2672445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t>CSS Tables</a:t>
            </a:r>
            <a:endParaRPr lang="en-GB" dirty="0"/>
          </a:p>
        </p:txBody>
      </p:sp>
      <p:pic>
        <p:nvPicPr>
          <p:cNvPr id="2" name="Content Placeholder 1"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0040" y="1254652"/>
            <a:ext cx="8458199" cy="3829584"/>
          </a:xfrm>
        </p:spPr>
      </p:pic>
    </p:spTree>
    <p:extLst>
      <p:ext uri="{BB962C8B-B14F-4D97-AF65-F5344CB8AC3E}">
        <p14:creationId xmlns:p14="http://schemas.microsoft.com/office/powerpoint/2010/main" val="32271597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t>CSS Box Model</a:t>
            </a:r>
            <a:endParaRPr lang="en-GB"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4489" y="1633538"/>
            <a:ext cx="6475022" cy="3471862"/>
          </a:xfrm>
        </p:spPr>
      </p:pic>
    </p:spTree>
    <p:extLst>
      <p:ext uri="{BB962C8B-B14F-4D97-AF65-F5344CB8AC3E}">
        <p14:creationId xmlns:p14="http://schemas.microsoft.com/office/powerpoint/2010/main" val="2585803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smtClean="0"/>
              <a:t>Nội Dung</a:t>
            </a:r>
            <a:endParaRPr lang="en-GB" dirty="0"/>
          </a:p>
        </p:txBody>
      </p:sp>
      <p:sp>
        <p:nvSpPr>
          <p:cNvPr id="9" name="Content Placeholder 8"/>
          <p:cNvSpPr>
            <a:spLocks noGrp="1"/>
          </p:cNvSpPr>
          <p:nvPr>
            <p:ph idx="1"/>
          </p:nvPr>
        </p:nvSpPr>
        <p:spPr>
          <a:xfrm>
            <a:off x="457200" y="926593"/>
            <a:ext cx="8229600" cy="4178544"/>
          </a:xfrm>
        </p:spPr>
        <p:txBody>
          <a:bodyPr/>
          <a:lstStyle/>
          <a:p>
            <a:pPr>
              <a:lnSpc>
                <a:spcPct val="200000"/>
              </a:lnSpc>
              <a:buFont typeface="Wingdings" panose="05000000000000000000" pitchFamily="2" charset="2"/>
              <a:buChar char="q"/>
            </a:pPr>
            <a:r>
              <a:rPr lang="en-GB"/>
              <a:t>Tổng quan cấu </a:t>
            </a:r>
            <a:r>
              <a:rPr lang="en-GB"/>
              <a:t>hình </a:t>
            </a:r>
            <a:r>
              <a:rPr lang="en-GB" smtClean="0"/>
              <a:t>eclipse</a:t>
            </a:r>
            <a:endParaRPr lang="en-GB" smtClean="0"/>
          </a:p>
          <a:p>
            <a:pPr>
              <a:lnSpc>
                <a:spcPct val="200000"/>
              </a:lnSpc>
              <a:buFont typeface="Wingdings" panose="05000000000000000000" pitchFamily="2" charset="2"/>
              <a:buChar char="q"/>
            </a:pPr>
            <a:r>
              <a:rPr lang="en-GB" smtClean="0"/>
              <a:t>Tổng </a:t>
            </a:r>
            <a:r>
              <a:rPr lang="en-GB" smtClean="0"/>
              <a:t>quan CSS</a:t>
            </a:r>
          </a:p>
          <a:p>
            <a:pPr>
              <a:lnSpc>
                <a:spcPct val="200000"/>
              </a:lnSpc>
              <a:buFont typeface="Wingdings" panose="05000000000000000000" pitchFamily="2" charset="2"/>
              <a:buChar char="q"/>
            </a:pPr>
            <a:r>
              <a:rPr lang="en-GB" smtClean="0"/>
              <a:t>Tổng quan </a:t>
            </a:r>
            <a:r>
              <a:rPr lang="en-GB" smtClean="0"/>
              <a:t>HTML</a:t>
            </a:r>
            <a:endParaRPr lang="en-GB" smtClean="0"/>
          </a:p>
        </p:txBody>
      </p:sp>
    </p:spTree>
    <p:extLst>
      <p:ext uri="{BB962C8B-B14F-4D97-AF65-F5344CB8AC3E}">
        <p14:creationId xmlns:p14="http://schemas.microsoft.com/office/powerpoint/2010/main" val="3519353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t>Tổng quan </a:t>
            </a:r>
            <a:r>
              <a:rPr lang="en-GB" smtClean="0"/>
              <a:t>HTML</a:t>
            </a:r>
            <a:endParaRPr lang="en-GB" dirty="0"/>
          </a:p>
        </p:txBody>
      </p:sp>
      <p:sp>
        <p:nvSpPr>
          <p:cNvPr id="9" name="Content Placeholder 8"/>
          <p:cNvSpPr>
            <a:spLocks noGrp="1"/>
          </p:cNvSpPr>
          <p:nvPr>
            <p:ph idx="1"/>
          </p:nvPr>
        </p:nvSpPr>
        <p:spPr>
          <a:xfrm>
            <a:off x="457200" y="836892"/>
            <a:ext cx="8229600" cy="4664748"/>
          </a:xfrm>
        </p:spPr>
        <p:txBody>
          <a:bodyPr>
            <a:normAutofit/>
          </a:bodyPr>
          <a:lstStyle/>
          <a:p>
            <a:pPr>
              <a:buFont typeface="Wingdings" panose="05000000000000000000" pitchFamily="2" charset="2"/>
              <a:buChar char="§"/>
            </a:pPr>
            <a:r>
              <a:rPr lang="en-US" b="1">
                <a:latin typeface="Times New Roman" pitchFamily="18" charset="0"/>
                <a:cs typeface="Times New Roman" pitchFamily="18" charset="0"/>
              </a:rPr>
              <a:t>HTML</a:t>
            </a:r>
            <a:r>
              <a:rPr lang="en-US" b="1">
                <a:latin typeface="Times New Roman" pitchFamily="18" charset="0"/>
              </a:rPr>
              <a:t> (Hyper Text Markup </a:t>
            </a:r>
            <a:r>
              <a:rPr lang="en-US" b="1" smtClean="0">
                <a:latin typeface="Times New Roman" pitchFamily="18" charset="0"/>
              </a:rPr>
              <a:t>Language) </a:t>
            </a:r>
            <a:r>
              <a:rPr lang="en-US" smtClean="0">
                <a:latin typeface="Times New Roman" pitchFamily="18" charset="0"/>
              </a:rPr>
              <a:t>: </a:t>
            </a:r>
            <a:r>
              <a:rPr lang="en-US">
                <a:latin typeface="Times New Roman" pitchFamily="18" charset="0"/>
                <a:cs typeface="Times New Roman" pitchFamily="18" charset="0"/>
              </a:rPr>
              <a:t>Ngôn ngữ đánh dấu siêu văn bản </a:t>
            </a:r>
            <a:r>
              <a:rPr lang="en-US" smtClean="0">
                <a:latin typeface="Times New Roman" pitchFamily="18" charset="0"/>
                <a:cs typeface="Times New Roman" pitchFamily="18" charset="0"/>
              </a:rPr>
              <a:t>.</a:t>
            </a:r>
          </a:p>
          <a:p>
            <a:pPr>
              <a:buFont typeface="Wingdings" panose="05000000000000000000" pitchFamily="2" charset="2"/>
              <a:buChar char="§"/>
            </a:pPr>
            <a:r>
              <a:rPr lang="en-US" smtClean="0">
                <a:latin typeface="Times New Roman" pitchFamily="18" charset="0"/>
              </a:rPr>
              <a:t>HTML </a:t>
            </a:r>
            <a:r>
              <a:rPr lang="en-US">
                <a:latin typeface="Times New Roman" pitchFamily="18" charset="0"/>
              </a:rPr>
              <a:t>là một ngôn ngữ để mô tả các trang web.</a:t>
            </a:r>
          </a:p>
          <a:p>
            <a:pPr marL="0" indent="0">
              <a:buNone/>
            </a:pPr>
            <a:endParaRPr lang="en-GB" smtClean="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2084" y="2346960"/>
            <a:ext cx="4139832" cy="3063240"/>
          </a:xfrm>
          <a:prstGeom prst="rect">
            <a:avLst/>
          </a:prstGeom>
        </p:spPr>
      </p:pic>
    </p:spTree>
    <p:extLst>
      <p:ext uri="{BB962C8B-B14F-4D97-AF65-F5344CB8AC3E}">
        <p14:creationId xmlns:p14="http://schemas.microsoft.com/office/powerpoint/2010/main" val="2658912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t>Tổng quan </a:t>
            </a:r>
            <a:r>
              <a:rPr lang="en-GB" smtClean="0"/>
              <a:t>HTML</a:t>
            </a:r>
            <a:endParaRPr lang="en-GB" dirty="0"/>
          </a:p>
        </p:txBody>
      </p:sp>
      <p:sp>
        <p:nvSpPr>
          <p:cNvPr id="9" name="Content Placeholder 8"/>
          <p:cNvSpPr>
            <a:spLocks noGrp="1"/>
          </p:cNvSpPr>
          <p:nvPr>
            <p:ph idx="1"/>
          </p:nvPr>
        </p:nvSpPr>
        <p:spPr>
          <a:xfrm>
            <a:off x="457200" y="836892"/>
            <a:ext cx="8229600" cy="4664748"/>
          </a:xfrm>
        </p:spPr>
        <p:txBody>
          <a:bodyPr>
            <a:normAutofit fontScale="85000" lnSpcReduction="10000"/>
          </a:bodyPr>
          <a:lstStyle/>
          <a:p>
            <a:pPr algn="just"/>
            <a:r>
              <a:rPr lang="en-US">
                <a:latin typeface="Times New Roman" pitchFamily="18" charset="0"/>
                <a:cs typeface="Times New Roman" pitchFamily="18" charset="0"/>
              </a:rPr>
              <a:t>Sử dụng thẻ gán HTML (tag) và các elements, bạn có thể:</a:t>
            </a:r>
          </a:p>
          <a:p>
            <a:pPr lvl="1" algn="just"/>
            <a:r>
              <a:rPr lang="en-US" sz="2400">
                <a:latin typeface="Times New Roman" pitchFamily="18" charset="0"/>
                <a:cs typeface="Times New Roman" pitchFamily="18" charset="0"/>
              </a:rPr>
              <a:t>Kiểm soát được việc hiển thị nội dung và các trang Web.</a:t>
            </a:r>
          </a:p>
          <a:p>
            <a:pPr lvl="1" algn="just"/>
            <a:r>
              <a:rPr lang="en-US" sz="2400">
                <a:latin typeface="Times New Roman" pitchFamily="18" charset="0"/>
                <a:cs typeface="Times New Roman" pitchFamily="18" charset="0"/>
              </a:rPr>
              <a:t>Công bố các tài liệu trực tuyến và truy c</a:t>
            </a:r>
            <a:r>
              <a:rPr lang="en-US" sz="2400">
                <a:latin typeface="VNI-Times" pitchFamily="2" charset="0"/>
                <a:cs typeface="Times New Roman" pitchFamily="18" charset="0"/>
              </a:rPr>
              <a:t>aäp</a:t>
            </a:r>
            <a:r>
              <a:rPr lang="en-US" sz="2400">
                <a:latin typeface="Times New Roman" pitchFamily="18" charset="0"/>
                <a:cs typeface="Times New Roman" pitchFamily="18" charset="0"/>
              </a:rPr>
              <a:t> các thông tin trực tuyến </a:t>
            </a:r>
            <a:r>
              <a:rPr lang="en-US" sz="2400">
                <a:latin typeface="VNI-Times" pitchFamily="2" charset="0"/>
                <a:cs typeface="Times New Roman" pitchFamily="18" charset="0"/>
              </a:rPr>
              <a:t>baèng caùch</a:t>
            </a:r>
            <a:r>
              <a:rPr lang="en-US" sz="2400">
                <a:latin typeface="Times New Roman" pitchFamily="18" charset="0"/>
                <a:cs typeface="Times New Roman" pitchFamily="18" charset="0"/>
              </a:rPr>
              <a:t> sử dụng các link </a:t>
            </a:r>
            <a:r>
              <a:rPr lang="en-US" sz="2400">
                <a:latin typeface="VNI-Times" pitchFamily="2" charset="0"/>
                <a:cs typeface="Times New Roman" pitchFamily="18" charset="0"/>
              </a:rPr>
              <a:t>ñöôïc cheøn</a:t>
            </a:r>
            <a:r>
              <a:rPr lang="en-US" sz="2400">
                <a:latin typeface="Times New Roman" pitchFamily="18" charset="0"/>
                <a:cs typeface="Times New Roman" pitchFamily="18" charset="0"/>
              </a:rPr>
              <a:t> trong các văn bản HTML. </a:t>
            </a:r>
          </a:p>
          <a:p>
            <a:pPr lvl="1" algn="just"/>
            <a:r>
              <a:rPr lang="en-US" sz="2400">
                <a:latin typeface="Times New Roman" pitchFamily="18" charset="0"/>
                <a:cs typeface="Times New Roman" pitchFamily="18" charset="0"/>
              </a:rPr>
              <a:t>Tạo ra các biểu mẫu (form) trực tuyến. Các biểu mẫu này có thể được sử dụng để thu thập thông tin về khách hàng, hướng dẫn thực hiện các giao dịch, ....</a:t>
            </a:r>
          </a:p>
          <a:p>
            <a:pPr lvl="1" algn="just"/>
            <a:r>
              <a:rPr lang="en-US" sz="2400">
                <a:latin typeface="VNI-Times" pitchFamily="2" charset="0"/>
                <a:cs typeface="Times New Roman" pitchFamily="18" charset="0"/>
              </a:rPr>
              <a:t>Cheøn </a:t>
            </a:r>
            <a:r>
              <a:rPr lang="en-US" sz="2400">
                <a:latin typeface="Times New Roman" pitchFamily="18" charset="0"/>
                <a:cs typeface="Times New Roman" pitchFamily="18" charset="0"/>
              </a:rPr>
              <a:t>các đối tượng (object) như các đoạn âm thanh, hình ảnh, ActiveX components, Java applets vào trong một văn bản HTML.</a:t>
            </a:r>
          </a:p>
          <a:p>
            <a:pPr>
              <a:buFont typeface="Wingdings" panose="05000000000000000000" pitchFamily="2" charset="2"/>
              <a:buChar char="§"/>
            </a:pPr>
            <a:endParaRPr lang="en-GB" smtClean="0"/>
          </a:p>
        </p:txBody>
      </p:sp>
    </p:spTree>
    <p:extLst>
      <p:ext uri="{BB962C8B-B14F-4D97-AF65-F5344CB8AC3E}">
        <p14:creationId xmlns:p14="http://schemas.microsoft.com/office/powerpoint/2010/main" val="29676812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t>Tổng quan </a:t>
            </a:r>
            <a:r>
              <a:rPr lang="en-GB" smtClean="0"/>
              <a:t>HTML</a:t>
            </a:r>
            <a:endParaRPr lang="en-GB" dirty="0"/>
          </a:p>
        </p:txBody>
      </p:sp>
      <p:sp>
        <p:nvSpPr>
          <p:cNvPr id="9" name="Content Placeholder 8"/>
          <p:cNvSpPr>
            <a:spLocks noGrp="1"/>
          </p:cNvSpPr>
          <p:nvPr>
            <p:ph idx="1"/>
          </p:nvPr>
        </p:nvSpPr>
        <p:spPr>
          <a:xfrm>
            <a:off x="457200" y="836892"/>
            <a:ext cx="8229600" cy="4664748"/>
          </a:xfrm>
        </p:spPr>
        <p:txBody>
          <a:bodyPr>
            <a:normAutofit/>
          </a:bodyPr>
          <a:lstStyle/>
          <a:p>
            <a:pPr>
              <a:buFont typeface="Wingdings" panose="05000000000000000000" pitchFamily="2" charset="2"/>
              <a:buChar char="§"/>
            </a:pPr>
            <a:endParaRPr lang="en-GB" smtClean="0"/>
          </a:p>
        </p:txBody>
      </p:sp>
      <p:pic>
        <p:nvPicPr>
          <p:cNvPr id="5" name="Picture 5"/>
          <p:cNvPicPr>
            <a:picLocks noChangeAspect="1" noChangeArrowheads="1"/>
          </p:cNvPicPr>
          <p:nvPr/>
        </p:nvPicPr>
        <p:blipFill>
          <a:blip r:embed="rId3" cstate="print"/>
          <a:srcRect/>
          <a:stretch>
            <a:fillRect/>
          </a:stretch>
        </p:blipFill>
        <p:spPr bwMode="auto">
          <a:xfrm>
            <a:off x="777240" y="899160"/>
            <a:ext cx="7620000" cy="4419600"/>
          </a:xfrm>
          <a:prstGeom prst="rect">
            <a:avLst/>
          </a:prstGeom>
          <a:noFill/>
          <a:ln w="9525">
            <a:noFill/>
            <a:miter lim="800000"/>
            <a:headEnd/>
            <a:tailEnd/>
          </a:ln>
          <a:effectLst/>
        </p:spPr>
      </p:pic>
    </p:spTree>
    <p:extLst>
      <p:ext uri="{BB962C8B-B14F-4D97-AF65-F5344CB8AC3E}">
        <p14:creationId xmlns:p14="http://schemas.microsoft.com/office/powerpoint/2010/main" val="387260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t>HTML Tags</a:t>
            </a:r>
            <a:endParaRPr lang="en-GB" dirty="0"/>
          </a:p>
        </p:txBody>
      </p:sp>
      <p:sp>
        <p:nvSpPr>
          <p:cNvPr id="9" name="Content Placeholder 8"/>
          <p:cNvSpPr>
            <a:spLocks noGrp="1"/>
          </p:cNvSpPr>
          <p:nvPr>
            <p:ph idx="1"/>
          </p:nvPr>
        </p:nvSpPr>
        <p:spPr>
          <a:xfrm>
            <a:off x="457200" y="836892"/>
            <a:ext cx="8229600" cy="4664748"/>
          </a:xfrm>
        </p:spPr>
        <p:txBody>
          <a:bodyPr>
            <a:normAutofit/>
          </a:bodyPr>
          <a:lstStyle/>
          <a:p>
            <a:endParaRPr lang="en-US" b="1" u="sng">
              <a:latin typeface="Times New Roman" pitchFamily="18" charset="0"/>
              <a:cs typeface="Times New Roman" pitchFamily="18" charset="0"/>
            </a:endParaRPr>
          </a:p>
          <a:p>
            <a:endParaRPr lang="en-US" b="1" u="sng"/>
          </a:p>
          <a:p>
            <a:r>
              <a:rPr lang="en-US" b="1" u="sng">
                <a:latin typeface="Times New Roman" pitchFamily="18" charset="0"/>
                <a:cs typeface="Times New Roman" pitchFamily="18" charset="0"/>
              </a:rPr>
              <a:t>Thẻ:</a:t>
            </a:r>
            <a:r>
              <a:rPr lang="en-US">
                <a:latin typeface="Times New Roman" pitchFamily="18" charset="0"/>
                <a:cs typeface="Times New Roman" pitchFamily="18" charset="0"/>
              </a:rPr>
              <a:t> là một dấu hiệu báo cho trình duyệt biết lệnh để thực thi</a:t>
            </a:r>
            <a:endParaRPr lang="en-US" b="1">
              <a:latin typeface="Times New Roman" pitchFamily="18" charset="0"/>
            </a:endParaRPr>
          </a:p>
          <a:p>
            <a:pPr algn="just"/>
            <a:r>
              <a:rPr lang="en-US" b="1" u="sng">
                <a:latin typeface="Times New Roman" pitchFamily="18" charset="0"/>
                <a:cs typeface="Times New Roman" pitchFamily="18" charset="0"/>
              </a:rPr>
              <a:t>Thẻ mở</a:t>
            </a:r>
            <a:r>
              <a:rPr lang="en-US" u="sng">
                <a:latin typeface="Times New Roman" pitchFamily="18" charset="0"/>
                <a:cs typeface="Times New Roman" pitchFamily="18" charset="0"/>
              </a:rPr>
              <a:t>:</a:t>
            </a:r>
            <a:r>
              <a:rPr lang="en-US">
                <a:latin typeface="Times New Roman" pitchFamily="18" charset="0"/>
                <a:cs typeface="Times New Roman" pitchFamily="18" charset="0"/>
              </a:rPr>
              <a:t> là thẻ báo hiệu cho trình duyệt biết vị trí bắt đầu một lệnh</a:t>
            </a:r>
          </a:p>
          <a:p>
            <a:pPr algn="just">
              <a:buFont typeface="Wingdings" pitchFamily="2" charset="2"/>
              <a:buNone/>
            </a:pPr>
            <a:r>
              <a:rPr lang="en-US" u="sng">
                <a:latin typeface="Times New Roman" pitchFamily="18" charset="0"/>
                <a:cs typeface="Times New Roman" pitchFamily="18" charset="0"/>
              </a:rPr>
              <a:t>VD:</a:t>
            </a:r>
            <a:r>
              <a:rPr lang="en-US">
                <a:latin typeface="Times New Roman" pitchFamily="18" charset="0"/>
                <a:cs typeface="Times New Roman" pitchFamily="18" charset="0"/>
              </a:rPr>
              <a:t> &lt;p </a:t>
            </a:r>
            <a:r>
              <a:rPr lang="en-US" u="sng">
                <a:latin typeface="Times New Roman" pitchFamily="18" charset="0"/>
                <a:cs typeface="Times New Roman" pitchFamily="18" charset="0"/>
              </a:rPr>
              <a:t>align=center</a:t>
            </a:r>
            <a:r>
              <a:rPr lang="en-US">
                <a:latin typeface="Times New Roman" pitchFamily="18" charset="0"/>
                <a:cs typeface="Times New Roman" pitchFamily="18" charset="0"/>
              </a:rPr>
              <a:t>&gt;</a:t>
            </a:r>
          </a:p>
          <a:p>
            <a:pPr algn="just">
              <a:buFont typeface="Wingdings" pitchFamily="2" charset="2"/>
              <a:buNone/>
            </a:pPr>
            <a:r>
              <a:rPr lang="en-US">
                <a:latin typeface="Times New Roman" pitchFamily="18" charset="0"/>
                <a:cs typeface="Times New Roman" pitchFamily="18" charset="0"/>
              </a:rPr>
              <a:t>                                Thuộc tính của thẻ lệnh p </a:t>
            </a:r>
          </a:p>
          <a:p>
            <a:pPr algn="just">
              <a:buFont typeface="Wingdings" pitchFamily="2" charset="2"/>
              <a:buNone/>
            </a:pPr>
            <a:r>
              <a:rPr lang="en-US">
                <a:latin typeface="Times New Roman" pitchFamily="18" charset="0"/>
                <a:cs typeface="Times New Roman" pitchFamily="18" charset="0"/>
              </a:rPr>
              <a:t>                  Thẻ lệnh p dùng để định dạng một văn bản                                            </a:t>
            </a:r>
          </a:p>
          <a:p>
            <a:pPr>
              <a:buFont typeface="Wingdings" panose="05000000000000000000" pitchFamily="2" charset="2"/>
              <a:buChar char="§"/>
            </a:pPr>
            <a:endParaRPr lang="en-GB" smtClean="0"/>
          </a:p>
        </p:txBody>
      </p:sp>
    </p:spTree>
    <p:extLst>
      <p:ext uri="{BB962C8B-B14F-4D97-AF65-F5344CB8AC3E}">
        <p14:creationId xmlns:p14="http://schemas.microsoft.com/office/powerpoint/2010/main" val="40003370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t>HTML Tags</a:t>
            </a:r>
            <a:endParaRPr lang="en-GB" dirty="0"/>
          </a:p>
        </p:txBody>
      </p:sp>
      <p:sp>
        <p:nvSpPr>
          <p:cNvPr id="9" name="Content Placeholder 8"/>
          <p:cNvSpPr>
            <a:spLocks noGrp="1"/>
          </p:cNvSpPr>
          <p:nvPr>
            <p:ph idx="1"/>
          </p:nvPr>
        </p:nvSpPr>
        <p:spPr>
          <a:xfrm>
            <a:off x="457200" y="836892"/>
            <a:ext cx="8229600" cy="4664748"/>
          </a:xfrm>
        </p:spPr>
        <p:txBody>
          <a:bodyPr>
            <a:normAutofit/>
          </a:bodyPr>
          <a:lstStyle/>
          <a:p>
            <a:r>
              <a:rPr lang="en-US" sz="2000" b="1" u="sng">
                <a:latin typeface="Times New Roman" pitchFamily="18" charset="0"/>
                <a:cs typeface="Times New Roman" pitchFamily="18" charset="0"/>
              </a:rPr>
              <a:t>Thẻ đóng</a:t>
            </a: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Là thẻ báo hiệu cho trình duyệt biết vị trí kết thúc của một thẻ lệnh.</a:t>
            </a:r>
          </a:p>
          <a:p>
            <a:pPr>
              <a:buFont typeface="Wingdings" pitchFamily="2" charset="2"/>
              <a:buNone/>
            </a:pPr>
            <a:r>
              <a:rPr lang="en-US" sz="2000">
                <a:latin typeface="Times New Roman" pitchFamily="18" charset="0"/>
                <a:cs typeface="Times New Roman" pitchFamily="18" charset="0"/>
              </a:rPr>
              <a:t>	</a:t>
            </a:r>
            <a:r>
              <a:rPr lang="en-US" sz="2000" u="sng">
                <a:latin typeface="Times New Roman" pitchFamily="18" charset="0"/>
                <a:cs typeface="Times New Roman" pitchFamily="18" charset="0"/>
              </a:rPr>
              <a:t>Cú pháp:</a:t>
            </a:r>
            <a:r>
              <a:rPr lang="en-US" sz="2000">
                <a:latin typeface="Times New Roman" pitchFamily="18" charset="0"/>
                <a:cs typeface="Times New Roman" pitchFamily="18" charset="0"/>
              </a:rPr>
              <a:t> &lt;/tênthẻlệnh&gt;. Ký hiệu “/” là dấu hiệu kết thúc thẻ lệnh </a:t>
            </a:r>
          </a:p>
          <a:p>
            <a:pPr>
              <a:buFont typeface="Wingdings" pitchFamily="2" charset="2"/>
              <a:buNone/>
            </a:pPr>
            <a:r>
              <a:rPr lang="en-US" sz="2000">
                <a:latin typeface="Times New Roman" pitchFamily="18" charset="0"/>
                <a:cs typeface="Times New Roman" pitchFamily="18" charset="0"/>
              </a:rPr>
              <a:t>		VD: &lt;/p&gt; : Đóng thẻ lệnh phân đoạn</a:t>
            </a:r>
            <a:r>
              <a:rPr lang="en-US" sz="2000">
                <a:latin typeface="Times New Roman" pitchFamily="18" charset="0"/>
              </a:rPr>
              <a:t> </a:t>
            </a:r>
          </a:p>
          <a:p>
            <a:pPr>
              <a:buFont typeface="Wingdings" pitchFamily="2" charset="2"/>
              <a:buNone/>
            </a:pPr>
            <a:r>
              <a:rPr lang="en-US" sz="2000" b="1">
                <a:latin typeface="Times New Roman" pitchFamily="18" charset="0"/>
                <a:cs typeface="Times New Roman" pitchFamily="18" charset="0"/>
              </a:rPr>
              <a:t>Có hai loại thẻ:</a:t>
            </a:r>
            <a:endParaRPr lang="en-US" sz="2000">
              <a:latin typeface="Times New Roman" pitchFamily="18" charset="0"/>
              <a:cs typeface="Times New Roman" pitchFamily="18" charset="0"/>
            </a:endParaRPr>
          </a:p>
          <a:p>
            <a:pPr>
              <a:buFont typeface="Wingdings" pitchFamily="2" charset="2"/>
              <a:buNone/>
            </a:pPr>
            <a:r>
              <a:rPr lang="en-US" sz="2000" b="1">
                <a:latin typeface="Times New Roman" pitchFamily="18" charset="0"/>
                <a:cs typeface="Times New Roman" pitchFamily="18" charset="0"/>
              </a:rPr>
              <a:t>1. Thẻ chứa:</a:t>
            </a:r>
            <a:r>
              <a:rPr lang="en-US" sz="2000">
                <a:latin typeface="Times New Roman" pitchFamily="18" charset="0"/>
                <a:cs typeface="Times New Roman" pitchFamily="18" charset="0"/>
              </a:rPr>
              <a:t> là loại thẻ bao gồm cả thẻ mở và thẻ đóng </a:t>
            </a:r>
          </a:p>
          <a:p>
            <a:pPr>
              <a:buFont typeface="Wingdings" pitchFamily="2" charset="2"/>
              <a:buNone/>
            </a:pPr>
            <a:r>
              <a:rPr lang="en-US" sz="2000">
                <a:latin typeface="Times New Roman" pitchFamily="18" charset="0"/>
                <a:cs typeface="Times New Roman" pitchFamily="18" charset="0"/>
              </a:rPr>
              <a:t>Cú pháp: </a:t>
            </a:r>
          </a:p>
          <a:p>
            <a:pPr>
              <a:buFont typeface="Wingdings" pitchFamily="2" charset="2"/>
              <a:buNone/>
            </a:pPr>
            <a:r>
              <a:rPr lang="en-US" sz="2000">
                <a:latin typeface="Times New Roman" pitchFamily="18" charset="0"/>
                <a:cs typeface="Times New Roman" pitchFamily="18" charset="0"/>
              </a:rPr>
              <a:t>        Thẻ chứa =thẻ mở + nội dung +thẻ đóng </a:t>
            </a:r>
          </a:p>
          <a:p>
            <a:pPr>
              <a:buFont typeface="Wingdings" pitchFamily="2" charset="2"/>
              <a:buNone/>
            </a:pPr>
            <a:r>
              <a:rPr lang="en-US" sz="2000">
                <a:latin typeface="Times New Roman" pitchFamily="18" charset="0"/>
                <a:cs typeface="Times New Roman" pitchFamily="18" charset="0"/>
              </a:rPr>
              <a:t>VD:&lt;p&gt;Trường Đại học dân Lập Văn Lang &lt;/p&gt; </a:t>
            </a:r>
          </a:p>
          <a:p>
            <a:pPr>
              <a:buFont typeface="Wingdings" panose="05000000000000000000" pitchFamily="2" charset="2"/>
              <a:buChar char="§"/>
            </a:pPr>
            <a:endParaRPr lang="en-GB" smtClean="0"/>
          </a:p>
        </p:txBody>
      </p:sp>
    </p:spTree>
    <p:extLst>
      <p:ext uri="{BB962C8B-B14F-4D97-AF65-F5344CB8AC3E}">
        <p14:creationId xmlns:p14="http://schemas.microsoft.com/office/powerpoint/2010/main" val="1457724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t>HTML Tags</a:t>
            </a:r>
            <a:endParaRPr lang="en-GB" dirty="0"/>
          </a:p>
        </p:txBody>
      </p:sp>
      <p:sp>
        <p:nvSpPr>
          <p:cNvPr id="9" name="Content Placeholder 8"/>
          <p:cNvSpPr>
            <a:spLocks noGrp="1"/>
          </p:cNvSpPr>
          <p:nvPr>
            <p:ph idx="1"/>
          </p:nvPr>
        </p:nvSpPr>
        <p:spPr>
          <a:xfrm>
            <a:off x="457200" y="836892"/>
            <a:ext cx="8229600" cy="4664748"/>
          </a:xfrm>
        </p:spPr>
        <p:txBody>
          <a:bodyPr>
            <a:normAutofit/>
          </a:bodyPr>
          <a:lstStyle/>
          <a:p>
            <a:pPr>
              <a:buFont typeface="Wingdings" pitchFamily="2" charset="2"/>
              <a:buNone/>
            </a:pPr>
            <a:r>
              <a:rPr lang="en-US" b="1">
                <a:latin typeface="Times New Roman" pitchFamily="18" charset="0"/>
                <a:cs typeface="Times New Roman" pitchFamily="18" charset="0"/>
              </a:rPr>
              <a:t>2. Thẻ rỗng: </a:t>
            </a:r>
            <a:r>
              <a:rPr lang="en-US">
                <a:latin typeface="Times New Roman" pitchFamily="18" charset="0"/>
                <a:cs typeface="Times New Roman" pitchFamily="18" charset="0"/>
              </a:rPr>
              <a:t>là loại thẻ chỉ có thẻ đóng mà không có thẻ mở </a:t>
            </a:r>
          </a:p>
          <a:p>
            <a:pPr>
              <a:buFont typeface="Wingdings" pitchFamily="2" charset="2"/>
              <a:buNone/>
            </a:pPr>
            <a:r>
              <a:rPr lang="en-US">
                <a:latin typeface="Times New Roman" pitchFamily="18" charset="0"/>
                <a:cs typeface="Times New Roman" pitchFamily="18" charset="0"/>
              </a:rPr>
              <a:t>	VD:&lt;br&gt;: thẻ này không có thẻ đóng dùng để ngắt dòng, xuống dòng mới </a:t>
            </a:r>
          </a:p>
          <a:p>
            <a:pPr>
              <a:buFont typeface="Wingdings" pitchFamily="2" charset="2"/>
              <a:buNone/>
            </a:pPr>
            <a:endParaRPr lang="en-US">
              <a:latin typeface="Times New Roman" pitchFamily="18" charset="0"/>
              <a:cs typeface="Times New Roman" pitchFamily="18" charset="0"/>
            </a:endParaRPr>
          </a:p>
          <a:p>
            <a:pPr>
              <a:buFont typeface="Wingdings" pitchFamily="2" charset="2"/>
              <a:buNone/>
            </a:pPr>
            <a:r>
              <a:rPr lang="en-US" u="sng">
                <a:latin typeface="Times New Roman" pitchFamily="18" charset="0"/>
                <a:cs typeface="Times New Roman" pitchFamily="18" charset="0"/>
              </a:rPr>
              <a:t>Lưu ý</a:t>
            </a:r>
            <a:r>
              <a:rPr lang="en-US">
                <a:latin typeface="Times New Roman" pitchFamily="18" charset="0"/>
                <a:cs typeface="Times New Roman" pitchFamily="18" charset="0"/>
              </a:rPr>
              <a:t>: khi thực hiện việc mở hoặc đóng thẻ cần lưu ý: thẻ nào mở trước sẽ được đóng sau (theo qui tắc lồng) </a:t>
            </a:r>
          </a:p>
          <a:p>
            <a:pPr>
              <a:buFont typeface="Wingdings" panose="05000000000000000000" pitchFamily="2" charset="2"/>
              <a:buChar char="§"/>
            </a:pPr>
            <a:endParaRPr lang="en-GB" smtClean="0"/>
          </a:p>
        </p:txBody>
      </p:sp>
    </p:spTree>
    <p:extLst>
      <p:ext uri="{BB962C8B-B14F-4D97-AF65-F5344CB8AC3E}">
        <p14:creationId xmlns:p14="http://schemas.microsoft.com/office/powerpoint/2010/main" val="11499058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a:latin typeface="Times New Roman" pitchFamily="18" charset="0"/>
                <a:cs typeface="Times New Roman" pitchFamily="18" charset="0"/>
              </a:rPr>
              <a:t>Cú pháp HTML:</a:t>
            </a:r>
            <a:endParaRPr lang="en-GB" dirty="0"/>
          </a:p>
        </p:txBody>
      </p:sp>
      <p:sp>
        <p:nvSpPr>
          <p:cNvPr id="8" name="Rectangle 3"/>
          <p:cNvSpPr>
            <a:spLocks noGrp="1" noChangeArrowheads="1"/>
          </p:cNvSpPr>
          <p:nvPr>
            <p:ph type="body" idx="1"/>
          </p:nvPr>
        </p:nvSpPr>
        <p:spPr>
          <a:xfrm>
            <a:off x="609600" y="1203960"/>
            <a:ext cx="7772400" cy="4053840"/>
          </a:xfrm>
          <a:solidFill>
            <a:srgbClr val="C1F3FF"/>
          </a:solidFill>
        </p:spPr>
        <p:txBody>
          <a:bodyPr>
            <a:normAutofit/>
          </a:bodyPr>
          <a:lstStyle/>
          <a:p>
            <a:pPr algn="just">
              <a:buFont typeface="Wingdings" pitchFamily="2" charset="2"/>
              <a:buNone/>
            </a:pPr>
            <a:r>
              <a:rPr lang="en-US" sz="2400" dirty="0">
                <a:latin typeface="Times New Roman" pitchFamily="18" charset="0"/>
                <a:cs typeface="Times New Roman" pitchFamily="18" charset="0"/>
              </a:rPr>
              <a:t>&lt;HTML&gt;</a:t>
            </a:r>
          </a:p>
          <a:p>
            <a:pPr algn="just">
              <a:buFont typeface="Wingdings" pitchFamily="2" charset="2"/>
              <a:buNone/>
            </a:pPr>
            <a:r>
              <a:rPr lang="en-US" sz="2400" dirty="0">
                <a:latin typeface="Times New Roman" pitchFamily="18" charset="0"/>
                <a:cs typeface="Times New Roman" pitchFamily="18" charset="0"/>
              </a:rPr>
              <a:t>&lt;HEAD&gt;</a:t>
            </a:r>
          </a:p>
          <a:p>
            <a:pPr algn="just">
              <a:buFont typeface="Wingdings" pitchFamily="2" charset="2"/>
              <a:buNone/>
            </a:pPr>
            <a:r>
              <a:rPr lang="en-US" sz="2400" dirty="0">
                <a:latin typeface="Times New Roman" pitchFamily="18" charset="0"/>
                <a:cs typeface="Times New Roman" pitchFamily="18" charset="0"/>
              </a:rPr>
              <a:t>&lt;TITLE&gt;Welcome to HTML&lt;/TITLE&gt;</a:t>
            </a:r>
          </a:p>
          <a:p>
            <a:pPr algn="just">
              <a:buFont typeface="Wingdings" pitchFamily="2" charset="2"/>
              <a:buNone/>
            </a:pPr>
            <a:r>
              <a:rPr lang="en-US" sz="2400" dirty="0">
                <a:latin typeface="Times New Roman" pitchFamily="18" charset="0"/>
                <a:cs typeface="Times New Roman" pitchFamily="18" charset="0"/>
              </a:rPr>
              <a:t>&lt;/HEAD&gt;</a:t>
            </a:r>
          </a:p>
          <a:p>
            <a:pPr algn="just">
              <a:buFont typeface="Wingdings" pitchFamily="2" charset="2"/>
              <a:buNone/>
            </a:pPr>
            <a:r>
              <a:rPr lang="en-US" sz="2400" dirty="0">
                <a:latin typeface="Times New Roman" pitchFamily="18" charset="0"/>
                <a:cs typeface="Times New Roman" pitchFamily="18" charset="0"/>
              </a:rPr>
              <a:t>&lt;BODY&gt;</a:t>
            </a:r>
          </a:p>
          <a:p>
            <a:pPr algn="just">
              <a:buFont typeface="Wingdings" pitchFamily="2" charset="2"/>
              <a:buNone/>
            </a:pP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nội</a:t>
            </a:r>
            <a:r>
              <a:rPr lang="en-US" sz="2400" dirty="0">
                <a:latin typeface="Times New Roman" pitchFamily="18" charset="0"/>
                <a:cs typeface="Times New Roman" pitchFamily="18" charset="0"/>
              </a:rPr>
              <a:t> dung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trang</a:t>
            </a:r>
            <a:r>
              <a:rPr lang="en-US" sz="2400" dirty="0">
                <a:latin typeface="Times New Roman" pitchFamily="18" charset="0"/>
                <a:cs typeface="Times New Roman" pitchFamily="18" charset="0"/>
              </a:rPr>
              <a:t> Web</a:t>
            </a:r>
          </a:p>
          <a:p>
            <a:pPr algn="just">
              <a:buFont typeface="Wingdings" pitchFamily="2" charset="2"/>
              <a:buNone/>
            </a:pPr>
            <a:r>
              <a:rPr lang="en-US" sz="2400" dirty="0">
                <a:latin typeface="Times New Roman" pitchFamily="18" charset="0"/>
                <a:cs typeface="Times New Roman" pitchFamily="18" charset="0"/>
              </a:rPr>
              <a:t>&lt;/BODY&gt;</a:t>
            </a:r>
          </a:p>
          <a:p>
            <a:pPr algn="just">
              <a:buFont typeface="Wingdings" pitchFamily="2" charset="2"/>
              <a:buNone/>
            </a:pPr>
            <a:r>
              <a:rPr lang="en-US" sz="2400" dirty="0">
                <a:latin typeface="Times New Roman" pitchFamily="18" charset="0"/>
                <a:cs typeface="Times New Roman" pitchFamily="18" charset="0"/>
              </a:rPr>
              <a:t>&lt;/HTML&gt;</a:t>
            </a:r>
            <a:endParaRPr lang="en-US" sz="2400" dirty="0">
              <a:latin typeface="Times New Roman" pitchFamily="18" charset="0"/>
            </a:endParaRPr>
          </a:p>
        </p:txBody>
      </p:sp>
      <p:sp>
        <p:nvSpPr>
          <p:cNvPr id="10" name="Line 4"/>
          <p:cNvSpPr>
            <a:spLocks noChangeShapeType="1"/>
          </p:cNvSpPr>
          <p:nvPr/>
        </p:nvSpPr>
        <p:spPr bwMode="auto">
          <a:xfrm>
            <a:off x="2286000" y="1905000"/>
            <a:ext cx="3886200" cy="0"/>
          </a:xfrm>
          <a:prstGeom prst="line">
            <a:avLst/>
          </a:prstGeom>
          <a:noFill/>
          <a:ln w="9525">
            <a:solidFill>
              <a:schemeClr val="tx1"/>
            </a:solidFill>
            <a:miter lim="800000"/>
            <a:headEnd/>
            <a:tailEnd/>
          </a:ln>
          <a:effectLst/>
        </p:spPr>
        <p:txBody>
          <a:bodyPr wrap="none"/>
          <a:lstStyle/>
          <a:p>
            <a:endParaRPr lang="en-US"/>
          </a:p>
        </p:txBody>
      </p:sp>
      <p:sp>
        <p:nvSpPr>
          <p:cNvPr id="11" name="Line 5"/>
          <p:cNvSpPr>
            <a:spLocks noChangeShapeType="1"/>
          </p:cNvSpPr>
          <p:nvPr/>
        </p:nvSpPr>
        <p:spPr bwMode="auto">
          <a:xfrm>
            <a:off x="2286000" y="3032760"/>
            <a:ext cx="3886200" cy="0"/>
          </a:xfrm>
          <a:prstGeom prst="line">
            <a:avLst/>
          </a:prstGeom>
          <a:noFill/>
          <a:ln w="9525">
            <a:solidFill>
              <a:schemeClr val="tx1"/>
            </a:solidFill>
            <a:miter lim="800000"/>
            <a:headEnd/>
            <a:tailEnd/>
          </a:ln>
          <a:effectLst/>
        </p:spPr>
        <p:txBody>
          <a:bodyPr wrap="none"/>
          <a:lstStyle/>
          <a:p>
            <a:endParaRPr lang="en-US"/>
          </a:p>
        </p:txBody>
      </p:sp>
      <p:sp>
        <p:nvSpPr>
          <p:cNvPr id="12" name="Line 6"/>
          <p:cNvSpPr>
            <a:spLocks noChangeShapeType="1"/>
          </p:cNvSpPr>
          <p:nvPr/>
        </p:nvSpPr>
        <p:spPr bwMode="auto">
          <a:xfrm>
            <a:off x="6172200" y="1941965"/>
            <a:ext cx="0" cy="1121275"/>
          </a:xfrm>
          <a:prstGeom prst="line">
            <a:avLst/>
          </a:prstGeom>
          <a:noFill/>
          <a:ln w="9525">
            <a:solidFill>
              <a:schemeClr val="tx1"/>
            </a:solidFill>
            <a:miter lim="800000"/>
            <a:headEnd/>
            <a:tailEnd/>
          </a:ln>
          <a:effectLst/>
        </p:spPr>
        <p:txBody>
          <a:bodyPr wrap="none"/>
          <a:lstStyle/>
          <a:p>
            <a:endParaRPr lang="en-US"/>
          </a:p>
        </p:txBody>
      </p:sp>
      <p:sp>
        <p:nvSpPr>
          <p:cNvPr id="13" name="Line 7"/>
          <p:cNvSpPr>
            <a:spLocks noChangeShapeType="1"/>
          </p:cNvSpPr>
          <p:nvPr/>
        </p:nvSpPr>
        <p:spPr bwMode="auto">
          <a:xfrm>
            <a:off x="6172200" y="2743200"/>
            <a:ext cx="4572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14" name="Text Box 9"/>
          <p:cNvSpPr txBox="1">
            <a:spLocks noChangeArrowheads="1"/>
          </p:cNvSpPr>
          <p:nvPr/>
        </p:nvSpPr>
        <p:spPr bwMode="auto">
          <a:xfrm>
            <a:off x="6718300" y="2549525"/>
            <a:ext cx="1447800" cy="396875"/>
          </a:xfrm>
          <a:prstGeom prst="rect">
            <a:avLst/>
          </a:prstGeom>
          <a:noFill/>
          <a:ln w="9525">
            <a:noFill/>
            <a:miter lim="800000"/>
            <a:headEnd/>
            <a:tailEnd/>
          </a:ln>
          <a:effectLst/>
        </p:spPr>
        <p:txBody>
          <a:bodyPr>
            <a:spAutoFit/>
          </a:bodyPr>
          <a:lstStyle/>
          <a:p>
            <a:pPr>
              <a:spcBef>
                <a:spcPct val="50000"/>
              </a:spcBef>
            </a:pPr>
            <a:r>
              <a:rPr lang="en-US" sz="2000"/>
              <a:t>Phần tiêu đề</a:t>
            </a:r>
          </a:p>
        </p:txBody>
      </p:sp>
      <p:sp>
        <p:nvSpPr>
          <p:cNvPr id="15" name="Line 10"/>
          <p:cNvSpPr>
            <a:spLocks noChangeShapeType="1"/>
          </p:cNvSpPr>
          <p:nvPr/>
        </p:nvSpPr>
        <p:spPr bwMode="auto">
          <a:xfrm>
            <a:off x="2286000" y="3469640"/>
            <a:ext cx="3886200" cy="0"/>
          </a:xfrm>
          <a:prstGeom prst="line">
            <a:avLst/>
          </a:prstGeom>
          <a:noFill/>
          <a:ln w="9525">
            <a:solidFill>
              <a:schemeClr val="tx1"/>
            </a:solidFill>
            <a:miter lim="800000"/>
            <a:headEnd/>
            <a:tailEnd/>
          </a:ln>
          <a:effectLst/>
        </p:spPr>
        <p:txBody>
          <a:bodyPr wrap="none"/>
          <a:lstStyle/>
          <a:p>
            <a:endParaRPr lang="en-US"/>
          </a:p>
        </p:txBody>
      </p:sp>
      <p:sp>
        <p:nvSpPr>
          <p:cNvPr id="16" name="Line 11"/>
          <p:cNvSpPr>
            <a:spLocks noChangeShapeType="1"/>
          </p:cNvSpPr>
          <p:nvPr/>
        </p:nvSpPr>
        <p:spPr bwMode="auto">
          <a:xfrm>
            <a:off x="2286000" y="4597400"/>
            <a:ext cx="3886200" cy="0"/>
          </a:xfrm>
          <a:prstGeom prst="line">
            <a:avLst/>
          </a:prstGeom>
          <a:noFill/>
          <a:ln w="9525">
            <a:solidFill>
              <a:schemeClr val="tx1"/>
            </a:solidFill>
            <a:miter lim="800000"/>
            <a:headEnd/>
            <a:tailEnd/>
          </a:ln>
          <a:effectLst/>
        </p:spPr>
        <p:txBody>
          <a:bodyPr wrap="none"/>
          <a:lstStyle/>
          <a:p>
            <a:endParaRPr lang="en-US"/>
          </a:p>
        </p:txBody>
      </p:sp>
      <p:sp>
        <p:nvSpPr>
          <p:cNvPr id="17" name="Line 12"/>
          <p:cNvSpPr>
            <a:spLocks noChangeShapeType="1"/>
          </p:cNvSpPr>
          <p:nvPr/>
        </p:nvSpPr>
        <p:spPr bwMode="auto">
          <a:xfrm>
            <a:off x="6172200" y="3476125"/>
            <a:ext cx="0" cy="1121275"/>
          </a:xfrm>
          <a:prstGeom prst="line">
            <a:avLst/>
          </a:prstGeom>
          <a:noFill/>
          <a:ln w="9525">
            <a:solidFill>
              <a:schemeClr val="tx1"/>
            </a:solidFill>
            <a:miter lim="800000"/>
            <a:headEnd/>
            <a:tailEnd/>
          </a:ln>
          <a:effectLst/>
        </p:spPr>
        <p:txBody>
          <a:bodyPr wrap="none"/>
          <a:lstStyle/>
          <a:p>
            <a:endParaRPr lang="en-US"/>
          </a:p>
        </p:txBody>
      </p:sp>
      <p:sp>
        <p:nvSpPr>
          <p:cNvPr id="18" name="Line 13"/>
          <p:cNvSpPr>
            <a:spLocks noChangeShapeType="1"/>
          </p:cNvSpPr>
          <p:nvPr/>
        </p:nvSpPr>
        <p:spPr bwMode="auto">
          <a:xfrm>
            <a:off x="6172200" y="4064000"/>
            <a:ext cx="4572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19" name="Text Box 14"/>
          <p:cNvSpPr txBox="1">
            <a:spLocks noChangeArrowheads="1"/>
          </p:cNvSpPr>
          <p:nvPr/>
        </p:nvSpPr>
        <p:spPr bwMode="auto">
          <a:xfrm>
            <a:off x="6629400" y="3870325"/>
            <a:ext cx="1676400" cy="396875"/>
          </a:xfrm>
          <a:prstGeom prst="rect">
            <a:avLst/>
          </a:prstGeom>
          <a:noFill/>
          <a:ln w="9525">
            <a:noFill/>
            <a:miter lim="800000"/>
            <a:headEnd/>
            <a:tailEnd/>
          </a:ln>
          <a:effectLst/>
        </p:spPr>
        <p:txBody>
          <a:bodyPr>
            <a:spAutoFit/>
          </a:bodyPr>
          <a:lstStyle/>
          <a:p>
            <a:pPr>
              <a:spcBef>
                <a:spcPct val="50000"/>
              </a:spcBef>
            </a:pPr>
            <a:r>
              <a:rPr lang="en-US" sz="2000"/>
              <a:t>ND trang web</a:t>
            </a:r>
          </a:p>
        </p:txBody>
      </p:sp>
    </p:spTree>
    <p:extLst>
      <p:ext uri="{BB962C8B-B14F-4D97-AF65-F5344CB8AC3E}">
        <p14:creationId xmlns:p14="http://schemas.microsoft.com/office/powerpoint/2010/main" val="7422003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atin typeface="Times New Roman" pitchFamily="18" charset="0"/>
              </a:rPr>
              <a:t>Các </a:t>
            </a:r>
            <a:r>
              <a:rPr lang="en-US">
                <a:latin typeface="VNI-Times" pitchFamily="2" charset="0"/>
              </a:rPr>
              <a:t>thaønh phaàn</a:t>
            </a:r>
            <a:r>
              <a:rPr lang="en-US">
                <a:latin typeface="Times New Roman" pitchFamily="18" charset="0"/>
              </a:rPr>
              <a:t> HTML cơ bản</a:t>
            </a:r>
            <a:endParaRPr lang="en-GB" dirty="0"/>
          </a:p>
        </p:txBody>
      </p:sp>
      <p:sp>
        <p:nvSpPr>
          <p:cNvPr id="9" name="Content Placeholder 8"/>
          <p:cNvSpPr>
            <a:spLocks noGrp="1"/>
          </p:cNvSpPr>
          <p:nvPr>
            <p:ph idx="1"/>
          </p:nvPr>
        </p:nvSpPr>
        <p:spPr>
          <a:xfrm>
            <a:off x="457200" y="836892"/>
            <a:ext cx="8229600" cy="4664748"/>
          </a:xfrm>
        </p:spPr>
        <p:txBody>
          <a:bodyPr>
            <a:normAutofit/>
          </a:bodyPr>
          <a:lstStyle/>
          <a:p>
            <a:pPr>
              <a:lnSpc>
                <a:spcPct val="90000"/>
              </a:lnSpc>
            </a:pPr>
            <a:r>
              <a:rPr lang="en-US">
                <a:latin typeface="VNI-Times" pitchFamily="2" charset="0"/>
                <a:cs typeface="Times New Roman" pitchFamily="18" charset="0"/>
              </a:rPr>
              <a:t>Thaønh phaàn</a:t>
            </a:r>
            <a:r>
              <a:rPr lang="en-US">
                <a:latin typeface="Times New Roman" pitchFamily="18" charset="0"/>
              </a:rPr>
              <a:t> mức khối (</a:t>
            </a:r>
            <a:r>
              <a:rPr lang="en-US">
                <a:latin typeface="Times New Roman" pitchFamily="18" charset="0"/>
                <a:cs typeface="Times New Roman" pitchFamily="18" charset="0"/>
              </a:rPr>
              <a:t>Block-level elements)</a:t>
            </a:r>
            <a:r>
              <a:rPr lang="en-US">
                <a:latin typeface="Times New Roman" pitchFamily="18" charset="0"/>
              </a:rPr>
              <a:t> </a:t>
            </a:r>
          </a:p>
          <a:p>
            <a:pPr lvl="1">
              <a:lnSpc>
                <a:spcPct val="90000"/>
              </a:lnSpc>
            </a:pPr>
            <a:r>
              <a:rPr lang="en-US" sz="2400">
                <a:latin typeface="Times New Roman" pitchFamily="18" charset="0"/>
                <a:cs typeface="Times New Roman" pitchFamily="18" charset="0"/>
              </a:rPr>
              <a:t>Ti</a:t>
            </a:r>
            <a:r>
              <a:rPr lang="en-US" sz="2400">
                <a:latin typeface="Times New Roman" pitchFamily="18" charset="0"/>
              </a:rPr>
              <a:t>êu đề - </a:t>
            </a:r>
            <a:r>
              <a:rPr lang="en-US" sz="2400">
                <a:latin typeface="Times New Roman" pitchFamily="18" charset="0"/>
                <a:cs typeface="Times New Roman" pitchFamily="18" charset="0"/>
              </a:rPr>
              <a:t>Headers  (H1 to H6)</a:t>
            </a:r>
          </a:p>
          <a:p>
            <a:pPr lvl="1">
              <a:lnSpc>
                <a:spcPct val="90000"/>
              </a:lnSpc>
            </a:pPr>
            <a:r>
              <a:rPr lang="en-US" sz="2400">
                <a:latin typeface="Times New Roman" pitchFamily="18" charset="0"/>
              </a:rPr>
              <a:t>Đoạn văn bản – </a:t>
            </a:r>
            <a:r>
              <a:rPr lang="en-US" sz="2400">
                <a:latin typeface="Times New Roman" pitchFamily="18" charset="0"/>
                <a:cs typeface="Times New Roman" pitchFamily="18" charset="0"/>
              </a:rPr>
              <a:t>Paragraphs  (P)</a:t>
            </a:r>
          </a:p>
          <a:p>
            <a:pPr lvl="1">
              <a:lnSpc>
                <a:spcPct val="90000"/>
              </a:lnSpc>
            </a:pPr>
            <a:r>
              <a:rPr lang="en-US" sz="2400">
                <a:latin typeface="Times New Roman" pitchFamily="18" charset="0"/>
                <a:cs typeface="Times New Roman" pitchFamily="18" charset="0"/>
              </a:rPr>
              <a:t>Danh s</a:t>
            </a:r>
            <a:r>
              <a:rPr lang="en-US" sz="2400">
                <a:latin typeface="Times New Roman" pitchFamily="18" charset="0"/>
              </a:rPr>
              <a:t>ách –</a:t>
            </a:r>
            <a:r>
              <a:rPr lang="en-US" sz="2400">
                <a:latin typeface="Times New Roman" pitchFamily="18" charset="0"/>
                <a:cs typeface="Times New Roman" pitchFamily="18" charset="0"/>
              </a:rPr>
              <a:t> L</a:t>
            </a:r>
            <a:r>
              <a:rPr lang="en-US" sz="2400">
                <a:latin typeface="Times New Roman" pitchFamily="18" charset="0"/>
              </a:rPr>
              <a:t>ist items </a:t>
            </a:r>
            <a:r>
              <a:rPr lang="en-US" sz="2400">
                <a:latin typeface="Times New Roman" pitchFamily="18" charset="0"/>
                <a:cs typeface="Times New Roman" pitchFamily="18" charset="0"/>
              </a:rPr>
              <a:t>(LI)</a:t>
            </a:r>
          </a:p>
          <a:p>
            <a:pPr lvl="1">
              <a:lnSpc>
                <a:spcPct val="90000"/>
              </a:lnSpc>
            </a:pPr>
            <a:r>
              <a:rPr lang="en-US" sz="2400">
                <a:latin typeface="Times New Roman" pitchFamily="18" charset="0"/>
              </a:rPr>
              <a:t>Đường kẻ ngang - </a:t>
            </a:r>
            <a:r>
              <a:rPr lang="en-US" sz="2400">
                <a:latin typeface="Times New Roman" pitchFamily="18" charset="0"/>
                <a:cs typeface="Times New Roman" pitchFamily="18" charset="0"/>
              </a:rPr>
              <a:t>Horizontal Rules (HR). </a:t>
            </a:r>
          </a:p>
          <a:p>
            <a:pPr>
              <a:lnSpc>
                <a:spcPct val="90000"/>
              </a:lnSpc>
            </a:pPr>
            <a:r>
              <a:rPr lang="en-US">
                <a:latin typeface="VNI-Times" pitchFamily="2" charset="0"/>
                <a:cs typeface="Times New Roman" pitchFamily="18" charset="0"/>
              </a:rPr>
              <a:t>Thaønh phaàn</a:t>
            </a:r>
            <a:r>
              <a:rPr lang="en-US">
                <a:latin typeface="Times New Roman" pitchFamily="18" charset="0"/>
              </a:rPr>
              <a:t> mức dòng và văn bản </a:t>
            </a:r>
            <a:endParaRPr lang="en-US">
              <a:latin typeface="Times New Roman" pitchFamily="18" charset="0"/>
              <a:cs typeface="Times New Roman" pitchFamily="18" charset="0"/>
            </a:endParaRPr>
          </a:p>
          <a:p>
            <a:pPr lvl="1">
              <a:lnSpc>
                <a:spcPct val="90000"/>
              </a:lnSpc>
            </a:pPr>
            <a:r>
              <a:rPr lang="en-US" sz="2400">
                <a:latin typeface="Times New Roman" pitchFamily="18" charset="0"/>
                <a:cs typeface="Times New Roman" pitchFamily="18" charset="0"/>
              </a:rPr>
              <a:t>EM, I, B and FONT (l</a:t>
            </a:r>
            <a:r>
              <a:rPr lang="en-US" sz="2400">
                <a:latin typeface="Times New Roman" pitchFamily="18" charset="0"/>
              </a:rPr>
              <a:t>àm đậm </a:t>
            </a:r>
            <a:r>
              <a:rPr lang="en-US" sz="2400">
                <a:latin typeface="Times New Roman" pitchFamily="18" charset="0"/>
                <a:cs typeface="Times New Roman" pitchFamily="18" charset="0"/>
              </a:rPr>
              <a:t>)</a:t>
            </a:r>
          </a:p>
          <a:p>
            <a:pPr lvl="1">
              <a:lnSpc>
                <a:spcPct val="90000"/>
              </a:lnSpc>
            </a:pPr>
            <a:r>
              <a:rPr lang="en-US" sz="2400">
                <a:latin typeface="Times New Roman" pitchFamily="18" charset="0"/>
                <a:cs typeface="Times New Roman" pitchFamily="18" charset="0"/>
              </a:rPr>
              <a:t>A (li</a:t>
            </a:r>
            <a:r>
              <a:rPr lang="en-US" sz="2400">
                <a:latin typeface="Times New Roman" pitchFamily="18" charset="0"/>
              </a:rPr>
              <a:t>ên kết siêu văn bản</a:t>
            </a:r>
            <a:r>
              <a:rPr lang="en-US" sz="2400">
                <a:latin typeface="Times New Roman" pitchFamily="18" charset="0"/>
                <a:cs typeface="Times New Roman" pitchFamily="18" charset="0"/>
              </a:rPr>
              <a:t>)</a:t>
            </a:r>
          </a:p>
          <a:p>
            <a:pPr lvl="1">
              <a:lnSpc>
                <a:spcPct val="90000"/>
              </a:lnSpc>
            </a:pPr>
            <a:r>
              <a:rPr lang="en-US" sz="2400">
                <a:latin typeface="Times New Roman" pitchFamily="18" charset="0"/>
                <a:cs typeface="Times New Roman" pitchFamily="18" charset="0"/>
              </a:rPr>
              <a:t>BR (ng</a:t>
            </a:r>
            <a:r>
              <a:rPr lang="en-US" sz="2400">
                <a:latin typeface="Times New Roman" pitchFamily="18" charset="0"/>
              </a:rPr>
              <a:t>ắt dòng</a:t>
            </a:r>
            <a:r>
              <a:rPr lang="en-US" sz="2400">
                <a:latin typeface="Times New Roman" pitchFamily="18" charset="0"/>
                <a:cs typeface="Times New Roman" pitchFamily="18" charset="0"/>
              </a:rPr>
              <a:t>) </a:t>
            </a:r>
          </a:p>
          <a:p>
            <a:pPr lvl="1">
              <a:lnSpc>
                <a:spcPct val="90000"/>
              </a:lnSpc>
            </a:pPr>
            <a:r>
              <a:rPr lang="en-US" sz="2400">
                <a:latin typeface="Times New Roman" pitchFamily="18" charset="0"/>
                <a:cs typeface="Times New Roman" pitchFamily="18" charset="0"/>
              </a:rPr>
              <a:t>APPLET (nh</a:t>
            </a:r>
            <a:r>
              <a:rPr lang="en-US" sz="2400">
                <a:latin typeface="Times New Roman" pitchFamily="18" charset="0"/>
              </a:rPr>
              <a:t>úng đối tượng</a:t>
            </a:r>
            <a:r>
              <a:rPr lang="en-US" sz="2400">
                <a:latin typeface="Times New Roman" pitchFamily="18" charset="0"/>
                <a:cs typeface="Times New Roman" pitchFamily="18" charset="0"/>
              </a:rPr>
              <a:t>)</a:t>
            </a:r>
          </a:p>
          <a:p>
            <a:pPr lvl="1">
              <a:lnSpc>
                <a:spcPct val="90000"/>
              </a:lnSpc>
            </a:pPr>
            <a:r>
              <a:rPr lang="en-US" sz="2400">
                <a:latin typeface="Times New Roman" pitchFamily="18" charset="0"/>
                <a:cs typeface="Times New Roman" pitchFamily="18" charset="0"/>
              </a:rPr>
              <a:t>IMG (</a:t>
            </a:r>
            <a:r>
              <a:rPr lang="en-US" sz="2400">
                <a:latin typeface="Times New Roman" pitchFamily="18" charset="0"/>
              </a:rPr>
              <a:t>ảnh</a:t>
            </a:r>
            <a:r>
              <a:rPr lang="en-US" sz="2400">
                <a:latin typeface="Times New Roman" pitchFamily="18" charset="0"/>
                <a:cs typeface="Times New Roman" pitchFamily="18" charset="0"/>
              </a:rPr>
              <a:t>) </a:t>
            </a:r>
          </a:p>
        </p:txBody>
      </p:sp>
    </p:spTree>
    <p:extLst>
      <p:ext uri="{BB962C8B-B14F-4D97-AF65-F5344CB8AC3E}">
        <p14:creationId xmlns:p14="http://schemas.microsoft.com/office/powerpoint/2010/main" val="32061473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atin typeface="Times New Roman" pitchFamily="18" charset="0"/>
                <a:cs typeface="Times New Roman" pitchFamily="18" charset="0"/>
              </a:rPr>
              <a:t>Các thẻ định dạng logic</a:t>
            </a:r>
            <a:endParaRPr lang="en-GB" dirty="0"/>
          </a:p>
        </p:txBody>
      </p:sp>
      <p:sp>
        <p:nvSpPr>
          <p:cNvPr id="3" name="Rectangle 2"/>
          <p:cNvSpPr/>
          <p:nvPr/>
        </p:nvSpPr>
        <p:spPr>
          <a:xfrm>
            <a:off x="457200" y="862459"/>
            <a:ext cx="7802880" cy="4401205"/>
          </a:xfrm>
          <a:prstGeom prst="rect">
            <a:avLst/>
          </a:prstGeom>
        </p:spPr>
        <p:txBody>
          <a:bodyPr wrap="square">
            <a:spAutoFit/>
          </a:bodyPr>
          <a:lstStyle/>
          <a:p>
            <a:r>
              <a:rPr lang="en-US" sz="2800">
                <a:latin typeface="Times New Roman" panose="02020603050405020304" pitchFamily="18" charset="0"/>
                <a:cs typeface="Times New Roman" panose="02020603050405020304" pitchFamily="18" charset="0"/>
              </a:rPr>
              <a:t>&lt;EM&gt; . . &lt;/EM&gt; : Chữ nghiêng</a:t>
            </a:r>
          </a:p>
          <a:p>
            <a:r>
              <a:rPr lang="en-US" sz="2800">
                <a:latin typeface="Times New Roman" panose="02020603050405020304" pitchFamily="18" charset="0"/>
                <a:cs typeface="Times New Roman" panose="02020603050405020304" pitchFamily="18" charset="0"/>
              </a:rPr>
              <a:t>&lt;STRONG&gt; . . . &lt;/STRONG&gt; : Chữ in đậm</a:t>
            </a:r>
          </a:p>
          <a:p>
            <a:r>
              <a:rPr lang="en-US" sz="2800">
                <a:latin typeface="Times New Roman" panose="02020603050405020304" pitchFamily="18" charset="0"/>
                <a:cs typeface="Times New Roman" panose="02020603050405020304" pitchFamily="18" charset="0"/>
              </a:rPr>
              <a:t>&lt;DFN&gt; . . &lt;/DFN&gt;: Chữ nghiêng</a:t>
            </a:r>
          </a:p>
          <a:p>
            <a:r>
              <a:rPr lang="en-US" sz="2800">
                <a:latin typeface="Times New Roman" panose="02020603050405020304" pitchFamily="18" charset="0"/>
                <a:cs typeface="Times New Roman" panose="02020603050405020304" pitchFamily="18" charset="0"/>
              </a:rPr>
              <a:t>&lt;KBD&gt; . . . &lt;/KBD&gt;: Chữ nhỏ hơn chữ thường </a:t>
            </a:r>
          </a:p>
          <a:p>
            <a:r>
              <a:rPr lang="en-US" sz="2800">
                <a:latin typeface="Times New Roman" panose="02020603050405020304" pitchFamily="18" charset="0"/>
                <a:cs typeface="Times New Roman" panose="02020603050405020304" pitchFamily="18" charset="0"/>
              </a:rPr>
              <a:t>&lt;VAR&gt;. . . &lt;/VAR&gt; : Chữ nghiêng</a:t>
            </a:r>
          </a:p>
          <a:p>
            <a:r>
              <a:rPr lang="en-US" sz="2800">
                <a:latin typeface="Times New Roman" panose="02020603050405020304" pitchFamily="18" charset="0"/>
                <a:cs typeface="Times New Roman" panose="02020603050405020304" pitchFamily="18" charset="0"/>
              </a:rPr>
              <a:t>&lt;CITE&gt;. . . &lt;/CITE&gt; : Chữ nghiêng</a:t>
            </a:r>
          </a:p>
          <a:p>
            <a:r>
              <a:rPr lang="en-US" sz="2800">
                <a:latin typeface="Times New Roman" panose="02020603050405020304" pitchFamily="18" charset="0"/>
                <a:cs typeface="Times New Roman" panose="02020603050405020304" pitchFamily="18" charset="0"/>
              </a:rPr>
              <a:t>&lt;ABBR&gt;…..&lt;/ABBR&gt;: Chữ bình thường </a:t>
            </a:r>
          </a:p>
          <a:p>
            <a:r>
              <a:rPr lang="en-US" sz="2800">
                <a:latin typeface="Times New Roman" panose="02020603050405020304" pitchFamily="18" charset="0"/>
                <a:cs typeface="Times New Roman" panose="02020603050405020304" pitchFamily="18" charset="0"/>
              </a:rPr>
              <a:t>&lt;BLINK&gt; . . &lt;/BLINK&gt; : Chữ nhấp nháy</a:t>
            </a:r>
          </a:p>
          <a:p>
            <a:r>
              <a:rPr lang="en-US" sz="2800">
                <a:latin typeface="Times New Roman" panose="02020603050405020304" pitchFamily="18" charset="0"/>
                <a:cs typeface="Times New Roman" panose="02020603050405020304" pitchFamily="18" charset="0"/>
              </a:rPr>
              <a:t>&lt;DEL&gt; . . &lt;/DEL&gt;: Gạch ngang</a:t>
            </a:r>
          </a:p>
          <a:p>
            <a:r>
              <a:rPr lang="en-US" sz="2800">
                <a:latin typeface="Times New Roman" panose="02020603050405020304" pitchFamily="18" charset="0"/>
                <a:cs typeface="Times New Roman" panose="02020603050405020304" pitchFamily="18" charset="0"/>
              </a:rPr>
              <a:t>&lt;INS&gt; . . &lt;/INS&gt;: Gạch dưới</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52478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atin typeface="Times New Roman" pitchFamily="18" charset="0"/>
                <a:cs typeface="Times New Roman" pitchFamily="18" charset="0"/>
              </a:rPr>
              <a:t>Thẻ marquee</a:t>
            </a:r>
            <a:endParaRPr lang="en-GB" dirty="0"/>
          </a:p>
        </p:txBody>
      </p:sp>
      <p:sp>
        <p:nvSpPr>
          <p:cNvPr id="9" name="Content Placeholder 8"/>
          <p:cNvSpPr>
            <a:spLocks noGrp="1"/>
          </p:cNvSpPr>
          <p:nvPr>
            <p:ph idx="1"/>
          </p:nvPr>
        </p:nvSpPr>
        <p:spPr>
          <a:xfrm>
            <a:off x="457200" y="836892"/>
            <a:ext cx="8229600" cy="4664748"/>
          </a:xfrm>
        </p:spPr>
        <p:txBody>
          <a:bodyPr>
            <a:normAutofit/>
          </a:bodyPr>
          <a:lstStyle/>
          <a:p>
            <a:r>
              <a:rPr lang="en-US"/>
              <a:t>&lt;marquee&gt;…….&lt;/marquee&gt; Các thuộc tính</a:t>
            </a:r>
          </a:p>
          <a:p>
            <a:pPr>
              <a:buFont typeface="Wingdings" pitchFamily="2" charset="2"/>
              <a:buNone/>
            </a:pPr>
            <a:r>
              <a:rPr lang="en-US"/>
              <a:t>- direction=right: Từ trái qua phải</a:t>
            </a:r>
          </a:p>
          <a:p>
            <a:pPr>
              <a:buFont typeface="Wingdings" pitchFamily="2" charset="2"/>
              <a:buNone/>
            </a:pPr>
            <a:r>
              <a:rPr lang="en-US"/>
              <a:t>- bgcolor=màu nền</a:t>
            </a:r>
          </a:p>
          <a:p>
            <a:pPr>
              <a:buFont typeface="Wingdings" pitchFamily="2" charset="2"/>
              <a:buNone/>
            </a:pPr>
            <a:r>
              <a:rPr lang="en-US"/>
              <a:t>- width=n</a:t>
            </a:r>
          </a:p>
          <a:p>
            <a:pPr>
              <a:buFont typeface="Wingdings" pitchFamily="2" charset="2"/>
              <a:buNone/>
            </a:pPr>
            <a:r>
              <a:rPr lang="en-US"/>
              <a:t>- height=n</a:t>
            </a:r>
          </a:p>
          <a:p>
            <a:pPr>
              <a:buFont typeface="Wingdings" pitchFamily="2" charset="2"/>
              <a:buNone/>
            </a:pPr>
            <a:r>
              <a:rPr lang="en-US"/>
              <a:t>- behavior=slide: một lần</a:t>
            </a:r>
          </a:p>
          <a:p>
            <a:pPr>
              <a:buFont typeface="Wingdings" pitchFamily="2" charset="2"/>
              <a:buNone/>
            </a:pPr>
            <a:r>
              <a:rPr lang="en-US"/>
              <a:t>			= alternate: chạy qua chạy lại</a:t>
            </a:r>
          </a:p>
          <a:p>
            <a:pPr>
              <a:buFont typeface="Wingdings" pitchFamily="2" charset="2"/>
              <a:buNone/>
            </a:pPr>
            <a:r>
              <a:rPr lang="en-US"/>
              <a:t>			=scroll: chạy cuộn</a:t>
            </a:r>
          </a:p>
          <a:p>
            <a:pPr>
              <a:buFont typeface="Wingdings" pitchFamily="2" charset="2"/>
              <a:buNone/>
            </a:pPr>
            <a:r>
              <a:rPr lang="en-US"/>
              <a:t>- loop=n: số lần lặp </a:t>
            </a:r>
          </a:p>
          <a:p>
            <a:pPr>
              <a:buFont typeface="Wingdings" panose="05000000000000000000" pitchFamily="2" charset="2"/>
              <a:buChar char="§"/>
            </a:pPr>
            <a:endParaRPr lang="en-GB" smtClean="0"/>
          </a:p>
        </p:txBody>
      </p:sp>
    </p:spTree>
    <p:extLst>
      <p:ext uri="{BB962C8B-B14F-4D97-AF65-F5344CB8AC3E}">
        <p14:creationId xmlns:p14="http://schemas.microsoft.com/office/powerpoint/2010/main" val="2361975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smtClean="0"/>
              <a:t>Cấu hình </a:t>
            </a:r>
            <a:r>
              <a:rPr lang="en-US" b="1" smtClean="0"/>
              <a:t>Eclipse</a:t>
            </a:r>
            <a:endParaRPr lang="en-GB" dirty="0"/>
          </a:p>
        </p:txBody>
      </p:sp>
      <p:sp>
        <p:nvSpPr>
          <p:cNvPr id="2" name="Content Placeholder 1"/>
          <p:cNvSpPr>
            <a:spLocks noGrp="1"/>
          </p:cNvSpPr>
          <p:nvPr>
            <p:ph idx="1"/>
          </p:nvPr>
        </p:nvSpPr>
        <p:spPr>
          <a:xfrm>
            <a:off x="457200" y="1005841"/>
            <a:ext cx="8229600" cy="4099296"/>
          </a:xfrm>
        </p:spPr>
        <p:txBody>
          <a:bodyPr>
            <a:noAutofit/>
          </a:bodyPr>
          <a:lstStyle/>
          <a:p>
            <a:pPr marL="0" indent="0">
              <a:lnSpc>
                <a:spcPct val="120000"/>
              </a:lnSpc>
              <a:buNone/>
            </a:pPr>
            <a:r>
              <a:rPr lang="vi-VN" b="1"/>
              <a:t>Bước 1: Cài đặt JDK</a:t>
            </a:r>
            <a:endParaRPr lang="en-US" smtClean="0"/>
          </a:p>
          <a:p>
            <a:pPr>
              <a:lnSpc>
                <a:spcPct val="120000"/>
              </a:lnSpc>
            </a:pPr>
            <a:r>
              <a:rPr lang="en-US" smtClean="0"/>
              <a:t>Các </a:t>
            </a:r>
            <a:r>
              <a:rPr lang="en-US"/>
              <a:t>bạn Download JDK 6 </a:t>
            </a:r>
            <a:r>
              <a:rPr lang="en-US" smtClean="0"/>
              <a:t>with </a:t>
            </a:r>
            <a:r>
              <a:rPr lang="en-US"/>
              <a:t>Java </a:t>
            </a:r>
            <a:r>
              <a:rPr lang="en-US" smtClean="0"/>
              <a:t>EE.</a:t>
            </a:r>
          </a:p>
          <a:p>
            <a:pPr>
              <a:lnSpc>
                <a:spcPct val="120000"/>
              </a:lnSpc>
            </a:pPr>
            <a:r>
              <a:rPr lang="vi-VN"/>
              <a:t>Sau khi tải về, các bạn cài đặt nó như chương trình bình </a:t>
            </a:r>
            <a:r>
              <a:rPr lang="vi-VN" smtClean="0"/>
              <a:t>thường</a:t>
            </a:r>
            <a:endParaRPr lang="en-US"/>
          </a:p>
          <a:p>
            <a:pPr marL="0" indent="0">
              <a:lnSpc>
                <a:spcPct val="120000"/>
              </a:lnSpc>
              <a:buNone/>
            </a:pPr>
            <a:r>
              <a:rPr lang="en-US" smtClean="0"/>
              <a:t>(File đính kèm)</a:t>
            </a:r>
          </a:p>
          <a:p>
            <a:pPr marL="0" indent="0">
              <a:lnSpc>
                <a:spcPct val="120000"/>
              </a:lnSpc>
              <a:buNone/>
            </a:pPr>
            <a:r>
              <a:rPr lang="vi-VN" b="1" smtClean="0"/>
              <a:t>Bước </a:t>
            </a:r>
            <a:r>
              <a:rPr lang="vi-VN" b="1"/>
              <a:t>2: Thiết lập JAVA_HOME</a:t>
            </a:r>
            <a:r>
              <a:rPr lang="vi-VN" b="1" smtClean="0"/>
              <a:t>.</a:t>
            </a:r>
            <a:endParaRPr lang="en-US" b="1" smtClean="0"/>
          </a:p>
          <a:p>
            <a:pPr>
              <a:lnSpc>
                <a:spcPct val="120000"/>
              </a:lnSpc>
            </a:pPr>
            <a:r>
              <a:rPr lang="en-US" i="1" u="sng"/>
              <a:t>Đối với win </a:t>
            </a:r>
            <a:r>
              <a:rPr lang="en-US" i="1" u="sng" smtClean="0"/>
              <a:t>7,8 </a:t>
            </a:r>
            <a:r>
              <a:rPr lang="en-US" i="1" u="sng"/>
              <a:t>:</a:t>
            </a:r>
            <a:r>
              <a:rPr lang="en-US"/>
              <a:t/>
            </a:r>
            <a:br>
              <a:rPr lang="en-US"/>
            </a:br>
            <a:r>
              <a:rPr lang="en-US"/>
              <a:t>Desktop - &gt;MyComputer -&gt; chuột phải chọn Properties -&gt; Advance system </a:t>
            </a:r>
            <a:r>
              <a:rPr lang="en-US" smtClean="0"/>
              <a:t>setting. Cửa </a:t>
            </a:r>
            <a:r>
              <a:rPr lang="en-US"/>
              <a:t>sổ mới hiện ra </a:t>
            </a:r>
            <a:r>
              <a:rPr lang="en-US" smtClean="0"/>
              <a:t>chọn </a:t>
            </a:r>
            <a:r>
              <a:rPr lang="en-US"/>
              <a:t>thẻ advance - &gt; Chọn Enviroment </a:t>
            </a:r>
            <a:r>
              <a:rPr lang="en-US" smtClean="0"/>
              <a:t>Variable. (Cấu hình theo hướng dẩn).</a:t>
            </a:r>
            <a:endParaRPr lang="en-US" smtClean="0"/>
          </a:p>
        </p:txBody>
      </p:sp>
    </p:spTree>
    <p:extLst>
      <p:ext uri="{BB962C8B-B14F-4D97-AF65-F5344CB8AC3E}">
        <p14:creationId xmlns:p14="http://schemas.microsoft.com/office/powerpoint/2010/main" val="17480138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atin typeface="Times New Roman" pitchFamily="18" charset="0"/>
                <a:cs typeface="Times New Roman" pitchFamily="18" charset="0"/>
              </a:rPr>
              <a:t>Sử dụng các ký tự đặc biệt </a:t>
            </a:r>
            <a:endParaRPr lang="en-GB" dirty="0"/>
          </a:p>
        </p:txBody>
      </p:sp>
      <p:sp>
        <p:nvSpPr>
          <p:cNvPr id="9" name="Content Placeholder 8"/>
          <p:cNvSpPr>
            <a:spLocks noGrp="1"/>
          </p:cNvSpPr>
          <p:nvPr>
            <p:ph idx="1"/>
          </p:nvPr>
        </p:nvSpPr>
        <p:spPr>
          <a:xfrm>
            <a:off x="457200" y="836892"/>
            <a:ext cx="8229600" cy="4664748"/>
          </a:xfrm>
        </p:spPr>
        <p:txBody>
          <a:bodyPr>
            <a:noAutofit/>
          </a:bodyPr>
          <a:lstStyle/>
          <a:p>
            <a:pPr>
              <a:lnSpc>
                <a:spcPct val="120000"/>
              </a:lnSpc>
            </a:pPr>
            <a:r>
              <a:rPr lang="en-US" sz="2400">
                <a:latin typeface="Times New Roman" pitchFamily="18" charset="0"/>
                <a:cs typeface="Times New Roman" pitchFamily="18" charset="0"/>
              </a:rPr>
              <a:t>Lớn hơn (&gt;) </a:t>
            </a:r>
          </a:p>
          <a:p>
            <a:pPr lvl="1">
              <a:lnSpc>
                <a:spcPct val="120000"/>
              </a:lnSpc>
            </a:pPr>
            <a:r>
              <a:rPr lang="en-US" sz="2000">
                <a:latin typeface="Times New Roman" pitchFamily="18" charset="0"/>
                <a:cs typeface="Times New Roman" pitchFamily="18" charset="0"/>
              </a:rPr>
              <a:t>&amp;gt;</a:t>
            </a:r>
            <a:r>
              <a:rPr lang="en-US" sz="2000" b="1">
                <a:latin typeface="Times New Roman" pitchFamily="18" charset="0"/>
              </a:rPr>
              <a:t> </a:t>
            </a:r>
          </a:p>
          <a:p>
            <a:pPr>
              <a:lnSpc>
                <a:spcPct val="120000"/>
              </a:lnSpc>
            </a:pPr>
            <a:r>
              <a:rPr lang="en-US" sz="2400">
                <a:latin typeface="Times New Roman" pitchFamily="18" charset="0"/>
                <a:cs typeface="Times New Roman" pitchFamily="18" charset="0"/>
              </a:rPr>
              <a:t>Nhỏ hơn (&lt;)</a:t>
            </a:r>
            <a:r>
              <a:rPr lang="en-US" sz="2400">
                <a:latin typeface="Times New Roman" pitchFamily="18" charset="0"/>
              </a:rPr>
              <a:t>  </a:t>
            </a:r>
          </a:p>
          <a:p>
            <a:pPr lvl="1">
              <a:lnSpc>
                <a:spcPct val="120000"/>
              </a:lnSpc>
            </a:pPr>
            <a:r>
              <a:rPr lang="en-US" sz="2000">
                <a:latin typeface="Times New Roman" pitchFamily="18" charset="0"/>
                <a:cs typeface="Times New Roman" pitchFamily="18" charset="0"/>
              </a:rPr>
              <a:t>&amp;lt;</a:t>
            </a:r>
            <a:r>
              <a:rPr lang="en-US" sz="2000">
                <a:latin typeface="Times New Roman" pitchFamily="18" charset="0"/>
              </a:rPr>
              <a:t> </a:t>
            </a:r>
          </a:p>
          <a:p>
            <a:pPr>
              <a:lnSpc>
                <a:spcPct val="120000"/>
              </a:lnSpc>
            </a:pPr>
            <a:r>
              <a:rPr lang="en-US" sz="2400">
                <a:latin typeface="Times New Roman" pitchFamily="18" charset="0"/>
              </a:rPr>
              <a:t>Dấu ngoặc </a:t>
            </a:r>
          </a:p>
          <a:p>
            <a:pPr lvl="1">
              <a:lnSpc>
                <a:spcPct val="120000"/>
              </a:lnSpc>
            </a:pPr>
            <a:r>
              <a:rPr lang="en-US" sz="2000">
                <a:latin typeface="Times New Roman" pitchFamily="18" charset="0"/>
                <a:cs typeface="Times New Roman" pitchFamily="18" charset="0"/>
              </a:rPr>
              <a:t>&amp;quot;</a:t>
            </a:r>
            <a:r>
              <a:rPr lang="en-US" sz="2000">
                <a:latin typeface="Times New Roman" pitchFamily="18" charset="0"/>
              </a:rPr>
              <a:t> </a:t>
            </a:r>
          </a:p>
          <a:p>
            <a:pPr>
              <a:lnSpc>
                <a:spcPct val="120000"/>
              </a:lnSpc>
            </a:pPr>
            <a:r>
              <a:rPr lang="en-US" sz="2400">
                <a:latin typeface="Times New Roman" pitchFamily="18" charset="0"/>
                <a:cs typeface="Times New Roman" pitchFamily="18" charset="0"/>
              </a:rPr>
              <a:t>Ký hiệu và (&amp;)</a:t>
            </a:r>
            <a:r>
              <a:rPr lang="en-US" sz="2400">
                <a:latin typeface="Times New Roman" pitchFamily="18" charset="0"/>
              </a:rPr>
              <a:t>  </a:t>
            </a:r>
          </a:p>
          <a:p>
            <a:pPr lvl="1">
              <a:lnSpc>
                <a:spcPct val="120000"/>
              </a:lnSpc>
            </a:pPr>
            <a:r>
              <a:rPr lang="en-US" sz="2000">
                <a:latin typeface="Times New Roman" pitchFamily="18" charset="0"/>
                <a:cs typeface="Times New Roman" pitchFamily="18" charset="0"/>
              </a:rPr>
              <a:t>&amp;amp;</a:t>
            </a:r>
            <a:r>
              <a:rPr lang="en-US" sz="2000">
                <a:latin typeface="Times New Roman" pitchFamily="18" charset="0"/>
              </a:rPr>
              <a:t> </a:t>
            </a:r>
          </a:p>
          <a:p>
            <a:pPr>
              <a:lnSpc>
                <a:spcPct val="120000"/>
              </a:lnSpc>
            </a:pPr>
            <a:r>
              <a:rPr lang="en-US" sz="2400">
                <a:latin typeface="Times New Roman" pitchFamily="18" charset="0"/>
              </a:rPr>
              <a:t>Khoảng trống (Space) </a:t>
            </a:r>
          </a:p>
          <a:p>
            <a:pPr lvl="1">
              <a:lnSpc>
                <a:spcPct val="120000"/>
              </a:lnSpc>
            </a:pPr>
            <a:r>
              <a:rPr lang="en-US" sz="2000">
                <a:latin typeface="Times New Roman" pitchFamily="18" charset="0"/>
              </a:rPr>
              <a:t>&amp;nbsp;	</a:t>
            </a:r>
          </a:p>
          <a:p>
            <a:pPr>
              <a:lnSpc>
                <a:spcPct val="120000"/>
              </a:lnSpc>
              <a:buFont typeface="Wingdings" panose="05000000000000000000" pitchFamily="2" charset="2"/>
              <a:buChar char="§"/>
            </a:pPr>
            <a:endParaRPr lang="en-GB" sz="2000" smtClean="0"/>
          </a:p>
        </p:txBody>
      </p:sp>
    </p:spTree>
    <p:extLst>
      <p:ext uri="{BB962C8B-B14F-4D97-AF65-F5344CB8AC3E}">
        <p14:creationId xmlns:p14="http://schemas.microsoft.com/office/powerpoint/2010/main" val="34919959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t>HTML </a:t>
            </a:r>
            <a:r>
              <a:rPr lang="en-GB" smtClean="0"/>
              <a:t>Table</a:t>
            </a:r>
            <a:endParaRPr lang="en-GB" dirty="0"/>
          </a:p>
        </p:txBody>
      </p:sp>
      <p:sp>
        <p:nvSpPr>
          <p:cNvPr id="9" name="Content Placeholder 8"/>
          <p:cNvSpPr>
            <a:spLocks noGrp="1"/>
          </p:cNvSpPr>
          <p:nvPr>
            <p:ph idx="1"/>
          </p:nvPr>
        </p:nvSpPr>
        <p:spPr>
          <a:xfrm>
            <a:off x="457200" y="836892"/>
            <a:ext cx="8229600" cy="4664748"/>
          </a:xfrm>
        </p:spPr>
        <p:txBody>
          <a:bodyPr>
            <a:normAutofit lnSpcReduction="10000"/>
          </a:bodyPr>
          <a:lstStyle/>
          <a:p>
            <a:pPr>
              <a:lnSpc>
                <a:spcPct val="90000"/>
              </a:lnSpc>
              <a:buFont typeface="Wingdings" pitchFamily="2" charset="2"/>
              <a:buNone/>
            </a:pPr>
            <a:r>
              <a:rPr lang="en-US" sz="2400">
                <a:cs typeface="Times New Roman" pitchFamily="18" charset="0"/>
              </a:rPr>
              <a:t>&lt;HTML&gt; </a:t>
            </a:r>
          </a:p>
          <a:p>
            <a:pPr>
              <a:lnSpc>
                <a:spcPct val="90000"/>
              </a:lnSpc>
              <a:buFont typeface="Wingdings" pitchFamily="2" charset="2"/>
              <a:buNone/>
            </a:pPr>
            <a:r>
              <a:rPr lang="en-US" sz="2400">
                <a:cs typeface="Times New Roman" pitchFamily="18" charset="0"/>
              </a:rPr>
              <a:t>&lt;HEAD&gt;</a:t>
            </a:r>
          </a:p>
          <a:p>
            <a:pPr>
              <a:lnSpc>
                <a:spcPct val="90000"/>
              </a:lnSpc>
              <a:buFont typeface="Wingdings" pitchFamily="2" charset="2"/>
              <a:buNone/>
            </a:pPr>
            <a:r>
              <a:rPr lang="en-US" sz="2400">
                <a:cs typeface="Times New Roman" pitchFamily="18" charset="0"/>
              </a:rPr>
              <a:t>&lt;TITLE&gt;Using Tables&lt;/TITLE&gt;</a:t>
            </a:r>
          </a:p>
          <a:p>
            <a:pPr>
              <a:lnSpc>
                <a:spcPct val="90000"/>
              </a:lnSpc>
              <a:buFont typeface="Wingdings" pitchFamily="2" charset="2"/>
              <a:buNone/>
            </a:pPr>
            <a:r>
              <a:rPr lang="en-US" sz="2400">
                <a:cs typeface="Times New Roman" pitchFamily="18" charset="0"/>
              </a:rPr>
              <a:t>&lt;/HEAD&gt;</a:t>
            </a:r>
          </a:p>
          <a:p>
            <a:pPr>
              <a:lnSpc>
                <a:spcPct val="90000"/>
              </a:lnSpc>
              <a:buFont typeface="Wingdings" pitchFamily="2" charset="2"/>
              <a:buNone/>
            </a:pPr>
            <a:r>
              <a:rPr lang="en-US" sz="2400">
                <a:cs typeface="Times New Roman" pitchFamily="18" charset="0"/>
              </a:rPr>
              <a:t>&lt;BODY&gt;</a:t>
            </a:r>
          </a:p>
          <a:p>
            <a:pPr>
              <a:lnSpc>
                <a:spcPct val="90000"/>
              </a:lnSpc>
              <a:buFont typeface="Wingdings" pitchFamily="2" charset="2"/>
              <a:buNone/>
            </a:pPr>
            <a:r>
              <a:rPr lang="en-US" sz="2400">
                <a:cs typeface="Times New Roman" pitchFamily="18" charset="0"/>
              </a:rPr>
              <a:t>	&lt;TABLE&gt;</a:t>
            </a:r>
          </a:p>
          <a:p>
            <a:pPr>
              <a:lnSpc>
                <a:spcPct val="90000"/>
              </a:lnSpc>
              <a:buFont typeface="Wingdings" pitchFamily="2" charset="2"/>
              <a:buNone/>
            </a:pPr>
            <a:r>
              <a:rPr lang="en-US" sz="2400">
                <a:cs typeface="Times New Roman" pitchFamily="18" charset="0"/>
              </a:rPr>
              <a:t>		&lt;TR&gt;</a:t>
            </a:r>
          </a:p>
          <a:p>
            <a:pPr>
              <a:lnSpc>
                <a:spcPct val="90000"/>
              </a:lnSpc>
              <a:buFont typeface="Wingdings" pitchFamily="2" charset="2"/>
              <a:buNone/>
            </a:pPr>
            <a:r>
              <a:rPr lang="en-US" sz="2400">
                <a:cs typeface="Times New Roman" pitchFamily="18" charset="0"/>
              </a:rPr>
              <a:t>			&lt;TD&gt;A single cell table&lt;/TD&gt;</a:t>
            </a:r>
          </a:p>
          <a:p>
            <a:pPr>
              <a:lnSpc>
                <a:spcPct val="90000"/>
              </a:lnSpc>
              <a:buFont typeface="Wingdings" pitchFamily="2" charset="2"/>
              <a:buNone/>
            </a:pPr>
            <a:r>
              <a:rPr lang="en-US" sz="2400">
                <a:cs typeface="Times New Roman" pitchFamily="18" charset="0"/>
              </a:rPr>
              <a:t>		&lt;/TR&gt;</a:t>
            </a:r>
          </a:p>
          <a:p>
            <a:pPr>
              <a:lnSpc>
                <a:spcPct val="90000"/>
              </a:lnSpc>
              <a:buFont typeface="Wingdings" pitchFamily="2" charset="2"/>
              <a:buNone/>
            </a:pPr>
            <a:r>
              <a:rPr lang="en-US" sz="2400">
                <a:cs typeface="Times New Roman" pitchFamily="18" charset="0"/>
              </a:rPr>
              <a:t>	&lt;/TABLE</a:t>
            </a:r>
          </a:p>
          <a:p>
            <a:pPr>
              <a:lnSpc>
                <a:spcPct val="90000"/>
              </a:lnSpc>
              <a:buFont typeface="Wingdings" pitchFamily="2" charset="2"/>
              <a:buNone/>
            </a:pPr>
            <a:r>
              <a:rPr lang="en-US" sz="2400">
                <a:cs typeface="Times New Roman" pitchFamily="18" charset="0"/>
              </a:rPr>
              <a:t>&lt;/BODY&gt; </a:t>
            </a:r>
          </a:p>
          <a:p>
            <a:pPr>
              <a:lnSpc>
                <a:spcPct val="90000"/>
              </a:lnSpc>
              <a:buFont typeface="Wingdings" pitchFamily="2" charset="2"/>
              <a:buNone/>
            </a:pPr>
            <a:r>
              <a:rPr lang="en-US" sz="2400">
                <a:cs typeface="Times New Roman" pitchFamily="18" charset="0"/>
              </a:rPr>
              <a:t>&lt;/HTML</a:t>
            </a:r>
            <a:r>
              <a:rPr lang="en-US" sz="2400" smtClean="0">
                <a:cs typeface="Times New Roman" pitchFamily="18" charset="0"/>
              </a:rPr>
              <a:t>&gt;</a:t>
            </a:r>
            <a:endParaRPr lang="en-US" sz="2400"/>
          </a:p>
        </p:txBody>
      </p:sp>
    </p:spTree>
    <p:extLst>
      <p:ext uri="{BB962C8B-B14F-4D97-AF65-F5344CB8AC3E}">
        <p14:creationId xmlns:p14="http://schemas.microsoft.com/office/powerpoint/2010/main" val="163913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t>HTML Table Column </a:t>
            </a:r>
            <a:r>
              <a:rPr lang="en-US" smtClean="0"/>
              <a:t>Span</a:t>
            </a:r>
            <a:endParaRPr lang="en-GB"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 y="1371600"/>
            <a:ext cx="7787640" cy="2931008"/>
          </a:xfrm>
          <a:prstGeom prst="rect">
            <a:avLst/>
          </a:prstGeom>
        </p:spPr>
      </p:pic>
    </p:spTree>
    <p:extLst>
      <p:ext uri="{BB962C8B-B14F-4D97-AF65-F5344CB8AC3E}">
        <p14:creationId xmlns:p14="http://schemas.microsoft.com/office/powerpoint/2010/main" val="42542532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t>HTML Table Row Span</a:t>
            </a:r>
            <a:endParaRPr lang="en-GB"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71445"/>
            <a:ext cx="8122920" cy="3168195"/>
          </a:xfrm>
          <a:prstGeom prst="rect">
            <a:avLst/>
          </a:prstGeom>
        </p:spPr>
      </p:pic>
    </p:spTree>
    <p:extLst>
      <p:ext uri="{BB962C8B-B14F-4D97-AF65-F5344CB8AC3E}">
        <p14:creationId xmlns:p14="http://schemas.microsoft.com/office/powerpoint/2010/main" val="25062327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t>HTML Lists</a:t>
            </a:r>
            <a:endParaRPr lang="en-GB" dirty="0"/>
          </a:p>
        </p:txBody>
      </p:sp>
      <p:pic>
        <p:nvPicPr>
          <p:cNvPr id="2" name="Content Placeholder 1"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0" y="1325881"/>
            <a:ext cx="7010400" cy="3505908"/>
          </a:xfrm>
        </p:spPr>
      </p:pic>
    </p:spTree>
    <p:extLst>
      <p:ext uri="{BB962C8B-B14F-4D97-AF65-F5344CB8AC3E}">
        <p14:creationId xmlns:p14="http://schemas.microsoft.com/office/powerpoint/2010/main" val="5074735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t>HTML Forms - Text </a:t>
            </a:r>
            <a:r>
              <a:rPr lang="en-GB" smtClean="0"/>
              <a:t>Fields</a:t>
            </a:r>
            <a:endParaRPr lang="en-GB" dirty="0"/>
          </a:p>
        </p:txBody>
      </p:sp>
      <p:pic>
        <p:nvPicPr>
          <p:cNvPr id="2" name="Content Placeholder 1"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4920" y="1341120"/>
            <a:ext cx="6766560" cy="3404931"/>
          </a:xfrm>
        </p:spPr>
      </p:pic>
    </p:spTree>
    <p:extLst>
      <p:ext uri="{BB962C8B-B14F-4D97-AF65-F5344CB8AC3E}">
        <p14:creationId xmlns:p14="http://schemas.microsoft.com/office/powerpoint/2010/main" val="4940664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t>HTML Forms - Password </a:t>
            </a:r>
            <a:r>
              <a:rPr lang="en-GB" smtClean="0"/>
              <a:t>Field</a:t>
            </a:r>
            <a:endParaRPr lang="en-GB"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9640" y="1615440"/>
            <a:ext cx="7330440" cy="3078480"/>
          </a:xfrm>
        </p:spPr>
      </p:pic>
    </p:spTree>
    <p:extLst>
      <p:ext uri="{BB962C8B-B14F-4D97-AF65-F5344CB8AC3E}">
        <p14:creationId xmlns:p14="http://schemas.microsoft.com/office/powerpoint/2010/main" val="41543948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t>HTML Forms - Radio Buttons</a:t>
            </a:r>
            <a:endParaRPr lang="en-GB" dirty="0"/>
          </a:p>
        </p:txBody>
      </p:sp>
      <p:pic>
        <p:nvPicPr>
          <p:cNvPr id="3" name="Content Placeholder 2"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9205" y="2035783"/>
            <a:ext cx="6725589" cy="2667372"/>
          </a:xfrm>
        </p:spPr>
      </p:pic>
    </p:spTree>
    <p:extLst>
      <p:ext uri="{BB962C8B-B14F-4D97-AF65-F5344CB8AC3E}">
        <p14:creationId xmlns:p14="http://schemas.microsoft.com/office/powerpoint/2010/main" val="2736948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t>HTML Forms - Checkboxes</a:t>
            </a:r>
            <a:endParaRPr lang="en-GB"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6890" y="1854782"/>
            <a:ext cx="6230219" cy="3029373"/>
          </a:xfrm>
        </p:spPr>
      </p:pic>
    </p:spTree>
    <p:extLst>
      <p:ext uri="{BB962C8B-B14F-4D97-AF65-F5344CB8AC3E}">
        <p14:creationId xmlns:p14="http://schemas.microsoft.com/office/powerpoint/2010/main" val="40522699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t>HTML Forms - Submit Button</a:t>
            </a:r>
            <a:endParaRPr lang="en-GB"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0160" y="1561919"/>
            <a:ext cx="6568897" cy="2591162"/>
          </a:xfrm>
          <a:prstGeom prst="rect">
            <a:avLst/>
          </a:prstGeom>
        </p:spPr>
      </p:pic>
    </p:spTree>
    <p:extLst>
      <p:ext uri="{BB962C8B-B14F-4D97-AF65-F5344CB8AC3E}">
        <p14:creationId xmlns:p14="http://schemas.microsoft.com/office/powerpoint/2010/main" val="2697475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smtClean="0"/>
              <a:t>Cấu hình </a:t>
            </a:r>
            <a:r>
              <a:rPr lang="en-US" b="1" smtClean="0"/>
              <a:t>Eclipse</a:t>
            </a:r>
            <a:endParaRPr lang="en-GB" dirty="0"/>
          </a:p>
        </p:txBody>
      </p:sp>
      <p:sp>
        <p:nvSpPr>
          <p:cNvPr id="3" name="Content Placeholder 2"/>
          <p:cNvSpPr>
            <a:spLocks noGrp="1"/>
          </p:cNvSpPr>
          <p:nvPr>
            <p:ph idx="1"/>
          </p:nvPr>
        </p:nvSpPr>
        <p:spPr>
          <a:xfrm>
            <a:off x="457200" y="1005841"/>
            <a:ext cx="8229600" cy="4099296"/>
          </a:xfrm>
        </p:spPr>
        <p:txBody>
          <a:bodyPr>
            <a:normAutofit/>
          </a:bodyPr>
          <a:lstStyle/>
          <a:p>
            <a:pPr marL="0" indent="0">
              <a:buNone/>
            </a:pPr>
            <a:r>
              <a:rPr lang="vi-VN" sz="2400" b="1"/>
              <a:t>Bước 3: Download </a:t>
            </a:r>
            <a:r>
              <a:rPr lang="vi-VN" sz="2400" b="1" smtClean="0"/>
              <a:t>Eclipse</a:t>
            </a:r>
            <a:endParaRPr lang="en-US" sz="2400" b="1" smtClean="0"/>
          </a:p>
          <a:p>
            <a:r>
              <a:rPr lang="vi-VN" smtClean="0"/>
              <a:t>Các bạn chọn phiên bản 32bit hay 64 bit tùy vào HĐH đang xài</a:t>
            </a:r>
            <a:br>
              <a:rPr lang="vi-VN" smtClean="0"/>
            </a:br>
            <a:r>
              <a:rPr lang="vi-VN" smtClean="0"/>
              <a:t>Sau khi download về các bạn giải nén sẽ đc thư mục eclipse, bạn có thể để thư mục này ở đâu tùy thích. </a:t>
            </a:r>
            <a:br>
              <a:rPr lang="vi-VN" smtClean="0"/>
            </a:br>
            <a:r>
              <a:rPr lang="vi-VN" smtClean="0"/>
              <a:t>Các bạn chạy file eclipse.exe trong thư mục eclipse để khởi động </a:t>
            </a:r>
            <a:r>
              <a:rPr lang="vi-VN" smtClean="0"/>
              <a:t>eclipse</a:t>
            </a:r>
            <a:r>
              <a:rPr lang="en-US" smtClean="0"/>
              <a:t>.</a:t>
            </a:r>
            <a:endParaRPr lang="en-US" smtClean="0"/>
          </a:p>
          <a:p>
            <a:r>
              <a:rPr lang="vi-VN"/>
              <a:t>Nên chọn bảng có dung lượng cao nhất cho đầy đủ chức năng (Eclipse IDE for Java EE Developers</a:t>
            </a:r>
            <a:r>
              <a:rPr lang="vi-VN" smtClean="0"/>
              <a:t>)</a:t>
            </a:r>
            <a:r>
              <a:rPr lang="en-US" smtClean="0"/>
              <a:t>.</a:t>
            </a:r>
          </a:p>
          <a:p>
            <a:r>
              <a:rPr lang="en-US"/>
              <a:t>Cài </a:t>
            </a:r>
            <a:r>
              <a:rPr lang="en-US" smtClean="0"/>
              <a:t>tomcat Plugin cho eclipse.</a:t>
            </a:r>
            <a:endParaRPr lang="en-US"/>
          </a:p>
        </p:txBody>
      </p:sp>
    </p:spTree>
    <p:extLst>
      <p:ext uri="{BB962C8B-B14F-4D97-AF65-F5344CB8AC3E}">
        <p14:creationId xmlns:p14="http://schemas.microsoft.com/office/powerpoint/2010/main" val="13038362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t>Exercises</a:t>
            </a:r>
            <a:endParaRPr lang="en-GB" dirty="0"/>
          </a:p>
        </p:txBody>
      </p:sp>
      <p:pic>
        <p:nvPicPr>
          <p:cNvPr id="2" name="Content Placeholder 1"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4360" y="1219200"/>
            <a:ext cx="7787640" cy="3718559"/>
          </a:xfrm>
        </p:spPr>
      </p:pic>
    </p:spTree>
    <p:extLst>
      <p:ext uri="{BB962C8B-B14F-4D97-AF65-F5344CB8AC3E}">
        <p14:creationId xmlns:p14="http://schemas.microsoft.com/office/powerpoint/2010/main" val="35644665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Thank you</a:t>
            </a:r>
            <a:r>
              <a:rPr lang="en-GB" smtClean="0"/>
              <a:t/>
            </a:r>
            <a:br>
              <a:rPr lang="en-GB" smtClean="0"/>
            </a:br>
            <a:endParaRPr lang="en-GB" dirty="0">
              <a:solidFill>
                <a:srgbClr val="422F20"/>
              </a:solidFill>
            </a:endParaRPr>
          </a:p>
        </p:txBody>
      </p:sp>
      <p:pic>
        <p:nvPicPr>
          <p:cNvPr id="11" name="Picture Placeholder 10"/>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42466" r="42466"/>
          <a:stretch>
            <a:fillRect/>
          </a:stretch>
        </p:blipFill>
        <p:spPr/>
      </p:pic>
    </p:spTree>
    <p:extLst>
      <p:ext uri="{BB962C8B-B14F-4D97-AF65-F5344CB8AC3E}">
        <p14:creationId xmlns:p14="http://schemas.microsoft.com/office/powerpoint/2010/main" val="271498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smtClean="0"/>
              <a:t>Tổng quan CSS</a:t>
            </a:r>
            <a:endParaRPr lang="en-GB" dirty="0"/>
          </a:p>
        </p:txBody>
      </p:sp>
      <p:sp>
        <p:nvSpPr>
          <p:cNvPr id="9" name="Content Placeholder 8"/>
          <p:cNvSpPr>
            <a:spLocks noGrp="1"/>
          </p:cNvSpPr>
          <p:nvPr>
            <p:ph idx="1"/>
          </p:nvPr>
        </p:nvSpPr>
        <p:spPr>
          <a:xfrm>
            <a:off x="457200" y="836892"/>
            <a:ext cx="8229600" cy="4664748"/>
          </a:xfrm>
        </p:spPr>
        <p:txBody>
          <a:bodyPr>
            <a:normAutofit/>
          </a:bodyPr>
          <a:lstStyle/>
          <a:p>
            <a:pPr>
              <a:lnSpc>
                <a:spcPct val="200000"/>
              </a:lnSpc>
              <a:buFont typeface="Wingdings" panose="05000000000000000000" pitchFamily="2" charset="2"/>
              <a:buChar char="§"/>
            </a:pPr>
            <a:r>
              <a:rPr lang="en-GB" sz="2400"/>
              <a:t>Trong lĩnh vực xây dựng, chúng ta có trang trí nội thất; trong lĩnh vực thẩm </a:t>
            </a:r>
            <a:r>
              <a:rPr lang="en-GB" sz="2400" smtClean="0"/>
              <a:t>mỹ </a:t>
            </a:r>
            <a:r>
              <a:rPr lang="en-GB" sz="2400"/>
              <a:t>- làm đẹp, chúng ta có kỹ thuật make-up; còn trong lĩnh vực thiết kế web chúng </a:t>
            </a:r>
            <a:r>
              <a:rPr lang="en-GB" sz="2400" smtClean="0"/>
              <a:t>ta </a:t>
            </a:r>
            <a:r>
              <a:rPr lang="en-GB" sz="2400"/>
              <a:t>có CSS</a:t>
            </a:r>
            <a:r>
              <a:rPr lang="en-GB" sz="2400" smtClean="0"/>
              <a:t>.</a:t>
            </a:r>
          </a:p>
          <a:p>
            <a:pPr>
              <a:lnSpc>
                <a:spcPct val="200000"/>
              </a:lnSpc>
              <a:buFont typeface="Wingdings" panose="05000000000000000000" pitchFamily="2" charset="2"/>
              <a:buChar char="§"/>
            </a:pPr>
            <a:r>
              <a:rPr lang="en-GB" sz="2400"/>
              <a:t>CSS </a:t>
            </a:r>
            <a:r>
              <a:rPr lang="en-GB" sz="2400" smtClean="0"/>
              <a:t>(Cascading </a:t>
            </a:r>
            <a:r>
              <a:rPr lang="en-GB" sz="2400"/>
              <a:t>Style </a:t>
            </a:r>
            <a:r>
              <a:rPr lang="en-GB" sz="2400" smtClean="0"/>
              <a:t>Sheets) </a:t>
            </a:r>
            <a:r>
              <a:rPr lang="en-GB" sz="2400"/>
              <a:t>là ngôn ngữ định dạng website (là một ngôn ngữ  quy định cách trình bày cho các tài liệu viết </a:t>
            </a:r>
            <a:r>
              <a:rPr lang="en-GB" sz="2400" smtClean="0"/>
              <a:t>bằng </a:t>
            </a:r>
            <a:r>
              <a:rPr lang="en-GB" sz="2400"/>
              <a:t>HTML, XHTML, XML, SVG, hay UML,… </a:t>
            </a:r>
            <a:r>
              <a:rPr lang="en-GB" sz="2400" smtClean="0"/>
              <a:t>)</a:t>
            </a:r>
          </a:p>
        </p:txBody>
      </p:sp>
    </p:spTree>
    <p:extLst>
      <p:ext uri="{BB962C8B-B14F-4D97-AF65-F5344CB8AC3E}">
        <p14:creationId xmlns:p14="http://schemas.microsoft.com/office/powerpoint/2010/main" val="1936588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t>Cú pháp CSS</a:t>
            </a:r>
            <a:endParaRPr lang="en-GB" dirty="0"/>
          </a:p>
        </p:txBody>
      </p:sp>
      <p:sp>
        <p:nvSpPr>
          <p:cNvPr id="9" name="Content Placeholder 8"/>
          <p:cNvSpPr>
            <a:spLocks noGrp="1"/>
          </p:cNvSpPr>
          <p:nvPr>
            <p:ph idx="1"/>
          </p:nvPr>
        </p:nvSpPr>
        <p:spPr>
          <a:xfrm>
            <a:off x="457200" y="836892"/>
            <a:ext cx="8229600" cy="4664748"/>
          </a:xfrm>
        </p:spPr>
        <p:txBody>
          <a:bodyPr>
            <a:noAutofit/>
          </a:bodyPr>
          <a:lstStyle/>
          <a:p>
            <a:pPr>
              <a:lnSpc>
                <a:spcPct val="100000"/>
              </a:lnSpc>
              <a:buFont typeface="Wingdings" panose="05000000000000000000" pitchFamily="2" charset="2"/>
              <a:buChar char="§"/>
            </a:pPr>
            <a:r>
              <a:rPr lang="vi-VN" sz="2400"/>
              <a:t>Cú pháp CSS cơ bản:</a:t>
            </a:r>
          </a:p>
          <a:p>
            <a:pPr marL="0" indent="0">
              <a:lnSpc>
                <a:spcPct val="100000"/>
              </a:lnSpc>
              <a:buNone/>
            </a:pPr>
            <a:r>
              <a:rPr lang="en-US" sz="2400" smtClean="0"/>
              <a:t>	</a:t>
            </a:r>
            <a:r>
              <a:rPr lang="vi-VN" sz="2400" smtClean="0"/>
              <a:t>Selector </a:t>
            </a:r>
            <a:r>
              <a:rPr lang="vi-VN" sz="2400"/>
              <a:t>{ property:value; } </a:t>
            </a:r>
            <a:endParaRPr lang="en-US" sz="2400" smtClean="0"/>
          </a:p>
          <a:p>
            <a:pPr marL="0" indent="0">
              <a:lnSpc>
                <a:spcPct val="100000"/>
              </a:lnSpc>
              <a:buNone/>
            </a:pPr>
            <a:r>
              <a:rPr lang="vi-VN" sz="2400"/>
              <a:t>Trong đó:</a:t>
            </a:r>
          </a:p>
          <a:p>
            <a:pPr marL="0" indent="0">
              <a:lnSpc>
                <a:spcPct val="100000"/>
              </a:lnSpc>
              <a:buNone/>
            </a:pPr>
            <a:r>
              <a:rPr lang="vi-VN" sz="2400"/>
              <a:t>+ Selector: Các đối tượng mà chúng ta sẽ  áp dụng các thuộc tính trình bày. Nó là </a:t>
            </a:r>
          </a:p>
          <a:p>
            <a:pPr marL="0" indent="0">
              <a:lnSpc>
                <a:spcPct val="100000"/>
              </a:lnSpc>
              <a:buNone/>
            </a:pPr>
            <a:r>
              <a:rPr lang="vi-VN" sz="2400"/>
              <a:t>các tag HTML,  class hay id</a:t>
            </a:r>
            <a:endParaRPr lang="en-US" sz="2400"/>
          </a:p>
          <a:p>
            <a:pPr marL="0" indent="0">
              <a:lnSpc>
                <a:spcPct val="100000"/>
              </a:lnSpc>
              <a:buNone/>
            </a:pPr>
            <a:r>
              <a:rPr lang="en-GB" sz="2400"/>
              <a:t>Ví dụ: Để định màu nền cho một trang web là xanh nhạt (light cyan) chúng ta dùng </a:t>
            </a:r>
          </a:p>
          <a:p>
            <a:pPr marL="0" indent="0">
              <a:lnSpc>
                <a:spcPct val="100000"/>
              </a:lnSpc>
              <a:buNone/>
            </a:pPr>
            <a:r>
              <a:rPr lang="en-GB" sz="2400"/>
              <a:t>code sau:</a:t>
            </a:r>
          </a:p>
          <a:p>
            <a:pPr marL="0" indent="0">
              <a:lnSpc>
                <a:spcPct val="100000"/>
              </a:lnSpc>
              <a:buNone/>
            </a:pPr>
            <a:r>
              <a:rPr lang="en-GB" sz="2400"/>
              <a:t>+ Trong HTML: &lt;body bgcolor=”#00BFF3”&gt;</a:t>
            </a:r>
          </a:p>
          <a:p>
            <a:pPr marL="0" indent="0">
              <a:lnSpc>
                <a:spcPct val="100000"/>
              </a:lnSpc>
              <a:buNone/>
            </a:pPr>
            <a:r>
              <a:rPr lang="en-GB" sz="2400"/>
              <a:t>+ Trong CSS: body { background-color:#00BFF3; }</a:t>
            </a:r>
            <a:endParaRPr lang="en-GB" sz="2400" smtClean="0"/>
          </a:p>
        </p:txBody>
      </p:sp>
    </p:spTree>
    <p:extLst>
      <p:ext uri="{BB962C8B-B14F-4D97-AF65-F5344CB8AC3E}">
        <p14:creationId xmlns:p14="http://schemas.microsoft.com/office/powerpoint/2010/main" val="20590563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a:t>Đơn vị CSS</a:t>
            </a:r>
            <a:endParaRPr lang="en-GB" dirty="0"/>
          </a:p>
        </p:txBody>
      </p:sp>
      <p:pic>
        <p:nvPicPr>
          <p:cNvPr id="2" name="Content Placeholder 1"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9560" y="836613"/>
            <a:ext cx="8397240" cy="4665662"/>
          </a:xfrm>
        </p:spPr>
      </p:pic>
    </p:spTree>
    <p:extLst>
      <p:ext uri="{BB962C8B-B14F-4D97-AF65-F5344CB8AC3E}">
        <p14:creationId xmlns:p14="http://schemas.microsoft.com/office/powerpoint/2010/main" val="2040632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a:t>Đơn vị CSS</a:t>
            </a:r>
            <a:endParaRPr lang="en-GB"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8573" y="1371600"/>
            <a:ext cx="7906853" cy="3479213"/>
          </a:xfrm>
        </p:spPr>
      </p:pic>
    </p:spTree>
    <p:extLst>
      <p:ext uri="{BB962C8B-B14F-4D97-AF65-F5344CB8AC3E}">
        <p14:creationId xmlns:p14="http://schemas.microsoft.com/office/powerpoint/2010/main" val="24768882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t>Vị trí đặt CSS</a:t>
            </a:r>
            <a:endParaRPr lang="en-GB" dirty="0"/>
          </a:p>
        </p:txBody>
      </p:sp>
      <p:sp>
        <p:nvSpPr>
          <p:cNvPr id="9" name="Content Placeholder 8"/>
          <p:cNvSpPr>
            <a:spLocks noGrp="1"/>
          </p:cNvSpPr>
          <p:nvPr>
            <p:ph idx="1"/>
          </p:nvPr>
        </p:nvSpPr>
        <p:spPr>
          <a:xfrm>
            <a:off x="457200" y="836892"/>
            <a:ext cx="8549640" cy="4664748"/>
          </a:xfrm>
        </p:spPr>
        <p:txBody>
          <a:bodyPr>
            <a:noAutofit/>
          </a:bodyPr>
          <a:lstStyle/>
          <a:p>
            <a:pPr marL="0" indent="0">
              <a:lnSpc>
                <a:spcPct val="100000"/>
              </a:lnSpc>
              <a:buNone/>
            </a:pPr>
            <a:r>
              <a:rPr lang="vi-VN" sz="2400"/>
              <a:t>+ Cách 1: Nội tuyến (kiểu thuộc tính</a:t>
            </a:r>
            <a:r>
              <a:rPr lang="vi-VN" sz="2400" smtClean="0"/>
              <a:t>)</a:t>
            </a:r>
            <a:r>
              <a:rPr lang="en-US" sz="2400" smtClean="0"/>
              <a:t>: </a:t>
            </a:r>
            <a:r>
              <a:rPr lang="vi-VN" sz="2400" smtClean="0"/>
              <a:t>Đây </a:t>
            </a:r>
            <a:r>
              <a:rPr lang="vi-VN" sz="2400"/>
              <a:t>là một phương pháp nguyên thủy nhất để  nhúng CSS vào một tài liệu </a:t>
            </a:r>
            <a:r>
              <a:rPr lang="vi-VN" sz="2400" smtClean="0"/>
              <a:t>HTML  </a:t>
            </a:r>
            <a:r>
              <a:rPr lang="vi-VN" sz="2400"/>
              <a:t>bằng  cách  nhúng vào từng  thẻ  HTML  muốn áp dụng.  Và  dĩ nhiên  trong </a:t>
            </a:r>
            <a:r>
              <a:rPr lang="vi-VN" sz="2400" smtClean="0"/>
              <a:t>trường </a:t>
            </a:r>
            <a:r>
              <a:rPr lang="vi-VN" sz="2400"/>
              <a:t>hợp này chúng ta sẽ không cần selector trong cú pháp.</a:t>
            </a:r>
          </a:p>
          <a:p>
            <a:pPr>
              <a:lnSpc>
                <a:spcPct val="100000"/>
              </a:lnSpc>
              <a:buFont typeface="Wingdings" panose="05000000000000000000" pitchFamily="2" charset="2"/>
              <a:buChar char="§"/>
            </a:pPr>
            <a:r>
              <a:rPr lang="vi-VN" sz="2400"/>
              <a:t>Lưu ý: Nếu bạn muốn áp dụng nhiều thuộc tính cho nhiều thẻ HTML </a:t>
            </a:r>
            <a:r>
              <a:rPr lang="vi-VN" sz="2400" smtClean="0"/>
              <a:t>khác </a:t>
            </a:r>
            <a:r>
              <a:rPr lang="vi-VN" sz="2400"/>
              <a:t>nhau thì </a:t>
            </a:r>
            <a:r>
              <a:rPr lang="vi-VN" sz="2400" smtClean="0"/>
              <a:t>không </a:t>
            </a:r>
            <a:r>
              <a:rPr lang="vi-VN" sz="2400"/>
              <a:t>nên dùng cách này</a:t>
            </a:r>
            <a:r>
              <a:rPr lang="vi-VN" sz="2400" smtClean="0"/>
              <a:t>.</a:t>
            </a:r>
            <a:endParaRPr lang="en-US" sz="2400" smtClean="0"/>
          </a:p>
          <a:p>
            <a:pPr marL="0" indent="0">
              <a:lnSpc>
                <a:spcPct val="100000"/>
              </a:lnSpc>
              <a:buNone/>
            </a:pPr>
            <a:r>
              <a:rPr lang="en-US" sz="2400"/>
              <a:t>&lt;body style=”background-color=#FFF;”&gt;</a:t>
            </a:r>
          </a:p>
          <a:p>
            <a:pPr marL="0" indent="0">
              <a:lnSpc>
                <a:spcPct val="100000"/>
              </a:lnSpc>
              <a:buNone/>
            </a:pPr>
            <a:r>
              <a:rPr lang="en-US" sz="2400"/>
              <a:t>&lt;p style=”color:green”&gt;^_^ Welcome To WallPearl’s Blog ^_^&lt;/p&gt;</a:t>
            </a:r>
          </a:p>
          <a:p>
            <a:pPr marL="0" indent="0">
              <a:lnSpc>
                <a:spcPct val="100000"/>
              </a:lnSpc>
              <a:buNone/>
            </a:pPr>
            <a:r>
              <a:rPr lang="en-US" sz="2400"/>
              <a:t>&lt;/body&gt;</a:t>
            </a:r>
            <a:endParaRPr lang="en-GB" sz="2400" smtClean="0"/>
          </a:p>
        </p:txBody>
      </p:sp>
    </p:spTree>
    <p:extLst>
      <p:ext uri="{BB962C8B-B14F-4D97-AF65-F5344CB8AC3E}">
        <p14:creationId xmlns:p14="http://schemas.microsoft.com/office/powerpoint/2010/main" val="17350410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RetroGrade">
      <a:dk1>
        <a:srgbClr val="422F20"/>
      </a:dk1>
      <a:lt1>
        <a:srgbClr val="FFFAE7"/>
      </a:lt1>
      <a:dk2>
        <a:srgbClr val="252525"/>
      </a:dk2>
      <a:lt2>
        <a:srgbClr val="EEECE1"/>
      </a:lt2>
      <a:accent1>
        <a:srgbClr val="B8CCE4"/>
      </a:accent1>
      <a:accent2>
        <a:srgbClr val="D99694"/>
      </a:accent2>
      <a:accent3>
        <a:srgbClr val="C3D69B"/>
      </a:accent3>
      <a:accent4>
        <a:srgbClr val="B2A1C7"/>
      </a:accent4>
      <a:accent5>
        <a:srgbClr val="31859B"/>
      </a:accent5>
      <a:accent6>
        <a:srgbClr val="A5A5A5"/>
      </a:accent6>
      <a:hlink>
        <a:srgbClr val="FFC000"/>
      </a:hlink>
      <a:folHlink>
        <a:srgbClr val="C00000"/>
      </a:folHlink>
    </a:clrScheme>
    <a:fontScheme name="RetroGrade">
      <a:majorFont>
        <a:latin typeface="Bebas Neue"/>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1271</Words>
  <Application>Microsoft Office PowerPoint</Application>
  <PresentationFormat>On-screen Show (16:10)</PresentationFormat>
  <Paragraphs>233</Paragraphs>
  <Slides>41</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Bebas Neue</vt:lpstr>
      <vt:lpstr>Arial</vt:lpstr>
      <vt:lpstr>Calibri</vt:lpstr>
      <vt:lpstr>Georgia</vt:lpstr>
      <vt:lpstr>Times New Roman</vt:lpstr>
      <vt:lpstr>VNI-Times</vt:lpstr>
      <vt:lpstr>Wingdings</vt:lpstr>
      <vt:lpstr>Office Theme</vt:lpstr>
      <vt:lpstr>Training HTML +   CSS + Java</vt:lpstr>
      <vt:lpstr>Nội Dung</vt:lpstr>
      <vt:lpstr>Cấu hình Eclipse</vt:lpstr>
      <vt:lpstr>Cấu hình Eclipse</vt:lpstr>
      <vt:lpstr>Tổng quan CSS</vt:lpstr>
      <vt:lpstr>Cú pháp CSS</vt:lpstr>
      <vt:lpstr>Đơn vị CSS</vt:lpstr>
      <vt:lpstr>Đơn vị CSS</vt:lpstr>
      <vt:lpstr>Vị trí đặt CSS</vt:lpstr>
      <vt:lpstr>Vị trí đặt CSS</vt:lpstr>
      <vt:lpstr>Vị trí đặt CSS</vt:lpstr>
      <vt:lpstr>Vị trí đặt CSS</vt:lpstr>
      <vt:lpstr>Vị trí đặt CSS</vt:lpstr>
      <vt:lpstr>Vị trí đặt CSS</vt:lpstr>
      <vt:lpstr>Vị trí đặt CSS</vt:lpstr>
      <vt:lpstr>Vị trí đặt CSS</vt:lpstr>
      <vt:lpstr>CSS Background</vt:lpstr>
      <vt:lpstr>CSS Tables</vt:lpstr>
      <vt:lpstr>CSS Box Model</vt:lpstr>
      <vt:lpstr>Tổng quan HTML</vt:lpstr>
      <vt:lpstr>Tổng quan HTML</vt:lpstr>
      <vt:lpstr>Tổng quan HTML</vt:lpstr>
      <vt:lpstr>HTML Tags</vt:lpstr>
      <vt:lpstr>HTML Tags</vt:lpstr>
      <vt:lpstr>HTML Tags</vt:lpstr>
      <vt:lpstr>Cú pháp HTML:</vt:lpstr>
      <vt:lpstr>Các thaønh phaàn HTML cơ bản</vt:lpstr>
      <vt:lpstr>Các thẻ định dạng logic</vt:lpstr>
      <vt:lpstr>Thẻ marquee</vt:lpstr>
      <vt:lpstr>Sử dụng các ký tự đặc biệt </vt:lpstr>
      <vt:lpstr>HTML Table</vt:lpstr>
      <vt:lpstr>HTML Table Column Span</vt:lpstr>
      <vt:lpstr>HTML Table Row Span</vt:lpstr>
      <vt:lpstr>HTML Lists</vt:lpstr>
      <vt:lpstr>HTML Forms - Text Fields</vt:lpstr>
      <vt:lpstr>HTML Forms - Password Field</vt:lpstr>
      <vt:lpstr>HTML Forms - Radio Buttons</vt:lpstr>
      <vt:lpstr>HTML Forms - Checkboxes</vt:lpstr>
      <vt:lpstr>HTML Forms - Submit Button</vt:lpstr>
      <vt:lpstr>Exercises</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dmx</dc:creator>
  <cp:lastModifiedBy>Dao Khau</cp:lastModifiedBy>
  <cp:revision>245</cp:revision>
  <dcterms:created xsi:type="dcterms:W3CDTF">2011-04-07T19:22:19Z</dcterms:created>
  <dcterms:modified xsi:type="dcterms:W3CDTF">2013-11-29T07:56:52Z</dcterms:modified>
</cp:coreProperties>
</file>