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8" r:id="rId3"/>
    <p:sldId id="290" r:id="rId4"/>
    <p:sldId id="291" r:id="rId5"/>
    <p:sldId id="292" r:id="rId6"/>
    <p:sldId id="293" r:id="rId7"/>
    <p:sldId id="294" r:id="rId8"/>
    <p:sldId id="295" r:id="rId9"/>
    <p:sldId id="296" r:id="rId10"/>
    <p:sldId id="297" r:id="rId11"/>
    <p:sldId id="298" r:id="rId12"/>
    <p:sldId id="299" r:id="rId13"/>
    <p:sldId id="300" r:id="rId14"/>
    <p:sldId id="301" r:id="rId15"/>
    <p:sldId id="283" r:id="rId16"/>
    <p:sldId id="284" r:id="rId17"/>
    <p:sldId id="285" r:id="rId18"/>
    <p:sldId id="286" r:id="rId19"/>
    <p:sldId id="288" r:id="rId20"/>
    <p:sldId id="287" r:id="rId21"/>
    <p:sldId id="289" r:id="rId22"/>
    <p:sldId id="276" r:id="rId2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666">
          <p15:clr>
            <a:srgbClr val="A4A3A4"/>
          </p15:clr>
        </p15:guide>
        <p15:guide id="3" orient="horz" pos="1135">
          <p15:clr>
            <a:srgbClr val="A4A3A4"/>
          </p15:clr>
        </p15:guide>
        <p15:guide id="4" pos="2880">
          <p15:clr>
            <a:srgbClr val="A4A3A4"/>
          </p15:clr>
        </p15:guide>
        <p15:guide id="5" pos="3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D3C5"/>
    <a:srgbClr val="C3E3DA"/>
    <a:srgbClr val="422F20"/>
    <a:srgbClr val="FFFFFF"/>
    <a:srgbClr val="D1B69F"/>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93" autoAdjust="0"/>
  </p:normalViewPr>
  <p:slideViewPr>
    <p:cSldViewPr snapToGrid="0">
      <p:cViewPr varScale="1">
        <p:scale>
          <a:sx n="63" d="100"/>
          <a:sy n="63" d="100"/>
        </p:scale>
        <p:origin x="1512" y="54"/>
      </p:cViewPr>
      <p:guideLst>
        <p:guide orient="horz" pos="1800"/>
        <p:guide orient="horz" pos="666"/>
        <p:guide orient="horz" pos="1135"/>
        <p:guide pos="2880"/>
        <p:guide pos="3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C8094-29D6-43C1-94E7-CB5935C8FF5D}" type="datetimeFigureOut">
              <a:rPr lang="en-US" smtClean="0"/>
              <a:t>11/13/2013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54392-1531-43D2-94F5-336C9745D357}" type="slidenum">
              <a:rPr lang="en-US" smtClean="0"/>
              <a:t>‹#›</a:t>
            </a:fld>
            <a:endParaRPr lang="en-US"/>
          </a:p>
        </p:txBody>
      </p:sp>
    </p:spTree>
    <p:extLst>
      <p:ext uri="{BB962C8B-B14F-4D97-AF65-F5344CB8AC3E}">
        <p14:creationId xmlns:p14="http://schemas.microsoft.com/office/powerpoint/2010/main" val="31430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a:t>
            </a:fld>
            <a:endParaRPr lang="en-US"/>
          </a:p>
        </p:txBody>
      </p:sp>
    </p:spTree>
    <p:extLst>
      <p:ext uri="{BB962C8B-B14F-4D97-AF65-F5344CB8AC3E}">
        <p14:creationId xmlns:p14="http://schemas.microsoft.com/office/powerpoint/2010/main" val="3943217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12</a:t>
            </a:fld>
            <a:endParaRPr lang="en-US"/>
          </a:p>
        </p:txBody>
      </p:sp>
    </p:spTree>
    <p:extLst>
      <p:ext uri="{BB962C8B-B14F-4D97-AF65-F5344CB8AC3E}">
        <p14:creationId xmlns:p14="http://schemas.microsoft.com/office/powerpoint/2010/main" val="1320929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13</a:t>
            </a:fld>
            <a:endParaRPr lang="en-US"/>
          </a:p>
        </p:txBody>
      </p:sp>
    </p:spTree>
    <p:extLst>
      <p:ext uri="{BB962C8B-B14F-4D97-AF65-F5344CB8AC3E}">
        <p14:creationId xmlns:p14="http://schemas.microsoft.com/office/powerpoint/2010/main" val="1704118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14</a:t>
            </a:fld>
            <a:endParaRPr lang="en-US"/>
          </a:p>
        </p:txBody>
      </p:sp>
    </p:spTree>
    <p:extLst>
      <p:ext uri="{BB962C8B-B14F-4D97-AF65-F5344CB8AC3E}">
        <p14:creationId xmlns:p14="http://schemas.microsoft.com/office/powerpoint/2010/main" val="29882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18</a:t>
            </a:fld>
            <a:endParaRPr lang="en-US"/>
          </a:p>
        </p:txBody>
      </p:sp>
    </p:spTree>
    <p:extLst>
      <p:ext uri="{BB962C8B-B14F-4D97-AF65-F5344CB8AC3E}">
        <p14:creationId xmlns:p14="http://schemas.microsoft.com/office/powerpoint/2010/main" val="258174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19</a:t>
            </a:fld>
            <a:endParaRPr lang="en-US"/>
          </a:p>
        </p:txBody>
      </p:sp>
    </p:spTree>
    <p:extLst>
      <p:ext uri="{BB962C8B-B14F-4D97-AF65-F5344CB8AC3E}">
        <p14:creationId xmlns:p14="http://schemas.microsoft.com/office/powerpoint/2010/main" val="2831650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API (</a:t>
            </a:r>
            <a:r>
              <a:rPr lang="en-US" sz="1200" b="1" i="0" kern="1200" smtClean="0">
                <a:solidFill>
                  <a:schemeClr val="tx1"/>
                </a:solidFill>
                <a:effectLst/>
                <a:latin typeface="+mn-lt"/>
                <a:ea typeface="+mn-ea"/>
                <a:cs typeface="+mn-cs"/>
                <a:hlinkClick r:id="rId3"/>
              </a:rPr>
              <a:t>Application programming interface</a:t>
            </a:r>
            <a:r>
              <a:rPr lang="en-US" sz="1200" b="0" i="0" kern="120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5254392-1531-43D2-94F5-336C9745D357}" type="slidenum">
              <a:rPr lang="en-US" smtClean="0"/>
              <a:t>20</a:t>
            </a:fld>
            <a:endParaRPr lang="en-US"/>
          </a:p>
        </p:txBody>
      </p:sp>
    </p:spTree>
    <p:extLst>
      <p:ext uri="{BB962C8B-B14F-4D97-AF65-F5344CB8AC3E}">
        <p14:creationId xmlns:p14="http://schemas.microsoft.com/office/powerpoint/2010/main" val="379317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API (</a:t>
            </a:r>
            <a:r>
              <a:rPr lang="en-US" sz="1200" b="1" i="0" kern="1200" smtClean="0">
                <a:solidFill>
                  <a:schemeClr val="tx1"/>
                </a:solidFill>
                <a:effectLst/>
                <a:latin typeface="+mn-lt"/>
                <a:ea typeface="+mn-ea"/>
                <a:cs typeface="+mn-cs"/>
                <a:hlinkClick r:id="rId3"/>
              </a:rPr>
              <a:t>Application programming interface</a:t>
            </a:r>
            <a:r>
              <a:rPr lang="en-US" sz="1200" b="0" i="0" kern="120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5254392-1531-43D2-94F5-336C9745D357}" type="slidenum">
              <a:rPr lang="en-US" smtClean="0"/>
              <a:t>21</a:t>
            </a:fld>
            <a:endParaRPr lang="en-US"/>
          </a:p>
        </p:txBody>
      </p:sp>
    </p:spTree>
    <p:extLst>
      <p:ext uri="{BB962C8B-B14F-4D97-AF65-F5344CB8AC3E}">
        <p14:creationId xmlns:p14="http://schemas.microsoft.com/office/powerpoint/2010/main" val="212025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4</a:t>
            </a:fld>
            <a:endParaRPr lang="en-US"/>
          </a:p>
        </p:txBody>
      </p:sp>
    </p:spTree>
    <p:extLst>
      <p:ext uri="{BB962C8B-B14F-4D97-AF65-F5344CB8AC3E}">
        <p14:creationId xmlns:p14="http://schemas.microsoft.com/office/powerpoint/2010/main" val="103917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5</a:t>
            </a:fld>
            <a:endParaRPr lang="en-US"/>
          </a:p>
        </p:txBody>
      </p:sp>
    </p:spTree>
    <p:extLst>
      <p:ext uri="{BB962C8B-B14F-4D97-AF65-F5344CB8AC3E}">
        <p14:creationId xmlns:p14="http://schemas.microsoft.com/office/powerpoint/2010/main" val="245444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6</a:t>
            </a:fld>
            <a:endParaRPr lang="en-US"/>
          </a:p>
        </p:txBody>
      </p:sp>
    </p:spTree>
    <p:extLst>
      <p:ext uri="{BB962C8B-B14F-4D97-AF65-F5344CB8AC3E}">
        <p14:creationId xmlns:p14="http://schemas.microsoft.com/office/powerpoint/2010/main" val="225053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7</a:t>
            </a:fld>
            <a:endParaRPr lang="en-US"/>
          </a:p>
        </p:txBody>
      </p:sp>
    </p:spTree>
    <p:extLst>
      <p:ext uri="{BB962C8B-B14F-4D97-AF65-F5344CB8AC3E}">
        <p14:creationId xmlns:p14="http://schemas.microsoft.com/office/powerpoint/2010/main" val="60415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8</a:t>
            </a:fld>
            <a:endParaRPr lang="en-US"/>
          </a:p>
        </p:txBody>
      </p:sp>
    </p:spTree>
    <p:extLst>
      <p:ext uri="{BB962C8B-B14F-4D97-AF65-F5344CB8AC3E}">
        <p14:creationId xmlns:p14="http://schemas.microsoft.com/office/powerpoint/2010/main" val="175539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9</a:t>
            </a:fld>
            <a:endParaRPr lang="en-US"/>
          </a:p>
        </p:txBody>
      </p:sp>
    </p:spTree>
    <p:extLst>
      <p:ext uri="{BB962C8B-B14F-4D97-AF65-F5344CB8AC3E}">
        <p14:creationId xmlns:p14="http://schemas.microsoft.com/office/powerpoint/2010/main" val="3779624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10</a:t>
            </a:fld>
            <a:endParaRPr lang="en-US"/>
          </a:p>
        </p:txBody>
      </p:sp>
    </p:spTree>
    <p:extLst>
      <p:ext uri="{BB962C8B-B14F-4D97-AF65-F5344CB8AC3E}">
        <p14:creationId xmlns:p14="http://schemas.microsoft.com/office/powerpoint/2010/main" val="3338172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11</a:t>
            </a:fld>
            <a:endParaRPr lang="en-US"/>
          </a:p>
        </p:txBody>
      </p:sp>
    </p:spTree>
    <p:extLst>
      <p:ext uri="{BB962C8B-B14F-4D97-AF65-F5344CB8AC3E}">
        <p14:creationId xmlns:p14="http://schemas.microsoft.com/office/powerpoint/2010/main" val="74588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3365" y="-15893"/>
            <a:ext cx="7743717" cy="3420000"/>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3420001"/>
            <a:ext cx="1362086" cy="2295000"/>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3440442"/>
            <a:ext cx="7781914" cy="2295000"/>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3420001"/>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3649588"/>
            <a:ext cx="64008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3440491"/>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sp>
        <p:nvSpPr>
          <p:cNvPr id="5" name="Picture Placeholder 4"/>
          <p:cNvSpPr>
            <a:spLocks noGrp="1"/>
          </p:cNvSpPr>
          <p:nvPr>
            <p:ph type="pic" sz="quarter" idx="15"/>
          </p:nvPr>
        </p:nvSpPr>
        <p:spPr>
          <a:xfrm>
            <a:off x="586072" y="1777381"/>
            <a:ext cx="3311599"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sp>
        <p:nvSpPr>
          <p:cNvPr id="6" name="Media Placeholder 5"/>
          <p:cNvSpPr>
            <a:spLocks noGrp="1"/>
          </p:cNvSpPr>
          <p:nvPr>
            <p:ph type="media" sz="quarter" idx="15"/>
          </p:nvPr>
        </p:nvSpPr>
        <p:spPr>
          <a:xfrm>
            <a:off x="468313" y="1814356"/>
            <a:ext cx="3671887" cy="2376661"/>
          </a:xfrm>
        </p:spPr>
        <p:txBody>
          <a:bodyPr>
            <a:normAutofit/>
          </a:bodyPr>
          <a:lstStyle>
            <a:lvl1pPr>
              <a:defRPr sz="2200"/>
            </a:lvl1pPr>
          </a:lstStyle>
          <a:p>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3147473" y="5422080"/>
            <a:ext cx="2133600" cy="304271"/>
          </a:xfrm>
        </p:spPr>
        <p:txBody>
          <a:bodyPr/>
          <a:lstStyle>
            <a:lvl1pPr algn="ct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627784" y="1978015"/>
            <a:ext cx="6059016"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sp>
        <p:nvSpPr>
          <p:cNvPr id="5" name="Text Placeholder 4"/>
          <p:cNvSpPr>
            <a:spLocks noGrp="1"/>
          </p:cNvSpPr>
          <p:nvPr>
            <p:ph type="body" sz="quarter" idx="15" hasCustomPrompt="1"/>
          </p:nvPr>
        </p:nvSpPr>
        <p:spPr>
          <a:xfrm>
            <a:off x="2738715" y="1401927"/>
            <a:ext cx="6051311"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sp>
        <p:nvSpPr>
          <p:cNvPr id="5" name="Text Placeholder 4"/>
          <p:cNvSpPr>
            <a:spLocks noGrp="1"/>
          </p:cNvSpPr>
          <p:nvPr>
            <p:ph type="body" sz="quarter" idx="15" hasCustomPrompt="1"/>
          </p:nvPr>
        </p:nvSpPr>
        <p:spPr>
          <a:xfrm>
            <a:off x="-3365" y="1705372"/>
            <a:ext cx="6015525" cy="1008112"/>
          </a:xfrm>
          <a:solidFill>
            <a:srgbClr val="A3D3C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8804" y="830564"/>
            <a:ext cx="9144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67866"/>
            <a:ext cx="3898776" cy="2895708"/>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3" y="1710181"/>
            <a:ext cx="3887663"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4633093" y="2167246"/>
            <a:ext cx="4042792" cy="2895708"/>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4644206" y="1709561"/>
            <a:ext cx="4032250"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4"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67866"/>
            <a:ext cx="245861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4" y="1654765"/>
            <a:ext cx="244811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3245410" y="2167246"/>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245410" y="1654145"/>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6146511" y="2174173"/>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6146511" y="1661072"/>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2"/>
          <p:cNvSpPr>
            <a:spLocks noGrp="1"/>
          </p:cNvSpPr>
          <p:nvPr>
            <p:ph type="body" sz="quarter" idx="16"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542871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3365" y="-2040"/>
            <a:ext cx="7743717" cy="4371707"/>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4369667"/>
            <a:ext cx="1362086"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441677"/>
            <a:ext cx="7781914" cy="127332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4687982"/>
            <a:ext cx="64008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390449"/>
            <a:ext cx="7785279"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7812359" y="-1"/>
            <a:ext cx="1368153" cy="5715001"/>
          </a:xfrm>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3365" y="-15894"/>
            <a:ext cx="9147365" cy="474560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9"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4729708"/>
          </a:xfrm>
        </p:spPr>
        <p:txBody>
          <a:bodyPr/>
          <a:lstStyle/>
          <a:p>
            <a:endParaRPr lang="en-GB"/>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5219700" cy="1511424"/>
          </a:xfrm>
          <a:solidFill>
            <a:srgbClr val="FFFFFF"/>
          </a:solidFill>
        </p:spPr>
        <p:txBody>
          <a:bodyPr tIns="396000" anchor="ctr" anchorCtr="0">
            <a:noAutofit/>
          </a:bodyPr>
          <a:lstStyle>
            <a:lvl1pPr marL="0" indent="0" algn="r">
              <a:lnSpc>
                <a:spcPts val="4100"/>
              </a:lnSpc>
              <a:buNone/>
              <a:defRPr sz="6600">
                <a:solidFill>
                  <a:srgbClr val="422F20"/>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3347864" y="3001516"/>
            <a:ext cx="5795764" cy="864096"/>
          </a:xfrm>
          <a:solidFill>
            <a:srgbClr val="A3D3C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a:p>
        </p:txBody>
      </p:sp>
      <p:sp>
        <p:nvSpPr>
          <p:cNvPr id="5" name="Text Placeholder 4"/>
          <p:cNvSpPr>
            <a:spLocks noGrp="1"/>
          </p:cNvSpPr>
          <p:nvPr>
            <p:ph type="body" sz="quarter" idx="11" hasCustomPrompt="1"/>
          </p:nvPr>
        </p:nvSpPr>
        <p:spPr>
          <a:xfrm>
            <a:off x="0" y="1202060"/>
            <a:ext cx="5219700" cy="1511424"/>
          </a:xfrm>
          <a:solidFill>
            <a:srgbClr val="FFFFFF"/>
          </a:solidFill>
        </p:spPr>
        <p:txBody>
          <a:bodyPr tIns="396000" rIns="180000" anchor="ctr" anchorCtr="0">
            <a:noAutofit/>
          </a:bodyPr>
          <a:lstStyle>
            <a:lvl1pPr marL="0" indent="0" algn="r">
              <a:lnSpc>
                <a:spcPts val="4100"/>
              </a:lnSpc>
              <a:buNone/>
              <a:defRPr sz="6600">
                <a:solidFill>
                  <a:srgbClr val="422F20"/>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95536" y="359028"/>
            <a:ext cx="7128792"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1079447"/>
            <a:ext cx="9144000" cy="3060682"/>
          </a:xfrm>
        </p:spPr>
        <p:txBody>
          <a:bodyPr>
            <a:normAutofit/>
          </a:bodyPr>
          <a:lstStyle>
            <a:lvl1pPr algn="ctr">
              <a:lnSpc>
                <a:spcPts val="6000"/>
              </a:lnSpc>
              <a:defRPr sz="7200">
                <a:solidFill>
                  <a:srgbClr val="422F20"/>
                </a:solidFill>
              </a:defRPr>
            </a:lvl1pPr>
          </a:lstStyle>
          <a:p>
            <a:r>
              <a:rPr lang="en-US" dirty="0" smtClean="0"/>
              <a:t>Click to edit Master </a:t>
            </a:r>
            <a:br>
              <a:rPr lang="en-US" dirty="0" smtClean="0"/>
            </a:br>
            <a:r>
              <a:rPr lang="en-US" dirty="0" smtClean="0"/>
              <a:t>title style</a:t>
            </a:r>
            <a:endParaRPr lang="en-GB" dirty="0"/>
          </a:p>
        </p:txBody>
      </p:sp>
      <p:cxnSp>
        <p:nvCxnSpPr>
          <p:cNvPr id="13" name="Straight Connector 12"/>
          <p:cNvCxnSpPr/>
          <p:nvPr userDrawn="1"/>
        </p:nvCxnSpPr>
        <p:spPr>
          <a:xfrm>
            <a:off x="-3365" y="5249242"/>
            <a:ext cx="9147365" cy="0"/>
          </a:xfrm>
          <a:prstGeom prst="line">
            <a:avLst/>
          </a:prstGeom>
          <a:ln w="76200">
            <a:solidFill>
              <a:srgbClr val="C3E3D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300"/>
              </a:lnSpc>
              <a:defRPr sz="2200"/>
            </a:lvl1pPr>
            <a:lvl2pPr>
              <a:lnSpc>
                <a:spcPts val="3300"/>
              </a:lnSpc>
              <a:defRPr sz="2200"/>
            </a:lvl2pPr>
            <a:lvl3pPr>
              <a:lnSpc>
                <a:spcPts val="3300"/>
              </a:lnSpc>
              <a:defRPr sz="2200"/>
            </a:lvl3pPr>
            <a:lvl4pPr>
              <a:lnSpc>
                <a:spcPts val="3300"/>
              </a:lnSpc>
              <a:defRPr sz="2200"/>
            </a:lvl4pPr>
            <a:lvl5pPr>
              <a:lnSpc>
                <a:spcPts val="33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8F9BFDF-4CE1-48F8-B8FC-2855FFBFC5D7}" type="datetimeFigureOut">
              <a:rPr lang="en-GB" smtClean="0"/>
              <a:pPr/>
              <a:t>13/11/2013</a:t>
            </a:fld>
            <a:endParaRPr lang="en-GB"/>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434852" y="5455263"/>
            <a:ext cx="505330" cy="178809"/>
          </a:xfrm>
          <a:prstGeom prst="rect">
            <a:avLst/>
          </a:prstGeom>
        </p:spPr>
      </p:pic>
      <p:pic>
        <p:nvPicPr>
          <p:cNvPr id="8" name="Picture 7">
            <a:hlinkClick r:id="" action="ppaction://hlinkshowjump?jump=previousslide"/>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7620743" y="5455262"/>
            <a:ext cx="668590"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 id="2147483651" r:id="rId17"/>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lmt.com.vn/home/media/k2/items/cache/6ddb2450462828abf9aabc88d6bfb7fe_XL.jpg"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en-US" smtClean="0"/>
              <a:t>Training Week 1</a:t>
            </a:r>
            <a:endParaRPr lang="en-US"/>
          </a:p>
        </p:txBody>
      </p:sp>
    </p:spTree>
    <p:extLst>
      <p:ext uri="{BB962C8B-B14F-4D97-AF65-F5344CB8AC3E}">
        <p14:creationId xmlns:p14="http://schemas.microsoft.com/office/powerpoint/2010/main" val="52364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smtClean="0"/>
              <a:t>Làm việc như thế nào</a:t>
            </a:r>
            <a:endParaRPr lang="en-US"/>
          </a:p>
        </p:txBody>
      </p:sp>
      <p:pic>
        <p:nvPicPr>
          <p:cNvPr id="4" name="Content Placeholder 3" descr="http://lmt.com.vn/home/images/content_category/PHP/T9_2012/mvc-lam-viec-nhu-the-nao.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9740" y="1702434"/>
            <a:ext cx="5684520" cy="3235325"/>
          </a:xfrm>
          <a:prstGeom prst="rect">
            <a:avLst/>
          </a:prstGeom>
          <a:noFill/>
          <a:ln>
            <a:noFill/>
          </a:ln>
        </p:spPr>
      </p:pic>
    </p:spTree>
    <p:extLst>
      <p:ext uri="{BB962C8B-B14F-4D97-AF65-F5344CB8AC3E}">
        <p14:creationId xmlns:p14="http://schemas.microsoft.com/office/powerpoint/2010/main" val="14789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smtClean="0"/>
              <a:t>Ưu – Nhược điểm</a:t>
            </a:r>
            <a:endParaRPr lang="en-US"/>
          </a:p>
        </p:txBody>
      </p:sp>
      <p:sp>
        <p:nvSpPr>
          <p:cNvPr id="2" name="Content Placeholder 1"/>
          <p:cNvSpPr>
            <a:spLocks noGrp="1"/>
          </p:cNvSpPr>
          <p:nvPr>
            <p:ph idx="1"/>
          </p:nvPr>
        </p:nvSpPr>
        <p:spPr>
          <a:xfrm>
            <a:off x="457200" y="1203961"/>
            <a:ext cx="8229600" cy="3901176"/>
          </a:xfrm>
        </p:spPr>
        <p:txBody>
          <a:bodyPr/>
          <a:lstStyle/>
          <a:p>
            <a:pPr>
              <a:lnSpc>
                <a:spcPct val="150000"/>
              </a:lnSpc>
            </a:pPr>
            <a:r>
              <a:rPr lang="vi-VN" smtClean="0"/>
              <a:t>Ư</a:t>
            </a:r>
            <a:r>
              <a:rPr lang="en-US" smtClean="0"/>
              <a:t>u điểm:  </a:t>
            </a:r>
            <a:r>
              <a:rPr lang="vi-VN" smtClean="0"/>
              <a:t>Thể </a:t>
            </a:r>
            <a:r>
              <a:rPr lang="vi-VN"/>
              <a:t>hiện tính chuyên nghiệp trong lập trình, phân tích thiết kế. Do được chia thành các thành phần độc lập nên giúp phát triển ứng dụng nhanh, đơn giản, dễ nâng cấp, bảo trì..</a:t>
            </a:r>
            <a:endParaRPr lang="en-US"/>
          </a:p>
          <a:p>
            <a:pPr>
              <a:lnSpc>
                <a:spcPct val="150000"/>
              </a:lnSpc>
            </a:pPr>
            <a:r>
              <a:rPr lang="en-US" smtClean="0"/>
              <a:t>Nhược điểm: </a:t>
            </a:r>
            <a:r>
              <a:rPr lang="vi-VN" smtClean="0"/>
              <a:t>Đối </a:t>
            </a:r>
            <a:r>
              <a:rPr lang="vi-VN"/>
              <a:t>với dự án nhỏ việc áp dụng mô hình MC gây cồng kềnh, tốn thời gian trong quá trình phát triển. Tốn thời gian trung chuyển dữ liệu của các thành phần.</a:t>
            </a:r>
            <a:endParaRPr lang="en-US"/>
          </a:p>
          <a:p>
            <a:endParaRPr lang="en-US"/>
          </a:p>
        </p:txBody>
      </p:sp>
    </p:spTree>
    <p:extLst>
      <p:ext uri="{BB962C8B-B14F-4D97-AF65-F5344CB8AC3E}">
        <p14:creationId xmlns:p14="http://schemas.microsoft.com/office/powerpoint/2010/main" val="246192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smtClean="0"/>
              <a:t>Kiến trúc mô hình MVC</a:t>
            </a:r>
            <a:endParaRPr lang="en-US"/>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0120" y="1203325"/>
            <a:ext cx="7223760" cy="3902075"/>
          </a:xfrm>
          <a:prstGeom prst="rect">
            <a:avLst/>
          </a:prstGeom>
          <a:noFill/>
          <a:ln>
            <a:noFill/>
          </a:ln>
        </p:spPr>
      </p:pic>
    </p:spTree>
    <p:extLst>
      <p:ext uri="{BB962C8B-B14F-4D97-AF65-F5344CB8AC3E}">
        <p14:creationId xmlns:p14="http://schemas.microsoft.com/office/powerpoint/2010/main" val="160012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smtClean="0"/>
              <a:t>Tổng quan </a:t>
            </a:r>
            <a:r>
              <a:rPr lang="vi-VN" b="1"/>
              <a:t>Spring Framework</a:t>
            </a:r>
            <a:endParaRPr lang="en-US" b="1"/>
          </a:p>
        </p:txBody>
      </p:sp>
      <p:sp>
        <p:nvSpPr>
          <p:cNvPr id="2" name="Content Placeholder 1"/>
          <p:cNvSpPr>
            <a:spLocks noGrp="1"/>
          </p:cNvSpPr>
          <p:nvPr>
            <p:ph idx="1"/>
          </p:nvPr>
        </p:nvSpPr>
        <p:spPr>
          <a:xfrm>
            <a:off x="457200" y="1021081"/>
            <a:ext cx="8229600" cy="4084056"/>
          </a:xfrm>
        </p:spPr>
        <p:txBody>
          <a:bodyPr/>
          <a:lstStyle/>
          <a:p>
            <a:r>
              <a:rPr lang="vi-VN"/>
              <a:t>Bản chất framework là các gói thư viện đã implement một hoặc nhiều design pattern nào đó để giúp cho việc xây dựng các ứng dụng dễ dàng hơn và ít tốn </a:t>
            </a:r>
            <a:r>
              <a:rPr lang="vi-VN"/>
              <a:t>effort </a:t>
            </a:r>
            <a:r>
              <a:rPr lang="vi-VN" smtClean="0"/>
              <a:t>hơn</a:t>
            </a:r>
            <a:r>
              <a:rPr lang="en-US" smtClean="0"/>
              <a:t>.</a:t>
            </a:r>
          </a:p>
          <a:p>
            <a:endParaRPr lang="en-US"/>
          </a:p>
        </p:txBody>
      </p:sp>
    </p:spTree>
    <p:extLst>
      <p:ext uri="{BB962C8B-B14F-4D97-AF65-F5344CB8AC3E}">
        <p14:creationId xmlns:p14="http://schemas.microsoft.com/office/powerpoint/2010/main" val="25228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smtClean="0"/>
              <a:t>Tổng quan </a:t>
            </a:r>
            <a:r>
              <a:rPr lang="vi-VN" b="1"/>
              <a:t>Spring Framework</a:t>
            </a:r>
            <a:endParaRPr lang="en-US" b="1"/>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72510" y="1020763"/>
            <a:ext cx="8198980" cy="4084637"/>
          </a:xfrm>
          <a:prstGeom prst="rect">
            <a:avLst/>
          </a:prstGeom>
        </p:spPr>
      </p:pic>
    </p:spTree>
    <p:extLst>
      <p:ext uri="{BB962C8B-B14F-4D97-AF65-F5344CB8AC3E}">
        <p14:creationId xmlns:p14="http://schemas.microsoft.com/office/powerpoint/2010/main" val="340638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mtClean="0"/>
              <a:t>Maven</a:t>
            </a:r>
            <a:endParaRPr lang="en-GB" dirty="0"/>
          </a:p>
        </p:txBody>
      </p:sp>
      <p:sp>
        <p:nvSpPr>
          <p:cNvPr id="9" name="Content Placeholder 8"/>
          <p:cNvSpPr>
            <a:spLocks noGrp="1"/>
          </p:cNvSpPr>
          <p:nvPr>
            <p:ph idx="1"/>
          </p:nvPr>
        </p:nvSpPr>
        <p:spPr>
          <a:xfrm>
            <a:off x="243840" y="926593"/>
            <a:ext cx="8763000" cy="4178544"/>
          </a:xfrm>
        </p:spPr>
        <p:txBody>
          <a:bodyPr>
            <a:noAutofit/>
          </a:bodyPr>
          <a:lstStyle/>
          <a:p>
            <a:pPr>
              <a:lnSpc>
                <a:spcPct val="150000"/>
              </a:lnSpc>
              <a:buFont typeface="Wingdings" panose="05000000000000000000" pitchFamily="2" charset="2"/>
              <a:buChar char="§"/>
            </a:pPr>
            <a:r>
              <a:rPr lang="en-US" sz="2400" b="1"/>
              <a:t>Maven</a:t>
            </a:r>
            <a:r>
              <a:rPr lang="en-US" sz="2400"/>
              <a:t> là công cụ quản lý và thiết lập tự động 1 dự án phần </a:t>
            </a:r>
            <a:r>
              <a:rPr lang="en-US" sz="2400" smtClean="0"/>
              <a:t>mềm.</a:t>
            </a:r>
          </a:p>
          <a:p>
            <a:pPr>
              <a:lnSpc>
                <a:spcPct val="150000"/>
              </a:lnSpc>
              <a:buFont typeface="Wingdings" panose="05000000000000000000" pitchFamily="2" charset="2"/>
              <a:buChar char="§"/>
            </a:pPr>
            <a:r>
              <a:rPr lang="en-US" sz="2400"/>
              <a:t>Chủ yếu dùng cho các lập trình viên java, nhưng nó cũng có thể được dùng để xây dựng và quản lý các dự án dùng C#, Ruby, Scala hay ngôn ngữ </a:t>
            </a:r>
            <a:r>
              <a:rPr lang="en-US" sz="2400" smtClean="0"/>
              <a:t>khác.</a:t>
            </a:r>
          </a:p>
          <a:p>
            <a:pPr>
              <a:lnSpc>
                <a:spcPct val="150000"/>
              </a:lnSpc>
              <a:buFont typeface="Wingdings" panose="05000000000000000000" pitchFamily="2" charset="2"/>
              <a:buChar char="§"/>
            </a:pPr>
            <a:r>
              <a:rPr lang="vi-VN" sz="2400"/>
              <a:t>Hiểu một cách đơn giản </a:t>
            </a:r>
            <a:r>
              <a:rPr lang="en-US" sz="2400" smtClean="0"/>
              <a:t>M</a:t>
            </a:r>
            <a:r>
              <a:rPr lang="vi-VN" sz="2400" smtClean="0"/>
              <a:t>aven </a:t>
            </a:r>
            <a:r>
              <a:rPr lang="vi-VN" sz="2400"/>
              <a:t>là một công cụ build phổ biến trong thế giới lập trình Java</a:t>
            </a:r>
            <a:r>
              <a:rPr lang="vi-VN" sz="2400" smtClean="0"/>
              <a:t>.</a:t>
            </a:r>
            <a:endParaRPr lang="en-US" sz="2400" smtClean="0"/>
          </a:p>
          <a:p>
            <a:pPr>
              <a:lnSpc>
                <a:spcPct val="150000"/>
              </a:lnSpc>
              <a:buFont typeface="Wingdings" panose="05000000000000000000" pitchFamily="2" charset="2"/>
              <a:buChar char="§"/>
            </a:pPr>
            <a:r>
              <a:rPr lang="en-US" sz="2400" smtClean="0"/>
              <a:t>Phiên bản mới nhất là </a:t>
            </a:r>
            <a:r>
              <a:rPr lang="en-US" sz="2400"/>
              <a:t>Maven </a:t>
            </a:r>
            <a:r>
              <a:rPr lang="en-US" sz="2400" smtClean="0"/>
              <a:t>3.1.1.</a:t>
            </a:r>
            <a:endParaRPr lang="en-US" sz="2400"/>
          </a:p>
          <a:p>
            <a:pPr>
              <a:lnSpc>
                <a:spcPct val="150000"/>
              </a:lnSpc>
              <a:buFont typeface="Wingdings" panose="05000000000000000000" pitchFamily="2" charset="2"/>
              <a:buChar char="§"/>
            </a:pPr>
            <a:endParaRPr lang="en-GB" sz="2400" dirty="0"/>
          </a:p>
        </p:txBody>
      </p:sp>
    </p:spTree>
    <p:extLst>
      <p:ext uri="{BB962C8B-B14F-4D97-AF65-F5344CB8AC3E}">
        <p14:creationId xmlns:p14="http://schemas.microsoft.com/office/powerpoint/2010/main" val="271098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Ưu điểm của Maven </a:t>
            </a:r>
            <a:endParaRPr lang="en-GB" dirty="0"/>
          </a:p>
        </p:txBody>
      </p:sp>
      <p:sp>
        <p:nvSpPr>
          <p:cNvPr id="9" name="Content Placeholder 8"/>
          <p:cNvSpPr>
            <a:spLocks noGrp="1"/>
          </p:cNvSpPr>
          <p:nvPr>
            <p:ph idx="1"/>
          </p:nvPr>
        </p:nvSpPr>
        <p:spPr>
          <a:xfrm>
            <a:off x="457200" y="926593"/>
            <a:ext cx="8229600" cy="4178544"/>
          </a:xfrm>
        </p:spPr>
        <p:txBody>
          <a:bodyPr>
            <a:normAutofit/>
          </a:bodyPr>
          <a:lstStyle/>
          <a:p>
            <a:pPr>
              <a:lnSpc>
                <a:spcPct val="150000"/>
              </a:lnSpc>
              <a:buFont typeface="Wingdings" panose="05000000000000000000" pitchFamily="2" charset="2"/>
              <a:buChar char="§"/>
            </a:pPr>
            <a:r>
              <a:rPr lang="en-US" sz="2400"/>
              <a:t>Tự động hóa toàn bộ quá trình release project, khởi tạo, cập nhật thư viện, build &amp; unit test và </a:t>
            </a:r>
            <a:r>
              <a:rPr lang="en-US" sz="2400" smtClean="0"/>
              <a:t>release.</a:t>
            </a:r>
          </a:p>
          <a:p>
            <a:pPr>
              <a:lnSpc>
                <a:spcPct val="150000"/>
              </a:lnSpc>
              <a:buFont typeface="Wingdings" panose="05000000000000000000" pitchFamily="2" charset="2"/>
              <a:buChar char="§"/>
            </a:pPr>
            <a:r>
              <a:rPr lang="en-US" sz="2400"/>
              <a:t>Quản lý các dependency (các thư viện) trong project một các ưu việt: tự động cập nhật, mở rộng dễ dàng, đóng </a:t>
            </a:r>
            <a:r>
              <a:rPr lang="en-US" sz="2400" smtClean="0"/>
              <a:t>gói.</a:t>
            </a:r>
          </a:p>
          <a:p>
            <a:pPr>
              <a:lnSpc>
                <a:spcPct val="150000"/>
              </a:lnSpc>
              <a:buFont typeface="Wingdings" panose="05000000000000000000" pitchFamily="2" charset="2"/>
              <a:buChar char="§"/>
            </a:pPr>
            <a:r>
              <a:rPr lang="en-US" sz="2400"/>
              <a:t>Phân chia 1 project lớn thành các module nhỏ, từ đó cho phép làm việc đồng thời trên các module khác nhau, đồng thời vẫn tạo được tính thống nhất</a:t>
            </a:r>
            <a:endParaRPr lang="en-GB" sz="2400" dirty="0"/>
          </a:p>
        </p:txBody>
      </p:sp>
    </p:spTree>
    <p:extLst>
      <p:ext uri="{BB962C8B-B14F-4D97-AF65-F5344CB8AC3E}">
        <p14:creationId xmlns:p14="http://schemas.microsoft.com/office/powerpoint/2010/main" val="369788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t>
            </a:r>
            <a:r>
              <a:rPr lang="vi-VN" smtClean="0"/>
              <a:t>ramework</a:t>
            </a:r>
            <a:endParaRPr lang="en-US"/>
          </a:p>
        </p:txBody>
      </p:sp>
      <p:sp>
        <p:nvSpPr>
          <p:cNvPr id="3" name="Content Placeholder 2"/>
          <p:cNvSpPr>
            <a:spLocks noGrp="1"/>
          </p:cNvSpPr>
          <p:nvPr>
            <p:ph idx="1"/>
          </p:nvPr>
        </p:nvSpPr>
        <p:spPr>
          <a:xfrm>
            <a:off x="457200" y="1036321"/>
            <a:ext cx="8229600" cy="4068816"/>
          </a:xfrm>
        </p:spPr>
        <p:txBody>
          <a:bodyPr>
            <a:normAutofit/>
          </a:bodyPr>
          <a:lstStyle/>
          <a:p>
            <a:r>
              <a:rPr lang="vi-VN" sz="2400"/>
              <a:t>Theo cộng đồng wikipedia, từ </a:t>
            </a:r>
            <a:r>
              <a:rPr lang="en-US" sz="2400" smtClean="0"/>
              <a:t>“</a:t>
            </a:r>
            <a:r>
              <a:rPr lang="vi-VN" sz="2400" b="1" smtClean="0"/>
              <a:t>framework</a:t>
            </a:r>
            <a:r>
              <a:rPr lang="en-US" sz="2400" smtClean="0"/>
              <a:t>”</a:t>
            </a:r>
            <a:r>
              <a:rPr lang="vi-VN" sz="2400" smtClean="0"/>
              <a:t> </a:t>
            </a:r>
            <a:r>
              <a:rPr lang="vi-VN" sz="2400"/>
              <a:t>dùng trong phát triển phần mềm là một khái niệm dùng để chỉ những "</a:t>
            </a:r>
            <a:r>
              <a:rPr lang="vi-VN" sz="2400" b="1"/>
              <a:t>cấu trúc hỗ trợ được định nghĩa</a:t>
            </a:r>
            <a:r>
              <a:rPr lang="vi-VN" sz="2400"/>
              <a:t>" mà trong đó những dự án phần mềm khác có thể được sắp xếp vào đó và phát triển. Thông thường, một framework bao gồm những </a:t>
            </a:r>
            <a:r>
              <a:rPr lang="vi-VN" sz="2400" b="1"/>
              <a:t>program hỗ trợ</a:t>
            </a:r>
            <a:r>
              <a:rPr lang="vi-VN" sz="2400"/>
              <a:t>, </a:t>
            </a:r>
            <a:r>
              <a:rPr lang="vi-VN" sz="2400" b="1"/>
              <a:t>code libs </a:t>
            </a:r>
            <a:r>
              <a:rPr lang="vi-VN" sz="2400"/>
              <a:t>và</a:t>
            </a:r>
            <a:r>
              <a:rPr lang="vi-VN" sz="2400" b="1"/>
              <a:t> một ngôn ngữ scripting</a:t>
            </a:r>
            <a:r>
              <a:rPr lang="vi-VN" sz="2400"/>
              <a:t> nằm giữa các chương trình phần mềm khác để giúp phát triển và gắn những thành phần khác nhau trong dự án phần mềm lại với nhau.</a:t>
            </a:r>
            <a:endParaRPr lang="en-US" sz="2400"/>
          </a:p>
        </p:txBody>
      </p:sp>
    </p:spTree>
    <p:extLst>
      <p:ext uri="{BB962C8B-B14F-4D97-AF65-F5344CB8AC3E}">
        <p14:creationId xmlns:p14="http://schemas.microsoft.com/office/powerpoint/2010/main" val="3702408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
            </a:r>
            <a:r>
              <a:rPr lang="en-US" smtClean="0"/>
              <a:t>ersistence </a:t>
            </a:r>
            <a:r>
              <a:rPr lang="en-US"/>
              <a:t>L</a:t>
            </a:r>
            <a:r>
              <a:rPr lang="en-US" smtClean="0"/>
              <a:t>ayer</a:t>
            </a:r>
            <a:endParaRPr lang="en-US"/>
          </a:p>
        </p:txBody>
      </p:sp>
      <p:sp>
        <p:nvSpPr>
          <p:cNvPr id="3" name="Content Placeholder 2"/>
          <p:cNvSpPr>
            <a:spLocks noGrp="1"/>
          </p:cNvSpPr>
          <p:nvPr>
            <p:ph idx="1"/>
          </p:nvPr>
        </p:nvSpPr>
        <p:spPr>
          <a:xfrm>
            <a:off x="457200" y="950976"/>
            <a:ext cx="8229600" cy="4489704"/>
          </a:xfrm>
        </p:spPr>
        <p:txBody>
          <a:bodyPr>
            <a:normAutofit fontScale="92500"/>
          </a:bodyPr>
          <a:lstStyle/>
          <a:p>
            <a:r>
              <a:rPr lang="en-US" smtClean="0"/>
              <a:t>M</a:t>
            </a:r>
            <a:r>
              <a:rPr lang="vi-VN" smtClean="0"/>
              <a:t>ột </a:t>
            </a:r>
            <a:r>
              <a:rPr lang="vi-VN"/>
              <a:t>ứng dụng có thể chia làm 3 phần như sau: phần giao diện người dùng (UI layer), phần xử lý nghiệp vụ (business layer) và phần chứa dữ liệu (data layer). Cụ thể ra, business layer sẽ có thể chia nhỏ thành 2 layer con là business logic layer (chỉ quan tâm đến ý nghĩa của các nghiệp vụ, các tính toán mang nhằm thoả mãn yêu cầu của người dùng) và persitence layer. Persistence layer chịu trách nhiệm giao tiếp với data layer (thường là một hệ quản trị cơ sở dữ liệu quan hệ - Relational DBMS). Persistence layer sẽ đảm nhiệm các nhiệm vụ mở kết nối, truy xuất và lưu trữ dữ liệu vào các Relational DBMS</a:t>
            </a:r>
            <a:r>
              <a:rPr lang="vi-VN" smtClean="0"/>
              <a:t>.</a:t>
            </a:r>
            <a:endParaRPr lang="en-US" smtClean="0"/>
          </a:p>
          <a:p>
            <a:r>
              <a:rPr lang="en-US" sz="2400"/>
              <a:t>Layer" là một khái niệm khác với "tier</a:t>
            </a:r>
            <a:r>
              <a:rPr lang="en-US" sz="2400" smtClean="0"/>
              <a:t>”?????</a:t>
            </a:r>
            <a:endParaRPr lang="en-US"/>
          </a:p>
          <a:p>
            <a:pPr lvl="1"/>
            <a:endParaRPr lang="en-US" smtClean="0"/>
          </a:p>
        </p:txBody>
      </p:sp>
    </p:spTree>
    <p:extLst>
      <p:ext uri="{BB962C8B-B14F-4D97-AF65-F5344CB8AC3E}">
        <p14:creationId xmlns:p14="http://schemas.microsoft.com/office/powerpoint/2010/main" val="380868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a:t>
            </a:r>
          </a:p>
        </p:txBody>
      </p:sp>
      <p:sp>
        <p:nvSpPr>
          <p:cNvPr id="3" name="Content Placeholder 2"/>
          <p:cNvSpPr>
            <a:spLocks noGrp="1"/>
          </p:cNvSpPr>
          <p:nvPr>
            <p:ph idx="1"/>
          </p:nvPr>
        </p:nvSpPr>
        <p:spPr>
          <a:xfrm>
            <a:off x="457200" y="950976"/>
            <a:ext cx="8229600" cy="4489704"/>
          </a:xfrm>
        </p:spPr>
        <p:txBody>
          <a:bodyPr>
            <a:normAutofit/>
          </a:bodyPr>
          <a:lstStyle/>
          <a:p>
            <a:pPr marL="457200" lvl="1">
              <a:lnSpc>
                <a:spcPct val="150000"/>
              </a:lnSpc>
            </a:pPr>
            <a:r>
              <a:rPr lang="en-US" sz="2400"/>
              <a:t>Hibernate framework là một framework cho persistence </a:t>
            </a:r>
            <a:r>
              <a:rPr lang="en-US" sz="2400" smtClean="0"/>
              <a:t>layer.</a:t>
            </a:r>
          </a:p>
          <a:p>
            <a:pPr marL="457200" lvl="1">
              <a:lnSpc>
                <a:spcPct val="150000"/>
              </a:lnSpc>
            </a:pPr>
            <a:r>
              <a:rPr lang="vi-VN" sz="2400"/>
              <a:t>Hibernate là một dịch vụ lưu trữ và truy vấn dữ liệu quan hệ mạnh mẽ và </a:t>
            </a:r>
            <a:r>
              <a:rPr lang="vi-VN" sz="2400" smtClean="0"/>
              <a:t>nhanh</a:t>
            </a:r>
            <a:r>
              <a:rPr lang="en-US" sz="2400" smtClean="0"/>
              <a:t>.</a:t>
            </a:r>
          </a:p>
          <a:p>
            <a:pPr marL="457200" lvl="1">
              <a:lnSpc>
                <a:spcPct val="150000"/>
              </a:lnSpc>
            </a:pPr>
            <a:r>
              <a:rPr lang="vi-VN" sz="2400"/>
              <a:t>Hibernate giúp bạn phát triển các class dùng để lưu trữ dữ liệu theo cách thức </a:t>
            </a:r>
            <a:r>
              <a:rPr lang="vi-VN" sz="2400" smtClean="0"/>
              <a:t>là </a:t>
            </a:r>
            <a:r>
              <a:rPr lang="vi-VN" sz="2400"/>
              <a:t>hướng đối </a:t>
            </a:r>
            <a:r>
              <a:rPr lang="vi-VN" sz="2400" smtClean="0"/>
              <a:t>tượng</a:t>
            </a:r>
            <a:r>
              <a:rPr lang="en-US" sz="2400" smtClean="0"/>
              <a:t>.</a:t>
            </a:r>
          </a:p>
        </p:txBody>
      </p:sp>
    </p:spTree>
    <p:extLst>
      <p:ext uri="{BB962C8B-B14F-4D97-AF65-F5344CB8AC3E}">
        <p14:creationId xmlns:p14="http://schemas.microsoft.com/office/powerpoint/2010/main" val="1299983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mtClean="0"/>
              <a:t>Nội Dung</a:t>
            </a:r>
            <a:endParaRPr lang="en-GB" dirty="0"/>
          </a:p>
        </p:txBody>
      </p:sp>
      <p:sp>
        <p:nvSpPr>
          <p:cNvPr id="9" name="Content Placeholder 8"/>
          <p:cNvSpPr>
            <a:spLocks noGrp="1"/>
          </p:cNvSpPr>
          <p:nvPr>
            <p:ph idx="1"/>
          </p:nvPr>
        </p:nvSpPr>
        <p:spPr>
          <a:xfrm>
            <a:off x="457200" y="926593"/>
            <a:ext cx="8229600" cy="4178544"/>
          </a:xfrm>
        </p:spPr>
        <p:txBody>
          <a:bodyPr/>
          <a:lstStyle/>
          <a:p>
            <a:pPr>
              <a:lnSpc>
                <a:spcPct val="200000"/>
              </a:lnSpc>
              <a:buFont typeface="Wingdings" panose="05000000000000000000" pitchFamily="2" charset="2"/>
              <a:buChar char="q"/>
            </a:pPr>
            <a:r>
              <a:rPr lang="en-GB" smtClean="0"/>
              <a:t>Tổng quan Java</a:t>
            </a:r>
          </a:p>
          <a:p>
            <a:pPr>
              <a:lnSpc>
                <a:spcPct val="200000"/>
              </a:lnSpc>
              <a:buFont typeface="Wingdings" panose="05000000000000000000" pitchFamily="2" charset="2"/>
              <a:buChar char="q"/>
            </a:pPr>
            <a:r>
              <a:rPr lang="en-GB" smtClean="0"/>
              <a:t>Tổng quan MVC</a:t>
            </a:r>
          </a:p>
          <a:p>
            <a:pPr>
              <a:lnSpc>
                <a:spcPct val="200000"/>
              </a:lnSpc>
              <a:buFont typeface="Wingdings" panose="05000000000000000000" pitchFamily="2" charset="2"/>
              <a:buChar char="q"/>
            </a:pPr>
            <a:r>
              <a:rPr lang="en-GB" smtClean="0"/>
              <a:t>Tổng quan Spring Framework</a:t>
            </a:r>
          </a:p>
          <a:p>
            <a:pPr>
              <a:lnSpc>
                <a:spcPct val="200000"/>
              </a:lnSpc>
              <a:buFont typeface="Wingdings" panose="05000000000000000000" pitchFamily="2" charset="2"/>
              <a:buChar char="q"/>
            </a:pPr>
            <a:r>
              <a:rPr lang="en-GB" smtClean="0"/>
              <a:t>Giới </a:t>
            </a:r>
            <a:r>
              <a:rPr lang="en-GB" smtClean="0"/>
              <a:t>thiệu về Maven</a:t>
            </a:r>
          </a:p>
          <a:p>
            <a:pPr>
              <a:lnSpc>
                <a:spcPct val="200000"/>
              </a:lnSpc>
              <a:buFont typeface="Wingdings" panose="05000000000000000000" pitchFamily="2" charset="2"/>
              <a:buChar char="q"/>
            </a:pPr>
            <a:r>
              <a:rPr lang="en-GB" smtClean="0"/>
              <a:t>Giới thiệu về </a:t>
            </a:r>
            <a:r>
              <a:rPr lang="en-US"/>
              <a:t>Hibernate framework </a:t>
            </a:r>
            <a:endParaRPr lang="en-GB" smtClean="0"/>
          </a:p>
        </p:txBody>
      </p:sp>
    </p:spTree>
    <p:extLst>
      <p:ext uri="{BB962C8B-B14F-4D97-AF65-F5344CB8AC3E}">
        <p14:creationId xmlns:p14="http://schemas.microsoft.com/office/powerpoint/2010/main" val="35193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Effect transition="in" filter="fade">
                                      <p:cBhvr>
                                        <p:cTn id="30"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a:t>
            </a:r>
          </a:p>
        </p:txBody>
      </p:sp>
      <p:sp>
        <p:nvSpPr>
          <p:cNvPr id="3" name="Content Placeholder 2"/>
          <p:cNvSpPr>
            <a:spLocks noGrp="1"/>
          </p:cNvSpPr>
          <p:nvPr>
            <p:ph idx="1"/>
          </p:nvPr>
        </p:nvSpPr>
        <p:spPr>
          <a:xfrm>
            <a:off x="457200" y="950976"/>
            <a:ext cx="8229600" cy="4489704"/>
          </a:xfrm>
        </p:spPr>
        <p:txBody>
          <a:bodyPr>
            <a:normAutofit/>
          </a:bodyPr>
          <a:lstStyle/>
          <a:p>
            <a:pPr marL="457200" lvl="1">
              <a:lnSpc>
                <a:spcPct val="150000"/>
              </a:lnSpc>
            </a:pPr>
            <a:r>
              <a:rPr lang="vi-VN" sz="2400"/>
              <a:t>Hibernate cho phép bạn thực hiện các câu truy vấn dữ liệu bằng cách sử dụng ngôn ngữ SQL mở rộng của Hibernate (HQL) hoặc là ngôn ngữ SQL nguyên thuỷ cũng như là sử dụng các API</a:t>
            </a:r>
            <a:r>
              <a:rPr lang="vi-VN" sz="2400" smtClean="0"/>
              <a:t>.</a:t>
            </a:r>
            <a:endParaRPr lang="en-US" sz="2400" smtClean="0"/>
          </a:p>
          <a:p>
            <a:pPr marL="457200" lvl="1">
              <a:lnSpc>
                <a:spcPct val="150000"/>
              </a:lnSpc>
            </a:pPr>
            <a:r>
              <a:rPr lang="en-US" sz="2400" smtClean="0"/>
              <a:t>Có </a:t>
            </a:r>
            <a:r>
              <a:rPr lang="en-US" sz="2400"/>
              <a:t>Hibernate framework mà giờ đây khi bạn phát triển một ứng dụng bạn chỉ còn chú tâm vào những layer khác mà không phải bận tâm nhiều về persistence layer nữa.</a:t>
            </a:r>
          </a:p>
        </p:txBody>
      </p:sp>
    </p:spTree>
    <p:extLst>
      <p:ext uri="{BB962C8B-B14F-4D97-AF65-F5344CB8AC3E}">
        <p14:creationId xmlns:p14="http://schemas.microsoft.com/office/powerpoint/2010/main" val="227213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0" y="1271270"/>
            <a:ext cx="6888480" cy="389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599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Thank you</a:t>
            </a:r>
            <a:r>
              <a:rPr lang="en-GB" smtClean="0"/>
              <a:t/>
            </a:r>
            <a:br>
              <a:rPr lang="en-GB" smtClean="0"/>
            </a:br>
            <a:endParaRPr lang="en-GB" dirty="0">
              <a:solidFill>
                <a:srgbClr val="422F20"/>
              </a:solidFill>
            </a:endParaRPr>
          </a:p>
        </p:txBody>
      </p:sp>
      <p:pic>
        <p:nvPicPr>
          <p:cNvPr id="11" name="Picture Placeholder 10"/>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42466" r="42466"/>
          <a:stretch>
            <a:fillRect/>
          </a:stretch>
        </p:blipFill>
        <p:spPr/>
      </p:pic>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4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Tổng </a:t>
            </a:r>
            <a:r>
              <a:rPr lang="en-GB"/>
              <a:t>quan </a:t>
            </a:r>
            <a:r>
              <a:rPr lang="en-GB" smtClean="0"/>
              <a:t>Java</a:t>
            </a:r>
            <a:endParaRPr lang="en-GB" dirty="0"/>
          </a:p>
        </p:txBody>
      </p:sp>
      <p:sp>
        <p:nvSpPr>
          <p:cNvPr id="9" name="Content Placeholder 8"/>
          <p:cNvSpPr>
            <a:spLocks noGrp="1"/>
          </p:cNvSpPr>
          <p:nvPr>
            <p:ph idx="1"/>
          </p:nvPr>
        </p:nvSpPr>
        <p:spPr>
          <a:xfrm>
            <a:off x="457200" y="836892"/>
            <a:ext cx="8229600" cy="4664748"/>
          </a:xfrm>
        </p:spPr>
        <p:txBody>
          <a:bodyPr>
            <a:normAutofit lnSpcReduction="10000"/>
          </a:bodyPr>
          <a:lstStyle/>
          <a:p>
            <a:pPr>
              <a:lnSpc>
                <a:spcPct val="120000"/>
              </a:lnSpc>
              <a:buFont typeface="Wingdings" panose="05000000000000000000" pitchFamily="2" charset="2"/>
              <a:buChar char="§"/>
            </a:pPr>
            <a:r>
              <a:rPr lang="vi-VN"/>
              <a:t>J2SE: hỗ trợ xây dựng các Desktop Application </a:t>
            </a:r>
            <a:r>
              <a:rPr lang="vi-VN" b="1"/>
              <a:t>&lt;desktop&gt;</a:t>
            </a:r>
            <a:endParaRPr lang="en-US"/>
          </a:p>
          <a:p>
            <a:pPr>
              <a:lnSpc>
                <a:spcPct val="120000"/>
              </a:lnSpc>
              <a:buFont typeface="Wingdings" panose="05000000000000000000" pitchFamily="2" charset="2"/>
              <a:buChar char="§"/>
            </a:pPr>
            <a:r>
              <a:rPr lang="vi-VN"/>
              <a:t>J2ME là lập trình cho thiết bị di động. </a:t>
            </a:r>
            <a:r>
              <a:rPr lang="vi-VN" b="1"/>
              <a:t>&lt;</a:t>
            </a:r>
            <a:r>
              <a:rPr lang="vi-VN" b="1" smtClean="0"/>
              <a:t>Mobile&gt;</a:t>
            </a:r>
            <a:endParaRPr lang="en-US"/>
          </a:p>
          <a:p>
            <a:pPr>
              <a:lnSpc>
                <a:spcPct val="120000"/>
              </a:lnSpc>
              <a:buFont typeface="Wingdings" panose="05000000000000000000" pitchFamily="2" charset="2"/>
              <a:buChar char="§"/>
            </a:pPr>
            <a:r>
              <a:rPr lang="vi-VN" smtClean="0"/>
              <a:t>J2EE</a:t>
            </a:r>
            <a:r>
              <a:rPr lang="vi-VN"/>
              <a:t>: </a:t>
            </a:r>
            <a:r>
              <a:rPr lang="vi-VN"/>
              <a:t>hỗ </a:t>
            </a:r>
            <a:r>
              <a:rPr lang="vi-VN" smtClean="0"/>
              <a:t>trợ </a:t>
            </a:r>
            <a:r>
              <a:rPr lang="vi-VN"/>
              <a:t>xây dựng Web Application và các dịch vụ Web </a:t>
            </a:r>
            <a:r>
              <a:rPr lang="vi-VN" b="1"/>
              <a:t>&lt;</a:t>
            </a:r>
            <a:r>
              <a:rPr lang="vi-VN" b="1"/>
              <a:t>Web</a:t>
            </a:r>
            <a:r>
              <a:rPr lang="vi-VN" b="1" smtClean="0"/>
              <a:t>&gt;</a:t>
            </a:r>
            <a:endParaRPr lang="en-US" b="1" smtClean="0"/>
          </a:p>
          <a:p>
            <a:pPr>
              <a:lnSpc>
                <a:spcPct val="120000"/>
              </a:lnSpc>
              <a:buFont typeface="Wingdings" panose="05000000000000000000" pitchFamily="2" charset="2"/>
              <a:buChar char="§"/>
            </a:pPr>
            <a:r>
              <a:rPr lang="vi-VN"/>
              <a:t>Java được xây dựng trên nền tảng của C và C++</a:t>
            </a:r>
            <a:endParaRPr lang="en-US"/>
          </a:p>
          <a:p>
            <a:pPr>
              <a:lnSpc>
                <a:spcPct val="120000"/>
              </a:lnSpc>
              <a:buFont typeface="Wingdings" panose="05000000000000000000" pitchFamily="2" charset="2"/>
              <a:buChar char="§"/>
            </a:pPr>
            <a:r>
              <a:rPr lang="vi-VN"/>
              <a:t>Đặc trưng của java:</a:t>
            </a:r>
            <a:endParaRPr lang="en-US"/>
          </a:p>
          <a:p>
            <a:pPr marL="974725" lvl="0">
              <a:lnSpc>
                <a:spcPct val="120000"/>
              </a:lnSpc>
              <a:buFont typeface="Wingdings" panose="05000000000000000000" pitchFamily="2" charset="2"/>
              <a:buChar char="Ø"/>
              <a:tabLst>
                <a:tab pos="1082675" algn="l"/>
              </a:tabLst>
            </a:pPr>
            <a:r>
              <a:rPr lang="vi-VN"/>
              <a:t>Đơn giản</a:t>
            </a:r>
            <a:endParaRPr lang="en-US"/>
          </a:p>
          <a:p>
            <a:pPr marL="974725" lvl="0">
              <a:lnSpc>
                <a:spcPct val="120000"/>
              </a:lnSpc>
              <a:buFont typeface="Wingdings" panose="05000000000000000000" pitchFamily="2" charset="2"/>
              <a:buChar char="Ø"/>
              <a:tabLst>
                <a:tab pos="1082675" algn="l"/>
              </a:tabLst>
            </a:pPr>
            <a:r>
              <a:rPr lang="vi-VN"/>
              <a:t>Hướng đối tượng</a:t>
            </a:r>
            <a:endParaRPr lang="en-US"/>
          </a:p>
          <a:p>
            <a:pPr marL="974725" lvl="0">
              <a:lnSpc>
                <a:spcPct val="120000"/>
              </a:lnSpc>
              <a:buFont typeface="Wingdings" panose="05000000000000000000" pitchFamily="2" charset="2"/>
              <a:buChar char="Ø"/>
              <a:tabLst>
                <a:tab pos="1082675" algn="l"/>
              </a:tabLst>
            </a:pPr>
            <a:r>
              <a:rPr lang="vi-VN"/>
              <a:t>Độc lập với hệ nền</a:t>
            </a:r>
            <a:endParaRPr lang="en-US"/>
          </a:p>
          <a:p>
            <a:pPr marL="974725" lvl="0">
              <a:lnSpc>
                <a:spcPct val="120000"/>
              </a:lnSpc>
              <a:buFont typeface="Wingdings" panose="05000000000000000000" pitchFamily="2" charset="2"/>
              <a:buChar char="Ø"/>
              <a:tabLst>
                <a:tab pos="1082675" algn="l"/>
              </a:tabLst>
            </a:pPr>
            <a:r>
              <a:rPr lang="vi-VN"/>
              <a:t>Hỗ trợ lập trình </a:t>
            </a:r>
            <a:r>
              <a:rPr lang="vi-VN"/>
              <a:t>đa </a:t>
            </a:r>
            <a:r>
              <a:rPr lang="vi-VN" smtClean="0"/>
              <a:t>tuyến</a:t>
            </a:r>
            <a:endParaRPr lang="en-US" smtClean="0"/>
          </a:p>
          <a:p>
            <a:pPr marL="974725" lvl="0">
              <a:lnSpc>
                <a:spcPct val="120000"/>
              </a:lnSpc>
              <a:buFont typeface="Wingdings" panose="05000000000000000000" pitchFamily="2" charset="2"/>
              <a:buChar char="Ø"/>
              <a:tabLst>
                <a:tab pos="1082675" algn="l"/>
              </a:tabLst>
            </a:pPr>
            <a:r>
              <a:rPr lang="en-US" smtClean="0"/>
              <a:t>.....</a:t>
            </a:r>
            <a:endParaRPr lang="en-US"/>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119938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Effect transition="in" filter="fade">
                                      <p:cBhvr>
                                        <p:cTn id="31" dur="500"/>
                                        <p:tgtEl>
                                          <p:spTgt spid="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xEl>
                                              <p:pRg st="6" end="6"/>
                                            </p:txEl>
                                          </p:spTgt>
                                        </p:tgtEl>
                                        <p:attrNameLst>
                                          <p:attrName>style.visibility</p:attrName>
                                        </p:attrNameLst>
                                      </p:cBhvr>
                                      <p:to>
                                        <p:strVal val="visible"/>
                                      </p:to>
                                    </p:set>
                                    <p:animEffect transition="in" filter="fade">
                                      <p:cBhvr>
                                        <p:cTn id="36" dur="500"/>
                                        <p:tgtEl>
                                          <p:spTgt spid="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animEffect transition="in" filter="fade">
                                      <p:cBhvr>
                                        <p:cTn id="41" dur="500"/>
                                        <p:tgtEl>
                                          <p:spTgt spid="9">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xEl>
                                              <p:pRg st="8" end="8"/>
                                            </p:txEl>
                                          </p:spTgt>
                                        </p:tgtEl>
                                        <p:attrNameLst>
                                          <p:attrName>style.visibility</p:attrName>
                                        </p:attrNameLst>
                                      </p:cBhvr>
                                      <p:to>
                                        <p:strVal val="visible"/>
                                      </p:to>
                                    </p:set>
                                    <p:animEffect transition="in" filter="fade">
                                      <p:cBhvr>
                                        <p:cTn id="46" dur="500"/>
                                        <p:tgtEl>
                                          <p:spTgt spid="9">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
                                            <p:txEl>
                                              <p:pRg st="9" end="9"/>
                                            </p:txEl>
                                          </p:spTgt>
                                        </p:tgtEl>
                                        <p:attrNameLst>
                                          <p:attrName>style.visibility</p:attrName>
                                        </p:attrNameLst>
                                      </p:cBhvr>
                                      <p:to>
                                        <p:strVal val="visible"/>
                                      </p:to>
                                    </p:set>
                                    <p:animEffect transition="in" filter="fade">
                                      <p:cBhvr>
                                        <p:cTn id="51"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mtClean="0"/>
              <a:t>Các kiểu ứng dụng java</a:t>
            </a:r>
            <a:endParaRPr lang="en-GB" dirty="0"/>
          </a:p>
        </p:txBody>
      </p:sp>
      <p:sp>
        <p:nvSpPr>
          <p:cNvPr id="9" name="Content Placeholder 8"/>
          <p:cNvSpPr>
            <a:spLocks noGrp="1"/>
          </p:cNvSpPr>
          <p:nvPr>
            <p:ph idx="1"/>
          </p:nvPr>
        </p:nvSpPr>
        <p:spPr>
          <a:xfrm>
            <a:off x="457200" y="836892"/>
            <a:ext cx="8473440" cy="4771428"/>
          </a:xfrm>
        </p:spPr>
        <p:txBody>
          <a:bodyPr>
            <a:normAutofit fontScale="92500" lnSpcReduction="10000"/>
          </a:bodyPr>
          <a:lstStyle/>
          <a:p>
            <a:pPr>
              <a:lnSpc>
                <a:spcPct val="120000"/>
              </a:lnSpc>
            </a:pPr>
            <a:r>
              <a:rPr lang="vi-VN" b="1" smtClean="0"/>
              <a:t>Applets</a:t>
            </a:r>
            <a:r>
              <a:rPr lang="vi-VN" smtClean="0"/>
              <a:t>:</a:t>
            </a:r>
            <a:r>
              <a:rPr lang="en-US" smtClean="0"/>
              <a:t> </a:t>
            </a:r>
            <a:r>
              <a:rPr lang="vi-VN" b="1" smtClean="0"/>
              <a:t>Applet </a:t>
            </a:r>
            <a:r>
              <a:rPr lang="vi-VN" b="1"/>
              <a:t>là chương trình Java được tạo ra để sử dụng trên Internet</a:t>
            </a:r>
            <a:r>
              <a:rPr lang="vi-VN"/>
              <a:t> thông qua các trình duyệt hỗ trợ Java như IE hay Netscape. </a:t>
            </a:r>
            <a:r>
              <a:rPr lang="vi-VN" b="1"/>
              <a:t>Applet được nhúng bên trong trang Web</a:t>
            </a:r>
            <a:r>
              <a:rPr lang="vi-VN"/>
              <a:t>. </a:t>
            </a:r>
            <a:r>
              <a:rPr lang="vi-VN" b="1"/>
              <a:t>Khi trang Web hiển thị trong trình duyệt, Applet sẽ được tải về và thực thi tại trình </a:t>
            </a:r>
            <a:r>
              <a:rPr lang="vi-VN" b="1"/>
              <a:t>duyệt</a:t>
            </a:r>
            <a:r>
              <a:rPr lang="vi-VN" b="1" smtClean="0"/>
              <a:t>.</a:t>
            </a:r>
            <a:endParaRPr lang="en-US" b="1" smtClean="0"/>
          </a:p>
          <a:p>
            <a:pPr>
              <a:lnSpc>
                <a:spcPct val="120000"/>
              </a:lnSpc>
            </a:pPr>
            <a:r>
              <a:rPr lang="vi-VN" b="1"/>
              <a:t>JSP</a:t>
            </a:r>
            <a:r>
              <a:rPr lang="vi-VN"/>
              <a:t>/</a:t>
            </a:r>
            <a:r>
              <a:rPr lang="vi-VN" b="1"/>
              <a:t>Servlet</a:t>
            </a:r>
            <a:endParaRPr lang="en-US"/>
          </a:p>
          <a:p>
            <a:pPr marL="0" indent="0">
              <a:lnSpc>
                <a:spcPct val="120000"/>
              </a:lnSpc>
              <a:buNone/>
            </a:pPr>
            <a:r>
              <a:rPr lang="vi-VN" smtClean="0"/>
              <a:t>Ở </a:t>
            </a:r>
            <a:r>
              <a:rPr lang="vi-VN"/>
              <a:t>các ứng dụng Web, máy trạm gửi yêu cầu tới máy chủ. Máy chủ xử lý và gửi kết quả trở lại máy trạm. Các Java API chạy trên máy chủ chịu trách nhiệm xử lý tại máy chủ và trả lời các yêu cầu của máy trạm. Các Java API chạy trên máy chủ này mở rộng khả năng của các ứng dụng Java API chuẩn. </a:t>
            </a:r>
            <a:r>
              <a:rPr lang="vi-VN" b="1" u="sng"/>
              <a:t>Các ứng dụng trên máy chủ này được gọi là các JSP/Servlet</a:t>
            </a:r>
            <a:r>
              <a:rPr lang="vi-VN"/>
              <a:t>. </a:t>
            </a:r>
            <a:r>
              <a:rPr lang="vi-VN" b="1" u="sng"/>
              <a:t>hoặc Applet tại máy chủ</a:t>
            </a:r>
            <a:r>
              <a:rPr lang="vi-VN"/>
              <a:t>. Xử lý Form của HTML là cách sử dụng đơn giản nhất của JSP/Servlet. Chúng còn có thể được dùng để xử lý dữ liệu, thực thi các giao dịch và thường được thực thi thông qua máy chủ Web.</a:t>
            </a:r>
            <a:endParaRPr lang="en-US"/>
          </a:p>
          <a:p>
            <a:endParaRPr lang="en-US"/>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16276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mtClean="0"/>
              <a:t>Các kiểu ứng dụng java</a:t>
            </a:r>
            <a:endParaRPr lang="en-GB" dirty="0"/>
          </a:p>
        </p:txBody>
      </p:sp>
      <p:sp>
        <p:nvSpPr>
          <p:cNvPr id="9" name="Content Placeholder 8"/>
          <p:cNvSpPr>
            <a:spLocks noGrp="1"/>
          </p:cNvSpPr>
          <p:nvPr>
            <p:ph idx="1"/>
          </p:nvPr>
        </p:nvSpPr>
        <p:spPr>
          <a:xfrm>
            <a:off x="457200" y="836892"/>
            <a:ext cx="8473440" cy="4771428"/>
          </a:xfrm>
        </p:spPr>
        <p:txBody>
          <a:bodyPr>
            <a:normAutofit fontScale="92500"/>
          </a:bodyPr>
          <a:lstStyle/>
          <a:p>
            <a:pPr>
              <a:lnSpc>
                <a:spcPct val="120000"/>
              </a:lnSpc>
            </a:pPr>
            <a:r>
              <a:rPr lang="vi-VN"/>
              <a:t>Ứng dụng </a:t>
            </a:r>
            <a:r>
              <a:rPr lang="vi-VN"/>
              <a:t>dòng </a:t>
            </a:r>
            <a:r>
              <a:rPr lang="vi-VN" smtClean="0"/>
              <a:t>lệnh</a:t>
            </a:r>
            <a:r>
              <a:rPr lang="en-US" smtClean="0"/>
              <a:t>:</a:t>
            </a:r>
            <a:r>
              <a:rPr lang="vi-VN" smtClean="0"/>
              <a:t>Các </a:t>
            </a:r>
            <a:r>
              <a:rPr lang="vi-VN"/>
              <a:t>chương trình này chạy từ dấu nhắc lệnh và không sử dụng giao diện đồ họa. Các thông tin nhập xuất được thể hiện tại dấu nhắc lệnh.</a:t>
            </a:r>
            <a:endParaRPr lang="en-US"/>
          </a:p>
          <a:p>
            <a:pPr>
              <a:lnSpc>
                <a:spcPct val="120000"/>
              </a:lnSpc>
            </a:pPr>
            <a:r>
              <a:rPr lang="vi-VN"/>
              <a:t>Ứng dụng đồ họa -- giao diện đồ </a:t>
            </a:r>
            <a:r>
              <a:rPr lang="vi-VN"/>
              <a:t>họa</a:t>
            </a:r>
            <a:r>
              <a:rPr lang="vi-VN" smtClean="0"/>
              <a:t>.</a:t>
            </a:r>
            <a:endParaRPr lang="en-US" smtClean="0"/>
          </a:p>
          <a:p>
            <a:pPr>
              <a:lnSpc>
                <a:spcPct val="120000"/>
              </a:lnSpc>
            </a:pPr>
            <a:r>
              <a:rPr lang="vi-VN"/>
              <a:t>Ứng dụng cơ sở </a:t>
            </a:r>
            <a:r>
              <a:rPr lang="vi-VN"/>
              <a:t>dữ </a:t>
            </a:r>
            <a:r>
              <a:rPr lang="vi-VN" smtClean="0"/>
              <a:t>liệu</a:t>
            </a:r>
            <a:r>
              <a:rPr lang="en-US" smtClean="0"/>
              <a:t>: </a:t>
            </a:r>
            <a:r>
              <a:rPr lang="vi-VN" smtClean="0"/>
              <a:t>Các </a:t>
            </a:r>
            <a:r>
              <a:rPr lang="vi-VN"/>
              <a:t>ứng dụng này sử dụng </a:t>
            </a:r>
            <a:r>
              <a:rPr lang="vi-VN" b="1"/>
              <a:t>JDBC API</a:t>
            </a:r>
            <a:r>
              <a:rPr lang="vi-VN"/>
              <a:t> để kết nối tới cơ sở dữ liệu. Chúng có thể là Applet hay ứng dụng, nhưng Applet bị giới hạn bởi tính bảo mật.</a:t>
            </a:r>
            <a:endParaRPr lang="en-US"/>
          </a:p>
          <a:p>
            <a:pPr>
              <a:lnSpc>
                <a:spcPct val="120000"/>
              </a:lnSpc>
            </a:pPr>
            <a:r>
              <a:rPr lang="vi-VN"/>
              <a:t>Ứng </a:t>
            </a:r>
            <a:r>
              <a:rPr lang="vi-VN"/>
              <a:t>dụng </a:t>
            </a:r>
            <a:r>
              <a:rPr lang="vi-VN" smtClean="0"/>
              <a:t>mạng</a:t>
            </a:r>
            <a:r>
              <a:rPr lang="en-US" smtClean="0"/>
              <a:t>: </a:t>
            </a:r>
            <a:r>
              <a:rPr lang="vi-VN" smtClean="0"/>
              <a:t>Java </a:t>
            </a:r>
            <a:r>
              <a:rPr lang="vi-VN"/>
              <a:t>là một ngôn ngữ rất thích hợp cho việc xây dựng các ứng dụng mạng. Với thư viện Socket bạn có thể lập trình với hai giao thức: </a:t>
            </a:r>
            <a:r>
              <a:rPr lang="vi-VN" b="1"/>
              <a:t>UDP và TCP.</a:t>
            </a:r>
            <a:endParaRPr lang="en-US"/>
          </a:p>
          <a:p>
            <a:pPr>
              <a:lnSpc>
                <a:spcPct val="120000"/>
              </a:lnSpc>
            </a:pPr>
            <a:r>
              <a:rPr lang="vi-VN"/>
              <a:t>Ứng dụng </a:t>
            </a:r>
            <a:r>
              <a:rPr lang="vi-VN"/>
              <a:t>nhiều </a:t>
            </a:r>
            <a:r>
              <a:rPr lang="vi-VN" smtClean="0"/>
              <a:t>tầng</a:t>
            </a:r>
            <a:r>
              <a:rPr lang="en-US" smtClean="0"/>
              <a:t>: </a:t>
            </a:r>
            <a:r>
              <a:rPr lang="vi-VN" smtClean="0"/>
              <a:t>Với </a:t>
            </a:r>
            <a:r>
              <a:rPr lang="vi-VN"/>
              <a:t>Java bạn có thể xây dựng phân tán nhiều tầng với nhiều hỗ trợ khác nhau như: RMI, CORBA, EJB, Web Service</a:t>
            </a:r>
            <a:endParaRPr lang="en-US"/>
          </a:p>
          <a:p>
            <a:endParaRPr lang="en-US"/>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392615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mtClean="0"/>
              <a:t>Tổng quan MVC</a:t>
            </a:r>
            <a:endParaRPr lang="en-GB" dirty="0"/>
          </a:p>
        </p:txBody>
      </p:sp>
      <p:sp>
        <p:nvSpPr>
          <p:cNvPr id="9" name="Content Placeholder 8"/>
          <p:cNvSpPr>
            <a:spLocks noGrp="1"/>
          </p:cNvSpPr>
          <p:nvPr>
            <p:ph idx="1"/>
          </p:nvPr>
        </p:nvSpPr>
        <p:spPr>
          <a:xfrm>
            <a:off x="457200" y="836892"/>
            <a:ext cx="8473440" cy="4771428"/>
          </a:xfrm>
        </p:spPr>
        <p:txBody>
          <a:bodyPr>
            <a:normAutofit/>
          </a:bodyPr>
          <a:lstStyle/>
          <a:p>
            <a:pPr>
              <a:buFont typeface="Wingdings" panose="05000000000000000000" pitchFamily="2" charset="2"/>
              <a:buChar char="§"/>
            </a:pPr>
            <a:r>
              <a:rPr lang="vi-VN"/>
              <a:t>Mô hình MVC (Model - View - Controller) là một kiến trúc phần mềm hay mô hình thiết kế được sử dụng trong kỹ thuật phần mềm. Nó giúp cho các developer tách ứng dụng của họ ra 3 thành phần khác nhau Model, View và Controller. Mỗi thành phần có một nhiệm vụ riêng biệt và độc lập với các thành phần khác.</a:t>
            </a:r>
            <a:endParaRPr lang="en-US"/>
          </a:p>
          <a:p>
            <a:pPr>
              <a:buFont typeface="Wingdings" panose="05000000000000000000" pitchFamily="2" charset="2"/>
              <a:buChar char="§"/>
            </a:pPr>
            <a:endParaRPr lang="en-GB" smtClean="0"/>
          </a:p>
        </p:txBody>
      </p:sp>
      <p:pic>
        <p:nvPicPr>
          <p:cNvPr id="4" name="Picture 3" descr="Tìm hiểu mô hình MVC là gì ?">
            <a:hlinkClick r:id="rId3" tooltip="&quot;Click vào để xem hình ảnh&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26920" y="3222606"/>
            <a:ext cx="5394959" cy="2202834"/>
          </a:xfrm>
          <a:prstGeom prst="rect">
            <a:avLst/>
          </a:prstGeom>
          <a:noFill/>
          <a:ln>
            <a:noFill/>
          </a:ln>
        </p:spPr>
      </p:pic>
    </p:spTree>
    <p:extLst>
      <p:ext uri="{BB962C8B-B14F-4D97-AF65-F5344CB8AC3E}">
        <p14:creationId xmlns:p14="http://schemas.microsoft.com/office/powerpoint/2010/main" val="240525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a:t>Model</a:t>
            </a:r>
            <a:endParaRPr lang="en-US"/>
          </a:p>
        </p:txBody>
      </p:sp>
      <p:sp>
        <p:nvSpPr>
          <p:cNvPr id="9" name="Content Placeholder 8"/>
          <p:cNvSpPr>
            <a:spLocks noGrp="1"/>
          </p:cNvSpPr>
          <p:nvPr>
            <p:ph idx="1"/>
          </p:nvPr>
        </p:nvSpPr>
        <p:spPr>
          <a:xfrm>
            <a:off x="457200" y="836892"/>
            <a:ext cx="8473440" cy="4771428"/>
          </a:xfrm>
        </p:spPr>
        <p:txBody>
          <a:bodyPr>
            <a:normAutofit/>
          </a:bodyPr>
          <a:lstStyle/>
          <a:p>
            <a:pPr>
              <a:buFont typeface="Wingdings" panose="05000000000000000000" pitchFamily="2" charset="2"/>
              <a:buChar char="§"/>
            </a:pPr>
            <a:r>
              <a:rPr lang="vi-VN"/>
              <a:t>Đây là thành phần chứa tất cả các nghiệp vụ logic, phương thức xử lý, truy xuất database, đối tượng mô tả dữ liệu như các Class, hàm xử lý...</a:t>
            </a:r>
            <a:endParaRPr lang="en-US"/>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223944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smtClean="0"/>
              <a:t>View</a:t>
            </a:r>
            <a:endParaRPr lang="en-US"/>
          </a:p>
        </p:txBody>
      </p:sp>
      <p:sp>
        <p:nvSpPr>
          <p:cNvPr id="9" name="Content Placeholder 8"/>
          <p:cNvSpPr>
            <a:spLocks noGrp="1"/>
          </p:cNvSpPr>
          <p:nvPr>
            <p:ph idx="1"/>
          </p:nvPr>
        </p:nvSpPr>
        <p:spPr>
          <a:xfrm>
            <a:off x="457200" y="836892"/>
            <a:ext cx="8473440" cy="4771428"/>
          </a:xfrm>
        </p:spPr>
        <p:txBody>
          <a:bodyPr>
            <a:normAutofit/>
          </a:bodyPr>
          <a:lstStyle/>
          <a:p>
            <a:r>
              <a:rPr lang="vi-VN"/>
              <a:t>Đảm nhận việc hiển thị thông tin, tương tác với người dùng, nơi chứa tất cả các đối tượng GUI như textbox, images...Hiểu một cách đơn giản, nó là tập hợp các form hoặc các file HTML.</a:t>
            </a:r>
            <a:endParaRPr lang="en-US"/>
          </a:p>
        </p:txBody>
      </p:sp>
    </p:spTree>
    <p:extLst>
      <p:ext uri="{BB962C8B-B14F-4D97-AF65-F5344CB8AC3E}">
        <p14:creationId xmlns:p14="http://schemas.microsoft.com/office/powerpoint/2010/main" val="290197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smtClean="0"/>
              <a:t>Controller</a:t>
            </a:r>
            <a:endParaRPr lang="en-US"/>
          </a:p>
        </p:txBody>
      </p:sp>
      <p:sp>
        <p:nvSpPr>
          <p:cNvPr id="9" name="Content Placeholder 8"/>
          <p:cNvSpPr>
            <a:spLocks noGrp="1"/>
          </p:cNvSpPr>
          <p:nvPr>
            <p:ph idx="1"/>
          </p:nvPr>
        </p:nvSpPr>
        <p:spPr>
          <a:xfrm>
            <a:off x="457200" y="836892"/>
            <a:ext cx="8473440" cy="4771428"/>
          </a:xfrm>
        </p:spPr>
        <p:txBody>
          <a:bodyPr>
            <a:normAutofit/>
          </a:bodyPr>
          <a:lstStyle/>
          <a:p>
            <a:r>
              <a:rPr lang="vi-VN"/>
              <a:t>Giữ nhiệm vụ nhận điều hướng các yêu cầu từ người dùng và gọi đúng những phương thức xử lý chúng... </a:t>
            </a:r>
            <a:r>
              <a:rPr lang="vi-VN" b="1"/>
              <a:t>Chẳng hạn thành phần này sẽ nhận request từ url và form để thao tác trực tiếp với Model.</a:t>
            </a:r>
            <a:endParaRPr lang="en-US"/>
          </a:p>
        </p:txBody>
      </p:sp>
    </p:spTree>
    <p:extLst>
      <p:ext uri="{BB962C8B-B14F-4D97-AF65-F5344CB8AC3E}">
        <p14:creationId xmlns:p14="http://schemas.microsoft.com/office/powerpoint/2010/main" val="384942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theme/theme1.xml><?xml version="1.0" encoding="utf-8"?>
<a:theme xmlns:a="http://schemas.openxmlformats.org/drawingml/2006/main" name="Office Theme">
  <a:themeElements>
    <a:clrScheme name="RetroGrade">
      <a:dk1>
        <a:srgbClr val="422F20"/>
      </a:dk1>
      <a:lt1>
        <a:srgbClr val="FFFAE7"/>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1307</Words>
  <Application>Microsoft Office PowerPoint</Application>
  <PresentationFormat>On-screen Show (16:10)</PresentationFormat>
  <Paragraphs>85</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Bebas Neue</vt:lpstr>
      <vt:lpstr>Arial</vt:lpstr>
      <vt:lpstr>Calibri</vt:lpstr>
      <vt:lpstr>Georgia</vt:lpstr>
      <vt:lpstr>Wingdings</vt:lpstr>
      <vt:lpstr>Office Theme</vt:lpstr>
      <vt:lpstr>Training Week 1</vt:lpstr>
      <vt:lpstr>Nội Dung</vt:lpstr>
      <vt:lpstr>Tổng quan Java</vt:lpstr>
      <vt:lpstr>Các kiểu ứng dụng java</vt:lpstr>
      <vt:lpstr>Các kiểu ứng dụng java</vt:lpstr>
      <vt:lpstr>Tổng quan MVC</vt:lpstr>
      <vt:lpstr>Model</vt:lpstr>
      <vt:lpstr>View</vt:lpstr>
      <vt:lpstr>Controller</vt:lpstr>
      <vt:lpstr>Làm việc như thế nào</vt:lpstr>
      <vt:lpstr>Ưu – Nhược điểm</vt:lpstr>
      <vt:lpstr>Kiến trúc mô hình MVC</vt:lpstr>
      <vt:lpstr>Tổng quan Spring Framework</vt:lpstr>
      <vt:lpstr>Tổng quan Spring Framework</vt:lpstr>
      <vt:lpstr>Maven</vt:lpstr>
      <vt:lpstr>Ưu điểm của Maven </vt:lpstr>
      <vt:lpstr>Framework</vt:lpstr>
      <vt:lpstr>Persistence Layer</vt:lpstr>
      <vt:lpstr>Hibernate framework</vt:lpstr>
      <vt:lpstr>Hibernate framework</vt:lpstr>
      <vt:lpstr>Hibernate framework</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Dao Khau</cp:lastModifiedBy>
  <cp:revision>215</cp:revision>
  <dcterms:created xsi:type="dcterms:W3CDTF">2011-04-07T19:22:19Z</dcterms:created>
  <dcterms:modified xsi:type="dcterms:W3CDTF">2013-11-13T08:09:52Z</dcterms:modified>
</cp:coreProperties>
</file>