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68" r:id="rId3"/>
    <p:sldId id="283" r:id="rId4"/>
    <p:sldId id="284" r:id="rId5"/>
    <p:sldId id="285" r:id="rId6"/>
    <p:sldId id="286" r:id="rId7"/>
    <p:sldId id="288" r:id="rId8"/>
    <p:sldId id="287" r:id="rId9"/>
    <p:sldId id="289" r:id="rId10"/>
    <p:sldId id="276" r:id="rId11"/>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orient="horz" pos="666">
          <p15:clr>
            <a:srgbClr val="A4A3A4"/>
          </p15:clr>
        </p15:guide>
        <p15:guide id="3" orient="horz" pos="1135">
          <p15:clr>
            <a:srgbClr val="A4A3A4"/>
          </p15:clr>
        </p15:guide>
        <p15:guide id="4" pos="2880">
          <p15:clr>
            <a:srgbClr val="A4A3A4"/>
          </p15:clr>
        </p15:guide>
        <p15:guide id="5" pos="3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D3C5"/>
    <a:srgbClr val="C3E3DA"/>
    <a:srgbClr val="422F20"/>
    <a:srgbClr val="FFFFFF"/>
    <a:srgbClr val="D1B69F"/>
    <a:srgbClr val="FFFAE7"/>
    <a:srgbClr val="F4F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993" autoAdjust="0"/>
  </p:normalViewPr>
  <p:slideViewPr>
    <p:cSldViewPr snapToGrid="0">
      <p:cViewPr varScale="1">
        <p:scale>
          <a:sx n="63" d="100"/>
          <a:sy n="63" d="100"/>
        </p:scale>
        <p:origin x="1512" y="48"/>
      </p:cViewPr>
      <p:guideLst>
        <p:guide orient="horz" pos="1800"/>
        <p:guide orient="horz" pos="666"/>
        <p:guide orient="horz" pos="1135"/>
        <p:guide pos="2880"/>
        <p:guide pos="3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C8094-29D6-43C1-94E7-CB5935C8FF5D}" type="datetimeFigureOut">
              <a:rPr lang="en-US" smtClean="0"/>
              <a:t>11/12/2013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54392-1531-43D2-94F5-336C9745D357}" type="slidenum">
              <a:rPr lang="en-US" smtClean="0"/>
              <a:t>‹#›</a:t>
            </a:fld>
            <a:endParaRPr lang="en-US"/>
          </a:p>
        </p:txBody>
      </p:sp>
    </p:spTree>
    <p:extLst>
      <p:ext uri="{BB962C8B-B14F-4D97-AF65-F5344CB8AC3E}">
        <p14:creationId xmlns:p14="http://schemas.microsoft.com/office/powerpoint/2010/main" val="314309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Application_programming_interfac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Application_programming_interfac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6</a:t>
            </a:fld>
            <a:endParaRPr lang="en-US"/>
          </a:p>
        </p:txBody>
      </p:sp>
    </p:spTree>
    <p:extLst>
      <p:ext uri="{BB962C8B-B14F-4D97-AF65-F5344CB8AC3E}">
        <p14:creationId xmlns:p14="http://schemas.microsoft.com/office/powerpoint/2010/main" val="2581746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7</a:t>
            </a:fld>
            <a:endParaRPr lang="en-US"/>
          </a:p>
        </p:txBody>
      </p:sp>
    </p:spTree>
    <p:extLst>
      <p:ext uri="{BB962C8B-B14F-4D97-AF65-F5344CB8AC3E}">
        <p14:creationId xmlns:p14="http://schemas.microsoft.com/office/powerpoint/2010/main" val="2831650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API (</a:t>
            </a:r>
            <a:r>
              <a:rPr lang="en-US" sz="1200" b="1" i="0" kern="1200" smtClean="0">
                <a:solidFill>
                  <a:schemeClr val="tx1"/>
                </a:solidFill>
                <a:effectLst/>
                <a:latin typeface="+mn-lt"/>
                <a:ea typeface="+mn-ea"/>
                <a:cs typeface="+mn-cs"/>
                <a:hlinkClick r:id="rId3"/>
              </a:rPr>
              <a:t>Application programming interface</a:t>
            </a:r>
            <a:r>
              <a:rPr lang="en-US" sz="1200" b="0" i="0" kern="120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B5254392-1531-43D2-94F5-336C9745D357}" type="slidenum">
              <a:rPr lang="en-US" smtClean="0"/>
              <a:t>8</a:t>
            </a:fld>
            <a:endParaRPr lang="en-US"/>
          </a:p>
        </p:txBody>
      </p:sp>
    </p:spTree>
    <p:extLst>
      <p:ext uri="{BB962C8B-B14F-4D97-AF65-F5344CB8AC3E}">
        <p14:creationId xmlns:p14="http://schemas.microsoft.com/office/powerpoint/2010/main" val="37931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API (</a:t>
            </a:r>
            <a:r>
              <a:rPr lang="en-US" sz="1200" b="1" i="0" kern="1200" smtClean="0">
                <a:solidFill>
                  <a:schemeClr val="tx1"/>
                </a:solidFill>
                <a:effectLst/>
                <a:latin typeface="+mn-lt"/>
                <a:ea typeface="+mn-ea"/>
                <a:cs typeface="+mn-cs"/>
                <a:hlinkClick r:id="rId3"/>
              </a:rPr>
              <a:t>Application programming interface</a:t>
            </a:r>
            <a:r>
              <a:rPr lang="en-US" sz="1200" b="0" i="0" kern="120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B5254392-1531-43D2-94F5-336C9745D357}" type="slidenum">
              <a:rPr lang="en-US" smtClean="0"/>
              <a:t>9</a:t>
            </a:fld>
            <a:endParaRPr lang="en-US"/>
          </a:p>
        </p:txBody>
      </p:sp>
    </p:spTree>
    <p:extLst>
      <p:ext uri="{BB962C8B-B14F-4D97-AF65-F5344CB8AC3E}">
        <p14:creationId xmlns:p14="http://schemas.microsoft.com/office/powerpoint/2010/main" val="2120258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3365" y="-15893"/>
            <a:ext cx="7743717" cy="3420000"/>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7781914" y="3420001"/>
            <a:ext cx="1362086" cy="2295000"/>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0" y="3440442"/>
            <a:ext cx="7781914" cy="2295000"/>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7781914" y="-1"/>
            <a:ext cx="1362086" cy="3420001"/>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3649588"/>
            <a:ext cx="6400800" cy="1460500"/>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3440491"/>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781914"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7328168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image">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211960" y="1633363"/>
            <a:ext cx="4474840"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12/11/2013</a:t>
            </a:fld>
            <a:endParaRPr lang="en-GB" dirty="0"/>
          </a:p>
        </p:txBody>
      </p:sp>
      <p:sp>
        <p:nvSpPr>
          <p:cNvPr id="5" name="Picture Placeholder 4"/>
          <p:cNvSpPr>
            <a:spLocks noGrp="1"/>
          </p:cNvSpPr>
          <p:nvPr>
            <p:ph type="pic" sz="quarter" idx="15"/>
          </p:nvPr>
        </p:nvSpPr>
        <p:spPr>
          <a:xfrm>
            <a:off x="586072" y="1777381"/>
            <a:ext cx="3311599" cy="3024336"/>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4030830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video">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211960" y="1633363"/>
            <a:ext cx="4474840"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12/11/2013</a:t>
            </a:fld>
            <a:endParaRPr lang="en-GB" dirty="0"/>
          </a:p>
        </p:txBody>
      </p:sp>
      <p:sp>
        <p:nvSpPr>
          <p:cNvPr id="6" name="Media Placeholder 5"/>
          <p:cNvSpPr>
            <a:spLocks noGrp="1"/>
          </p:cNvSpPr>
          <p:nvPr>
            <p:ph type="media" sz="quarter" idx="15"/>
          </p:nvPr>
        </p:nvSpPr>
        <p:spPr>
          <a:xfrm>
            <a:off x="468313" y="1814356"/>
            <a:ext cx="3671887" cy="2376661"/>
          </a:xfrm>
        </p:spPr>
        <p:txBody>
          <a:bodyPr>
            <a:normAutofit/>
          </a:bodyPr>
          <a:lstStyle>
            <a:lvl1pPr>
              <a:defRPr sz="2200"/>
            </a:lvl1pPr>
          </a:lstStyle>
          <a:p>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4004650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633363"/>
            <a:ext cx="8229600" cy="3471773"/>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3147473" y="5422080"/>
            <a:ext cx="2133600" cy="304271"/>
          </a:xfrm>
        </p:spPr>
        <p:txBody>
          <a:bodyPr/>
          <a:lstStyle>
            <a:lvl1pPr algn="ctr">
              <a:defRPr sz="1000" b="1" i="1">
                <a:solidFill>
                  <a:srgbClr val="FFFFFF"/>
                </a:solidFill>
                <a:latin typeface="Georgia" pitchFamily="18" charset="0"/>
              </a:defRPr>
            </a:lvl1pPr>
          </a:lstStyle>
          <a:p>
            <a:fld id="{58F9BFDF-4CE1-48F8-B8FC-2855FFBFC5D7}" type="datetimeFigureOut">
              <a:rPr lang="en-GB" smtClean="0"/>
              <a:pPr/>
              <a:t>12/11/2013</a:t>
            </a:fld>
            <a:endParaRPr lang="en-GB" dirty="0"/>
          </a:p>
        </p:txBody>
      </p:sp>
      <p:pic>
        <p:nvPicPr>
          <p:cNvPr id="21" name="Picture 20">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22" name="Picture 21">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856489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Profiles">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2627784" y="1978015"/>
            <a:ext cx="6059016" cy="3255749"/>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12/11/2013</a:t>
            </a:fld>
            <a:endParaRPr lang="en-GB" dirty="0"/>
          </a:p>
        </p:txBody>
      </p:sp>
      <p:sp>
        <p:nvSpPr>
          <p:cNvPr id="5" name="Text Placeholder 4"/>
          <p:cNvSpPr>
            <a:spLocks noGrp="1"/>
          </p:cNvSpPr>
          <p:nvPr>
            <p:ph type="body" sz="quarter" idx="15" hasCustomPrompt="1"/>
          </p:nvPr>
        </p:nvSpPr>
        <p:spPr>
          <a:xfrm>
            <a:off x="2738715" y="1401927"/>
            <a:ext cx="6051311" cy="504825"/>
          </a:xfrm>
          <a:solidFill>
            <a:srgbClr val="422F20"/>
          </a:solidFill>
        </p:spPr>
        <p:txBody>
          <a:bodyPr/>
          <a:lstStyle>
            <a:lvl1pPr marL="0" indent="0">
              <a:buNone/>
              <a:defRPr baseline="0">
                <a:solidFill>
                  <a:srgbClr val="FFFAE7"/>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Team member Title here</a:t>
            </a:r>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15479557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rvices - Detail">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12/11/2013</a:t>
            </a:fld>
            <a:endParaRPr lang="en-GB" dirty="0"/>
          </a:p>
        </p:txBody>
      </p:sp>
      <p:sp>
        <p:nvSpPr>
          <p:cNvPr id="5" name="Text Placeholder 4"/>
          <p:cNvSpPr>
            <a:spLocks noGrp="1"/>
          </p:cNvSpPr>
          <p:nvPr>
            <p:ph type="body" sz="quarter" idx="15" hasCustomPrompt="1"/>
          </p:nvPr>
        </p:nvSpPr>
        <p:spPr>
          <a:xfrm>
            <a:off x="-3365" y="1705372"/>
            <a:ext cx="6015525" cy="1008112"/>
          </a:xfrm>
          <a:solidFill>
            <a:srgbClr val="A3D3C5"/>
          </a:solidFill>
        </p:spPr>
        <p:txBody>
          <a:bodyPr>
            <a:noAutofit/>
          </a:bodyPr>
          <a:lstStyle>
            <a:lvl1pPr marL="0" indent="0" algn="r">
              <a:buNone/>
              <a:defRPr sz="5400" baseline="0">
                <a:solidFill>
                  <a:srgbClr val="FFFFFF"/>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Service title here</a:t>
            </a:r>
            <a:endParaRPr lang="en-GB" dirty="0"/>
          </a:p>
        </p:txBody>
      </p:sp>
      <p:sp>
        <p:nvSpPr>
          <p:cNvPr id="6" name="Picture Placeholder 5"/>
          <p:cNvSpPr>
            <a:spLocks noGrp="1"/>
          </p:cNvSpPr>
          <p:nvPr>
            <p:ph type="pic" sz="quarter" idx="16"/>
          </p:nvPr>
        </p:nvSpPr>
        <p:spPr>
          <a:xfrm>
            <a:off x="-8804" y="830564"/>
            <a:ext cx="9144000" cy="4619625"/>
          </a:xfrm>
        </p:spPr>
        <p:txBody>
          <a:bodyPr/>
          <a:lstStyle/>
          <a:p>
            <a:endParaRPr lang="en-GB"/>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10491404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2167866"/>
            <a:ext cx="3898776" cy="2895708"/>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468313" y="1710181"/>
            <a:ext cx="3887663"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9" name="Content Placeholder 2"/>
          <p:cNvSpPr>
            <a:spLocks noGrp="1"/>
          </p:cNvSpPr>
          <p:nvPr>
            <p:ph idx="12"/>
          </p:nvPr>
        </p:nvSpPr>
        <p:spPr>
          <a:xfrm>
            <a:off x="4633093" y="2167246"/>
            <a:ext cx="4042792" cy="2895708"/>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4644206" y="1709561"/>
            <a:ext cx="4032250"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12" name="Rectangle 11"/>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4"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5"/>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12/11/2013</a:t>
            </a:fld>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6" name="Picture 15">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803653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2167866"/>
            <a:ext cx="245861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468314" y="1654765"/>
            <a:ext cx="244811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9" name="Content Placeholder 2"/>
          <p:cNvSpPr>
            <a:spLocks noGrp="1"/>
          </p:cNvSpPr>
          <p:nvPr>
            <p:ph idx="12"/>
          </p:nvPr>
        </p:nvSpPr>
        <p:spPr>
          <a:xfrm>
            <a:off x="3245410" y="2167246"/>
            <a:ext cx="266429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3245410" y="1654145"/>
            <a:ext cx="2664296"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2" name="Content Placeholder 2"/>
          <p:cNvSpPr>
            <a:spLocks noGrp="1"/>
          </p:cNvSpPr>
          <p:nvPr>
            <p:ph idx="14"/>
          </p:nvPr>
        </p:nvSpPr>
        <p:spPr>
          <a:xfrm>
            <a:off x="6146511" y="2174173"/>
            <a:ext cx="266429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3" name="Text Placeholder 4"/>
          <p:cNvSpPr>
            <a:spLocks noGrp="1"/>
          </p:cNvSpPr>
          <p:nvPr>
            <p:ph type="body" sz="quarter" idx="15" hasCustomPrompt="1"/>
          </p:nvPr>
        </p:nvSpPr>
        <p:spPr>
          <a:xfrm>
            <a:off x="6146511" y="1661072"/>
            <a:ext cx="2664296"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4" name="Rectangle 13"/>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2"/>
          <p:cNvSpPr>
            <a:spLocks noGrp="1"/>
          </p:cNvSpPr>
          <p:nvPr>
            <p:ph type="body" sz="quarter" idx="16"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6" name="Date Placeholder 13"/>
          <p:cNvSpPr>
            <a:spLocks noGrp="1"/>
          </p:cNvSpPr>
          <p:nvPr>
            <p:ph type="dt" sz="half" idx="17"/>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12/11/2013</a:t>
            </a:fld>
            <a:endParaRPr lang="en-GB" dirty="0"/>
          </a:p>
        </p:txBody>
      </p:sp>
      <p:pic>
        <p:nvPicPr>
          <p:cNvPr id="17" name="Picture 16">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8" name="Picture 17">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5810941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4542871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8" name="Rectangle 7"/>
          <p:cNvSpPr/>
          <p:nvPr userDrawn="1"/>
        </p:nvSpPr>
        <p:spPr>
          <a:xfrm>
            <a:off x="-3365" y="-2040"/>
            <a:ext cx="7743717" cy="4371707"/>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7781914" y="4369667"/>
            <a:ext cx="1362086" cy="13453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0" y="4441677"/>
            <a:ext cx="7781914" cy="127332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7781914" y="-1"/>
            <a:ext cx="1362086" cy="4369668"/>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4687982"/>
            <a:ext cx="6400800" cy="576064"/>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390449"/>
            <a:ext cx="7785279"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781914"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4" name="Picture Placeholder 3"/>
          <p:cNvSpPr>
            <a:spLocks noGrp="1"/>
          </p:cNvSpPr>
          <p:nvPr>
            <p:ph type="pic" sz="quarter" idx="10"/>
          </p:nvPr>
        </p:nvSpPr>
        <p:spPr>
          <a:xfrm>
            <a:off x="7812359" y="-1"/>
            <a:ext cx="1368153" cy="5715001"/>
          </a:xfrm>
        </p:spPr>
        <p:txBody>
          <a:bodyPr/>
          <a:lstStyle/>
          <a:p>
            <a:endParaRPr lang="en-GB"/>
          </a:p>
        </p:txBody>
      </p:sp>
    </p:spTree>
    <p:extLst>
      <p:ext uri="{BB962C8B-B14F-4D97-AF65-F5344CB8AC3E}">
        <p14:creationId xmlns:p14="http://schemas.microsoft.com/office/powerpoint/2010/main" val="2541915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8" name="Rectangle 7"/>
          <p:cNvSpPr/>
          <p:nvPr userDrawn="1"/>
        </p:nvSpPr>
        <p:spPr>
          <a:xfrm>
            <a:off x="-3365" y="-15894"/>
            <a:ext cx="9147365" cy="474560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0" y="4729708"/>
            <a:ext cx="9144000" cy="10057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9" name="Subtitle 2"/>
          <p:cNvSpPr>
            <a:spLocks noGrp="1"/>
          </p:cNvSpPr>
          <p:nvPr>
            <p:ph type="subTitle" idx="1"/>
          </p:nvPr>
        </p:nvSpPr>
        <p:spPr>
          <a:xfrm>
            <a:off x="403448" y="5048627"/>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8584976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4729708"/>
          </a:xfrm>
        </p:spPr>
        <p:txBody>
          <a:bodyPr/>
          <a:lstStyle/>
          <a:p>
            <a:endParaRPr lang="en-GB"/>
          </a:p>
        </p:txBody>
      </p:sp>
      <p:sp>
        <p:nvSpPr>
          <p:cNvPr id="10" name="Rectangle 9"/>
          <p:cNvSpPr/>
          <p:nvPr userDrawn="1"/>
        </p:nvSpPr>
        <p:spPr>
          <a:xfrm>
            <a:off x="0" y="4729708"/>
            <a:ext cx="9144000" cy="10057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5048627"/>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1693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715000"/>
          </a:xfrm>
        </p:spPr>
        <p:txBody>
          <a:bodyPr/>
          <a:lstStyle/>
          <a:p>
            <a:endParaRPr lang="en-GB" dirty="0"/>
          </a:p>
        </p:txBody>
      </p:sp>
      <p:sp>
        <p:nvSpPr>
          <p:cNvPr id="6" name="Text Placeholder 4"/>
          <p:cNvSpPr>
            <a:spLocks noGrp="1"/>
          </p:cNvSpPr>
          <p:nvPr>
            <p:ph type="body" sz="quarter" idx="11" hasCustomPrompt="1"/>
          </p:nvPr>
        </p:nvSpPr>
        <p:spPr>
          <a:xfrm>
            <a:off x="0" y="1202060"/>
            <a:ext cx="5219700" cy="1511424"/>
          </a:xfrm>
          <a:solidFill>
            <a:srgbClr val="FFFFFF"/>
          </a:solidFill>
        </p:spPr>
        <p:txBody>
          <a:bodyPr tIns="396000" anchor="ctr" anchorCtr="0">
            <a:noAutofit/>
          </a:bodyPr>
          <a:lstStyle>
            <a:lvl1pPr marL="0" indent="0" algn="r">
              <a:lnSpc>
                <a:spcPts val="4100"/>
              </a:lnSpc>
              <a:buNone/>
              <a:defRPr sz="6600">
                <a:solidFill>
                  <a:srgbClr val="422F20"/>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
        <p:nvSpPr>
          <p:cNvPr id="7" name="Text Placeholder 4"/>
          <p:cNvSpPr>
            <a:spLocks noGrp="1"/>
          </p:cNvSpPr>
          <p:nvPr>
            <p:ph type="body" sz="quarter" idx="12" hasCustomPrompt="1"/>
          </p:nvPr>
        </p:nvSpPr>
        <p:spPr>
          <a:xfrm>
            <a:off x="3347864" y="3001516"/>
            <a:ext cx="5795764" cy="864096"/>
          </a:xfrm>
          <a:solidFill>
            <a:srgbClr val="A3D3C5"/>
          </a:solidFill>
        </p:spPr>
        <p:txBody>
          <a:bodyPr tIns="216000" anchor="ctr" anchorCtr="0">
            <a:noAutofit/>
          </a:bodyPr>
          <a:lstStyle>
            <a:lvl1pPr marL="0" indent="0" algn="l">
              <a:lnSpc>
                <a:spcPts val="3000"/>
              </a:lnSpc>
              <a:spcBef>
                <a:spcPts val="600"/>
              </a:spcBef>
              <a:spcAft>
                <a:spcPts val="0"/>
              </a:spcAft>
              <a:buNone/>
              <a:defRPr sz="4400">
                <a:solidFill>
                  <a:srgbClr val="FFFFFF"/>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sub title</a:t>
            </a:r>
            <a:endParaRPr lang="en-GB" dirty="0"/>
          </a:p>
        </p:txBody>
      </p:sp>
    </p:spTree>
    <p:extLst>
      <p:ext uri="{BB962C8B-B14F-4D97-AF65-F5344CB8AC3E}">
        <p14:creationId xmlns:p14="http://schemas.microsoft.com/office/powerpoint/2010/main" val="3104127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full screen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715000"/>
          </a:xfrm>
        </p:spPr>
        <p:txBody>
          <a:bodyPr/>
          <a:lstStyle/>
          <a:p>
            <a:endParaRPr lang="en-GB"/>
          </a:p>
        </p:txBody>
      </p:sp>
      <p:sp>
        <p:nvSpPr>
          <p:cNvPr id="5" name="Text Placeholder 4"/>
          <p:cNvSpPr>
            <a:spLocks noGrp="1"/>
          </p:cNvSpPr>
          <p:nvPr>
            <p:ph type="body" sz="quarter" idx="11" hasCustomPrompt="1"/>
          </p:nvPr>
        </p:nvSpPr>
        <p:spPr>
          <a:xfrm>
            <a:off x="0" y="1202060"/>
            <a:ext cx="5219700" cy="1511424"/>
          </a:xfrm>
          <a:solidFill>
            <a:srgbClr val="FFFFFF"/>
          </a:solidFill>
        </p:spPr>
        <p:txBody>
          <a:bodyPr tIns="396000" rIns="180000" anchor="ctr" anchorCtr="0">
            <a:noAutofit/>
          </a:bodyPr>
          <a:lstStyle>
            <a:lvl1pPr marL="0" indent="0" algn="r">
              <a:lnSpc>
                <a:spcPts val="4100"/>
              </a:lnSpc>
              <a:buNone/>
              <a:defRPr sz="6600">
                <a:solidFill>
                  <a:srgbClr val="422F20"/>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Tree>
    <p:extLst>
      <p:ext uri="{BB962C8B-B14F-4D97-AF65-F5344CB8AC3E}">
        <p14:creationId xmlns:p14="http://schemas.microsoft.com/office/powerpoint/2010/main" val="8107543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Alt">
    <p:spTree>
      <p:nvGrpSpPr>
        <p:cNvPr id="1" name=""/>
        <p:cNvGrpSpPr/>
        <p:nvPr/>
      </p:nvGrpSpPr>
      <p:grpSpPr>
        <a:xfrm>
          <a:off x="0" y="0"/>
          <a:ext cx="0" cy="0"/>
          <a:chOff x="0" y="0"/>
          <a:chExt cx="0" cy="0"/>
        </a:xfrm>
      </p:grpSpPr>
      <p:sp>
        <p:nvSpPr>
          <p:cNvPr id="7" name="Title 6"/>
          <p:cNvSpPr>
            <a:spLocks noGrp="1"/>
          </p:cNvSpPr>
          <p:nvPr>
            <p:ph type="title"/>
          </p:nvPr>
        </p:nvSpPr>
        <p:spPr>
          <a:xfrm>
            <a:off x="395536" y="359028"/>
            <a:ext cx="7128792" cy="3060682"/>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10" name="Rectangle 9"/>
          <p:cNvSpPr/>
          <p:nvPr userDrawn="1"/>
        </p:nvSpPr>
        <p:spPr>
          <a:xfrm>
            <a:off x="0" y="4729708"/>
            <a:ext cx="9144000" cy="10057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5048627"/>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630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 Quot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1079447"/>
            <a:ext cx="9144000" cy="3060682"/>
          </a:xfrm>
        </p:spPr>
        <p:txBody>
          <a:bodyPr>
            <a:normAutofit/>
          </a:bodyPr>
          <a:lstStyle>
            <a:lvl1pPr algn="ctr">
              <a:lnSpc>
                <a:spcPts val="6000"/>
              </a:lnSpc>
              <a:defRPr sz="7200">
                <a:solidFill>
                  <a:srgbClr val="422F20"/>
                </a:solidFill>
              </a:defRPr>
            </a:lvl1pPr>
          </a:lstStyle>
          <a:p>
            <a:r>
              <a:rPr lang="en-US" dirty="0" smtClean="0"/>
              <a:t>Click to edit Master </a:t>
            </a:r>
            <a:br>
              <a:rPr lang="en-US" dirty="0" smtClean="0"/>
            </a:br>
            <a:r>
              <a:rPr lang="en-US" dirty="0" smtClean="0"/>
              <a:t>title style</a:t>
            </a:r>
            <a:endParaRPr lang="en-GB" dirty="0"/>
          </a:p>
        </p:txBody>
      </p:sp>
      <p:cxnSp>
        <p:nvCxnSpPr>
          <p:cNvPr id="13" name="Straight Connector 12"/>
          <p:cNvCxnSpPr/>
          <p:nvPr userDrawn="1"/>
        </p:nvCxnSpPr>
        <p:spPr>
          <a:xfrm>
            <a:off x="-3365" y="5249242"/>
            <a:ext cx="9147365" cy="0"/>
          </a:xfrm>
          <a:prstGeom prst="line">
            <a:avLst/>
          </a:prstGeom>
          <a:ln w="76200">
            <a:solidFill>
              <a:srgbClr val="C3E3D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4684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633363"/>
            <a:ext cx="8229600" cy="3471773"/>
          </a:xfrm>
        </p:spPr>
        <p:txBody>
          <a:bodyPr>
            <a:normAutofit/>
          </a:bodyPr>
          <a:lstStyle>
            <a:lvl1pPr>
              <a:lnSpc>
                <a:spcPts val="3300"/>
              </a:lnSpc>
              <a:defRPr sz="2200"/>
            </a:lvl1pPr>
            <a:lvl2pPr>
              <a:lnSpc>
                <a:spcPts val="3300"/>
              </a:lnSpc>
              <a:defRPr sz="2200"/>
            </a:lvl2pPr>
            <a:lvl3pPr>
              <a:lnSpc>
                <a:spcPts val="3300"/>
              </a:lnSpc>
              <a:defRPr sz="2200"/>
            </a:lvl3pPr>
            <a:lvl4pPr>
              <a:lnSpc>
                <a:spcPts val="3300"/>
              </a:lnSpc>
              <a:defRPr sz="2200"/>
            </a:lvl4pPr>
            <a:lvl5pPr>
              <a:lnSpc>
                <a:spcPts val="33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12/11/2013</a:t>
            </a:fld>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576238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8F9BFDF-4CE1-48F8-B8FC-2855FFBFC5D7}" type="datetimeFigureOut">
              <a:rPr lang="en-GB" smtClean="0"/>
              <a:pPr/>
              <a:t>12/11/2013</a:t>
            </a:fld>
            <a:endParaRPr lang="en-GB"/>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EAB67D7-7A55-4FE7-B8C5-124913342717}" type="slidenum">
              <a:rPr lang="en-GB" smtClean="0"/>
              <a:pPr/>
              <a:t>‹#›</a:t>
            </a:fld>
            <a:endParaRPr lang="en-GB"/>
          </a:p>
        </p:txBody>
      </p:sp>
      <p:pic>
        <p:nvPicPr>
          <p:cNvPr id="7" name="Picture 6">
            <a:hlinkClick r:id="" action="ppaction://hlinkshowjump?jump=nextslide"/>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8434852" y="5455263"/>
            <a:ext cx="505330" cy="178809"/>
          </a:xfrm>
          <a:prstGeom prst="rect">
            <a:avLst/>
          </a:prstGeom>
        </p:spPr>
      </p:pic>
      <p:pic>
        <p:nvPicPr>
          <p:cNvPr id="8" name="Picture 7">
            <a:hlinkClick r:id="" action="ppaction://hlinkshowjump?jump=previousslide"/>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7620743" y="5455262"/>
            <a:ext cx="668590" cy="178809"/>
          </a:xfrm>
          <a:prstGeom prst="rect">
            <a:avLst/>
          </a:prstGeom>
        </p:spPr>
      </p:pic>
    </p:spTree>
    <p:extLst>
      <p:ext uri="{BB962C8B-B14F-4D97-AF65-F5344CB8AC3E}">
        <p14:creationId xmlns:p14="http://schemas.microsoft.com/office/powerpoint/2010/main" val="266483494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8" r:id="rId4"/>
    <p:sldLayoutId id="2147483670" r:id="rId5"/>
    <p:sldLayoutId id="2147483669" r:id="rId6"/>
    <p:sldLayoutId id="2147483664" r:id="rId7"/>
    <p:sldLayoutId id="2147483673" r:id="rId8"/>
    <p:sldLayoutId id="2147483650" r:id="rId9"/>
    <p:sldLayoutId id="2147483671" r:id="rId10"/>
    <p:sldLayoutId id="2147483672" r:id="rId11"/>
    <p:sldLayoutId id="2147483661" r:id="rId12"/>
    <p:sldLayoutId id="2147483662" r:id="rId13"/>
    <p:sldLayoutId id="2147483667" r:id="rId14"/>
    <p:sldLayoutId id="2147483660" r:id="rId15"/>
    <p:sldLayoutId id="2147483666" r:id="rId16"/>
    <p:sldLayoutId id="2147483651" r:id="rId17"/>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r"/>
            <a:r>
              <a:rPr lang="en-US" smtClean="0"/>
              <a:t>Hibernate +</a:t>
            </a:r>
            <a:r>
              <a:rPr lang="en-US"/>
              <a:t/>
            </a:r>
            <a:br>
              <a:rPr lang="en-US"/>
            </a:br>
            <a:r>
              <a:rPr lang="en-US" smtClean="0"/>
              <a:t>Maven</a:t>
            </a:r>
            <a:endParaRPr lang="en-US"/>
          </a:p>
        </p:txBody>
      </p:sp>
    </p:spTree>
    <p:extLst>
      <p:ext uri="{BB962C8B-B14F-4D97-AF65-F5344CB8AC3E}">
        <p14:creationId xmlns:p14="http://schemas.microsoft.com/office/powerpoint/2010/main" val="523646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Thank you</a:t>
            </a:r>
            <a:r>
              <a:rPr lang="en-GB" smtClean="0"/>
              <a:t/>
            </a:r>
            <a:br>
              <a:rPr lang="en-GB" smtClean="0"/>
            </a:br>
            <a:endParaRPr lang="en-GB" dirty="0">
              <a:solidFill>
                <a:srgbClr val="422F20"/>
              </a:solidFill>
            </a:endParaRPr>
          </a:p>
        </p:txBody>
      </p:sp>
      <p:pic>
        <p:nvPicPr>
          <p:cNvPr id="11" name="Picture Placeholder 10"/>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42466" r="42466"/>
          <a:stretch>
            <a:fillRect/>
          </a:stretch>
        </p:blipFill>
        <p:spPr/>
      </p:pic>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498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mtClean="0"/>
              <a:t>Nội Dung</a:t>
            </a:r>
            <a:endParaRPr lang="en-GB" dirty="0"/>
          </a:p>
        </p:txBody>
      </p:sp>
      <p:sp>
        <p:nvSpPr>
          <p:cNvPr id="9" name="Content Placeholder 8"/>
          <p:cNvSpPr>
            <a:spLocks noGrp="1"/>
          </p:cNvSpPr>
          <p:nvPr>
            <p:ph idx="1"/>
          </p:nvPr>
        </p:nvSpPr>
        <p:spPr>
          <a:xfrm>
            <a:off x="457200" y="926593"/>
            <a:ext cx="8229600" cy="4178544"/>
          </a:xfrm>
        </p:spPr>
        <p:txBody>
          <a:bodyPr/>
          <a:lstStyle/>
          <a:p>
            <a:pPr>
              <a:lnSpc>
                <a:spcPct val="200000"/>
              </a:lnSpc>
              <a:buFont typeface="Wingdings" panose="05000000000000000000" pitchFamily="2" charset="2"/>
              <a:buChar char="q"/>
            </a:pPr>
            <a:r>
              <a:rPr lang="en-GB" smtClean="0"/>
              <a:t>Giới thiệu về Maven</a:t>
            </a:r>
          </a:p>
          <a:p>
            <a:pPr>
              <a:lnSpc>
                <a:spcPct val="200000"/>
              </a:lnSpc>
              <a:buFont typeface="Wingdings" panose="05000000000000000000" pitchFamily="2" charset="2"/>
              <a:buChar char="q"/>
            </a:pPr>
            <a:r>
              <a:rPr lang="en-GB" smtClean="0"/>
              <a:t>Giới thiệu về </a:t>
            </a:r>
            <a:r>
              <a:rPr lang="en-US"/>
              <a:t>Hibernate framework </a:t>
            </a:r>
            <a:endParaRPr lang="en-GB" smtClean="0"/>
          </a:p>
        </p:txBody>
      </p:sp>
    </p:spTree>
    <p:extLst>
      <p:ext uri="{BB962C8B-B14F-4D97-AF65-F5344CB8AC3E}">
        <p14:creationId xmlns:p14="http://schemas.microsoft.com/office/powerpoint/2010/main" val="351935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mtClean="0"/>
              <a:t>Maven</a:t>
            </a:r>
            <a:endParaRPr lang="en-GB" dirty="0"/>
          </a:p>
        </p:txBody>
      </p:sp>
      <p:sp>
        <p:nvSpPr>
          <p:cNvPr id="9" name="Content Placeholder 8"/>
          <p:cNvSpPr>
            <a:spLocks noGrp="1"/>
          </p:cNvSpPr>
          <p:nvPr>
            <p:ph idx="1"/>
          </p:nvPr>
        </p:nvSpPr>
        <p:spPr>
          <a:xfrm>
            <a:off x="243840" y="926593"/>
            <a:ext cx="8763000" cy="4178544"/>
          </a:xfrm>
        </p:spPr>
        <p:txBody>
          <a:bodyPr>
            <a:noAutofit/>
          </a:bodyPr>
          <a:lstStyle/>
          <a:p>
            <a:pPr>
              <a:lnSpc>
                <a:spcPct val="150000"/>
              </a:lnSpc>
              <a:buFont typeface="Wingdings" panose="05000000000000000000" pitchFamily="2" charset="2"/>
              <a:buChar char="§"/>
            </a:pPr>
            <a:r>
              <a:rPr lang="en-US" sz="2400" b="1"/>
              <a:t>Maven</a:t>
            </a:r>
            <a:r>
              <a:rPr lang="en-US" sz="2400"/>
              <a:t> là công cụ quản lý và thiết lập tự động 1 dự án </a:t>
            </a:r>
            <a:r>
              <a:rPr lang="en-US" sz="2400"/>
              <a:t>phần </a:t>
            </a:r>
            <a:r>
              <a:rPr lang="en-US" sz="2400" smtClean="0"/>
              <a:t>mềm.</a:t>
            </a:r>
          </a:p>
          <a:p>
            <a:pPr>
              <a:lnSpc>
                <a:spcPct val="150000"/>
              </a:lnSpc>
              <a:buFont typeface="Wingdings" panose="05000000000000000000" pitchFamily="2" charset="2"/>
              <a:buChar char="§"/>
            </a:pPr>
            <a:r>
              <a:rPr lang="en-US" sz="2400"/>
              <a:t>Chủ yếu dùng cho các lập trình viên java, nhưng nó cũng có thể được dùng để xây dựng và quản lý các dự án dùng C#, Ruby, Scala hay ngôn </a:t>
            </a:r>
            <a:r>
              <a:rPr lang="en-US" sz="2400"/>
              <a:t>ngữ </a:t>
            </a:r>
            <a:r>
              <a:rPr lang="en-US" sz="2400" smtClean="0"/>
              <a:t>khác.</a:t>
            </a:r>
          </a:p>
          <a:p>
            <a:pPr>
              <a:lnSpc>
                <a:spcPct val="150000"/>
              </a:lnSpc>
              <a:buFont typeface="Wingdings" panose="05000000000000000000" pitchFamily="2" charset="2"/>
              <a:buChar char="§"/>
            </a:pPr>
            <a:r>
              <a:rPr lang="vi-VN" sz="2400"/>
              <a:t>Hiểu một cách đơn </a:t>
            </a:r>
            <a:r>
              <a:rPr lang="vi-VN" sz="2400"/>
              <a:t>giản </a:t>
            </a:r>
            <a:r>
              <a:rPr lang="en-US" sz="2400" smtClean="0"/>
              <a:t>M</a:t>
            </a:r>
            <a:r>
              <a:rPr lang="vi-VN" sz="2400" smtClean="0"/>
              <a:t>aven </a:t>
            </a:r>
            <a:r>
              <a:rPr lang="vi-VN" sz="2400"/>
              <a:t>là một công cụ build phổ biến trong thế giới lập trình </a:t>
            </a:r>
            <a:r>
              <a:rPr lang="vi-VN" sz="2400"/>
              <a:t>Java</a:t>
            </a:r>
            <a:r>
              <a:rPr lang="vi-VN" sz="2400" smtClean="0"/>
              <a:t>.</a:t>
            </a:r>
            <a:endParaRPr lang="en-US" sz="2400" smtClean="0"/>
          </a:p>
          <a:p>
            <a:pPr>
              <a:lnSpc>
                <a:spcPct val="150000"/>
              </a:lnSpc>
              <a:buFont typeface="Wingdings" panose="05000000000000000000" pitchFamily="2" charset="2"/>
              <a:buChar char="§"/>
            </a:pPr>
            <a:r>
              <a:rPr lang="en-US" sz="2400" smtClean="0"/>
              <a:t>Phiên bản mới nhất là </a:t>
            </a:r>
            <a:r>
              <a:rPr lang="en-US" sz="2400"/>
              <a:t>Maven </a:t>
            </a:r>
            <a:r>
              <a:rPr lang="en-US" sz="2400" smtClean="0"/>
              <a:t>3.1.1.</a:t>
            </a:r>
            <a:endParaRPr lang="en-US" sz="2400"/>
          </a:p>
          <a:p>
            <a:pPr>
              <a:lnSpc>
                <a:spcPct val="150000"/>
              </a:lnSpc>
              <a:buFont typeface="Wingdings" panose="05000000000000000000" pitchFamily="2" charset="2"/>
              <a:buChar char="§"/>
            </a:pPr>
            <a:endParaRPr lang="en-GB" sz="2400" dirty="0"/>
          </a:p>
        </p:txBody>
      </p:sp>
    </p:spTree>
    <p:extLst>
      <p:ext uri="{BB962C8B-B14F-4D97-AF65-F5344CB8AC3E}">
        <p14:creationId xmlns:p14="http://schemas.microsoft.com/office/powerpoint/2010/main" val="271098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Ưu điểm của Maven </a:t>
            </a:r>
            <a:endParaRPr lang="en-GB" dirty="0"/>
          </a:p>
        </p:txBody>
      </p:sp>
      <p:sp>
        <p:nvSpPr>
          <p:cNvPr id="9" name="Content Placeholder 8"/>
          <p:cNvSpPr>
            <a:spLocks noGrp="1"/>
          </p:cNvSpPr>
          <p:nvPr>
            <p:ph idx="1"/>
          </p:nvPr>
        </p:nvSpPr>
        <p:spPr>
          <a:xfrm>
            <a:off x="457200" y="926593"/>
            <a:ext cx="8229600" cy="4178544"/>
          </a:xfrm>
        </p:spPr>
        <p:txBody>
          <a:bodyPr>
            <a:normAutofit/>
          </a:bodyPr>
          <a:lstStyle/>
          <a:p>
            <a:pPr>
              <a:lnSpc>
                <a:spcPct val="150000"/>
              </a:lnSpc>
              <a:buFont typeface="Wingdings" panose="05000000000000000000" pitchFamily="2" charset="2"/>
              <a:buChar char="§"/>
            </a:pPr>
            <a:r>
              <a:rPr lang="en-US" sz="2400"/>
              <a:t>Tự động hóa toàn bộ quá trình release project, khởi tạo, cập nhật thư viện, build &amp; unit test </a:t>
            </a:r>
            <a:r>
              <a:rPr lang="en-US" sz="2400"/>
              <a:t>và </a:t>
            </a:r>
            <a:r>
              <a:rPr lang="en-US" sz="2400" smtClean="0"/>
              <a:t>release.</a:t>
            </a:r>
          </a:p>
          <a:p>
            <a:pPr>
              <a:lnSpc>
                <a:spcPct val="150000"/>
              </a:lnSpc>
              <a:buFont typeface="Wingdings" panose="05000000000000000000" pitchFamily="2" charset="2"/>
              <a:buChar char="§"/>
            </a:pPr>
            <a:r>
              <a:rPr lang="en-US" sz="2400"/>
              <a:t>Quản lý các dependency (các thư viện) trong project một các ưu việt: tự động cập nhật, mở rộng dễ dàng, </a:t>
            </a:r>
            <a:r>
              <a:rPr lang="en-US" sz="2400"/>
              <a:t>đóng </a:t>
            </a:r>
            <a:r>
              <a:rPr lang="en-US" sz="2400" smtClean="0"/>
              <a:t>gói.</a:t>
            </a:r>
          </a:p>
          <a:p>
            <a:pPr>
              <a:lnSpc>
                <a:spcPct val="150000"/>
              </a:lnSpc>
              <a:buFont typeface="Wingdings" panose="05000000000000000000" pitchFamily="2" charset="2"/>
              <a:buChar char="§"/>
            </a:pPr>
            <a:r>
              <a:rPr lang="en-US" sz="2400"/>
              <a:t>Phân chia 1 project lớn thành các module nhỏ, từ đó cho phép làm việc đồng thời trên các module khác nhau, đồng thời vẫn tạo được tính thống nhất</a:t>
            </a:r>
            <a:endParaRPr lang="en-GB" sz="2400" dirty="0"/>
          </a:p>
        </p:txBody>
      </p:sp>
    </p:spTree>
    <p:extLst>
      <p:ext uri="{BB962C8B-B14F-4D97-AF65-F5344CB8AC3E}">
        <p14:creationId xmlns:p14="http://schemas.microsoft.com/office/powerpoint/2010/main" val="369788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t>
            </a:r>
            <a:r>
              <a:rPr lang="vi-VN" smtClean="0"/>
              <a:t>ramework</a:t>
            </a:r>
            <a:endParaRPr lang="en-US"/>
          </a:p>
        </p:txBody>
      </p:sp>
      <p:sp>
        <p:nvSpPr>
          <p:cNvPr id="3" name="Content Placeholder 2"/>
          <p:cNvSpPr>
            <a:spLocks noGrp="1"/>
          </p:cNvSpPr>
          <p:nvPr>
            <p:ph idx="1"/>
          </p:nvPr>
        </p:nvSpPr>
        <p:spPr>
          <a:xfrm>
            <a:off x="457200" y="1036321"/>
            <a:ext cx="8229600" cy="4068816"/>
          </a:xfrm>
        </p:spPr>
        <p:txBody>
          <a:bodyPr>
            <a:normAutofit/>
          </a:bodyPr>
          <a:lstStyle/>
          <a:p>
            <a:r>
              <a:rPr lang="vi-VN" sz="2400"/>
              <a:t>Theo cộng đồng wikipedia, </a:t>
            </a:r>
            <a:r>
              <a:rPr lang="vi-VN" sz="2400"/>
              <a:t>từ </a:t>
            </a:r>
            <a:r>
              <a:rPr lang="en-US" sz="2400" smtClean="0"/>
              <a:t>“</a:t>
            </a:r>
            <a:r>
              <a:rPr lang="vi-VN" sz="2400" b="1" smtClean="0"/>
              <a:t>framework</a:t>
            </a:r>
            <a:r>
              <a:rPr lang="en-US" sz="2400" smtClean="0"/>
              <a:t>”</a:t>
            </a:r>
            <a:r>
              <a:rPr lang="vi-VN" sz="2400" smtClean="0"/>
              <a:t> </a:t>
            </a:r>
            <a:r>
              <a:rPr lang="vi-VN" sz="2400"/>
              <a:t>dùng trong phát triển phần mềm là một khái niệm dùng để chỉ những "</a:t>
            </a:r>
            <a:r>
              <a:rPr lang="vi-VN" sz="2400" b="1"/>
              <a:t>cấu trúc hỗ trợ được định nghĩa</a:t>
            </a:r>
            <a:r>
              <a:rPr lang="vi-VN" sz="2400"/>
              <a:t>" mà trong đó những dự án phần mềm khác có thể được sắp xếp vào đó và phát triển. Thông thường, một framework bao gồm những </a:t>
            </a:r>
            <a:r>
              <a:rPr lang="vi-VN" sz="2400" b="1"/>
              <a:t>program hỗ trợ</a:t>
            </a:r>
            <a:r>
              <a:rPr lang="vi-VN" sz="2400"/>
              <a:t>, </a:t>
            </a:r>
            <a:r>
              <a:rPr lang="vi-VN" sz="2400" b="1"/>
              <a:t>code libs </a:t>
            </a:r>
            <a:r>
              <a:rPr lang="vi-VN" sz="2400"/>
              <a:t>và</a:t>
            </a:r>
            <a:r>
              <a:rPr lang="vi-VN" sz="2400" b="1"/>
              <a:t> một ngôn ngữ scripting</a:t>
            </a:r>
            <a:r>
              <a:rPr lang="vi-VN" sz="2400"/>
              <a:t> nằm giữa các chương trình phần mềm khác để giúp phát triển và gắn những thành phần khác nhau trong dự án phần mềm lại với nhau.</a:t>
            </a:r>
            <a:endParaRPr lang="en-US" sz="2400"/>
          </a:p>
        </p:txBody>
      </p:sp>
    </p:spTree>
    <p:extLst>
      <p:ext uri="{BB962C8B-B14F-4D97-AF65-F5344CB8AC3E}">
        <p14:creationId xmlns:p14="http://schemas.microsoft.com/office/powerpoint/2010/main" val="3702408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t>
            </a:r>
            <a:r>
              <a:rPr lang="en-US" smtClean="0"/>
              <a:t>ersistence </a:t>
            </a:r>
            <a:r>
              <a:rPr lang="en-US"/>
              <a:t>L</a:t>
            </a:r>
            <a:r>
              <a:rPr lang="en-US" smtClean="0"/>
              <a:t>ayer</a:t>
            </a:r>
            <a:endParaRPr lang="en-US"/>
          </a:p>
        </p:txBody>
      </p:sp>
      <p:sp>
        <p:nvSpPr>
          <p:cNvPr id="3" name="Content Placeholder 2"/>
          <p:cNvSpPr>
            <a:spLocks noGrp="1"/>
          </p:cNvSpPr>
          <p:nvPr>
            <p:ph idx="1"/>
          </p:nvPr>
        </p:nvSpPr>
        <p:spPr>
          <a:xfrm>
            <a:off x="457200" y="950976"/>
            <a:ext cx="8229600" cy="4489704"/>
          </a:xfrm>
        </p:spPr>
        <p:txBody>
          <a:bodyPr>
            <a:normAutofit fontScale="92500"/>
          </a:bodyPr>
          <a:lstStyle/>
          <a:p>
            <a:r>
              <a:rPr lang="en-US" smtClean="0"/>
              <a:t>M</a:t>
            </a:r>
            <a:r>
              <a:rPr lang="vi-VN" smtClean="0"/>
              <a:t>ột </a:t>
            </a:r>
            <a:r>
              <a:rPr lang="vi-VN"/>
              <a:t>ứng dụng có thể chia làm 3 phần như sau: phần giao diện người dùng (UI layer), phần xử lý nghiệp vụ (business layer) và phần chứa dữ liệu (data layer). Cụ thể ra, business layer sẽ có thể chia nhỏ thành 2 layer con là business logic layer (chỉ quan tâm đến ý nghĩa của các nghiệp vụ, các tính toán mang nhằm thoả mãn yêu cầu của người dùng) và persitence layer. Persistence layer chịu trách nhiệm giao tiếp với data layer (thường là một hệ quản trị cơ sở dữ liệu quan hệ - Relational DBMS). Persistence layer sẽ đảm nhiệm các nhiệm vụ mở kết nối, truy xuất và lưu trữ dữ liệu vào các Relational </a:t>
            </a:r>
            <a:r>
              <a:rPr lang="vi-VN"/>
              <a:t>DBMS</a:t>
            </a:r>
            <a:r>
              <a:rPr lang="vi-VN" smtClean="0"/>
              <a:t>.</a:t>
            </a:r>
            <a:endParaRPr lang="en-US" smtClean="0"/>
          </a:p>
          <a:p>
            <a:r>
              <a:rPr lang="en-US" sz="2400"/>
              <a:t>Layer" là một khái niệm khác với "</a:t>
            </a:r>
            <a:r>
              <a:rPr lang="en-US" sz="2400"/>
              <a:t>tier</a:t>
            </a:r>
            <a:r>
              <a:rPr lang="en-US" sz="2400" smtClean="0"/>
              <a:t>”?????</a:t>
            </a:r>
            <a:endParaRPr lang="en-US"/>
          </a:p>
          <a:p>
            <a:pPr lvl="1"/>
            <a:endParaRPr lang="en-US" smtClean="0"/>
          </a:p>
        </p:txBody>
      </p:sp>
    </p:spTree>
    <p:extLst>
      <p:ext uri="{BB962C8B-B14F-4D97-AF65-F5344CB8AC3E}">
        <p14:creationId xmlns:p14="http://schemas.microsoft.com/office/powerpoint/2010/main" val="380868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framework</a:t>
            </a:r>
          </a:p>
        </p:txBody>
      </p:sp>
      <p:sp>
        <p:nvSpPr>
          <p:cNvPr id="3" name="Content Placeholder 2"/>
          <p:cNvSpPr>
            <a:spLocks noGrp="1"/>
          </p:cNvSpPr>
          <p:nvPr>
            <p:ph idx="1"/>
          </p:nvPr>
        </p:nvSpPr>
        <p:spPr>
          <a:xfrm>
            <a:off x="457200" y="950976"/>
            <a:ext cx="8229600" cy="4489704"/>
          </a:xfrm>
        </p:spPr>
        <p:txBody>
          <a:bodyPr>
            <a:normAutofit/>
          </a:bodyPr>
          <a:lstStyle/>
          <a:p>
            <a:pPr marL="457200" lvl="1">
              <a:lnSpc>
                <a:spcPct val="150000"/>
              </a:lnSpc>
            </a:pPr>
            <a:r>
              <a:rPr lang="en-US" sz="2400"/>
              <a:t>Hibernate framework là một framework cho </a:t>
            </a:r>
            <a:r>
              <a:rPr lang="en-US" sz="2400"/>
              <a:t>persistence </a:t>
            </a:r>
            <a:r>
              <a:rPr lang="en-US" sz="2400" smtClean="0"/>
              <a:t>layer.</a:t>
            </a:r>
          </a:p>
          <a:p>
            <a:pPr marL="457200" lvl="1">
              <a:lnSpc>
                <a:spcPct val="150000"/>
              </a:lnSpc>
            </a:pPr>
            <a:r>
              <a:rPr lang="vi-VN" sz="2400"/>
              <a:t>Hibernate là một dịch vụ lưu trữ và truy vấn dữ liệu quan hệ mạnh mẽ </a:t>
            </a:r>
            <a:r>
              <a:rPr lang="vi-VN" sz="2400"/>
              <a:t>và </a:t>
            </a:r>
            <a:r>
              <a:rPr lang="vi-VN" sz="2400" smtClean="0"/>
              <a:t>nhanh</a:t>
            </a:r>
            <a:r>
              <a:rPr lang="en-US" sz="2400" smtClean="0"/>
              <a:t>.</a:t>
            </a:r>
          </a:p>
          <a:p>
            <a:pPr marL="457200" lvl="1">
              <a:lnSpc>
                <a:spcPct val="150000"/>
              </a:lnSpc>
            </a:pPr>
            <a:r>
              <a:rPr lang="vi-VN" sz="2400"/>
              <a:t>Hibernate giúp bạn phát triển các class dùng để lưu trữ dữ liệu theo cách </a:t>
            </a:r>
            <a:r>
              <a:rPr lang="vi-VN" sz="2400"/>
              <a:t>thức </a:t>
            </a:r>
            <a:r>
              <a:rPr lang="vi-VN" sz="2400" smtClean="0"/>
              <a:t>là </a:t>
            </a:r>
            <a:r>
              <a:rPr lang="vi-VN" sz="2400"/>
              <a:t>hướng </a:t>
            </a:r>
            <a:r>
              <a:rPr lang="vi-VN" sz="2400"/>
              <a:t>đối </a:t>
            </a:r>
            <a:r>
              <a:rPr lang="vi-VN" sz="2400" smtClean="0"/>
              <a:t>tượng</a:t>
            </a:r>
            <a:r>
              <a:rPr lang="en-US" sz="2400" smtClean="0"/>
              <a:t>.</a:t>
            </a:r>
          </a:p>
        </p:txBody>
      </p:sp>
    </p:spTree>
    <p:extLst>
      <p:ext uri="{BB962C8B-B14F-4D97-AF65-F5344CB8AC3E}">
        <p14:creationId xmlns:p14="http://schemas.microsoft.com/office/powerpoint/2010/main" val="1299983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framework</a:t>
            </a:r>
          </a:p>
        </p:txBody>
      </p:sp>
      <p:sp>
        <p:nvSpPr>
          <p:cNvPr id="3" name="Content Placeholder 2"/>
          <p:cNvSpPr>
            <a:spLocks noGrp="1"/>
          </p:cNvSpPr>
          <p:nvPr>
            <p:ph idx="1"/>
          </p:nvPr>
        </p:nvSpPr>
        <p:spPr>
          <a:xfrm>
            <a:off x="457200" y="950976"/>
            <a:ext cx="8229600" cy="4489704"/>
          </a:xfrm>
        </p:spPr>
        <p:txBody>
          <a:bodyPr>
            <a:normAutofit/>
          </a:bodyPr>
          <a:lstStyle/>
          <a:p>
            <a:pPr marL="457200" lvl="1">
              <a:lnSpc>
                <a:spcPct val="150000"/>
              </a:lnSpc>
            </a:pPr>
            <a:r>
              <a:rPr lang="vi-VN" sz="2400"/>
              <a:t>Hibernate cho phép bạn thực hiện các câu truy vấn dữ liệu bằng cách sử dụng ngôn ngữ SQL mở rộng của Hibernate (HQL) hoặc là ngôn ngữ SQL nguyên thuỷ cũng như là sử dụng các </a:t>
            </a:r>
            <a:r>
              <a:rPr lang="vi-VN" sz="2400"/>
              <a:t>API</a:t>
            </a:r>
            <a:r>
              <a:rPr lang="vi-VN" sz="2400" smtClean="0"/>
              <a:t>.</a:t>
            </a:r>
            <a:endParaRPr lang="en-US" sz="2400" smtClean="0"/>
          </a:p>
          <a:p>
            <a:pPr marL="457200" lvl="1">
              <a:lnSpc>
                <a:spcPct val="150000"/>
              </a:lnSpc>
            </a:pPr>
            <a:r>
              <a:rPr lang="en-US" sz="2400" smtClean="0"/>
              <a:t>Có </a:t>
            </a:r>
            <a:r>
              <a:rPr lang="en-US" sz="2400"/>
              <a:t>Hibernate framework mà giờ đây khi bạn phát triển một ứng dụng bạn chỉ còn chú tâm vào những layer khác mà không phải bận tâm nhiều về persistence layer nữa.</a:t>
            </a:r>
          </a:p>
        </p:txBody>
      </p:sp>
    </p:spTree>
    <p:extLst>
      <p:ext uri="{BB962C8B-B14F-4D97-AF65-F5344CB8AC3E}">
        <p14:creationId xmlns:p14="http://schemas.microsoft.com/office/powerpoint/2010/main" val="227213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framework</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760" y="1271270"/>
            <a:ext cx="6888480" cy="389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2599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RetroGrade">
      <a:dk1>
        <a:srgbClr val="422F20"/>
      </a:dk1>
      <a:lt1>
        <a:srgbClr val="FFFAE7"/>
      </a:lt1>
      <a:dk2>
        <a:srgbClr val="252525"/>
      </a:dk2>
      <a:lt2>
        <a:srgbClr val="EEECE1"/>
      </a:lt2>
      <a:accent1>
        <a:srgbClr val="B8CCE4"/>
      </a:accent1>
      <a:accent2>
        <a:srgbClr val="D99694"/>
      </a:accent2>
      <a:accent3>
        <a:srgbClr val="C3D69B"/>
      </a:accent3>
      <a:accent4>
        <a:srgbClr val="B2A1C7"/>
      </a:accent4>
      <a:accent5>
        <a:srgbClr val="31859B"/>
      </a:accent5>
      <a:accent6>
        <a:srgbClr val="A5A5A5"/>
      </a:accent6>
      <a:hlink>
        <a:srgbClr val="FFC000"/>
      </a:hlink>
      <a:folHlink>
        <a:srgbClr val="C00000"/>
      </a:folHlink>
    </a:clrScheme>
    <a:fontScheme name="RetroGrade">
      <a:majorFont>
        <a:latin typeface="Bebas Neue"/>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505</Words>
  <Application>Microsoft Office PowerPoint</Application>
  <PresentationFormat>On-screen Show (16:10)</PresentationFormat>
  <Paragraphs>33</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Bebas Neue</vt:lpstr>
      <vt:lpstr>Arial</vt:lpstr>
      <vt:lpstr>Calibri</vt:lpstr>
      <vt:lpstr>Georgia</vt:lpstr>
      <vt:lpstr>Wingdings</vt:lpstr>
      <vt:lpstr>Office Theme</vt:lpstr>
      <vt:lpstr>Hibernate + Maven</vt:lpstr>
      <vt:lpstr>Nội Dung</vt:lpstr>
      <vt:lpstr>Maven</vt:lpstr>
      <vt:lpstr>Ưu điểm của Maven </vt:lpstr>
      <vt:lpstr>Framework</vt:lpstr>
      <vt:lpstr>Persistence Layer</vt:lpstr>
      <vt:lpstr>Hibernate framework</vt:lpstr>
      <vt:lpstr>Hibernate framework</vt:lpstr>
      <vt:lpstr>Hibernate framework</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dmx</dc:creator>
  <cp:lastModifiedBy>Dao Khau</cp:lastModifiedBy>
  <cp:revision>205</cp:revision>
  <dcterms:created xsi:type="dcterms:W3CDTF">2011-04-07T19:22:19Z</dcterms:created>
  <dcterms:modified xsi:type="dcterms:W3CDTF">2013-11-12T13:21:18Z</dcterms:modified>
</cp:coreProperties>
</file>