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9"/>
  </p:notesMasterIdLst>
  <p:handoutMasterIdLst>
    <p:handoutMasterId r:id="rId50"/>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4" r:id="rId24"/>
    <p:sldId id="506" r:id="rId25"/>
    <p:sldId id="507" r:id="rId26"/>
    <p:sldId id="508" r:id="rId27"/>
    <p:sldId id="509" r:id="rId28"/>
    <p:sldId id="510" r:id="rId29"/>
    <p:sldId id="511" r:id="rId30"/>
    <p:sldId id="513" r:id="rId31"/>
    <p:sldId id="514" r:id="rId32"/>
    <p:sldId id="519" r:id="rId33"/>
    <p:sldId id="516" r:id="rId34"/>
    <p:sldId id="520" r:id="rId35"/>
    <p:sldId id="521" r:id="rId36"/>
    <p:sldId id="522" r:id="rId37"/>
    <p:sldId id="523" r:id="rId38"/>
    <p:sldId id="524" r:id="rId39"/>
    <p:sldId id="525" r:id="rId40"/>
    <p:sldId id="526" r:id="rId41"/>
    <p:sldId id="527" r:id="rId42"/>
    <p:sldId id="528" r:id="rId43"/>
    <p:sldId id="498" r:id="rId44"/>
    <p:sldId id="499" r:id="rId45"/>
    <p:sldId id="529" r:id="rId46"/>
    <p:sldId id="500" r:id="rId47"/>
    <p:sldId id="408"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4"/>
            <p14:sldId id="506"/>
            <p14:sldId id="507"/>
            <p14:sldId id="508"/>
            <p14:sldId id="509"/>
            <p14:sldId id="510"/>
            <p14:sldId id="511"/>
            <p14:sldId id="513"/>
            <p14:sldId id="514"/>
            <p14:sldId id="519"/>
            <p14:sldId id="516"/>
            <p14:sldId id="520"/>
            <p14:sldId id="521"/>
            <p14:sldId id="522"/>
            <p14:sldId id="523"/>
            <p14:sldId id="524"/>
            <p14:sldId id="525"/>
            <p14:sldId id="526"/>
            <p14:sldId id="527"/>
            <p14:sldId id="528"/>
            <p14:sldId id="498"/>
            <p14:sldId id="499"/>
            <p14:sldId id="529"/>
            <p14:sldId id="500"/>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64093" autoAdjust="0"/>
  </p:normalViewPr>
  <p:slideViewPr>
    <p:cSldViewPr snapToGrid="0">
      <p:cViewPr varScale="1">
        <p:scale>
          <a:sx n="47" d="100"/>
          <a:sy n="47" d="100"/>
        </p:scale>
        <p:origin x="1362" y="60"/>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1/6/2014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35</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1/6/2014 9:38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1/6/2014 9:38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CCM (configuration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là:</a:t>
            </a:r>
          </a:p>
          <a:p>
            <a:r>
              <a:rPr lang="vi-VN" dirty="0" smtClean="0"/>
              <a:t>    -Một cách tiếp cận có hệ thống để xác định, biện minh , đánh giá , phê duyệt , kết hợp , kiểm tra, và thay đổi tài liệu vào một CI hành động bao gồm</a:t>
            </a:r>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09395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Bỏ</a:t>
            </a:r>
            <a:endParaRPr lang="vi-VN"/>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76507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1/6/2014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866526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Types of Baselines</a:t>
            </a:r>
          </a:p>
        </p:txBody>
      </p:sp>
      <p:sp>
        <p:nvSpPr>
          <p:cNvPr id="6" name="Text Placeholder 5"/>
          <p:cNvSpPr>
            <a:spLocks noGrp="1"/>
          </p:cNvSpPr>
          <p:nvPr>
            <p:ph type="body" sz="quarter" idx="10"/>
          </p:nvPr>
        </p:nvSpPr>
        <p:spPr>
          <a:xfrm>
            <a:off x="519112" y="1127759"/>
            <a:ext cx="11149013" cy="4590103"/>
          </a:xfrm>
        </p:spPr>
        <p:txBody>
          <a:bodyPr/>
          <a:lstStyle/>
          <a:p>
            <a:pPr>
              <a:lnSpc>
                <a:spcPct val="150000"/>
              </a:lnSpc>
            </a:pPr>
            <a:r>
              <a:rPr lang="en-US" sz="2000" dirty="0">
                <a:cs typeface="Arial" charset="0"/>
              </a:rPr>
              <a:t>Formal</a:t>
            </a:r>
          </a:p>
          <a:p>
            <a:pPr lvl="1">
              <a:lnSpc>
                <a:spcPct val="150000"/>
              </a:lnSpc>
            </a:pPr>
            <a:r>
              <a:rPr lang="en-US" sz="2000" dirty="0">
                <a:cs typeface="Arial" charset="0"/>
              </a:rPr>
              <a:t>Functional Baseline</a:t>
            </a:r>
          </a:p>
          <a:p>
            <a:pPr lvl="1">
              <a:lnSpc>
                <a:spcPct val="150000"/>
              </a:lnSpc>
            </a:pPr>
            <a:r>
              <a:rPr lang="en-US" sz="2000" dirty="0">
                <a:cs typeface="Arial" charset="0"/>
              </a:rPr>
              <a:t>Allocated Baseline</a:t>
            </a:r>
          </a:p>
          <a:p>
            <a:pPr lvl="1">
              <a:lnSpc>
                <a:spcPct val="150000"/>
              </a:lnSpc>
            </a:pPr>
            <a:r>
              <a:rPr lang="en-US" sz="2000" dirty="0">
                <a:cs typeface="Arial" charset="0"/>
              </a:rPr>
              <a:t>Product Baseline</a:t>
            </a:r>
          </a:p>
          <a:p>
            <a:pPr lvl="1">
              <a:lnSpc>
                <a:spcPct val="150000"/>
              </a:lnSpc>
            </a:pPr>
            <a:endParaRPr lang="en-US" sz="2000" dirty="0">
              <a:cs typeface="Arial" charset="0"/>
            </a:endParaRPr>
          </a:p>
          <a:p>
            <a:pPr>
              <a:lnSpc>
                <a:spcPct val="150000"/>
              </a:lnSpc>
            </a:pPr>
            <a:r>
              <a:rPr lang="en-US" sz="2000" dirty="0">
                <a:cs typeface="Arial" charset="0"/>
              </a:rPr>
              <a:t>Informal (Other as Required)</a:t>
            </a:r>
          </a:p>
          <a:p>
            <a:pPr lvl="1">
              <a:lnSpc>
                <a:spcPct val="150000"/>
              </a:lnSpc>
            </a:pPr>
            <a:r>
              <a:rPr lang="en-US" sz="2000" dirty="0">
                <a:cs typeface="Arial" charset="0"/>
              </a:rPr>
              <a:t>Developmental Configuration</a:t>
            </a:r>
          </a:p>
          <a:p>
            <a:pPr lvl="1">
              <a:lnSpc>
                <a:spcPct val="150000"/>
              </a:lnSpc>
            </a:pPr>
            <a:r>
              <a:rPr lang="en-US" sz="2000" dirty="0">
                <a:cs typeface="Arial" charset="0"/>
              </a:rPr>
              <a:t>Internal: as Required (Resources Needed)</a:t>
            </a:r>
          </a:p>
          <a:p>
            <a:pPr lvl="1">
              <a:lnSpc>
                <a:spcPct val="15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13519997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Ensures 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Maintains complete configuration of all units or items in the system or program inventory of CIs. </a:t>
            </a:r>
          </a:p>
          <a:p>
            <a:pPr lvl="1">
              <a:lnSpc>
                <a:spcPct val="150000"/>
              </a:lnSpc>
            </a:pPr>
            <a:r>
              <a:rPr lang="en-US" sz="1800" dirty="0">
                <a:solidFill>
                  <a:schemeClr val="tx1">
                    <a:lumMod val="95000"/>
                    <a:lumOff val="5000"/>
                  </a:schemeClr>
                </a:solidFill>
                <a:latin typeface="+mj-lt"/>
                <a:cs typeface="Arial" charset="0"/>
              </a:rPr>
              <a:t>Reports 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5232202"/>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government prior to accepting a CI and prior to establishing product baseline</a:t>
            </a:r>
          </a:p>
          <a:p>
            <a:pPr lvl="2">
              <a:lnSpc>
                <a:spcPct val="100000"/>
              </a:lnSpc>
            </a:pPr>
            <a:endParaRPr lang="en-US" sz="2000" dirty="0">
              <a:solidFill>
                <a:schemeClr val="tx1">
                  <a:lumMod val="95000"/>
                  <a:lumOff val="5000"/>
                </a:schemeClr>
              </a:solidFill>
              <a:cs typeface="Arial" charset="0"/>
            </a:endParaRPr>
          </a:p>
          <a:p>
            <a:pPr lvl="2">
              <a:lnSpc>
                <a:spcPct val="100000"/>
              </a:lnSpc>
            </a:pPr>
            <a:endParaRPr lang="en-US" sz="2000" dirty="0">
              <a:solidFill>
                <a:schemeClr val="tx1">
                  <a:lumMod val="95000"/>
                  <a:lumOff val="5000"/>
                </a:schemeClr>
              </a:solidFill>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CI</a:t>
            </a:r>
          </a:p>
          <a:p>
            <a:pPr lvl="1">
              <a:lnSpc>
                <a:spcPct val="100000"/>
              </a:lnSpc>
            </a:pPr>
            <a:r>
              <a:rPr lang="en-US" sz="1800" dirty="0">
                <a:solidFill>
                  <a:schemeClr val="tx1">
                    <a:lumMod val="95000"/>
                    <a:lumOff val="5000"/>
                  </a:schemeClr>
                </a:solidFill>
                <a:latin typeface="+mj-lt"/>
                <a:cs typeface="Arial" charset="0"/>
              </a:rPr>
              <a:t>Actions 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(FRB/RRB/CCB)</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Deviations/Waivers</a:t>
            </a:r>
            <a:endParaRPr lang="en-US" dirty="0"/>
          </a:p>
        </p:txBody>
      </p:sp>
      <p:sp>
        <p:nvSpPr>
          <p:cNvPr id="6" name="Text Placeholder 5"/>
          <p:cNvSpPr>
            <a:spLocks noGrp="1"/>
          </p:cNvSpPr>
          <p:nvPr>
            <p:ph type="body" sz="quarter" idx="10"/>
          </p:nvPr>
        </p:nvSpPr>
        <p:spPr>
          <a:xfrm>
            <a:off x="473392" y="1295400"/>
            <a:ext cx="11149013" cy="3297441"/>
          </a:xfrm>
        </p:spPr>
        <p:txBody>
          <a:bodyPr/>
          <a:lstStyle/>
          <a:p>
            <a:pPr>
              <a:lnSpc>
                <a:spcPct val="150000"/>
              </a:lnSpc>
            </a:pPr>
            <a:r>
              <a:rPr lang="en-US" sz="2000" dirty="0">
                <a:cs typeface="Arial" charset="0"/>
              </a:rPr>
              <a:t>Deviations/Waivers – do not result in a permanent change to a product’s configuration; does not change the configuration baseline documentation</a:t>
            </a:r>
          </a:p>
          <a:p>
            <a:pPr lvl="1">
              <a:lnSpc>
                <a:spcPct val="150000"/>
              </a:lnSpc>
            </a:pPr>
            <a:r>
              <a:rPr lang="en-US" sz="2000" dirty="0">
                <a:cs typeface="Arial" charset="0"/>
              </a:rPr>
              <a:t>Deviations – written authorization to depart from a particular requirement(s) of an item’s current approved configuration for a specified period of time</a:t>
            </a:r>
          </a:p>
          <a:p>
            <a:pPr lvl="1">
              <a:lnSpc>
                <a:spcPct val="150000"/>
              </a:lnSpc>
            </a:pPr>
            <a:r>
              <a:rPr lang="en-US" sz="2000" dirty="0">
                <a:cs typeface="Arial" charset="0"/>
              </a:rPr>
              <a:t>Waivers – written authorization to accept an item, after having been submitted for government inspection or acceptance, which is found to depart from specified requirements, but is considered suitable for use “as-is” or after repair</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37040708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364481" y="670560"/>
            <a:ext cx="6690360" cy="5767864"/>
          </a:xfrm>
        </p:spPr>
        <p:txBody>
          <a:bodyPr>
            <a:noAutofit/>
          </a:bodyPr>
          <a:lstStyle/>
          <a:p>
            <a:pPr lvl="1"/>
            <a:r>
              <a:rPr lang="en-US" sz="1800" dirty="0" smtClean="0">
                <a:solidFill>
                  <a:schemeClr val="tx1">
                    <a:lumMod val="95000"/>
                    <a:lumOff val="5000"/>
                  </a:schemeClr>
                </a:solidFill>
                <a:latin typeface="+mj-lt"/>
                <a:cs typeface="Arial" charset="0"/>
              </a:rPr>
              <a:t>Parallels CM process, and is used to:</a:t>
            </a:r>
          </a:p>
          <a:p>
            <a:pPr lvl="2"/>
            <a:r>
              <a:rPr lang="en-US" sz="1800" dirty="0" smtClean="0">
                <a:solidFill>
                  <a:schemeClr val="tx1">
                    <a:lumMod val="95000"/>
                    <a:lumOff val="5000"/>
                  </a:schemeClr>
                </a:solidFill>
                <a:latin typeface="+mj-lt"/>
                <a:cs typeface="Arial" charset="0"/>
              </a:rPr>
              <a:t>Apply policies, systems, and procedures for identification and control of data requirements; to include naming conventions</a:t>
            </a:r>
          </a:p>
          <a:p>
            <a:pPr lvl="2"/>
            <a:r>
              <a:rPr lang="en-US" sz="1800" dirty="0" smtClean="0">
                <a:solidFill>
                  <a:schemeClr val="tx1">
                    <a:lumMod val="95000"/>
                    <a:lumOff val="5000"/>
                  </a:schemeClr>
                </a:solidFill>
                <a:latin typeface="+mj-lt"/>
                <a:cs typeface="Arial" charset="0"/>
              </a:rPr>
              <a:t>Acquire CM data in a timely and economical way</a:t>
            </a:r>
          </a:p>
          <a:p>
            <a:pPr lvl="2"/>
            <a:r>
              <a:rPr lang="en-US" sz="1800" dirty="0" smtClean="0">
                <a:solidFill>
                  <a:schemeClr val="tx1">
                    <a:lumMod val="95000"/>
                    <a:lumOff val="5000"/>
                  </a:schemeClr>
                </a:solidFill>
                <a:latin typeface="+mj-lt"/>
                <a:cs typeface="Arial" charset="0"/>
              </a:rPr>
              <a:t>Assure adequacy of data and analyze data use</a:t>
            </a:r>
          </a:p>
          <a:p>
            <a:pPr lvl="2"/>
            <a:r>
              <a:rPr lang="en-US" sz="1800" dirty="0" smtClean="0">
                <a:solidFill>
                  <a:schemeClr val="tx1">
                    <a:lumMod val="95000"/>
                    <a:lumOff val="5000"/>
                  </a:schemeClr>
                </a:solidFill>
                <a:latin typeface="+mj-lt"/>
                <a:cs typeface="Arial" charset="0"/>
              </a:rPr>
              <a:t>Access, distribute, or communicate CM data to the point of use</a:t>
            </a:r>
          </a:p>
          <a:p>
            <a:pPr lvl="1"/>
            <a:r>
              <a:rPr lang="en-US" sz="1800" dirty="0" smtClean="0">
                <a:solidFill>
                  <a:schemeClr val="tx1">
                    <a:lumMod val="95000"/>
                    <a:lumOff val="5000"/>
                  </a:schemeClr>
                </a:solidFill>
                <a:latin typeface="+mj-lt"/>
                <a:cs typeface="Arial" charset="0"/>
              </a:rPr>
              <a:t>Ensures integrity and security of data, by…</a:t>
            </a:r>
          </a:p>
          <a:p>
            <a:pPr lvl="2"/>
            <a:r>
              <a:rPr lang="en-US" sz="1800" dirty="0" smtClean="0">
                <a:solidFill>
                  <a:schemeClr val="tx1">
                    <a:lumMod val="95000"/>
                    <a:lumOff val="5000"/>
                  </a:schemeClr>
                </a:solidFill>
                <a:latin typeface="+mj-lt"/>
                <a:cs typeface="Arial" charset="0"/>
              </a:rPr>
              <a:t>Applying identification rules to digital documents and files</a:t>
            </a:r>
          </a:p>
          <a:p>
            <a:pPr lvl="2"/>
            <a:r>
              <a:rPr lang="en-US" sz="1800" dirty="0" smtClean="0">
                <a:solidFill>
                  <a:schemeClr val="tx1">
                    <a:lumMod val="95000"/>
                    <a:lumOff val="5000"/>
                  </a:schemeClr>
                </a:solidFill>
                <a:latin typeface="+mj-lt"/>
                <a:cs typeface="Arial" charset="0"/>
              </a:rPr>
              <a:t>Applying disciplined version control</a:t>
            </a:r>
          </a:p>
          <a:p>
            <a:pPr lvl="2"/>
            <a:r>
              <a:rPr lang="en-US" sz="1800" dirty="0" smtClean="0">
                <a:solidFill>
                  <a:schemeClr val="tx1">
                    <a:lumMod val="95000"/>
                    <a:lumOff val="5000"/>
                  </a:schemeClr>
                </a:solidFill>
                <a:latin typeface="+mj-lt"/>
                <a:cs typeface="Arial" charset="0"/>
              </a:rPr>
              <a:t>Providing controlled access to data</a:t>
            </a:r>
          </a:p>
          <a:p>
            <a:pPr lvl="2"/>
            <a:r>
              <a:rPr lang="en-US" sz="1800" dirty="0" smtClean="0">
                <a:solidFill>
                  <a:schemeClr val="tx1">
                    <a:lumMod val="95000"/>
                    <a:lumOff val="5000"/>
                  </a:schemeClr>
                </a:solidFill>
                <a:latin typeface="+mj-lt"/>
                <a:cs typeface="Arial" charset="0"/>
              </a:rPr>
              <a:t>Using agreed-upon rules for data change management and archiving</a:t>
            </a:r>
          </a:p>
          <a:p>
            <a:pPr lvl="2"/>
            <a:r>
              <a:rPr lang="en-US" sz="1800" dirty="0" smtClean="0">
                <a:solidFill>
                  <a:schemeClr val="tx1">
                    <a:lumMod val="95000"/>
                    <a:lumOff val="5000"/>
                  </a:schemeClr>
                </a:solidFill>
                <a:latin typeface="+mj-lt"/>
                <a:cs typeface="Arial" charset="0"/>
              </a:rPr>
              <a:t>Maintaining product-data relationships</a:t>
            </a:r>
          </a:p>
          <a:p>
            <a:pPr lvl="2"/>
            <a:r>
              <a:rPr lang="en-US" sz="1800" dirty="0" smtClean="0">
                <a:solidFill>
                  <a:schemeClr val="tx1">
                    <a:lumMod val="95000"/>
                    <a:lumOff val="5000"/>
                  </a:schemeClr>
                </a:solidFill>
                <a:latin typeface="+mj-lt"/>
                <a:cs typeface="Arial" charset="0"/>
              </a:rPr>
              <a:t>Protecting and applying appropriate markings on data</a:t>
            </a:r>
          </a:p>
          <a:p>
            <a:pPr lvl="2"/>
            <a:r>
              <a:rPr lang="en-US" sz="1800" dirty="0" smtClean="0">
                <a:solidFill>
                  <a:schemeClr val="tx1">
                    <a:lumMod val="95000"/>
                    <a:lumOff val="5000"/>
                  </a:schemeClr>
                </a:solidFill>
                <a:latin typeface="+mj-lt"/>
                <a:cs typeface="Arial" charset="0"/>
              </a:rPr>
              <a:t>Assuring accurate data transmittal</a:t>
            </a:r>
          </a:p>
          <a:p>
            <a:pPr lvl="1"/>
            <a:r>
              <a:rPr lang="en-US" sz="1800" dirty="0" smtClean="0">
                <a:solidFill>
                  <a:schemeClr val="tx1">
                    <a:lumMod val="95000"/>
                    <a:lumOff val="5000"/>
                  </a:schemeClr>
                </a:solidFill>
                <a:latin typeface="+mj-lt"/>
                <a:cs typeface="Arial" charset="0"/>
              </a:rPr>
              <a:t>Begs standardization of DM tools to the degree feasible</a:t>
            </a:r>
          </a:p>
          <a:p>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4216539"/>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 or other government offices</a:t>
            </a: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1" y="1656319"/>
            <a:ext cx="6907001" cy="495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r>
              <a:rPr lang="en-US" sz="2200" dirty="0" smtClean="0">
                <a:cs typeface="Arial" charset="0"/>
              </a:rPr>
              <a:t>A process for establishing and maintaining consistency of a product’s performance, functional, and physical attributes with its requirements, design, and operational information throughout its lifecycle</a:t>
            </a:r>
          </a:p>
          <a:p>
            <a:pPr>
              <a:lnSpc>
                <a:spcPct val="200000"/>
              </a:lnSpc>
            </a:pPr>
            <a:endParaRPr lang="en-US" sz="2200" dirty="0" smtClean="0">
              <a:cs typeface="Arial" charset="0"/>
            </a:endParaRP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p:txBody>
          <a:bodyPr>
            <a:normAutofit/>
          </a:bodyPr>
          <a:lstStyle/>
          <a:p>
            <a:pPr>
              <a:lnSpc>
                <a:spcPct val="150000"/>
              </a:lnSpc>
              <a:buFont typeface="Arial" charset="0"/>
              <a:buNone/>
            </a:pPr>
            <a:r>
              <a:rPr lang="en-US" sz="2000" dirty="0" smtClean="0">
                <a:cs typeface="Arial" charset="0"/>
              </a:rPr>
              <a:t>The risk of: </a:t>
            </a:r>
          </a:p>
          <a:p>
            <a:pPr>
              <a:lnSpc>
                <a:spcPct val="150000"/>
              </a:lnSpc>
            </a:pPr>
            <a:r>
              <a:rPr lang="en-US" sz="2000" dirty="0" smtClean="0">
                <a:cs typeface="Arial" charset="0"/>
              </a:rPr>
              <a:t>Systems not built to actual customer requirements specifications</a:t>
            </a:r>
          </a:p>
          <a:p>
            <a:pPr>
              <a:lnSpc>
                <a:spcPct val="150000"/>
              </a:lnSpc>
            </a:pPr>
            <a:r>
              <a:rPr lang="en-US" sz="2000" dirty="0" smtClean="0">
                <a:cs typeface="Arial" charset="0"/>
              </a:rPr>
              <a:t>Cost and schedule impacts due to difficulty finding or fixing bugs</a:t>
            </a:r>
          </a:p>
          <a:p>
            <a:pPr>
              <a:lnSpc>
                <a:spcPct val="150000"/>
              </a:lnSpc>
            </a:pPr>
            <a:r>
              <a:rPr lang="en-US" sz="2000" dirty="0" smtClean="0">
                <a:cs typeface="Arial" charset="0"/>
              </a:rPr>
              <a:t>Different versions with the same problems</a:t>
            </a:r>
          </a:p>
          <a:p>
            <a:pPr>
              <a:lnSpc>
                <a:spcPct val="150000"/>
              </a:lnSpc>
            </a:pPr>
            <a:r>
              <a:rPr lang="en-US" sz="2000" dirty="0" smtClean="0">
                <a:cs typeface="Arial" charset="0"/>
              </a:rPr>
              <a:t>Unapproved changes being incorporated without documentation</a:t>
            </a:r>
          </a:p>
          <a:p>
            <a:pPr>
              <a:lnSpc>
                <a:spcPct val="150000"/>
              </a:lnSpc>
            </a:pPr>
            <a:r>
              <a:rPr lang="en-US" sz="2000" dirty="0" smtClean="0">
                <a:cs typeface="Arial" charset="0"/>
              </a:rPr>
              <a:t>Approved changes not incorporated</a:t>
            </a:r>
          </a:p>
          <a:p>
            <a:pPr>
              <a:lnSpc>
                <a:spcPct val="150000"/>
              </a:lnSpc>
            </a:pPr>
            <a:r>
              <a:rPr lang="en-US" sz="2000" dirty="0" smtClean="0">
                <a:cs typeface="Arial" charset="0"/>
              </a:rPr>
              <a:t>Quality problems</a:t>
            </a:r>
          </a:p>
          <a:p>
            <a:pPr>
              <a:lnSpc>
                <a:spcPct val="150000"/>
              </a:lnSpc>
            </a:pPr>
            <a:r>
              <a:rPr lang="en-US" sz="2000" dirty="0" smtClean="0">
                <a:cs typeface="Arial" charset="0"/>
              </a:rPr>
              <a:t>“Minor changes” that cause major problems</a:t>
            </a:r>
          </a:p>
          <a:p>
            <a:pPr>
              <a:lnSpc>
                <a:spcPct val="150000"/>
              </a:lnSpc>
            </a:pPr>
            <a:r>
              <a:rPr lang="en-US" sz="2000" dirty="0" smtClean="0">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2211</TotalTime>
  <Words>3176</Words>
  <Application>Microsoft Office PowerPoint</Application>
  <PresentationFormat>Custom</PresentationFormat>
  <Paragraphs>405</Paragraphs>
  <Slides>38</Slides>
  <Notes>11</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38</vt:i4>
      </vt:variant>
    </vt:vector>
  </HeadingPairs>
  <TitlesOfParts>
    <vt:vector size="52" baseType="lpstr">
      <vt:lpstr>Arial</vt:lpstr>
      <vt:lpstr>Arial Narrow</vt:lpstr>
      <vt:lpstr>Calibri</vt:lpstr>
      <vt:lpstr>Consolas</vt:lpstr>
      <vt:lpstr>Segoe UI</vt:lpstr>
      <vt:lpstr>Segoe UI Light</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PowerPoint Presentation</vt:lpstr>
      <vt:lpstr>Purpose of Configuration Identification</vt:lpstr>
      <vt:lpstr>What Is a “Configuration Item?”</vt:lpstr>
      <vt:lpstr>Types of Baselines</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Deviations/Waivers</vt:lpstr>
      <vt:lpstr>PowerPoint Presentation</vt:lpstr>
      <vt:lpstr>The Software Library</vt:lpstr>
      <vt:lpstr>Summary</vt:lpstr>
      <vt:lpstr>Design CM documents</vt:lpstr>
      <vt:lpstr>Traditional document structure</vt:lpstr>
      <vt:lpstr>PIID</vt:lpstr>
      <vt:lpstr>Agile document structure</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190</cp:revision>
  <cp:lastPrinted>2010-05-11T05:02:34Z</cp:lastPrinted>
  <dcterms:created xsi:type="dcterms:W3CDTF">2012-09-10T08:15:36Z</dcterms:created>
  <dcterms:modified xsi:type="dcterms:W3CDTF">2014-01-06T03:27:27Z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