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9"/>
  </p:notesMasterIdLst>
  <p:handoutMasterIdLst>
    <p:handoutMasterId r:id="rId50"/>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5" r:id="rId40"/>
    <p:sldId id="526" r:id="rId41"/>
    <p:sldId id="527" r:id="rId42"/>
    <p:sldId id="528" r:id="rId43"/>
    <p:sldId id="498" r:id="rId44"/>
    <p:sldId id="499" r:id="rId45"/>
    <p:sldId id="529" r:id="rId46"/>
    <p:sldId id="500" r:id="rId47"/>
    <p:sldId id="408"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5"/>
            <p14:sldId id="526"/>
            <p14:sldId id="527"/>
            <p14:sldId id="528"/>
            <p14:sldId id="498"/>
            <p14:sldId id="499"/>
            <p14:sldId id="529"/>
            <p14:sldId id="500"/>
            <p14:sldId id="408"/>
          </p14:sldIdLst>
        </p14:section>
      </p14:sectionLst>
    </p:ex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84902" autoAdjust="0"/>
  </p:normalViewPr>
  <p:slideViewPr>
    <p:cSldViewPr snapToGrid="0">
      <p:cViewPr>
        <p:scale>
          <a:sx n="50" d="100"/>
          <a:sy n="50" d="100"/>
        </p:scale>
        <p:origin x="-462" y="-3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1/5/2014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1/5/2014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1/5/2014 6:58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35</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1/5/2014 6:54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extLst>
      <p:ext uri="{BB962C8B-B14F-4D97-AF65-F5344CB8AC3E}">
        <p14:creationId xmlns:p14="http://schemas.microsoft.com/office/powerpoint/2010/main" val="4453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1/5/2014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endParaRPr lang="en-US" dirty="0"/>
          </a:p>
        </p:txBody>
      </p:sp>
      <p:sp>
        <p:nvSpPr>
          <p:cNvPr id="6" name="Text Placeholder 5"/>
          <p:cNvSpPr>
            <a:spLocks noGrp="1"/>
          </p:cNvSpPr>
          <p:nvPr>
            <p:ph type="body" sz="quarter" idx="10"/>
          </p:nvPr>
        </p:nvSpPr>
        <p:spPr>
          <a:xfrm>
            <a:off x="473392" y="1295400"/>
            <a:ext cx="11149013" cy="5232202"/>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government prior to accepting a CI and prior to establishing product baseline</a:t>
            </a:r>
          </a:p>
          <a:p>
            <a:pPr lvl="2">
              <a:lnSpc>
                <a:spcPct val="100000"/>
              </a:lnSpc>
            </a:pPr>
            <a:endParaRPr lang="en-US" sz="2000" dirty="0">
              <a:solidFill>
                <a:schemeClr val="tx1">
                  <a:lumMod val="95000"/>
                  <a:lumOff val="5000"/>
                </a:schemeClr>
              </a:solidFill>
              <a:cs typeface="Arial" charset="0"/>
            </a:endParaRPr>
          </a:p>
          <a:p>
            <a:pPr lvl="2">
              <a:lnSpc>
                <a:spcPct val="100000"/>
              </a:lnSpc>
            </a:pPr>
            <a:endParaRPr lang="en-US" sz="2000" dirty="0">
              <a:solidFill>
                <a:schemeClr val="tx1">
                  <a:lumMod val="95000"/>
                  <a:lumOff val="5000"/>
                </a:schemeClr>
              </a:solidFill>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endParaRPr lang="en-US" dirty="0"/>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CI</a:t>
            </a:r>
          </a:p>
          <a:p>
            <a:pPr lvl="1">
              <a:lnSpc>
                <a:spcPct val="100000"/>
              </a:lnSpc>
            </a:pPr>
            <a:r>
              <a:rPr lang="en-US" sz="1800" dirty="0">
                <a:solidFill>
                  <a:schemeClr val="tx1">
                    <a:lumMod val="95000"/>
                    <a:lumOff val="5000"/>
                  </a:schemeClr>
                </a:solidFill>
                <a:latin typeface="+mj-lt"/>
                <a:cs typeface="Arial" charset="0"/>
              </a:rPr>
              <a:t>Actions 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endParaRPr lang="en-US" dirty="0"/>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endParaRPr lang="en-US" dirty="0"/>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endParaRPr lang="en-US" sz="6000" dirty="0"/>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Deviations/Waivers</a:t>
            </a:r>
            <a:endParaRPr lang="en-US" dirty="0"/>
          </a:p>
        </p:txBody>
      </p:sp>
      <p:sp>
        <p:nvSpPr>
          <p:cNvPr id="6" name="Text Placeholder 5"/>
          <p:cNvSpPr>
            <a:spLocks noGrp="1"/>
          </p:cNvSpPr>
          <p:nvPr>
            <p:ph type="body" sz="quarter" idx="10"/>
          </p:nvPr>
        </p:nvSpPr>
        <p:spPr>
          <a:xfrm>
            <a:off x="473392" y="1295400"/>
            <a:ext cx="11149013" cy="3297441"/>
          </a:xfrm>
        </p:spPr>
        <p:txBody>
          <a:bodyPr/>
          <a:lstStyle/>
          <a:p>
            <a:pPr>
              <a:lnSpc>
                <a:spcPct val="150000"/>
              </a:lnSpc>
            </a:pPr>
            <a:r>
              <a:rPr lang="en-US" sz="2000" dirty="0">
                <a:cs typeface="Arial" charset="0"/>
              </a:rPr>
              <a:t>Deviations/Waivers – do not result in a permanent change to a product’s configuration; does not change the configuration baseline documentation</a:t>
            </a:r>
          </a:p>
          <a:p>
            <a:pPr lvl="1">
              <a:lnSpc>
                <a:spcPct val="150000"/>
              </a:lnSpc>
            </a:pPr>
            <a:r>
              <a:rPr lang="en-US" sz="2000" dirty="0">
                <a:cs typeface="Arial" charset="0"/>
              </a:rPr>
              <a:t>Deviations – written authorization to depart from a particular requirement(s) of an item’s current approved configuration for a specified period of time</a:t>
            </a:r>
          </a:p>
          <a:p>
            <a:pPr lvl="1">
              <a:lnSpc>
                <a:spcPct val="150000"/>
              </a:lnSpc>
            </a:pPr>
            <a:r>
              <a:rPr lang="en-US" sz="2000" dirty="0">
                <a:cs typeface="Arial" charset="0"/>
              </a:rPr>
              <a:t>Waivers – written authorization to accept an item, after having been submitted for government inspection or acceptance, which is found to depart from specified requirements, but is considered suitable for use “as-is” or after repair</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37040708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364481" y="670560"/>
            <a:ext cx="6690360" cy="5767864"/>
          </a:xfrm>
        </p:spPr>
        <p:txBody>
          <a:bodyPr>
            <a:noAutofit/>
          </a:bodyPr>
          <a:lstStyle/>
          <a:p>
            <a:pPr lvl="1"/>
            <a:r>
              <a:rPr lang="en-US" sz="1800" dirty="0" smtClean="0">
                <a:solidFill>
                  <a:schemeClr val="tx1">
                    <a:lumMod val="95000"/>
                    <a:lumOff val="5000"/>
                  </a:schemeClr>
                </a:solidFill>
                <a:latin typeface="+mj-lt"/>
                <a:cs typeface="Arial" charset="0"/>
              </a:rPr>
              <a:t>Parallels CM process, and is used to:</a:t>
            </a:r>
          </a:p>
          <a:p>
            <a:pPr lvl="2"/>
            <a:r>
              <a:rPr lang="en-US" sz="1800" dirty="0" smtClean="0">
                <a:solidFill>
                  <a:schemeClr val="tx1">
                    <a:lumMod val="95000"/>
                    <a:lumOff val="5000"/>
                  </a:schemeClr>
                </a:solidFill>
                <a:latin typeface="+mj-lt"/>
                <a:cs typeface="Arial" charset="0"/>
              </a:rPr>
              <a:t>Apply policies, systems, and procedures for identification and control of data requirements; to include naming conventions</a:t>
            </a:r>
          </a:p>
          <a:p>
            <a:pPr lvl="2"/>
            <a:r>
              <a:rPr lang="en-US" sz="1800" dirty="0" smtClean="0">
                <a:solidFill>
                  <a:schemeClr val="tx1">
                    <a:lumMod val="95000"/>
                    <a:lumOff val="5000"/>
                  </a:schemeClr>
                </a:solidFill>
                <a:latin typeface="+mj-lt"/>
                <a:cs typeface="Arial" charset="0"/>
              </a:rPr>
              <a:t>Acquire CM data in a timely and economical way</a:t>
            </a:r>
          </a:p>
          <a:p>
            <a:pPr lvl="2"/>
            <a:r>
              <a:rPr lang="en-US" sz="1800" dirty="0" smtClean="0">
                <a:solidFill>
                  <a:schemeClr val="tx1">
                    <a:lumMod val="95000"/>
                    <a:lumOff val="5000"/>
                  </a:schemeClr>
                </a:solidFill>
                <a:latin typeface="+mj-lt"/>
                <a:cs typeface="Arial" charset="0"/>
              </a:rPr>
              <a:t>Assure adequacy of data and analyze data use</a:t>
            </a:r>
          </a:p>
          <a:p>
            <a:pPr lvl="2"/>
            <a:r>
              <a:rPr lang="en-US" sz="1800" dirty="0" smtClean="0">
                <a:solidFill>
                  <a:schemeClr val="tx1">
                    <a:lumMod val="95000"/>
                    <a:lumOff val="5000"/>
                  </a:schemeClr>
                </a:solidFill>
                <a:latin typeface="+mj-lt"/>
                <a:cs typeface="Arial" charset="0"/>
              </a:rPr>
              <a:t>Access, distribute, or communicate CM data to the point of use</a:t>
            </a:r>
          </a:p>
          <a:p>
            <a:pPr lvl="1"/>
            <a:r>
              <a:rPr lang="en-US" sz="1800" dirty="0" smtClean="0">
                <a:solidFill>
                  <a:schemeClr val="tx1">
                    <a:lumMod val="95000"/>
                    <a:lumOff val="5000"/>
                  </a:schemeClr>
                </a:solidFill>
                <a:latin typeface="+mj-lt"/>
                <a:cs typeface="Arial" charset="0"/>
              </a:rPr>
              <a:t>Ensures integrity and security of data, by…</a:t>
            </a:r>
          </a:p>
          <a:p>
            <a:pPr lvl="2"/>
            <a:r>
              <a:rPr lang="en-US" sz="1800" dirty="0" smtClean="0">
                <a:solidFill>
                  <a:schemeClr val="tx1">
                    <a:lumMod val="95000"/>
                    <a:lumOff val="5000"/>
                  </a:schemeClr>
                </a:solidFill>
                <a:latin typeface="+mj-lt"/>
                <a:cs typeface="Arial" charset="0"/>
              </a:rPr>
              <a:t>Applying identification rules to digital documents and files</a:t>
            </a:r>
          </a:p>
          <a:p>
            <a:pPr lvl="2"/>
            <a:r>
              <a:rPr lang="en-US" sz="1800" dirty="0" smtClean="0">
                <a:solidFill>
                  <a:schemeClr val="tx1">
                    <a:lumMod val="95000"/>
                    <a:lumOff val="5000"/>
                  </a:schemeClr>
                </a:solidFill>
                <a:latin typeface="+mj-lt"/>
                <a:cs typeface="Arial" charset="0"/>
              </a:rPr>
              <a:t>Applying disciplined version control</a:t>
            </a:r>
          </a:p>
          <a:p>
            <a:pPr lvl="2"/>
            <a:r>
              <a:rPr lang="en-US" sz="1800" dirty="0" smtClean="0">
                <a:solidFill>
                  <a:schemeClr val="tx1">
                    <a:lumMod val="95000"/>
                    <a:lumOff val="5000"/>
                  </a:schemeClr>
                </a:solidFill>
                <a:latin typeface="+mj-lt"/>
                <a:cs typeface="Arial" charset="0"/>
              </a:rPr>
              <a:t>Providing controlled access to data</a:t>
            </a:r>
          </a:p>
          <a:p>
            <a:pPr lvl="2"/>
            <a:r>
              <a:rPr lang="en-US" sz="1800" dirty="0" smtClean="0">
                <a:solidFill>
                  <a:schemeClr val="tx1">
                    <a:lumMod val="95000"/>
                    <a:lumOff val="5000"/>
                  </a:schemeClr>
                </a:solidFill>
                <a:latin typeface="+mj-lt"/>
                <a:cs typeface="Arial" charset="0"/>
              </a:rPr>
              <a:t>Using agreed-upon rules for data change management and archiving</a:t>
            </a:r>
          </a:p>
          <a:p>
            <a:pPr lvl="2"/>
            <a:r>
              <a:rPr lang="en-US" sz="1800" dirty="0" smtClean="0">
                <a:solidFill>
                  <a:schemeClr val="tx1">
                    <a:lumMod val="95000"/>
                    <a:lumOff val="5000"/>
                  </a:schemeClr>
                </a:solidFill>
                <a:latin typeface="+mj-lt"/>
                <a:cs typeface="Arial" charset="0"/>
              </a:rPr>
              <a:t>Maintaining product-data relationships</a:t>
            </a:r>
          </a:p>
          <a:p>
            <a:pPr lvl="2"/>
            <a:r>
              <a:rPr lang="en-US" sz="1800" dirty="0" smtClean="0">
                <a:solidFill>
                  <a:schemeClr val="tx1">
                    <a:lumMod val="95000"/>
                    <a:lumOff val="5000"/>
                  </a:schemeClr>
                </a:solidFill>
                <a:latin typeface="+mj-lt"/>
                <a:cs typeface="Arial" charset="0"/>
              </a:rPr>
              <a:t>Protecting and applying appropriate markings on data</a:t>
            </a:r>
          </a:p>
          <a:p>
            <a:pPr lvl="2"/>
            <a:r>
              <a:rPr lang="en-US" sz="1800" dirty="0" smtClean="0">
                <a:solidFill>
                  <a:schemeClr val="tx1">
                    <a:lumMod val="95000"/>
                    <a:lumOff val="5000"/>
                  </a:schemeClr>
                </a:solidFill>
                <a:latin typeface="+mj-lt"/>
                <a:cs typeface="Arial" charset="0"/>
              </a:rPr>
              <a:t>Assuring accurate data transmittal</a:t>
            </a:r>
          </a:p>
          <a:p>
            <a:pPr lvl="1"/>
            <a:r>
              <a:rPr lang="en-US" sz="1800" dirty="0" smtClean="0">
                <a:solidFill>
                  <a:schemeClr val="tx1">
                    <a:lumMod val="95000"/>
                    <a:lumOff val="5000"/>
                  </a:schemeClr>
                </a:solidFill>
                <a:latin typeface="+mj-lt"/>
                <a:cs typeface="Arial" charset="0"/>
              </a:rPr>
              <a:t>Begs standardization of DM tools to the degree feasible</a:t>
            </a:r>
          </a:p>
          <a:p>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endParaRPr lang="en-US" dirty="0"/>
          </a:p>
        </p:txBody>
      </p:sp>
      <p:sp>
        <p:nvSpPr>
          <p:cNvPr id="6" name="Text Placeholder 5"/>
          <p:cNvSpPr>
            <a:spLocks noGrp="1"/>
          </p:cNvSpPr>
          <p:nvPr>
            <p:ph type="body" sz="quarter" idx="10"/>
          </p:nvPr>
        </p:nvSpPr>
        <p:spPr>
          <a:xfrm>
            <a:off x="473392" y="1295400"/>
            <a:ext cx="11149013" cy="4216539"/>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 or other government offices</a:t>
            </a: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endParaRPr lang="en-US" dirty="0"/>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1" y="1656319"/>
            <a:ext cx="6907001" cy="49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endParaRPr lang="en-US" sz="2200" dirty="0" smtClean="0">
              <a:cs typeface="Arial" charset="0"/>
            </a:endParaRPr>
          </a:p>
          <a:p>
            <a:pPr>
              <a:lnSpc>
                <a:spcPct val="200000"/>
              </a:lnSpc>
            </a:pPr>
            <a:r>
              <a:rPr lang="en-US" sz="2200" dirty="0" smtClean="0">
                <a:cs typeface="Arial" charset="0"/>
              </a:rPr>
              <a:t>A </a:t>
            </a:r>
            <a:r>
              <a:rPr lang="en-US" sz="2200" dirty="0" smtClean="0">
                <a:cs typeface="Arial" charset="0"/>
              </a:rPr>
              <a:t>process for establishing and maintaining consistency of a product’s performance, functional, and physical attributes with its requirements, design, and operational information throughout its lifecycle</a:t>
            </a:r>
          </a:p>
          <a:p>
            <a:pPr>
              <a:lnSpc>
                <a:spcPct val="200000"/>
              </a:lnSpc>
            </a:pPr>
            <a:endParaRPr lang="en-US" sz="2200" dirty="0" smtClean="0">
              <a:cs typeface="Arial" charset="0"/>
            </a:endParaRP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a:t>
            </a:r>
            <a:r>
              <a:rPr lang="en-US" dirty="0" smtClean="0">
                <a:cs typeface="Arial" charset="0"/>
              </a:rPr>
              <a:t>Poor </a:t>
            </a:r>
            <a:r>
              <a:rPr lang="en-US" dirty="0" smtClean="0">
                <a:cs typeface="Arial" charset="0"/>
              </a:rPr>
              <a:t>CM </a:t>
            </a:r>
            <a:endParaRPr lang="en-US" dirty="0"/>
          </a:p>
        </p:txBody>
      </p:sp>
      <p:sp>
        <p:nvSpPr>
          <p:cNvPr id="3" name="Content Placeholder 2"/>
          <p:cNvSpPr>
            <a:spLocks noGrp="1"/>
          </p:cNvSpPr>
          <p:nvPr>
            <p:ph type="body" sz="quarter" idx="10"/>
          </p:nvPr>
        </p:nvSpPr>
        <p:spPr/>
        <p:txBody>
          <a:bodyPr>
            <a:normAutofit/>
          </a:bodyPr>
          <a:lstStyle/>
          <a:p>
            <a:pPr>
              <a:lnSpc>
                <a:spcPct val="150000"/>
              </a:lnSpc>
              <a:buFont typeface="Arial" charset="0"/>
              <a:buNone/>
            </a:pPr>
            <a:r>
              <a:rPr lang="en-US" sz="2000" dirty="0" smtClean="0">
                <a:cs typeface="Arial" charset="0"/>
              </a:rPr>
              <a:t>The risk of: </a:t>
            </a:r>
          </a:p>
          <a:p>
            <a:pPr>
              <a:lnSpc>
                <a:spcPct val="150000"/>
              </a:lnSpc>
            </a:pPr>
            <a:r>
              <a:rPr lang="en-US" sz="2000" dirty="0" smtClean="0">
                <a:cs typeface="Arial" charset="0"/>
              </a:rPr>
              <a:t>Systems not built to actual customer requirements specifications</a:t>
            </a:r>
          </a:p>
          <a:p>
            <a:pPr>
              <a:lnSpc>
                <a:spcPct val="150000"/>
              </a:lnSpc>
            </a:pPr>
            <a:r>
              <a:rPr lang="en-US" sz="2000" dirty="0" smtClean="0">
                <a:cs typeface="Arial" charset="0"/>
              </a:rPr>
              <a:t>Cost and schedule impacts due to difficulty finding or fixing bugs</a:t>
            </a:r>
          </a:p>
          <a:p>
            <a:pPr>
              <a:lnSpc>
                <a:spcPct val="150000"/>
              </a:lnSpc>
            </a:pPr>
            <a:r>
              <a:rPr lang="en-US" sz="2000" dirty="0" smtClean="0">
                <a:cs typeface="Arial" charset="0"/>
              </a:rPr>
              <a:t>Different versions with the same problems</a:t>
            </a:r>
          </a:p>
          <a:p>
            <a:pPr>
              <a:lnSpc>
                <a:spcPct val="150000"/>
              </a:lnSpc>
            </a:pPr>
            <a:r>
              <a:rPr lang="en-US" sz="2000" dirty="0" smtClean="0">
                <a:cs typeface="Arial" charset="0"/>
              </a:rPr>
              <a:t>Unapproved changes being incorporated without documentation</a:t>
            </a:r>
          </a:p>
          <a:p>
            <a:pPr>
              <a:lnSpc>
                <a:spcPct val="150000"/>
              </a:lnSpc>
            </a:pPr>
            <a:r>
              <a:rPr lang="en-US" sz="2000" dirty="0" smtClean="0">
                <a:cs typeface="Arial" charset="0"/>
              </a:rPr>
              <a:t>Approved changes not incorporated</a:t>
            </a:r>
          </a:p>
          <a:p>
            <a:pPr>
              <a:lnSpc>
                <a:spcPct val="150000"/>
              </a:lnSpc>
            </a:pPr>
            <a:r>
              <a:rPr lang="en-US" sz="2000" dirty="0" smtClean="0">
                <a:cs typeface="Arial" charset="0"/>
              </a:rPr>
              <a:t>Quality problems</a:t>
            </a:r>
          </a:p>
          <a:p>
            <a:pPr>
              <a:lnSpc>
                <a:spcPct val="150000"/>
              </a:lnSpc>
            </a:pPr>
            <a:r>
              <a:rPr lang="en-US" sz="2000" dirty="0" smtClean="0">
                <a:cs typeface="Arial" charset="0"/>
              </a:rPr>
              <a:t>“Minor changes” that cause major problems</a:t>
            </a:r>
          </a:p>
          <a:p>
            <a:pPr>
              <a:lnSpc>
                <a:spcPct val="150000"/>
              </a:lnSpc>
            </a:pPr>
            <a:r>
              <a:rPr lang="en-US" sz="2000" dirty="0" smtClean="0">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2162</TotalTime>
  <Words>2767</Words>
  <Application>Microsoft Office PowerPoint</Application>
  <PresentationFormat>Custom</PresentationFormat>
  <Paragraphs>374</Paragraphs>
  <Slides>38</Slides>
  <Notes>7</Notes>
  <HiddenSlides>0</HiddenSlides>
  <MMClips>0</MMClips>
  <ScaleCrop>false</ScaleCrop>
  <HeadingPairs>
    <vt:vector size="4" baseType="variant">
      <vt:variant>
        <vt:lpstr>Theme</vt:lpstr>
      </vt:variant>
      <vt:variant>
        <vt:i4>7</vt:i4>
      </vt:variant>
      <vt:variant>
        <vt:lpstr>Slide Titles</vt:lpstr>
      </vt:variant>
      <vt:variant>
        <vt:i4>38</vt:i4>
      </vt:variant>
    </vt:vector>
  </HeadingPairs>
  <TitlesOfParts>
    <vt:vector size="45"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Deviations/Waivers</vt:lpstr>
      <vt:lpstr>PowerPoint Presentation</vt:lpstr>
      <vt:lpstr>The Software Library</vt:lpstr>
      <vt:lpstr>Summary</vt:lpstr>
      <vt:lpstr>Design CM documents</vt:lpstr>
      <vt:lpstr>Traditional document structure</vt:lpstr>
      <vt:lpstr>PIID</vt:lpstr>
      <vt:lpstr>Agile document structure</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Khang</cp:lastModifiedBy>
  <cp:revision>186</cp:revision>
  <cp:lastPrinted>2010-05-11T05:02:34Z</cp:lastPrinted>
  <dcterms:created xsi:type="dcterms:W3CDTF">2012-09-10T08:15:36Z</dcterms:created>
  <dcterms:modified xsi:type="dcterms:W3CDTF">2014-01-05T12:46:19Z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