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28" r:id="rId6"/>
    <p:sldMasterId id="2147483746" r:id="rId7"/>
    <p:sldMasterId id="2147483771" r:id="rId8"/>
    <p:sldMasterId id="2147483793" r:id="rId9"/>
    <p:sldMasterId id="2147483816" r:id="rId10"/>
  </p:sldMasterIdLst>
  <p:notesMasterIdLst>
    <p:notesMasterId r:id="rId53"/>
  </p:notesMasterIdLst>
  <p:handoutMasterIdLst>
    <p:handoutMasterId r:id="rId54"/>
  </p:handoutMasterIdLst>
  <p:sldIdLst>
    <p:sldId id="321" r:id="rId11"/>
    <p:sldId id="409" r:id="rId12"/>
    <p:sldId id="435" r:id="rId13"/>
    <p:sldId id="416" r:id="rId14"/>
    <p:sldId id="418" r:id="rId15"/>
    <p:sldId id="412" r:id="rId16"/>
    <p:sldId id="410" r:id="rId17"/>
    <p:sldId id="414" r:id="rId18"/>
    <p:sldId id="411" r:id="rId19"/>
    <p:sldId id="464" r:id="rId20"/>
    <p:sldId id="344" r:id="rId21"/>
    <p:sldId id="419" r:id="rId22"/>
    <p:sldId id="343" r:id="rId23"/>
    <p:sldId id="421" r:id="rId24"/>
    <p:sldId id="423" r:id="rId25"/>
    <p:sldId id="424" r:id="rId26"/>
    <p:sldId id="425" r:id="rId27"/>
    <p:sldId id="427" r:id="rId28"/>
    <p:sldId id="429" r:id="rId29"/>
    <p:sldId id="434" r:id="rId30"/>
    <p:sldId id="433" r:id="rId31"/>
    <p:sldId id="436" r:id="rId32"/>
    <p:sldId id="437" r:id="rId33"/>
    <p:sldId id="438" r:id="rId34"/>
    <p:sldId id="439" r:id="rId35"/>
    <p:sldId id="441" r:id="rId36"/>
    <p:sldId id="443" r:id="rId37"/>
    <p:sldId id="444" r:id="rId38"/>
    <p:sldId id="446" r:id="rId39"/>
    <p:sldId id="457" r:id="rId40"/>
    <p:sldId id="447" r:id="rId41"/>
    <p:sldId id="449" r:id="rId42"/>
    <p:sldId id="451" r:id="rId43"/>
    <p:sldId id="450" r:id="rId44"/>
    <p:sldId id="452" r:id="rId45"/>
    <p:sldId id="453" r:id="rId46"/>
    <p:sldId id="455" r:id="rId47"/>
    <p:sldId id="462" r:id="rId48"/>
    <p:sldId id="458" r:id="rId49"/>
    <p:sldId id="430" r:id="rId50"/>
    <p:sldId id="460" r:id="rId51"/>
    <p:sldId id="408" r:id="rId52"/>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18DF8F-1BED-43A4-898F-AAEE7848ADDE}">
          <p14:sldIdLst>
            <p14:sldId id="321"/>
            <p14:sldId id="409"/>
            <p14:sldId id="435"/>
            <p14:sldId id="416"/>
            <p14:sldId id="418"/>
            <p14:sldId id="412"/>
            <p14:sldId id="410"/>
            <p14:sldId id="414"/>
            <p14:sldId id="411"/>
            <p14:sldId id="464"/>
            <p14:sldId id="344"/>
            <p14:sldId id="419"/>
            <p14:sldId id="343"/>
            <p14:sldId id="421"/>
            <p14:sldId id="423"/>
            <p14:sldId id="424"/>
            <p14:sldId id="425"/>
            <p14:sldId id="427"/>
            <p14:sldId id="429"/>
            <p14:sldId id="434"/>
            <p14:sldId id="433"/>
            <p14:sldId id="436"/>
            <p14:sldId id="437"/>
            <p14:sldId id="438"/>
            <p14:sldId id="439"/>
            <p14:sldId id="441"/>
            <p14:sldId id="443"/>
            <p14:sldId id="444"/>
            <p14:sldId id="446"/>
            <p14:sldId id="457"/>
            <p14:sldId id="447"/>
            <p14:sldId id="449"/>
            <p14:sldId id="451"/>
            <p14:sldId id="450"/>
            <p14:sldId id="452"/>
            <p14:sldId id="453"/>
            <p14:sldId id="455"/>
            <p14:sldId id="462"/>
            <p14:sldId id="458"/>
            <p14:sldId id="430"/>
            <p14:sldId id="460"/>
            <p14:sldId id="408"/>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66FF"/>
    <a:srgbClr val="FFCC00"/>
    <a:srgbClr val="FFFF66"/>
    <a:srgbClr val="FFFF99"/>
    <a:srgbClr val="0083E6"/>
    <a:srgbClr val="0072C8"/>
    <a:srgbClr val="5F5F5F"/>
    <a:srgbClr val="283030"/>
    <a:srgbClr val="35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3" autoAdjust="0"/>
    <p:restoredTop sz="80462" autoAdjust="0"/>
  </p:normalViewPr>
  <p:slideViewPr>
    <p:cSldViewPr snapToGrid="0">
      <p:cViewPr varScale="1">
        <p:scale>
          <a:sx n="56" d="100"/>
          <a:sy n="56" d="100"/>
        </p:scale>
        <p:origin x="900" y="4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7002"/>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 Id="rId4"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11/1/2013</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11/1/2013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gs.vn/en/Training-Courses-Seminars/Subject-Specific-Training/Management-"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sixsigmaonline.org/"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iassc.org/" TargetMode="External"/><Relationship Id="rId2" Type="http://schemas.openxmlformats.org/officeDocument/2006/relationships/slide" Target="../slides/slide42.xml"/><Relationship Id="rId1" Type="http://schemas.openxmlformats.org/officeDocument/2006/relationships/notesMaster" Target="../notesMasters/notesMaster1.xml"/><Relationship Id="rId5" Type="http://schemas.openxmlformats.org/officeDocument/2006/relationships/hyperlink" Target="http://www.sgs.vn/en/Training-Courses-Seminars/Subject-Specific-Training/Management-Development/Lean-and-Six-Sigma/Six-Sigma-Green-Belt-Training.aspx" TargetMode="External"/><Relationship Id="rId4" Type="http://schemas.openxmlformats.org/officeDocument/2006/relationships/hyperlink" Target="http://www.simplilearn.com/quality-management/lean-six-sigma-black-belt-train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Six_Sigma"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n.wikipedia.org/wiki/List_of_Six_Sigma_compani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02136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vi-VN" sz="900" kern="1200" dirty="0" smtClean="0">
                <a:solidFill>
                  <a:schemeClr val="tx1">
                    <a:alpha val="99000"/>
                  </a:schemeClr>
                </a:solidFill>
                <a:effectLst/>
                <a:latin typeface="Segoe UI" pitchFamily="34" charset="0"/>
                <a:ea typeface="+mn-ea"/>
                <a:cs typeface="+mn-cs"/>
              </a:rPr>
              <a:t>White Belt: Can work on local problem-solving teams that support overall projects, but may not be part of a Six Sigma project team. Understands basic Six Sigma concepts from an awareness perspective.</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Yellow Belt: Participates as a project team member. Reviews process improvements that support the project.</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Green Belt: Assists with data collection and analysis for Black Belt projects. Leads Green Belt projects or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Black Belt: Leads problem-solving projects. Trains and coaches project teams.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Master Black Belt: Trains and coaches Black Belts and Green Belts. Functions more at the Six Sigma program level by developing key metrics and the strategic direction. Acts as an organization’s Six Sigma technologist and internal consultant.</a:t>
            </a:r>
            <a:endParaRPr lang="en-US" sz="900" kern="1200" dirty="0" smtClean="0">
              <a:solidFill>
                <a:schemeClr val="tx1">
                  <a:alpha val="99000"/>
                </a:schemeClr>
              </a:solidFill>
              <a:effectLst/>
              <a:latin typeface="Segoe UI" pitchFamily="34" charset="0"/>
              <a:ea typeface="+mn-ea"/>
              <a:cs typeface="+mn-cs"/>
            </a:endParaRPr>
          </a:p>
          <a:p>
            <a:r>
              <a:rPr lang="vi-VN" sz="900" kern="1200" dirty="0" smtClean="0">
                <a:solidFill>
                  <a:schemeClr val="tx1">
                    <a:alpha val="99000"/>
                  </a:schemeClr>
                </a:solidFill>
                <a:effectLst/>
                <a:latin typeface="Segoe UI" pitchFamily="34" charset="0"/>
                <a:ea typeface="+mn-ea"/>
                <a:cs typeface="+mn-cs"/>
              </a:rPr>
              <a:t>Very project needs organizational support. Six Sigma executives and champions set the direction for selecting and deploying projects. They ensure, at a high level, that projects succeed, add value and fit within the organizational plan.</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Champions: Translate the company’s vision, mission, goals and metrics to create an organizational deployment plan and identify individual projects. Identify resources and remove roadblocks.</a:t>
            </a:r>
            <a:endParaRPr lang="en-US" sz="900" kern="1200" dirty="0" smtClean="0">
              <a:solidFill>
                <a:schemeClr val="tx1">
                  <a:alpha val="99000"/>
                </a:schemeClr>
              </a:solidFill>
              <a:effectLst/>
              <a:latin typeface="Segoe UI" pitchFamily="34" charset="0"/>
              <a:ea typeface="+mn-ea"/>
              <a:cs typeface="+mn-cs"/>
            </a:endParaRPr>
          </a:p>
          <a:p>
            <a:pPr lvl="0"/>
            <a:r>
              <a:rPr lang="vi-VN" sz="900" kern="1200" dirty="0" smtClean="0">
                <a:solidFill>
                  <a:schemeClr val="tx1">
                    <a:alpha val="99000"/>
                  </a:schemeClr>
                </a:solidFill>
                <a:effectLst/>
                <a:latin typeface="Segoe UI" pitchFamily="34" charset="0"/>
                <a:ea typeface="+mn-ea"/>
                <a:cs typeface="+mn-cs"/>
              </a:rPr>
              <a:t>Executives: Provide overall alignment by establishing the strategic focus of the Six Sigma program within the context of the organization’s culture and vision.</a:t>
            </a:r>
            <a:endParaRPr lang="en-US" sz="900" kern="1200" dirty="0" smtClean="0">
              <a:solidFill>
                <a:schemeClr val="tx1">
                  <a:alpha val="99000"/>
                </a:schemeClr>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407750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sigma certificate </a:t>
            </a:r>
            <a:r>
              <a:rPr lang="vi-VN" dirty="0" smtClean="0"/>
              <a:t>liên quan đến năng lực cụ thể </a:t>
            </a:r>
            <a:r>
              <a:rPr lang="en-US" dirty="0" err="1" smtClean="0"/>
              <a:t>và</a:t>
            </a:r>
            <a:r>
              <a:rPr lang="vi-VN" dirty="0" smtClean="0"/>
              <a:t> khả năng </a:t>
            </a:r>
            <a:r>
              <a:rPr lang="en-US" dirty="0" err="1" smtClean="0"/>
              <a:t>của</a:t>
            </a:r>
            <a:r>
              <a:rPr lang="en-US" baseline="0" dirty="0" smtClean="0"/>
              <a:t> </a:t>
            </a:r>
            <a:r>
              <a:rPr lang="vi-VN" b="1" dirty="0" smtClean="0"/>
              <a:t>cá nhân</a:t>
            </a:r>
            <a:r>
              <a:rPr lang="en-US" b="1" dirty="0" smtClean="0"/>
              <a:t> </a:t>
            </a:r>
            <a:r>
              <a:rPr lang="en-US" b="0" dirty="0" err="1" smtClean="0"/>
              <a:t>đó</a:t>
            </a:r>
            <a:r>
              <a:rPr lang="vi-VN" dirty="0" smtClean="0"/>
              <a:t>. Cũng giống như bất kỳ chứng nhận chất lượng khác - chỉ cần họ đã hoàn thành các yêu cầu cần thiết từ các công ty cấp giấy chứng nhận</a:t>
            </a:r>
            <a:endParaRPr lang="en-US" dirty="0" smtClean="0"/>
          </a:p>
          <a:p>
            <a:endParaRPr lang="en-US" dirty="0" smtClean="0"/>
          </a:p>
          <a:p>
            <a:r>
              <a:rPr lang="vi-VN" noProof="0" dirty="0" smtClean="0"/>
              <a:t>Đưa</a:t>
            </a:r>
            <a:r>
              <a:rPr lang="vi-VN" baseline="0" noProof="0" dirty="0" smtClean="0"/>
              <a:t> ra ví dụ</a:t>
            </a:r>
            <a:endParaRPr lang="vi-VN" noProof="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830111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smtClean="0">
                <a:solidFill>
                  <a:schemeClr val="tx1">
                    <a:alpha val="99000"/>
                  </a:schemeClr>
                </a:solidFill>
                <a:effectLst/>
                <a:latin typeface="Segoe UI" pitchFamily="34" charset="0"/>
                <a:ea typeface="+mn-ea"/>
                <a:cs typeface="+mn-cs"/>
              </a:rPr>
              <a:t>www.lean</a:t>
            </a:r>
            <a:r>
              <a:rPr lang="en-US" sz="900" b="1" i="0" kern="1200" dirty="0" smtClean="0">
                <a:solidFill>
                  <a:schemeClr val="tx1">
                    <a:alpha val="99000"/>
                  </a:schemeClr>
                </a:solidFill>
                <a:effectLst/>
                <a:latin typeface="Segoe UI" pitchFamily="34" charset="0"/>
                <a:ea typeface="+mn-ea"/>
                <a:cs typeface="+mn-cs"/>
              </a:rPr>
              <a:t>sigma</a:t>
            </a:r>
            <a:r>
              <a:rPr lang="en-US" sz="900" b="0" i="0" kern="1200" dirty="0" smtClean="0">
                <a:solidFill>
                  <a:schemeClr val="tx1">
                    <a:alpha val="99000"/>
                  </a:schemeClr>
                </a:solidFill>
                <a:effectLst/>
                <a:latin typeface="Segoe UI" pitchFamily="34" charset="0"/>
                <a:ea typeface="+mn-ea"/>
                <a:cs typeface="+mn-cs"/>
              </a:rPr>
              <a:t>vn.com/‎</a:t>
            </a:r>
            <a:endParaRPr lang="en-US" dirty="0" smtClean="0"/>
          </a:p>
          <a:p>
            <a:r>
              <a:rPr lang="en-US" dirty="0" smtClean="0">
                <a:hlinkClick r:id="rId3"/>
              </a:rPr>
              <a:t>http://www.sgs.vn/en/Training-Courses-Seminars/Subject-Specific-Training/Management-</a:t>
            </a:r>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hlinkClick r:id="rId4"/>
              </a:rPr>
              <a:t>http://www.sixsigmaonline.org/</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267221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65961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hlinkClick r:id="rId3"/>
              </a:rPr>
              <a:t>http://www.iassc.org/</a:t>
            </a:r>
            <a:endParaRPr lang="en-US" dirty="0" smtClean="0"/>
          </a:p>
          <a:p>
            <a:r>
              <a:rPr lang="en-US" dirty="0" smtClean="0">
                <a:hlinkClick r:id="rId4"/>
              </a:rPr>
              <a:t>http://www.simplilearn.com/quality-management/lean-six-sigma-black-belt-training</a:t>
            </a:r>
            <a:endParaRPr lang="en-US" dirty="0" smtClean="0"/>
          </a:p>
          <a:p>
            <a:r>
              <a:rPr lang="en-US" dirty="0" smtClean="0">
                <a:hlinkClick r:id="rId5"/>
              </a:rPr>
              <a:t>http://www.sgs.vn/en/Training-Courses-Seminars/Subject-Specific-Training/Management-Development/Lean-and-Six-Sigma/Six-Sigma-Green-Belt-Training.aspx</a:t>
            </a:r>
            <a:r>
              <a:rPr lang="en-US" dirty="0" smtClean="0"/>
              <a:t>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11/1/2013 10:26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extLst>
      <p:ext uri="{BB962C8B-B14F-4D97-AF65-F5344CB8AC3E}">
        <p14:creationId xmlns:p14="http://schemas.microsoft.com/office/powerpoint/2010/main" val="44539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dirty="0" smtClean="0"/>
              <a:t>Today</a:t>
            </a:r>
            <a:r>
              <a:rPr lang="en-US" b="1" baseline="0" dirty="0" smtClean="0"/>
              <a:t> we are going to try and avoid death by </a:t>
            </a:r>
            <a:r>
              <a:rPr lang="en-US" b="1" baseline="0" dirty="0" err="1" smtClean="0"/>
              <a:t>powerpoint</a:t>
            </a:r>
            <a:r>
              <a:rPr lang="en-US" b="1" baseline="0" dirty="0" smtClean="0"/>
              <a:t>, I have roughly 32 slides to get through and we will cover:</a:t>
            </a:r>
            <a:endParaRPr lang="en-US" b="1" dirty="0" smtClean="0"/>
          </a:p>
          <a:p>
            <a:endParaRPr lang="en-US" b="1" dirty="0" smtClean="0"/>
          </a:p>
          <a:p>
            <a:r>
              <a:rPr lang="en-US" b="1" dirty="0" smtClean="0"/>
              <a:t>Migration Planning</a:t>
            </a:r>
            <a:r>
              <a:rPr lang="en-US" b="1" baseline="0" dirty="0" smtClean="0"/>
              <a:t>, where we will have a look at:</a:t>
            </a:r>
          </a:p>
          <a:p>
            <a:pPr marL="388712" lvl="1" indent="-171450">
              <a:buFont typeface="Arial" panose="020B0604020202020204" pitchFamily="34" charset="0"/>
              <a:buChar char="•"/>
            </a:pPr>
            <a:r>
              <a:rPr lang="en-US" baseline="0" dirty="0" smtClean="0"/>
              <a:t>The Migration planning process</a:t>
            </a:r>
          </a:p>
          <a:p>
            <a:pPr marL="388712" lvl="1" indent="-171450">
              <a:buFont typeface="Arial" panose="020B0604020202020204" pitchFamily="34" charset="0"/>
              <a:buChar char="•"/>
            </a:pPr>
            <a:r>
              <a:rPr lang="en-US" baseline="0" dirty="0" smtClean="0"/>
              <a:t>The Migration options when migrating to Exchange Online</a:t>
            </a:r>
          </a:p>
          <a:p>
            <a:pPr marL="388712" lvl="1" indent="-171450">
              <a:buFont typeface="Arial" panose="020B0604020202020204" pitchFamily="34" charset="0"/>
              <a:buChar char="•"/>
            </a:pPr>
            <a:r>
              <a:rPr lang="en-US" baseline="0" dirty="0" smtClean="0"/>
              <a:t>We’ll compare those options and look at how to choose the right option for your environment</a:t>
            </a:r>
          </a:p>
          <a:p>
            <a:pPr marL="388712" marR="0" lvl="1" indent="-171450" algn="l" defTabSz="932742" rtl="0" eaLnBrk="1" fontAlgn="auto" latinLnBrk="0" hangingPunct="1">
              <a:lnSpc>
                <a:spcPct val="90000"/>
              </a:lnSpc>
              <a:spcBef>
                <a:spcPts val="0"/>
              </a:spcBef>
              <a:spcAft>
                <a:spcPts val="340"/>
              </a:spcAft>
              <a:buClrTx/>
              <a:buSzTx/>
              <a:buFont typeface="Arial" pitchFamily="34" charset="0"/>
              <a:buChar char="•"/>
              <a:tabLst/>
              <a:defRPr/>
            </a:pPr>
            <a:r>
              <a:rPr lang="en-US" baseline="0" dirty="0" smtClean="0"/>
              <a:t>And I’ll run through a list of useful Tools before we move on to</a:t>
            </a:r>
          </a:p>
          <a:p>
            <a:pPr marL="0" lvl="0" indent="0">
              <a:buFontTx/>
              <a:buNone/>
            </a:pPr>
            <a:r>
              <a:rPr lang="en-US" b="1" baseline="0" dirty="0" smtClean="0"/>
              <a:t>Hybrid deployments:</a:t>
            </a:r>
          </a:p>
          <a:p>
            <a:pPr marL="388712" lvl="1" indent="-171450">
              <a:buFont typeface="Arial" panose="020B0604020202020204" pitchFamily="34" charset="0"/>
              <a:buChar char="•"/>
            </a:pPr>
            <a:r>
              <a:rPr lang="en-US" baseline="0" dirty="0" smtClean="0"/>
              <a:t>We’ll look at What’s and improved with hybrid deployments in Exchange 2013, go over some of the pre-requisites</a:t>
            </a:r>
          </a:p>
          <a:p>
            <a:pPr marL="388712" lvl="1" indent="-171450">
              <a:buFont typeface="Arial" panose="020B0604020202020204" pitchFamily="34" charset="0"/>
              <a:buChar char="•"/>
            </a:pPr>
            <a:r>
              <a:rPr lang="en-US" baseline="0" dirty="0" smtClean="0"/>
              <a:t>We’ll also run through the steps required to setup a hybrid deployment before seeing the hybrid configuration wizard action in a live Demo</a:t>
            </a:r>
          </a:p>
          <a:p>
            <a:pPr marL="217262" lvl="1" indent="0">
              <a:buFont typeface="Arial" panose="020B0604020202020204" pitchFamily="34" charset="0"/>
              <a:buNone/>
            </a:pPr>
            <a:endParaRPr lang="en-US" b="1" baseline="0" dirty="0" smtClean="0"/>
          </a:p>
          <a:p>
            <a:pPr marL="217262" lvl="1" indent="0">
              <a:buFont typeface="Arial" panose="020B0604020202020204" pitchFamily="34" charset="0"/>
              <a:buNone/>
            </a:pPr>
            <a:r>
              <a:rPr lang="en-US" b="1" baseline="0" dirty="0" smtClean="0"/>
              <a:t>We’ll finish the session with a look at</a:t>
            </a:r>
          </a:p>
          <a:p>
            <a:pPr marL="217262" lvl="1" indent="0">
              <a:buFont typeface="Arial" panose="020B0604020202020204" pitchFamily="34" charset="0"/>
              <a:buNone/>
            </a:pPr>
            <a:r>
              <a:rPr lang="en-US" b="1" baseline="0" dirty="0" smtClean="0"/>
              <a:t>Modern Public Folders:</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Including</a:t>
            </a:r>
            <a:r>
              <a:rPr lang="en-AU" sz="900" kern="1200" baseline="0" dirty="0" smtClean="0">
                <a:solidFill>
                  <a:schemeClr val="tx1"/>
                </a:solidFill>
                <a:effectLst/>
                <a:latin typeface="Segoe UI Light" pitchFamily="34" charset="0"/>
                <a:ea typeface="+mn-ea"/>
                <a:cs typeface="+mn-cs"/>
              </a:rPr>
              <a:t> some of the changes and the differences in architecture and hierarchy synchronisation </a:t>
            </a:r>
            <a:endParaRPr lang="en-AU" sz="900" kern="120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We’ll</a:t>
            </a:r>
            <a:r>
              <a:rPr lang="en-AU" sz="900" kern="1200" baseline="0" dirty="0" smtClean="0">
                <a:solidFill>
                  <a:schemeClr val="tx1"/>
                </a:solidFill>
                <a:effectLst/>
                <a:latin typeface="Segoe UI Light" pitchFamily="34" charset="0"/>
                <a:ea typeface="+mn-ea"/>
                <a:cs typeface="+mn-cs"/>
              </a:rPr>
              <a:t> have a look at the </a:t>
            </a:r>
            <a:r>
              <a:rPr lang="en-AU" sz="900" kern="1200" dirty="0" smtClean="0">
                <a:solidFill>
                  <a:schemeClr val="tx1"/>
                </a:solidFill>
                <a:effectLst/>
                <a:latin typeface="Segoe UI Light" pitchFamily="34" charset="0"/>
                <a:ea typeface="+mn-ea"/>
                <a:cs typeface="+mn-cs"/>
              </a:rPr>
              <a:t>Planning process and migration considerations before</a:t>
            </a:r>
          </a:p>
          <a:p>
            <a:pPr marL="388712" lvl="1" indent="-171450">
              <a:buFont typeface="Arial" panose="020B0604020202020204" pitchFamily="34" charset="0"/>
              <a:buChar char="•"/>
            </a:pPr>
            <a:r>
              <a:rPr lang="en-AU" sz="900" kern="1200" dirty="0" smtClean="0">
                <a:solidFill>
                  <a:schemeClr val="tx1"/>
                </a:solidFill>
                <a:effectLst/>
                <a:latin typeface="Segoe UI Light" pitchFamily="34" charset="0"/>
                <a:ea typeface="+mn-ea"/>
                <a:cs typeface="+mn-cs"/>
              </a:rPr>
              <a:t>Stepping</a:t>
            </a:r>
            <a:r>
              <a:rPr lang="en-AU" sz="900" kern="1200" baseline="0" dirty="0" smtClean="0">
                <a:solidFill>
                  <a:schemeClr val="tx1"/>
                </a:solidFill>
                <a:effectLst/>
                <a:latin typeface="Segoe UI Light" pitchFamily="34" charset="0"/>
                <a:ea typeface="+mn-ea"/>
                <a:cs typeface="+mn-cs"/>
              </a:rPr>
              <a:t> through the migration process</a:t>
            </a:r>
          </a:p>
          <a:p>
            <a:pPr marL="0" lvl="0" indent="0">
              <a:buFont typeface="Arial" panose="020B0604020202020204" pitchFamily="34" charset="0"/>
              <a:buNone/>
            </a:pPr>
            <a:endParaRPr lang="en-US" b="1" baseline="0" dirty="0" smtClean="0"/>
          </a:p>
          <a:p>
            <a:pPr marL="217262" lvl="1" indent="0">
              <a:buFont typeface="Arial" panose="020B0604020202020204" pitchFamily="34" charset="0"/>
              <a:buNone/>
            </a:pPr>
            <a:endParaRPr lang="en-US" dirty="0" smtClean="0"/>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11/1/2013 10:26 AM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04534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Arial" pitchFamily="34" charset="0"/>
              </a:rPr>
              <a:t>Sigma is a Greek symbol represented by "σ".</a:t>
            </a:r>
          </a:p>
          <a:p>
            <a:pPr eaLnBrk="1" hangingPunct="1"/>
            <a:endParaRPr lang="en-US" dirty="0" smtClean="0">
              <a:latin typeface="Arial" pitchFamily="34" charset="0"/>
            </a:endParaRPr>
          </a:p>
          <a:p>
            <a:pPr eaLnBrk="1" hangingPunct="1"/>
            <a:r>
              <a:rPr lang="en-US" dirty="0" smtClean="0">
                <a:latin typeface="Arial" pitchFamily="34" charset="0"/>
              </a:rPr>
              <a:t>The term “sigma” is used to designate the distribution or spread about the mean (average) of any process or procedure.</a:t>
            </a:r>
          </a:p>
          <a:p>
            <a:pPr eaLnBrk="1" hangingPunct="1"/>
            <a:r>
              <a:rPr lang="en-US" dirty="0" smtClean="0">
                <a:latin typeface="Arial" pitchFamily="34" charset="0"/>
              </a:rPr>
              <a:t>For a process, the sigma capability (z-value) is a metric that indicates how well that process is performing. The higher the sigma</a:t>
            </a:r>
            <a:br>
              <a:rPr lang="en-US" dirty="0" smtClean="0">
                <a:latin typeface="Arial" pitchFamily="34" charset="0"/>
              </a:rPr>
            </a:br>
            <a:r>
              <a:rPr lang="en-US" dirty="0" smtClean="0">
                <a:latin typeface="Arial" pitchFamily="34" charset="0"/>
              </a:rPr>
              <a:t>capability, the better. Sigma capability measures the capability of the process to produce defect-free outputs. A defect is anything that</a:t>
            </a:r>
            <a:br>
              <a:rPr lang="en-US" dirty="0" smtClean="0">
                <a:latin typeface="Arial" pitchFamily="34" charset="0"/>
              </a:rPr>
            </a:br>
            <a:r>
              <a:rPr lang="en-US" dirty="0" smtClean="0">
                <a:latin typeface="Arial" pitchFamily="34" charset="0"/>
              </a:rPr>
              <a:t>results in customer dissatisfaction. </a:t>
            </a:r>
          </a:p>
          <a:p>
            <a:pPr eaLnBrk="1" hangingPunct="1"/>
            <a:endParaRPr lang="en-US" dirty="0" smtClean="0">
              <a:latin typeface="Arial"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vi-VN" sz="900" b="0" i="0" kern="1200" dirty="0" smtClean="0">
                <a:solidFill>
                  <a:schemeClr val="tx1">
                    <a:alpha val="99000"/>
                  </a:schemeClr>
                </a:solidFill>
                <a:effectLst/>
                <a:latin typeface="Segoe UI" pitchFamily="34" charset="0"/>
                <a:ea typeface="+mn-ea"/>
                <a:cs typeface="+mn-cs"/>
              </a:rPr>
              <a:t>Variation trong tiếng Anh có nghĩa là thay đổi nhưng dùng để diễn tả sự thay đổi mang tính điều chỉnh cho phù hợp với tác động nào đó nhưng về bản chất vẫn giữ nguyên, khác với từ "change" dùng để diễn tả sự thay đổi hẳn về bản chất. Trong lĩnh vực toán học, "variation" có nghĩa là "biến thiên".</a:t>
            </a:r>
            <a:endParaRPr lang="en-US" dirty="0" smtClean="0"/>
          </a:p>
          <a:p>
            <a:endParaRPr lang="en-US"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60016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latin typeface="Arial" pitchFamily="34" charset="0"/>
              </a:rPr>
              <a:t>Why do we call Six Sigma as Six Sigma and not Four or Five Sigma or Eight Alpha (another Greek symbol)? Sigma is a statistical term that measures process deviation from process mean or target. Mean is also referred as average in common language. The figure of six was arrived statistically by looking at the current average maturity of most business enterprises. We would like to revise this figure to 8 or may be 9 provided the world becomes a more orderly and predictable (even with increasing entropy or chaos) place to live!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188336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499293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0" i="0" kern="1200" dirty="0" smtClean="0">
                <a:solidFill>
                  <a:schemeClr val="tx1">
                    <a:alpha val="99000"/>
                  </a:schemeClr>
                </a:solidFill>
                <a:effectLst/>
                <a:latin typeface="Segoe UI" pitchFamily="34" charset="0"/>
                <a:ea typeface="+mn-ea"/>
                <a:cs typeface="+mn-cs"/>
              </a:rPr>
              <a:t>List of Six Sigma companies</a:t>
            </a:r>
          </a:p>
          <a:p>
            <a:r>
              <a:rPr lang="en-US" sz="900" b="0" i="0" kern="1200" dirty="0" smtClean="0">
                <a:solidFill>
                  <a:schemeClr val="tx1">
                    <a:alpha val="99000"/>
                  </a:schemeClr>
                </a:solidFill>
                <a:effectLst/>
                <a:latin typeface="Segoe UI" pitchFamily="34" charset="0"/>
                <a:ea typeface="+mn-ea"/>
                <a:cs typeface="+mn-cs"/>
              </a:rPr>
              <a:t>The following companies claim to have successfully implemented </a:t>
            </a:r>
            <a:r>
              <a:rPr lang="en-US" sz="900" b="0" i="0" u="none" strike="noStrike" kern="1200" dirty="0" smtClean="0">
                <a:solidFill>
                  <a:schemeClr val="tx1">
                    <a:alpha val="99000"/>
                  </a:schemeClr>
                </a:solidFill>
                <a:effectLst/>
                <a:latin typeface="Segoe UI" pitchFamily="34" charset="0"/>
                <a:ea typeface="+mn-ea"/>
                <a:cs typeface="+mn-cs"/>
                <a:hlinkClick r:id="rId3" tooltip="Six Sigma"/>
              </a:rPr>
              <a:t>Six Sigma</a:t>
            </a:r>
            <a:r>
              <a:rPr lang="en-US" sz="900" b="0" i="0" kern="1200" dirty="0" smtClean="0">
                <a:solidFill>
                  <a:schemeClr val="tx1">
                    <a:alpha val="99000"/>
                  </a:schemeClr>
                </a:solidFill>
                <a:effectLst/>
                <a:latin typeface="Segoe UI" pitchFamily="34" charset="0"/>
                <a:ea typeface="+mn-ea"/>
                <a:cs typeface="+mn-cs"/>
              </a:rPr>
              <a:t> in some form or another:</a:t>
            </a:r>
          </a:p>
          <a:p>
            <a:r>
              <a:rPr lang="en-US" dirty="0" smtClean="0">
                <a:hlinkClick r:id="rId4"/>
              </a:rPr>
              <a:t>http://en.wikipedia.org/wiki/List_of_Six_Sigma_companies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681549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FD6223B-5A4B-4AB3-831E-1FD5C4351FA0}" type="datetime1">
              <a:rPr lang="en-US" smtClean="0">
                <a:solidFill>
                  <a:prstClr val="black"/>
                </a:solidFill>
              </a:rPr>
              <a:pPr/>
              <a:t>11/1/2013</a:t>
            </a:fld>
            <a:endParaRPr lang="en-US" dirty="0">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Microsoft Lync</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143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37731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Freeform 10"/>
          <p:cNvSpPr>
            <a:spLocks/>
          </p:cNvSpPr>
          <p:nvPr userDrawn="1"/>
        </p:nvSpPr>
        <p:spPr bwMode="auto">
          <a:xfrm>
            <a:off x="2514600" y="4682828"/>
            <a:ext cx="1325880" cy="1325880"/>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0"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7"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1" name="Rectangle 50"/>
          <p:cNvSpPr/>
          <p:nvPr/>
        </p:nvSpPr>
        <p:spPr bwMode="auto">
          <a:xfrm>
            <a:off x="1016507" y="3185266"/>
            <a:ext cx="1325880" cy="1325880"/>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2" name="Freeform 13"/>
          <p:cNvSpPr>
            <a:spLocks noEditPoints="1"/>
          </p:cNvSpPr>
          <p:nvPr/>
        </p:nvSpPr>
        <p:spPr bwMode="auto">
          <a:xfrm>
            <a:off x="1261141" y="3425931"/>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userDrawn="1"/>
        </p:nvSpPr>
        <p:spPr bwMode="auto">
          <a:xfrm>
            <a:off x="1016507"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2" name="Title 1"/>
          <p:cNvSpPr>
            <a:spLocks noGrp="1"/>
          </p:cNvSpPr>
          <p:nvPr userDrawn="1">
            <p:ph type="ctrTitle"/>
          </p:nvPr>
        </p:nvSpPr>
        <p:spPr>
          <a:xfrm>
            <a:off x="4181452" y="3339536"/>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3" name="Subtitle 2"/>
          <p:cNvSpPr>
            <a:spLocks noGrp="1"/>
          </p:cNvSpPr>
          <p:nvPr userDrawn="1">
            <p:ph type="subTitle" idx="1"/>
          </p:nvPr>
        </p:nvSpPr>
        <p:spPr>
          <a:xfrm>
            <a:off x="4181452" y="5000625"/>
            <a:ext cx="6870702" cy="853909"/>
          </a:xfrm>
        </p:spPr>
        <p:txBody>
          <a:bodyPr>
            <a:noAutofit/>
          </a:bodyPr>
          <a:lstStyle>
            <a:lvl1pPr marL="0" indent="0" algn="l" defTabSz="914363" rtl="0" eaLnBrk="1" latinLnBrk="0" hangingPunct="1">
              <a:lnSpc>
                <a:spcPct val="90000"/>
              </a:lnSpc>
              <a:spcBef>
                <a:spcPts val="0"/>
              </a:spcBef>
              <a:buSzPct val="105000"/>
              <a:buFontTx/>
              <a:buNone/>
              <a:defRPr lang="en-US" sz="32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grpSp>
        <p:nvGrpSpPr>
          <p:cNvPr id="2" name="Group 4"/>
          <p:cNvGrpSpPr>
            <a:grpSpLocks noChangeAspect="1"/>
          </p:cNvGrpSpPr>
          <p:nvPr userDrawn="1"/>
        </p:nvGrpSpPr>
        <p:grpSpPr bwMode="auto">
          <a:xfrm>
            <a:off x="2513013" y="3181350"/>
            <a:ext cx="1335087" cy="1335088"/>
            <a:chOff x="1583" y="2004"/>
            <a:chExt cx="841" cy="841"/>
          </a:xfrm>
        </p:grpSpPr>
        <p:sp>
          <p:nvSpPr>
            <p:cNvPr id="3" name="AutoShape 3"/>
            <p:cNvSpPr>
              <a:spLocks noChangeAspect="1" noChangeArrowheads="1" noTextEdit="1"/>
            </p:cNvSpPr>
            <p:nvPr userDrawn="1"/>
          </p:nvSpPr>
          <p:spPr bwMode="auto">
            <a:xfrm>
              <a:off x="1583" y="2004"/>
              <a:ext cx="841" cy="8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Freeform 5"/>
            <p:cNvSpPr>
              <a:spLocks/>
            </p:cNvSpPr>
            <p:nvPr userDrawn="1"/>
          </p:nvSpPr>
          <p:spPr bwMode="auto">
            <a:xfrm>
              <a:off x="1583" y="2003"/>
              <a:ext cx="848" cy="847"/>
            </a:xfrm>
            <a:custGeom>
              <a:avLst/>
              <a:gdLst>
                <a:gd name="T0" fmla="*/ 0 w 1577"/>
                <a:gd name="T1" fmla="*/ 1576 h 1576"/>
                <a:gd name="T2" fmla="*/ 0 w 1577"/>
                <a:gd name="T3" fmla="*/ 1576 h 1576"/>
                <a:gd name="T4" fmla="*/ 1577 w 1577"/>
                <a:gd name="T5" fmla="*/ 1576 h 1576"/>
                <a:gd name="T6" fmla="*/ 1577 w 1577"/>
                <a:gd name="T7" fmla="*/ 0 h 1576"/>
                <a:gd name="T8" fmla="*/ 0 w 1577"/>
                <a:gd name="T9" fmla="*/ 0 h 1576"/>
                <a:gd name="T10" fmla="*/ 0 w 1577"/>
                <a:gd name="T11" fmla="*/ 1576 h 1576"/>
              </a:gdLst>
              <a:ahLst/>
              <a:cxnLst>
                <a:cxn ang="0">
                  <a:pos x="T0" y="T1"/>
                </a:cxn>
                <a:cxn ang="0">
                  <a:pos x="T2" y="T3"/>
                </a:cxn>
                <a:cxn ang="0">
                  <a:pos x="T4" y="T5"/>
                </a:cxn>
                <a:cxn ang="0">
                  <a:pos x="T6" y="T7"/>
                </a:cxn>
                <a:cxn ang="0">
                  <a:pos x="T8" y="T9"/>
                </a:cxn>
                <a:cxn ang="0">
                  <a:pos x="T10" y="T11"/>
                </a:cxn>
              </a:cxnLst>
              <a:rect l="0" t="0" r="r" b="b"/>
              <a:pathLst>
                <a:path w="1577" h="1576">
                  <a:moveTo>
                    <a:pt x="0" y="1576"/>
                  </a:moveTo>
                  <a:lnTo>
                    <a:pt x="0" y="1576"/>
                  </a:lnTo>
                  <a:lnTo>
                    <a:pt x="1577" y="1576"/>
                  </a:lnTo>
                  <a:lnTo>
                    <a:pt x="1577" y="0"/>
                  </a:lnTo>
                  <a:lnTo>
                    <a:pt x="0" y="0"/>
                  </a:lnTo>
                  <a:lnTo>
                    <a:pt x="0" y="1576"/>
                  </a:lnTo>
                  <a:close/>
                </a:path>
              </a:pathLst>
            </a:custGeom>
            <a:solidFill>
              <a:srgbClr val="3397D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5" name="Freeform 6"/>
            <p:cNvSpPr>
              <a:spLocks noEditPoints="1"/>
            </p:cNvSpPr>
            <p:nvPr userDrawn="1"/>
          </p:nvSpPr>
          <p:spPr bwMode="auto">
            <a:xfrm>
              <a:off x="1754" y="2228"/>
              <a:ext cx="505" cy="345"/>
            </a:xfrm>
            <a:custGeom>
              <a:avLst/>
              <a:gdLst>
                <a:gd name="T0" fmla="*/ 168 w 940"/>
                <a:gd name="T1" fmla="*/ 608 h 642"/>
                <a:gd name="T2" fmla="*/ 168 w 940"/>
                <a:gd name="T3" fmla="*/ 608 h 642"/>
                <a:gd name="T4" fmla="*/ 773 w 940"/>
                <a:gd name="T5" fmla="*/ 608 h 642"/>
                <a:gd name="T6" fmla="*/ 906 w 940"/>
                <a:gd name="T7" fmla="*/ 474 h 642"/>
                <a:gd name="T8" fmla="*/ 772 w 940"/>
                <a:gd name="T9" fmla="*/ 340 h 642"/>
                <a:gd name="T10" fmla="*/ 755 w 940"/>
                <a:gd name="T11" fmla="*/ 323 h 642"/>
                <a:gd name="T12" fmla="*/ 621 w 940"/>
                <a:gd name="T13" fmla="*/ 189 h 642"/>
                <a:gd name="T14" fmla="*/ 611 w 940"/>
                <a:gd name="T15" fmla="*/ 189 h 642"/>
                <a:gd name="T16" fmla="*/ 593 w 940"/>
                <a:gd name="T17" fmla="*/ 178 h 642"/>
                <a:gd name="T18" fmla="*/ 394 w 940"/>
                <a:gd name="T19" fmla="*/ 33 h 642"/>
                <a:gd name="T20" fmla="*/ 185 w 940"/>
                <a:gd name="T21" fmla="*/ 243 h 642"/>
                <a:gd name="T22" fmla="*/ 198 w 940"/>
                <a:gd name="T23" fmla="*/ 318 h 642"/>
                <a:gd name="T24" fmla="*/ 196 w 940"/>
                <a:gd name="T25" fmla="*/ 334 h 642"/>
                <a:gd name="T26" fmla="*/ 181 w 940"/>
                <a:gd name="T27" fmla="*/ 340 h 642"/>
                <a:gd name="T28" fmla="*/ 168 w 940"/>
                <a:gd name="T29" fmla="*/ 340 h 642"/>
                <a:gd name="T30" fmla="*/ 34 w 940"/>
                <a:gd name="T31" fmla="*/ 474 h 642"/>
                <a:gd name="T32" fmla="*/ 167 w 940"/>
                <a:gd name="T33" fmla="*/ 608 h 642"/>
                <a:gd name="T34" fmla="*/ 168 w 940"/>
                <a:gd name="T35" fmla="*/ 608 h 642"/>
                <a:gd name="T36" fmla="*/ 774 w 940"/>
                <a:gd name="T37" fmla="*/ 642 h 642"/>
                <a:gd name="T38" fmla="*/ 774 w 940"/>
                <a:gd name="T39" fmla="*/ 642 h 642"/>
                <a:gd name="T40" fmla="*/ 165 w 940"/>
                <a:gd name="T41" fmla="*/ 642 h 642"/>
                <a:gd name="T42" fmla="*/ 0 w 940"/>
                <a:gd name="T43" fmla="*/ 474 h 642"/>
                <a:gd name="T44" fmla="*/ 160 w 940"/>
                <a:gd name="T45" fmla="*/ 306 h 642"/>
                <a:gd name="T46" fmla="*/ 151 w 940"/>
                <a:gd name="T47" fmla="*/ 243 h 642"/>
                <a:gd name="T48" fmla="*/ 394 w 940"/>
                <a:gd name="T49" fmla="*/ 0 h 642"/>
                <a:gd name="T50" fmla="*/ 621 w 940"/>
                <a:gd name="T51" fmla="*/ 155 h 642"/>
                <a:gd name="T52" fmla="*/ 621 w 940"/>
                <a:gd name="T53" fmla="*/ 155 h 642"/>
                <a:gd name="T54" fmla="*/ 788 w 940"/>
                <a:gd name="T55" fmla="*/ 307 h 642"/>
                <a:gd name="T56" fmla="*/ 940 w 940"/>
                <a:gd name="T57" fmla="*/ 474 h 642"/>
                <a:gd name="T58" fmla="*/ 775 w 940"/>
                <a:gd name="T59" fmla="*/ 642 h 642"/>
                <a:gd name="T60" fmla="*/ 774 w 940"/>
                <a:gd name="T61" fmla="*/ 642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0" h="642">
                  <a:moveTo>
                    <a:pt x="168" y="608"/>
                  </a:moveTo>
                  <a:lnTo>
                    <a:pt x="168" y="608"/>
                  </a:lnTo>
                  <a:lnTo>
                    <a:pt x="773" y="608"/>
                  </a:lnTo>
                  <a:cubicBezTo>
                    <a:pt x="847" y="607"/>
                    <a:pt x="906" y="547"/>
                    <a:pt x="906" y="474"/>
                  </a:cubicBezTo>
                  <a:cubicBezTo>
                    <a:pt x="906" y="400"/>
                    <a:pt x="846" y="340"/>
                    <a:pt x="772" y="340"/>
                  </a:cubicBezTo>
                  <a:cubicBezTo>
                    <a:pt x="763" y="340"/>
                    <a:pt x="755" y="332"/>
                    <a:pt x="755" y="323"/>
                  </a:cubicBezTo>
                  <a:cubicBezTo>
                    <a:pt x="755" y="249"/>
                    <a:pt x="695" y="189"/>
                    <a:pt x="621" y="189"/>
                  </a:cubicBezTo>
                  <a:lnTo>
                    <a:pt x="611" y="189"/>
                  </a:lnTo>
                  <a:cubicBezTo>
                    <a:pt x="603" y="190"/>
                    <a:pt x="596" y="185"/>
                    <a:pt x="593" y="178"/>
                  </a:cubicBezTo>
                  <a:cubicBezTo>
                    <a:pt x="565" y="91"/>
                    <a:pt x="485" y="33"/>
                    <a:pt x="394" y="33"/>
                  </a:cubicBezTo>
                  <a:cubicBezTo>
                    <a:pt x="279" y="33"/>
                    <a:pt x="185" y="127"/>
                    <a:pt x="185" y="243"/>
                  </a:cubicBezTo>
                  <a:cubicBezTo>
                    <a:pt x="185" y="268"/>
                    <a:pt x="189" y="293"/>
                    <a:pt x="198" y="318"/>
                  </a:cubicBezTo>
                  <a:lnTo>
                    <a:pt x="196" y="334"/>
                  </a:lnTo>
                  <a:cubicBezTo>
                    <a:pt x="193" y="338"/>
                    <a:pt x="187" y="341"/>
                    <a:pt x="181" y="340"/>
                  </a:cubicBezTo>
                  <a:lnTo>
                    <a:pt x="168" y="340"/>
                  </a:lnTo>
                  <a:cubicBezTo>
                    <a:pt x="94" y="340"/>
                    <a:pt x="34" y="400"/>
                    <a:pt x="34" y="474"/>
                  </a:cubicBezTo>
                  <a:cubicBezTo>
                    <a:pt x="34" y="547"/>
                    <a:pt x="94" y="607"/>
                    <a:pt x="167" y="608"/>
                  </a:cubicBezTo>
                  <a:lnTo>
                    <a:pt x="168" y="608"/>
                  </a:lnTo>
                  <a:close/>
                  <a:moveTo>
                    <a:pt x="774" y="642"/>
                  </a:moveTo>
                  <a:lnTo>
                    <a:pt x="774" y="642"/>
                  </a:lnTo>
                  <a:lnTo>
                    <a:pt x="165" y="642"/>
                  </a:lnTo>
                  <a:cubicBezTo>
                    <a:pt x="74" y="640"/>
                    <a:pt x="0" y="565"/>
                    <a:pt x="0" y="474"/>
                  </a:cubicBezTo>
                  <a:cubicBezTo>
                    <a:pt x="0" y="384"/>
                    <a:pt x="71" y="311"/>
                    <a:pt x="160" y="306"/>
                  </a:cubicBezTo>
                  <a:cubicBezTo>
                    <a:pt x="154" y="285"/>
                    <a:pt x="151" y="264"/>
                    <a:pt x="151" y="243"/>
                  </a:cubicBezTo>
                  <a:cubicBezTo>
                    <a:pt x="151" y="109"/>
                    <a:pt x="260" y="0"/>
                    <a:pt x="394" y="0"/>
                  </a:cubicBezTo>
                  <a:cubicBezTo>
                    <a:pt x="495" y="0"/>
                    <a:pt x="585" y="62"/>
                    <a:pt x="621" y="155"/>
                  </a:cubicBezTo>
                  <a:lnTo>
                    <a:pt x="621" y="155"/>
                  </a:lnTo>
                  <a:cubicBezTo>
                    <a:pt x="708" y="155"/>
                    <a:pt x="780" y="222"/>
                    <a:pt x="788" y="307"/>
                  </a:cubicBezTo>
                  <a:cubicBezTo>
                    <a:pt x="873" y="315"/>
                    <a:pt x="940" y="387"/>
                    <a:pt x="940" y="474"/>
                  </a:cubicBezTo>
                  <a:cubicBezTo>
                    <a:pt x="940" y="565"/>
                    <a:pt x="866" y="640"/>
                    <a:pt x="775" y="642"/>
                  </a:cubicBezTo>
                  <a:lnTo>
                    <a:pt x="774" y="6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1" name="Freeform 11"/>
          <p:cNvSpPr>
            <a:spLocks noEditPoints="1"/>
          </p:cNvSpPr>
          <p:nvPr userDrawn="1"/>
        </p:nvSpPr>
        <p:spPr bwMode="auto">
          <a:xfrm>
            <a:off x="2830513" y="5000626"/>
            <a:ext cx="708025" cy="712788"/>
          </a:xfrm>
          <a:custGeom>
            <a:avLst/>
            <a:gdLst>
              <a:gd name="T0" fmla="*/ 526 w 546"/>
              <a:gd name="T1" fmla="*/ 439 h 549"/>
              <a:gd name="T2" fmla="*/ 526 w 546"/>
              <a:gd name="T3" fmla="*/ 439 h 549"/>
              <a:gd name="T4" fmla="*/ 183 w 546"/>
              <a:gd name="T5" fmla="*/ 439 h 549"/>
              <a:gd name="T6" fmla="*/ 173 w 546"/>
              <a:gd name="T7" fmla="*/ 448 h 549"/>
              <a:gd name="T8" fmla="*/ 173 w 546"/>
              <a:gd name="T9" fmla="*/ 515 h 549"/>
              <a:gd name="T10" fmla="*/ 102 w 546"/>
              <a:gd name="T11" fmla="*/ 442 h 549"/>
              <a:gd name="T12" fmla="*/ 95 w 546"/>
              <a:gd name="T13" fmla="*/ 439 h 549"/>
              <a:gd name="T14" fmla="*/ 20 w 546"/>
              <a:gd name="T15" fmla="*/ 439 h 549"/>
              <a:gd name="T16" fmla="*/ 20 w 546"/>
              <a:gd name="T17" fmla="*/ 19 h 549"/>
              <a:gd name="T18" fmla="*/ 526 w 546"/>
              <a:gd name="T19" fmla="*/ 19 h 549"/>
              <a:gd name="T20" fmla="*/ 526 w 546"/>
              <a:gd name="T21" fmla="*/ 439 h 549"/>
              <a:gd name="T22" fmla="*/ 536 w 546"/>
              <a:gd name="T23" fmla="*/ 0 h 549"/>
              <a:gd name="T24" fmla="*/ 536 w 546"/>
              <a:gd name="T25" fmla="*/ 0 h 549"/>
              <a:gd name="T26" fmla="*/ 10 w 546"/>
              <a:gd name="T27" fmla="*/ 0 h 549"/>
              <a:gd name="T28" fmla="*/ 0 w 546"/>
              <a:gd name="T29" fmla="*/ 10 h 549"/>
              <a:gd name="T30" fmla="*/ 0 w 546"/>
              <a:gd name="T31" fmla="*/ 448 h 549"/>
              <a:gd name="T32" fmla="*/ 10 w 546"/>
              <a:gd name="T33" fmla="*/ 458 h 549"/>
              <a:gd name="T34" fmla="*/ 91 w 546"/>
              <a:gd name="T35" fmla="*/ 458 h 549"/>
              <a:gd name="T36" fmla="*/ 176 w 546"/>
              <a:gd name="T37" fmla="*/ 546 h 549"/>
              <a:gd name="T38" fmla="*/ 183 w 546"/>
              <a:gd name="T39" fmla="*/ 549 h 549"/>
              <a:gd name="T40" fmla="*/ 187 w 546"/>
              <a:gd name="T41" fmla="*/ 548 h 549"/>
              <a:gd name="T42" fmla="*/ 193 w 546"/>
              <a:gd name="T43" fmla="*/ 539 h 549"/>
              <a:gd name="T44" fmla="*/ 193 w 546"/>
              <a:gd name="T45" fmla="*/ 458 h 549"/>
              <a:gd name="T46" fmla="*/ 536 w 546"/>
              <a:gd name="T47" fmla="*/ 458 h 549"/>
              <a:gd name="T48" fmla="*/ 546 w 546"/>
              <a:gd name="T49" fmla="*/ 448 h 549"/>
              <a:gd name="T50" fmla="*/ 546 w 546"/>
              <a:gd name="T51" fmla="*/ 10 h 549"/>
              <a:gd name="T52" fmla="*/ 536 w 546"/>
              <a:gd name="T53"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6" h="549">
                <a:moveTo>
                  <a:pt x="526" y="439"/>
                </a:moveTo>
                <a:lnTo>
                  <a:pt x="526" y="439"/>
                </a:lnTo>
                <a:lnTo>
                  <a:pt x="183" y="439"/>
                </a:lnTo>
                <a:cubicBezTo>
                  <a:pt x="178" y="439"/>
                  <a:pt x="173" y="443"/>
                  <a:pt x="173" y="448"/>
                </a:cubicBezTo>
                <a:lnTo>
                  <a:pt x="173" y="515"/>
                </a:lnTo>
                <a:lnTo>
                  <a:pt x="102" y="442"/>
                </a:lnTo>
                <a:lnTo>
                  <a:pt x="95" y="439"/>
                </a:lnTo>
                <a:lnTo>
                  <a:pt x="20" y="439"/>
                </a:lnTo>
                <a:lnTo>
                  <a:pt x="20" y="19"/>
                </a:lnTo>
                <a:lnTo>
                  <a:pt x="526" y="19"/>
                </a:lnTo>
                <a:lnTo>
                  <a:pt x="526" y="439"/>
                </a:lnTo>
                <a:close/>
                <a:moveTo>
                  <a:pt x="536" y="0"/>
                </a:moveTo>
                <a:lnTo>
                  <a:pt x="536" y="0"/>
                </a:lnTo>
                <a:lnTo>
                  <a:pt x="10" y="0"/>
                </a:lnTo>
                <a:cubicBezTo>
                  <a:pt x="4" y="0"/>
                  <a:pt x="0" y="4"/>
                  <a:pt x="0" y="10"/>
                </a:cubicBezTo>
                <a:lnTo>
                  <a:pt x="0" y="448"/>
                </a:lnTo>
                <a:cubicBezTo>
                  <a:pt x="0" y="454"/>
                  <a:pt x="4" y="458"/>
                  <a:pt x="10" y="458"/>
                </a:cubicBezTo>
                <a:lnTo>
                  <a:pt x="91" y="458"/>
                </a:lnTo>
                <a:lnTo>
                  <a:pt x="176" y="546"/>
                </a:lnTo>
                <a:lnTo>
                  <a:pt x="183" y="549"/>
                </a:lnTo>
                <a:lnTo>
                  <a:pt x="187" y="548"/>
                </a:lnTo>
                <a:cubicBezTo>
                  <a:pt x="190" y="546"/>
                  <a:pt x="193" y="543"/>
                  <a:pt x="193" y="539"/>
                </a:cubicBezTo>
                <a:lnTo>
                  <a:pt x="193" y="458"/>
                </a:lnTo>
                <a:lnTo>
                  <a:pt x="536" y="458"/>
                </a:lnTo>
                <a:cubicBezTo>
                  <a:pt x="541" y="458"/>
                  <a:pt x="546" y="454"/>
                  <a:pt x="546" y="448"/>
                </a:cubicBezTo>
                <a:lnTo>
                  <a:pt x="546" y="10"/>
                </a:lnTo>
                <a:cubicBezTo>
                  <a:pt x="546" y="4"/>
                  <a:pt x="541" y="0"/>
                  <a:pt x="536"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2" name="Group 14"/>
          <p:cNvGrpSpPr>
            <a:grpSpLocks noChangeAspect="1"/>
          </p:cNvGrpSpPr>
          <p:nvPr userDrawn="1"/>
        </p:nvGrpSpPr>
        <p:grpSpPr bwMode="auto">
          <a:xfrm>
            <a:off x="1358900" y="4887913"/>
            <a:ext cx="596900" cy="865187"/>
            <a:chOff x="856" y="3079"/>
            <a:chExt cx="376" cy="545"/>
          </a:xfrm>
        </p:grpSpPr>
        <p:sp>
          <p:nvSpPr>
            <p:cNvPr id="13" name="AutoShape 13"/>
            <p:cNvSpPr>
              <a:spLocks noChangeAspect="1" noChangeArrowheads="1" noTextEdit="1"/>
            </p:cNvSpPr>
            <p:nvPr userDrawn="1"/>
          </p:nvSpPr>
          <p:spPr bwMode="auto">
            <a:xfrm>
              <a:off x="856" y="3079"/>
              <a:ext cx="376" cy="5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4" name="Freeform 15"/>
            <p:cNvSpPr>
              <a:spLocks noEditPoints="1"/>
            </p:cNvSpPr>
            <p:nvPr userDrawn="1"/>
          </p:nvSpPr>
          <p:spPr bwMode="auto">
            <a:xfrm>
              <a:off x="856" y="3072"/>
              <a:ext cx="387" cy="562"/>
            </a:xfrm>
            <a:custGeom>
              <a:avLst/>
              <a:gdLst>
                <a:gd name="T0" fmla="*/ 384 w 384"/>
                <a:gd name="T1" fmla="*/ 191 h 563"/>
                <a:gd name="T2" fmla="*/ 0 w 384"/>
                <a:gd name="T3" fmla="*/ 191 h 563"/>
                <a:gd name="T4" fmla="*/ 90 w 384"/>
                <a:gd name="T5" fmla="*/ 466 h 563"/>
                <a:gd name="T6" fmla="*/ 90 w 384"/>
                <a:gd name="T7" fmla="*/ 507 h 563"/>
                <a:gd name="T8" fmla="*/ 235 w 384"/>
                <a:gd name="T9" fmla="*/ 563 h 563"/>
                <a:gd name="T10" fmla="*/ 290 w 384"/>
                <a:gd name="T11" fmla="*/ 463 h 563"/>
                <a:gd name="T12" fmla="*/ 289 w 384"/>
                <a:gd name="T13" fmla="*/ 357 h 563"/>
                <a:gd name="T14" fmla="*/ 20 w 384"/>
                <a:gd name="T15" fmla="*/ 191 h 563"/>
                <a:gd name="T16" fmla="*/ 192 w 384"/>
                <a:gd name="T17" fmla="*/ 19 h 563"/>
                <a:gd name="T18" fmla="*/ 274 w 384"/>
                <a:gd name="T19" fmla="*/ 342 h 563"/>
                <a:gd name="T20" fmla="*/ 269 w 384"/>
                <a:gd name="T21" fmla="*/ 452 h 563"/>
                <a:gd name="T22" fmla="*/ 220 w 384"/>
                <a:gd name="T23" fmla="*/ 439 h 563"/>
                <a:gd name="T24" fmla="*/ 246 w 384"/>
                <a:gd name="T25" fmla="*/ 241 h 563"/>
                <a:gd name="T26" fmla="*/ 239 w 384"/>
                <a:gd name="T27" fmla="*/ 143 h 563"/>
                <a:gd name="T28" fmla="*/ 144 w 384"/>
                <a:gd name="T29" fmla="*/ 143 h 563"/>
                <a:gd name="T30" fmla="*/ 137 w 384"/>
                <a:gd name="T31" fmla="*/ 241 h 563"/>
                <a:gd name="T32" fmla="*/ 162 w 384"/>
                <a:gd name="T33" fmla="*/ 439 h 563"/>
                <a:gd name="T34" fmla="*/ 110 w 384"/>
                <a:gd name="T35" fmla="*/ 452 h 563"/>
                <a:gd name="T36" fmla="*/ 105 w 384"/>
                <a:gd name="T37" fmla="*/ 340 h 563"/>
                <a:gd name="T38" fmla="*/ 172 w 384"/>
                <a:gd name="T39" fmla="*/ 256 h 563"/>
                <a:gd name="T40" fmla="*/ 152 w 384"/>
                <a:gd name="T41" fmla="*/ 228 h 563"/>
                <a:gd name="T42" fmla="*/ 152 w 384"/>
                <a:gd name="T43" fmla="*/ 162 h 563"/>
                <a:gd name="T44" fmla="*/ 153 w 384"/>
                <a:gd name="T45" fmla="*/ 190 h 563"/>
                <a:gd name="T46" fmla="*/ 230 w 384"/>
                <a:gd name="T47" fmla="*/ 190 h 563"/>
                <a:gd name="T48" fmla="*/ 231 w 384"/>
                <a:gd name="T49" fmla="*/ 162 h 563"/>
                <a:gd name="T50" fmla="*/ 231 w 384"/>
                <a:gd name="T51" fmla="*/ 228 h 563"/>
                <a:gd name="T52" fmla="*/ 200 w 384"/>
                <a:gd name="T53" fmla="*/ 439 h 563"/>
                <a:gd name="T54" fmla="*/ 182 w 384"/>
                <a:gd name="T55" fmla="*/ 452 h 563"/>
                <a:gd name="T56" fmla="*/ 172 w 384"/>
                <a:gd name="T57" fmla="*/ 256 h 563"/>
                <a:gd name="T58" fmla="*/ 190 w 384"/>
                <a:gd name="T59" fmla="*/ 173 h 563"/>
                <a:gd name="T60" fmla="*/ 209 w 384"/>
                <a:gd name="T61" fmla="*/ 190 h 563"/>
                <a:gd name="T62" fmla="*/ 173 w 384"/>
                <a:gd name="T63" fmla="*/ 19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3">
                  <a:moveTo>
                    <a:pt x="384" y="191"/>
                  </a:moveTo>
                  <a:lnTo>
                    <a:pt x="384" y="191"/>
                  </a:lnTo>
                  <a:cubicBezTo>
                    <a:pt x="384" y="85"/>
                    <a:pt x="298" y="0"/>
                    <a:pt x="192" y="0"/>
                  </a:cubicBezTo>
                  <a:cubicBezTo>
                    <a:pt x="86" y="0"/>
                    <a:pt x="0" y="85"/>
                    <a:pt x="0" y="191"/>
                  </a:cubicBezTo>
                  <a:cubicBezTo>
                    <a:pt x="0" y="257"/>
                    <a:pt x="34" y="319"/>
                    <a:pt x="90" y="354"/>
                  </a:cubicBezTo>
                  <a:lnTo>
                    <a:pt x="90" y="466"/>
                  </a:lnTo>
                  <a:cubicBezTo>
                    <a:pt x="90" y="466"/>
                    <a:pt x="90" y="466"/>
                    <a:pt x="90" y="466"/>
                  </a:cubicBezTo>
                  <a:lnTo>
                    <a:pt x="90" y="507"/>
                  </a:lnTo>
                  <a:cubicBezTo>
                    <a:pt x="90" y="538"/>
                    <a:pt x="115" y="563"/>
                    <a:pt x="145" y="563"/>
                  </a:cubicBezTo>
                  <a:lnTo>
                    <a:pt x="235" y="563"/>
                  </a:lnTo>
                  <a:cubicBezTo>
                    <a:pt x="265" y="563"/>
                    <a:pt x="290" y="538"/>
                    <a:pt x="290" y="507"/>
                  </a:cubicBezTo>
                  <a:lnTo>
                    <a:pt x="290" y="463"/>
                  </a:lnTo>
                  <a:cubicBezTo>
                    <a:pt x="290" y="461"/>
                    <a:pt x="290" y="460"/>
                    <a:pt x="289" y="458"/>
                  </a:cubicBezTo>
                  <a:lnTo>
                    <a:pt x="289" y="357"/>
                  </a:lnTo>
                  <a:cubicBezTo>
                    <a:pt x="348" y="322"/>
                    <a:pt x="384" y="259"/>
                    <a:pt x="384" y="191"/>
                  </a:cubicBezTo>
                  <a:close/>
                  <a:moveTo>
                    <a:pt x="20" y="191"/>
                  </a:moveTo>
                  <a:lnTo>
                    <a:pt x="20" y="191"/>
                  </a:lnTo>
                  <a:cubicBezTo>
                    <a:pt x="20" y="96"/>
                    <a:pt x="97" y="19"/>
                    <a:pt x="192" y="19"/>
                  </a:cubicBezTo>
                  <a:cubicBezTo>
                    <a:pt x="287" y="19"/>
                    <a:pt x="364" y="96"/>
                    <a:pt x="364" y="191"/>
                  </a:cubicBezTo>
                  <a:cubicBezTo>
                    <a:pt x="364" y="254"/>
                    <a:pt x="329" y="312"/>
                    <a:pt x="274" y="342"/>
                  </a:cubicBezTo>
                  <a:cubicBezTo>
                    <a:pt x="271" y="344"/>
                    <a:pt x="269" y="347"/>
                    <a:pt x="269" y="351"/>
                  </a:cubicBezTo>
                  <a:lnTo>
                    <a:pt x="269" y="452"/>
                  </a:lnTo>
                  <a:lnTo>
                    <a:pt x="221" y="452"/>
                  </a:lnTo>
                  <a:cubicBezTo>
                    <a:pt x="221" y="448"/>
                    <a:pt x="221" y="444"/>
                    <a:pt x="220" y="439"/>
                  </a:cubicBezTo>
                  <a:cubicBezTo>
                    <a:pt x="220" y="385"/>
                    <a:pt x="220" y="284"/>
                    <a:pt x="229" y="265"/>
                  </a:cubicBezTo>
                  <a:cubicBezTo>
                    <a:pt x="232" y="256"/>
                    <a:pt x="239" y="249"/>
                    <a:pt x="246" y="241"/>
                  </a:cubicBezTo>
                  <a:cubicBezTo>
                    <a:pt x="258" y="228"/>
                    <a:pt x="271" y="213"/>
                    <a:pt x="271" y="190"/>
                  </a:cubicBezTo>
                  <a:cubicBezTo>
                    <a:pt x="271" y="170"/>
                    <a:pt x="258" y="151"/>
                    <a:pt x="239" y="143"/>
                  </a:cubicBezTo>
                  <a:cubicBezTo>
                    <a:pt x="222" y="136"/>
                    <a:pt x="205" y="139"/>
                    <a:pt x="191" y="149"/>
                  </a:cubicBezTo>
                  <a:cubicBezTo>
                    <a:pt x="177" y="139"/>
                    <a:pt x="160" y="136"/>
                    <a:pt x="144" y="143"/>
                  </a:cubicBezTo>
                  <a:cubicBezTo>
                    <a:pt x="125" y="151"/>
                    <a:pt x="111" y="170"/>
                    <a:pt x="111" y="190"/>
                  </a:cubicBezTo>
                  <a:cubicBezTo>
                    <a:pt x="111" y="213"/>
                    <a:pt x="125" y="228"/>
                    <a:pt x="137" y="241"/>
                  </a:cubicBezTo>
                  <a:cubicBezTo>
                    <a:pt x="144" y="249"/>
                    <a:pt x="150" y="256"/>
                    <a:pt x="154" y="265"/>
                  </a:cubicBezTo>
                  <a:cubicBezTo>
                    <a:pt x="163" y="284"/>
                    <a:pt x="162" y="385"/>
                    <a:pt x="162" y="439"/>
                  </a:cubicBezTo>
                  <a:cubicBezTo>
                    <a:pt x="162" y="444"/>
                    <a:pt x="162" y="448"/>
                    <a:pt x="162" y="452"/>
                  </a:cubicBezTo>
                  <a:lnTo>
                    <a:pt x="110" y="452"/>
                  </a:lnTo>
                  <a:lnTo>
                    <a:pt x="110" y="349"/>
                  </a:lnTo>
                  <a:cubicBezTo>
                    <a:pt x="110" y="345"/>
                    <a:pt x="109" y="342"/>
                    <a:pt x="105" y="340"/>
                  </a:cubicBezTo>
                  <a:cubicBezTo>
                    <a:pt x="53" y="309"/>
                    <a:pt x="20" y="252"/>
                    <a:pt x="20" y="191"/>
                  </a:cubicBezTo>
                  <a:close/>
                  <a:moveTo>
                    <a:pt x="172" y="256"/>
                  </a:moveTo>
                  <a:lnTo>
                    <a:pt x="172" y="256"/>
                  </a:lnTo>
                  <a:cubicBezTo>
                    <a:pt x="167" y="245"/>
                    <a:pt x="159" y="236"/>
                    <a:pt x="152" y="228"/>
                  </a:cubicBezTo>
                  <a:cubicBezTo>
                    <a:pt x="141" y="216"/>
                    <a:pt x="132" y="205"/>
                    <a:pt x="132" y="190"/>
                  </a:cubicBezTo>
                  <a:cubicBezTo>
                    <a:pt x="132" y="178"/>
                    <a:pt x="140" y="167"/>
                    <a:pt x="152" y="162"/>
                  </a:cubicBezTo>
                  <a:cubicBezTo>
                    <a:pt x="158" y="159"/>
                    <a:pt x="164" y="159"/>
                    <a:pt x="170" y="160"/>
                  </a:cubicBezTo>
                  <a:cubicBezTo>
                    <a:pt x="161" y="166"/>
                    <a:pt x="153" y="175"/>
                    <a:pt x="153" y="190"/>
                  </a:cubicBezTo>
                  <a:cubicBezTo>
                    <a:pt x="153" y="211"/>
                    <a:pt x="170" y="228"/>
                    <a:pt x="191" y="228"/>
                  </a:cubicBezTo>
                  <a:cubicBezTo>
                    <a:pt x="212" y="228"/>
                    <a:pt x="230" y="211"/>
                    <a:pt x="230" y="190"/>
                  </a:cubicBezTo>
                  <a:cubicBezTo>
                    <a:pt x="230" y="175"/>
                    <a:pt x="220" y="167"/>
                    <a:pt x="211" y="161"/>
                  </a:cubicBezTo>
                  <a:cubicBezTo>
                    <a:pt x="217" y="159"/>
                    <a:pt x="224" y="159"/>
                    <a:pt x="231" y="162"/>
                  </a:cubicBezTo>
                  <a:cubicBezTo>
                    <a:pt x="243" y="167"/>
                    <a:pt x="251" y="178"/>
                    <a:pt x="251" y="190"/>
                  </a:cubicBezTo>
                  <a:cubicBezTo>
                    <a:pt x="251" y="205"/>
                    <a:pt x="242" y="216"/>
                    <a:pt x="231" y="228"/>
                  </a:cubicBezTo>
                  <a:cubicBezTo>
                    <a:pt x="223" y="236"/>
                    <a:pt x="215" y="245"/>
                    <a:pt x="210" y="256"/>
                  </a:cubicBezTo>
                  <a:cubicBezTo>
                    <a:pt x="200" y="278"/>
                    <a:pt x="200" y="356"/>
                    <a:pt x="200" y="439"/>
                  </a:cubicBezTo>
                  <a:cubicBezTo>
                    <a:pt x="200" y="444"/>
                    <a:pt x="200" y="448"/>
                    <a:pt x="200" y="452"/>
                  </a:cubicBezTo>
                  <a:lnTo>
                    <a:pt x="182" y="452"/>
                  </a:lnTo>
                  <a:cubicBezTo>
                    <a:pt x="182" y="448"/>
                    <a:pt x="182" y="444"/>
                    <a:pt x="182" y="439"/>
                  </a:cubicBezTo>
                  <a:cubicBezTo>
                    <a:pt x="183" y="356"/>
                    <a:pt x="182" y="278"/>
                    <a:pt x="172" y="256"/>
                  </a:cubicBezTo>
                  <a:close/>
                  <a:moveTo>
                    <a:pt x="190" y="173"/>
                  </a:moveTo>
                  <a:lnTo>
                    <a:pt x="190" y="173"/>
                  </a:lnTo>
                  <a:cubicBezTo>
                    <a:pt x="192" y="173"/>
                    <a:pt x="193" y="174"/>
                    <a:pt x="194" y="175"/>
                  </a:cubicBezTo>
                  <a:cubicBezTo>
                    <a:pt x="206" y="181"/>
                    <a:pt x="209" y="184"/>
                    <a:pt x="209" y="190"/>
                  </a:cubicBezTo>
                  <a:cubicBezTo>
                    <a:pt x="209" y="200"/>
                    <a:pt x="201" y="208"/>
                    <a:pt x="191" y="208"/>
                  </a:cubicBezTo>
                  <a:cubicBezTo>
                    <a:pt x="181" y="208"/>
                    <a:pt x="173" y="200"/>
                    <a:pt x="173" y="190"/>
                  </a:cubicBezTo>
                  <a:cubicBezTo>
                    <a:pt x="173" y="183"/>
                    <a:pt x="176" y="178"/>
                    <a:pt x="190" y="173"/>
                  </a:cubicBezTo>
                  <a:close/>
                </a:path>
              </a:pathLst>
            </a:custGeom>
            <a:solidFill>
              <a:srgbClr val="FEFEF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2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444622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444622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7" y="1447803"/>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52452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5"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6"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8"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0" name="Fuschia Tile"/>
          <p:cNvGrpSpPr>
            <a:grpSpLocks/>
          </p:cNvGrpSpPr>
          <p:nvPr userDrawn="1"/>
        </p:nvGrpSpPr>
        <p:grpSpPr bwMode="auto">
          <a:xfrm>
            <a:off x="1016000" y="3184525"/>
            <a:ext cx="1327150" cy="1327150"/>
            <a:chOff x="1071620" y="3044261"/>
            <a:chExt cx="1325880" cy="1325880"/>
          </a:xfrm>
        </p:grpSpPr>
        <p:sp>
          <p:nvSpPr>
            <p:cNvPr id="11"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2" name="Freeform 13"/>
            <p:cNvSpPr>
              <a:spLocks noEditPoints="1"/>
            </p:cNvSpPr>
            <p:nvPr/>
          </p:nvSpPr>
          <p:spPr bwMode="auto">
            <a:xfrm>
              <a:off x="1315861" y="3285330"/>
              <a:ext cx="837398" cy="840570"/>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grpSp>
        <p:nvGrpSpPr>
          <p:cNvPr id="13" name="Orange Tile"/>
          <p:cNvGrpSpPr>
            <a:grpSpLocks/>
          </p:cNvGrpSpPr>
          <p:nvPr userDrawn="1"/>
        </p:nvGrpSpPr>
        <p:grpSpPr bwMode="auto">
          <a:xfrm>
            <a:off x="2514600" y="3184525"/>
            <a:ext cx="1325563" cy="1327150"/>
            <a:chOff x="2487267" y="3044261"/>
            <a:chExt cx="1325880" cy="1325880"/>
          </a:xfrm>
        </p:grpSpPr>
        <p:sp>
          <p:nvSpPr>
            <p:cNvPr id="14"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5" name="Freeform 30"/>
            <p:cNvSpPr>
              <a:spLocks noEditPoints="1"/>
            </p:cNvSpPr>
            <p:nvPr/>
          </p:nvSpPr>
          <p:spPr bwMode="auto">
            <a:xfrm>
              <a:off x="2774674" y="3285330"/>
              <a:ext cx="751067" cy="843742"/>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p:spPr>
          <p:txBody>
            <a:bodyPr/>
            <a:lstStyle/>
            <a:p>
              <a:pPr>
                <a:defRPr/>
              </a:pPr>
              <a:endParaRPr lang="en-US">
                <a:solidFill>
                  <a:srgbClr val="FFFFFF"/>
                </a:solidFill>
              </a:endParaRPr>
            </a:p>
          </p:txBody>
        </p:sp>
      </p:grpSp>
      <p:grpSp>
        <p:nvGrpSpPr>
          <p:cNvPr id="16" name="Teal Tile"/>
          <p:cNvGrpSpPr>
            <a:grpSpLocks/>
          </p:cNvGrpSpPr>
          <p:nvPr userDrawn="1"/>
        </p:nvGrpSpPr>
        <p:grpSpPr bwMode="auto">
          <a:xfrm>
            <a:off x="1016000" y="4683125"/>
            <a:ext cx="1327150" cy="1325563"/>
            <a:chOff x="1020317" y="4686638"/>
            <a:chExt cx="1325880" cy="1325880"/>
          </a:xfrm>
        </p:grpSpPr>
        <p:sp>
          <p:nvSpPr>
            <p:cNvPr id="17"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8" name="Freeform 13"/>
            <p:cNvSpPr>
              <a:spLocks noEditPoints="1"/>
            </p:cNvSpPr>
            <p:nvPr/>
          </p:nvSpPr>
          <p:spPr bwMode="auto">
            <a:xfrm>
              <a:off x="1456462" y="4931171"/>
              <a:ext cx="453591" cy="83681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a:lstStyle/>
            <a:p>
              <a:pPr>
                <a:defRPr/>
              </a:pPr>
              <a:endParaRPr lang="en-US">
                <a:solidFill>
                  <a:srgbClr val="FFFFFF"/>
                </a:solidFill>
              </a:endParaRPr>
            </a:p>
          </p:txBody>
        </p:sp>
      </p:grpSp>
      <p:grpSp>
        <p:nvGrpSpPr>
          <p:cNvPr id="19" name="Green Tile"/>
          <p:cNvGrpSpPr>
            <a:grpSpLocks/>
          </p:cNvGrpSpPr>
          <p:nvPr userDrawn="1"/>
        </p:nvGrpSpPr>
        <p:grpSpPr bwMode="auto">
          <a:xfrm>
            <a:off x="2514600" y="4683125"/>
            <a:ext cx="1325563" cy="1325563"/>
            <a:chOff x="2514069" y="4682828"/>
            <a:chExt cx="1325880" cy="1325880"/>
          </a:xfrm>
        </p:grpSpPr>
        <p:sp>
          <p:nvSpPr>
            <p:cNvPr id="20"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73"/>
            <p:cNvSpPr>
              <a:spLocks noEditPoints="1"/>
            </p:cNvSpPr>
            <p:nvPr userDrawn="1"/>
          </p:nvSpPr>
          <p:spPr bwMode="auto">
            <a:xfrm>
              <a:off x="2757015" y="5062332"/>
              <a:ext cx="839988" cy="701843"/>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a:lstStyle/>
            <a:p>
              <a:pPr>
                <a:defRPr/>
              </a:pPr>
              <a:endParaRPr lang="en-US">
                <a:solidFill>
                  <a:srgbClr val="FFFFFF"/>
                </a:solidFill>
              </a:endParaRPr>
            </a:p>
          </p:txBody>
        </p:sp>
      </p:grpSp>
      <p:sp useBgFill="1">
        <p:nvSpPr>
          <p:cNvPr id="2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4" name="Bottom Mask"/>
          <p:cNvSpPr/>
          <p:nvPr userDrawn="1"/>
        </p:nvSpPr>
        <p:spPr bwMode="auto">
          <a:xfrm>
            <a:off x="0" y="6010275"/>
            <a:ext cx="12188825"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93969936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4" name="Demo Tile"/>
          <p:cNvGrpSpPr>
            <a:grpSpLocks/>
          </p:cNvGrpSpPr>
          <p:nvPr userDrawn="1"/>
        </p:nvGrpSpPr>
        <p:grpSpPr bwMode="auto">
          <a:xfrm>
            <a:off x="1017588" y="3187700"/>
            <a:ext cx="2827337" cy="2827338"/>
            <a:chOff x="1022073" y="-1135906"/>
            <a:chExt cx="2827252" cy="2827252"/>
          </a:xfrm>
        </p:grpSpPr>
        <p:sp>
          <p:nvSpPr>
            <p:cNvPr id="15"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6" name="Light bulb Icon"/>
            <p:cNvSpPr>
              <a:spLocks noEditPoints="1"/>
            </p:cNvSpPr>
            <p:nvPr/>
          </p:nvSpPr>
          <p:spPr bwMode="auto">
            <a:xfrm>
              <a:off x="1944382" y="-621572"/>
              <a:ext cx="979459" cy="1798583"/>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p:spPr>
          <p:txBody>
            <a:bodyPr/>
            <a:lstStyle/>
            <a:p>
              <a:pPr>
                <a:defRPr/>
              </a:pPr>
              <a:endParaRPr lang="en-US">
                <a:solidFill>
                  <a:srgbClr val="FFFFFF"/>
                </a:solidFill>
              </a:endParaRPr>
            </a:p>
          </p:txBody>
        </p:sp>
      </p:grpSp>
      <p:sp useBgFill="1">
        <p:nvSpPr>
          <p:cNvPr id="17"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58457336"/>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deo,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Green Tile"/>
          <p:cNvGrpSpPr>
            <a:grpSpLocks/>
          </p:cNvGrpSpPr>
          <p:nvPr userDrawn="1"/>
        </p:nvGrpSpPr>
        <p:grpSpPr bwMode="auto">
          <a:xfrm>
            <a:off x="1016000" y="3187700"/>
            <a:ext cx="2827338" cy="2827338"/>
            <a:chOff x="-2619354" y="-790581"/>
            <a:chExt cx="2827252" cy="2827252"/>
          </a:xfrm>
        </p:grpSpPr>
        <p:sp>
          <p:nvSpPr>
            <p:cNvPr id="16"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Play Icon"/>
            <p:cNvSpPr>
              <a:spLocks noEditPoints="1"/>
            </p:cNvSpPr>
            <p:nvPr/>
          </p:nvSpPr>
          <p:spPr bwMode="auto">
            <a:xfrm>
              <a:off x="-2098670" y="-269897"/>
              <a:ext cx="1785884" cy="1784296"/>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26015594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Partn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Blue Tile"/>
          <p:cNvGrpSpPr>
            <a:grpSpLocks/>
          </p:cNvGrpSpPr>
          <p:nvPr userDrawn="1"/>
        </p:nvGrpSpPr>
        <p:grpSpPr bwMode="auto">
          <a:xfrm>
            <a:off x="1016000" y="3189288"/>
            <a:ext cx="2827338" cy="2827337"/>
            <a:chOff x="1071620" y="3044261"/>
            <a:chExt cx="1325880" cy="1325880"/>
          </a:xfrm>
        </p:grpSpPr>
        <p:sp>
          <p:nvSpPr>
            <p:cNvPr id="16"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13"/>
            <p:cNvSpPr>
              <a:spLocks noEditPoints="1"/>
            </p:cNvSpPr>
            <p:nvPr/>
          </p:nvSpPr>
          <p:spPr bwMode="auto">
            <a:xfrm>
              <a:off x="1316547" y="3284721"/>
              <a:ext cx="836026" cy="841238"/>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22898492"/>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Purple Tile"/>
          <p:cNvGrpSpPr>
            <a:grpSpLocks/>
          </p:cNvGrpSpPr>
          <p:nvPr userDrawn="1"/>
        </p:nvGrpSpPr>
        <p:grpSpPr bwMode="auto">
          <a:xfrm>
            <a:off x="1017588" y="3187700"/>
            <a:ext cx="2827337" cy="2827338"/>
            <a:chOff x="1022073" y="-1624298"/>
            <a:chExt cx="2827252" cy="2827252"/>
          </a:xfrm>
        </p:grpSpPr>
        <p:sp>
          <p:nvSpPr>
            <p:cNvPr id="16"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8"/>
            <p:cNvSpPr>
              <a:spLocks noEditPoints="1"/>
            </p:cNvSpPr>
            <p:nvPr/>
          </p:nvSpPr>
          <p:spPr bwMode="auto">
            <a:xfrm>
              <a:off x="1537994" y="-867083"/>
              <a:ext cx="1792234" cy="1501729"/>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02114498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Orange Tile"/>
          <p:cNvGrpSpPr>
            <a:grpSpLocks/>
          </p:cNvGrpSpPr>
          <p:nvPr userDrawn="1"/>
        </p:nvGrpSpPr>
        <p:grpSpPr bwMode="auto">
          <a:xfrm>
            <a:off x="1016000" y="3187700"/>
            <a:ext cx="2827338" cy="2827338"/>
            <a:chOff x="1351800" y="-1084759"/>
            <a:chExt cx="2827252" cy="2827252"/>
          </a:xfrm>
        </p:grpSpPr>
        <p:sp>
          <p:nvSpPr>
            <p:cNvPr id="16"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1"/>
            <p:cNvSpPr>
              <a:spLocks noEditPoints="1"/>
            </p:cNvSpPr>
            <p:nvPr/>
          </p:nvSpPr>
          <p:spPr bwMode="auto">
            <a:xfrm>
              <a:off x="2004243" y="-437079"/>
              <a:ext cx="1523954" cy="1531891"/>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658309897"/>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5" y="3187700"/>
            <a:ext cx="7162800" cy="2822575"/>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500188"/>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8" name="Left Mask"/>
          <p:cNvSpPr/>
          <p:nvPr userDrawn="1"/>
        </p:nvSpPr>
        <p:spPr bwMode="auto">
          <a:xfrm>
            <a:off x="0" y="1514475"/>
            <a:ext cx="4010025" cy="150018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9" name="Circle Arrow"/>
          <p:cNvSpPr>
            <a:spLocks noEditPoints="1"/>
          </p:cNvSpPr>
          <p:nvPr userDrawn="1"/>
        </p:nvSpPr>
        <p:spPr bwMode="auto">
          <a:xfrm rot="5400000">
            <a:off x="9948863" y="1873250"/>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a:lstStyle/>
          <a:p>
            <a:pPr>
              <a:defRPr/>
            </a:pPr>
            <a:endParaRPr lang="en-US">
              <a:solidFill>
                <a:srgbClr val="FFFFFF"/>
              </a:solidFill>
            </a:endParaRPr>
          </a:p>
        </p:txBody>
      </p:sp>
      <p:sp>
        <p:nvSpPr>
          <p:cNvPr id="10" name="TechEd Tile"/>
          <p:cNvSpPr/>
          <p:nvPr userDrawn="1"/>
        </p:nvSpPr>
        <p:spPr bwMode="auto">
          <a:xfrm>
            <a:off x="1022350" y="1514475"/>
            <a:ext cx="2825750" cy="1500188"/>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2"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Right Mask"/>
          <p:cNvSpPr/>
          <p:nvPr userDrawn="1"/>
        </p:nvSpPr>
        <p:spPr bwMode="auto">
          <a:xfrm>
            <a:off x="11172825" y="1630363"/>
            <a:ext cx="1016000" cy="41560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Bottom Mask"/>
          <p:cNvSpPr/>
          <p:nvPr userDrawn="1"/>
        </p:nvSpPr>
        <p:spPr bwMode="auto">
          <a:xfrm>
            <a:off x="4010025" y="6010275"/>
            <a:ext cx="8178800"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grpSp>
        <p:nvGrpSpPr>
          <p:cNvPr id="15" name="Teal Tile"/>
          <p:cNvGrpSpPr>
            <a:grpSpLocks/>
          </p:cNvGrpSpPr>
          <p:nvPr userDrawn="1"/>
        </p:nvGrpSpPr>
        <p:grpSpPr bwMode="auto">
          <a:xfrm>
            <a:off x="1016000" y="3187700"/>
            <a:ext cx="2827338" cy="2827338"/>
            <a:chOff x="823093" y="-1413626"/>
            <a:chExt cx="2827252" cy="2827252"/>
          </a:xfrm>
        </p:grpSpPr>
        <p:sp>
          <p:nvSpPr>
            <p:cNvPr id="16"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200" dirty="0">
                <a:solidFill>
                  <a:srgbClr val="FFFFFF">
                    <a:lumMod val="20000"/>
                    <a:lumOff val="80000"/>
                    <a:alpha val="99000"/>
                  </a:srgbClr>
                </a:solidFill>
                <a:ea typeface="Segoe UI" pitchFamily="34" charset="0"/>
                <a:cs typeface="Segoe UI" pitchFamily="34" charset="0"/>
              </a:endParaRPr>
            </a:p>
          </p:txBody>
        </p:sp>
        <p:sp>
          <p:nvSpPr>
            <p:cNvPr id="17" name="Freeform 20"/>
            <p:cNvSpPr>
              <a:spLocks noEditPoints="1"/>
            </p:cNvSpPr>
            <p:nvPr/>
          </p:nvSpPr>
          <p:spPr bwMode="auto">
            <a:xfrm>
              <a:off x="1397751" y="-232562"/>
              <a:ext cx="1677937" cy="465124"/>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p:spPr>
          <p:txBody>
            <a:bodyPr/>
            <a:lstStyle/>
            <a:p>
              <a:pPr>
                <a:defRPr/>
              </a:pPr>
              <a:endParaRPr lang="en-US">
                <a:solidFill>
                  <a:srgbClr val="FFFFFF"/>
                </a:solidFill>
              </a:endParaRPr>
            </a:p>
          </p:txBody>
        </p:sp>
      </p:grpSp>
      <p:sp>
        <p:nvSpPr>
          <p:cNvPr id="7" name="Text Placeholder 6"/>
          <p:cNvSpPr>
            <a:spLocks noGrp="1"/>
          </p:cNvSpPr>
          <p:nvPr>
            <p:ph type="body" sz="quarter" idx="10"/>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9"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2568296"/>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3339227"/>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79555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599"/>
            <a:ext cx="5484971" cy="3807401"/>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390962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322055"/>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3643586"/>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508373578"/>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2195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0973210"/>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MS_logo">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924824"/>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6209260"/>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7458608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5"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6" name="Rectangle 5"/>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4"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5" name="Rectangle 4"/>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51816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447800"/>
            <a:ext cx="11149012" cy="5181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spd="slow">
    <p:push dir="u"/>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9"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31" name="Fuschia Tile"/>
          <p:cNvGrpSpPr/>
          <p:nvPr userDrawn="1"/>
        </p:nvGrpSpPr>
        <p:grpSpPr>
          <a:xfrm>
            <a:off x="1016508"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4" name="Orange Tile"/>
          <p:cNvGrpSpPr/>
          <p:nvPr userDrawn="1"/>
        </p:nvGrpSpPr>
        <p:grpSpPr>
          <a:xfrm>
            <a:off x="2514070"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7" name="Teal Tile"/>
          <p:cNvGrpSpPr/>
          <p:nvPr userDrawn="1"/>
        </p:nvGrpSpPr>
        <p:grpSpPr>
          <a:xfrm>
            <a:off x="1016508"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 name="Green Tile"/>
          <p:cNvGrpSpPr/>
          <p:nvPr userDrawn="1"/>
        </p:nvGrpSpPr>
        <p:grpSpPr>
          <a:xfrm>
            <a:off x="2514070"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useBgFill="1">
        <p:nvSpPr>
          <p:cNvPr id="4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3" y="5029202"/>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1" y="6010277"/>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40"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42"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8984" y="1516695"/>
            <a:ext cx="2189416" cy="1485153"/>
          </a:xfrm>
          <a:prstGeom prst="rect">
            <a:avLst/>
          </a:prstGeom>
        </p:spPr>
      </p:pic>
    </p:spTree>
    <p:extLst>
      <p:ext uri="{BB962C8B-B14F-4D97-AF65-F5344CB8AC3E}">
        <p14:creationId xmlns:p14="http://schemas.microsoft.com/office/powerpoint/2010/main" val="388015972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4" name="Group 4"/>
          <p:cNvGrpSpPr>
            <a:grpSpLocks noChangeAspect="1"/>
          </p:cNvGrpSpPr>
          <p:nvPr userDrawn="1"/>
        </p:nvGrpSpPr>
        <p:grpSpPr bwMode="auto">
          <a:xfrm>
            <a:off x="1020763" y="3179763"/>
            <a:ext cx="2822575" cy="2822575"/>
            <a:chOff x="643" y="2003"/>
            <a:chExt cx="1778" cy="1778"/>
          </a:xfrm>
        </p:grpSpPr>
        <p:sp>
          <p:nvSpPr>
            <p:cNvPr id="6" name="AutoShape 3"/>
            <p:cNvSpPr>
              <a:spLocks noChangeAspect="1" noChangeArrowheads="1" noTextEdit="1"/>
            </p:cNvSpPr>
            <p:nvPr userDrawn="1"/>
          </p:nvSpPr>
          <p:spPr bwMode="auto">
            <a:xfrm>
              <a:off x="643" y="2003"/>
              <a:ext cx="1778" cy="177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Freeform 5"/>
            <p:cNvSpPr>
              <a:spLocks/>
            </p:cNvSpPr>
            <p:nvPr userDrawn="1"/>
          </p:nvSpPr>
          <p:spPr bwMode="auto">
            <a:xfrm>
              <a:off x="643" y="1994"/>
              <a:ext cx="1804" cy="1804"/>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6"/>
            <p:cNvSpPr>
              <a:spLocks noEditPoints="1"/>
            </p:cNvSpPr>
            <p:nvPr userDrawn="1"/>
          </p:nvSpPr>
          <p:spPr bwMode="auto">
            <a:xfrm>
              <a:off x="1214" y="2367"/>
              <a:ext cx="672" cy="985"/>
            </a:xfrm>
            <a:custGeom>
              <a:avLst/>
              <a:gdLst>
                <a:gd name="T0" fmla="*/ 384 w 384"/>
                <a:gd name="T1" fmla="*/ 192 h 564"/>
                <a:gd name="T2" fmla="*/ 0 w 384"/>
                <a:gd name="T3" fmla="*/ 192 h 564"/>
                <a:gd name="T4" fmla="*/ 90 w 384"/>
                <a:gd name="T5" fmla="*/ 467 h 564"/>
                <a:gd name="T6" fmla="*/ 91 w 384"/>
                <a:gd name="T7" fmla="*/ 509 h 564"/>
                <a:gd name="T8" fmla="*/ 235 w 384"/>
                <a:gd name="T9" fmla="*/ 564 h 564"/>
                <a:gd name="T10" fmla="*/ 290 w 384"/>
                <a:gd name="T11" fmla="*/ 464 h 564"/>
                <a:gd name="T12" fmla="*/ 289 w 384"/>
                <a:gd name="T13" fmla="*/ 358 h 564"/>
                <a:gd name="T14" fmla="*/ 20 w 384"/>
                <a:gd name="T15" fmla="*/ 192 h 564"/>
                <a:gd name="T16" fmla="*/ 192 w 384"/>
                <a:gd name="T17" fmla="*/ 21 h 564"/>
                <a:gd name="T18" fmla="*/ 274 w 384"/>
                <a:gd name="T19" fmla="*/ 343 h 564"/>
                <a:gd name="T20" fmla="*/ 269 w 384"/>
                <a:gd name="T21" fmla="*/ 454 h 564"/>
                <a:gd name="T22" fmla="*/ 221 w 384"/>
                <a:gd name="T23" fmla="*/ 441 h 564"/>
                <a:gd name="T24" fmla="*/ 246 w 384"/>
                <a:gd name="T25" fmla="*/ 243 h 564"/>
                <a:gd name="T26" fmla="*/ 239 w 384"/>
                <a:gd name="T27" fmla="*/ 144 h 564"/>
                <a:gd name="T28" fmla="*/ 144 w 384"/>
                <a:gd name="T29" fmla="*/ 144 h 564"/>
                <a:gd name="T30" fmla="*/ 137 w 384"/>
                <a:gd name="T31" fmla="*/ 243 h 564"/>
                <a:gd name="T32" fmla="*/ 162 w 384"/>
                <a:gd name="T33" fmla="*/ 441 h 564"/>
                <a:gd name="T34" fmla="*/ 111 w 384"/>
                <a:gd name="T35" fmla="*/ 454 h 564"/>
                <a:gd name="T36" fmla="*/ 106 w 384"/>
                <a:gd name="T37" fmla="*/ 341 h 564"/>
                <a:gd name="T38" fmla="*/ 173 w 384"/>
                <a:gd name="T39" fmla="*/ 258 h 564"/>
                <a:gd name="T40" fmla="*/ 152 w 384"/>
                <a:gd name="T41" fmla="*/ 229 h 564"/>
                <a:gd name="T42" fmla="*/ 152 w 384"/>
                <a:gd name="T43" fmla="*/ 163 h 564"/>
                <a:gd name="T44" fmla="*/ 153 w 384"/>
                <a:gd name="T45" fmla="*/ 191 h 564"/>
                <a:gd name="T46" fmla="*/ 230 w 384"/>
                <a:gd name="T47" fmla="*/ 191 h 564"/>
                <a:gd name="T48" fmla="*/ 231 w 384"/>
                <a:gd name="T49" fmla="*/ 163 h 564"/>
                <a:gd name="T50" fmla="*/ 231 w 384"/>
                <a:gd name="T51" fmla="*/ 229 h 564"/>
                <a:gd name="T52" fmla="*/ 200 w 384"/>
                <a:gd name="T53" fmla="*/ 441 h 564"/>
                <a:gd name="T54" fmla="*/ 182 w 384"/>
                <a:gd name="T55" fmla="*/ 454 h 564"/>
                <a:gd name="T56" fmla="*/ 173 w 384"/>
                <a:gd name="T57" fmla="*/ 258 h 564"/>
                <a:gd name="T58" fmla="*/ 190 w 384"/>
                <a:gd name="T59" fmla="*/ 174 h 564"/>
                <a:gd name="T60" fmla="*/ 210 w 384"/>
                <a:gd name="T61" fmla="*/ 191 h 564"/>
                <a:gd name="T62" fmla="*/ 173 w 384"/>
                <a:gd name="T63" fmla="*/ 19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4" h="564">
                  <a:moveTo>
                    <a:pt x="384" y="192"/>
                  </a:moveTo>
                  <a:lnTo>
                    <a:pt x="384" y="192"/>
                  </a:lnTo>
                  <a:cubicBezTo>
                    <a:pt x="384" y="86"/>
                    <a:pt x="298" y="0"/>
                    <a:pt x="192" y="0"/>
                  </a:cubicBezTo>
                  <a:cubicBezTo>
                    <a:pt x="86" y="0"/>
                    <a:pt x="0" y="86"/>
                    <a:pt x="0" y="192"/>
                  </a:cubicBezTo>
                  <a:cubicBezTo>
                    <a:pt x="0" y="259"/>
                    <a:pt x="34" y="321"/>
                    <a:pt x="90" y="356"/>
                  </a:cubicBezTo>
                  <a:lnTo>
                    <a:pt x="90" y="467"/>
                  </a:lnTo>
                  <a:cubicBezTo>
                    <a:pt x="90" y="467"/>
                    <a:pt x="91" y="467"/>
                    <a:pt x="91" y="467"/>
                  </a:cubicBezTo>
                  <a:lnTo>
                    <a:pt x="91" y="509"/>
                  </a:lnTo>
                  <a:cubicBezTo>
                    <a:pt x="91" y="539"/>
                    <a:pt x="115" y="564"/>
                    <a:pt x="146" y="564"/>
                  </a:cubicBezTo>
                  <a:lnTo>
                    <a:pt x="235" y="564"/>
                  </a:lnTo>
                  <a:cubicBezTo>
                    <a:pt x="266" y="564"/>
                    <a:pt x="290" y="539"/>
                    <a:pt x="290" y="509"/>
                  </a:cubicBezTo>
                  <a:lnTo>
                    <a:pt x="290" y="464"/>
                  </a:lnTo>
                  <a:cubicBezTo>
                    <a:pt x="290" y="462"/>
                    <a:pt x="290" y="461"/>
                    <a:pt x="289" y="460"/>
                  </a:cubicBezTo>
                  <a:lnTo>
                    <a:pt x="289" y="358"/>
                  </a:lnTo>
                  <a:cubicBezTo>
                    <a:pt x="348" y="324"/>
                    <a:pt x="384" y="261"/>
                    <a:pt x="384" y="192"/>
                  </a:cubicBezTo>
                  <a:close/>
                  <a:moveTo>
                    <a:pt x="20" y="192"/>
                  </a:moveTo>
                  <a:lnTo>
                    <a:pt x="20" y="192"/>
                  </a:lnTo>
                  <a:cubicBezTo>
                    <a:pt x="20" y="98"/>
                    <a:pt x="97" y="21"/>
                    <a:pt x="192" y="21"/>
                  </a:cubicBezTo>
                  <a:cubicBezTo>
                    <a:pt x="287" y="21"/>
                    <a:pt x="364" y="98"/>
                    <a:pt x="364" y="192"/>
                  </a:cubicBezTo>
                  <a:cubicBezTo>
                    <a:pt x="364" y="255"/>
                    <a:pt x="330" y="313"/>
                    <a:pt x="274" y="343"/>
                  </a:cubicBezTo>
                  <a:cubicBezTo>
                    <a:pt x="271" y="345"/>
                    <a:pt x="269" y="348"/>
                    <a:pt x="269" y="352"/>
                  </a:cubicBezTo>
                  <a:lnTo>
                    <a:pt x="269" y="454"/>
                  </a:lnTo>
                  <a:lnTo>
                    <a:pt x="221" y="454"/>
                  </a:lnTo>
                  <a:cubicBezTo>
                    <a:pt x="221" y="450"/>
                    <a:pt x="221" y="445"/>
                    <a:pt x="221" y="441"/>
                  </a:cubicBezTo>
                  <a:cubicBezTo>
                    <a:pt x="220" y="387"/>
                    <a:pt x="220" y="286"/>
                    <a:pt x="229" y="266"/>
                  </a:cubicBezTo>
                  <a:cubicBezTo>
                    <a:pt x="233" y="257"/>
                    <a:pt x="239" y="250"/>
                    <a:pt x="246" y="243"/>
                  </a:cubicBezTo>
                  <a:cubicBezTo>
                    <a:pt x="258" y="229"/>
                    <a:pt x="271" y="214"/>
                    <a:pt x="271" y="191"/>
                  </a:cubicBezTo>
                  <a:cubicBezTo>
                    <a:pt x="271" y="171"/>
                    <a:pt x="258" y="152"/>
                    <a:pt x="239" y="144"/>
                  </a:cubicBezTo>
                  <a:cubicBezTo>
                    <a:pt x="223" y="138"/>
                    <a:pt x="205" y="140"/>
                    <a:pt x="191" y="150"/>
                  </a:cubicBezTo>
                  <a:cubicBezTo>
                    <a:pt x="177" y="140"/>
                    <a:pt x="160" y="138"/>
                    <a:pt x="144" y="144"/>
                  </a:cubicBezTo>
                  <a:cubicBezTo>
                    <a:pt x="125" y="152"/>
                    <a:pt x="112" y="171"/>
                    <a:pt x="112" y="191"/>
                  </a:cubicBezTo>
                  <a:cubicBezTo>
                    <a:pt x="112" y="214"/>
                    <a:pt x="125" y="229"/>
                    <a:pt x="137" y="243"/>
                  </a:cubicBezTo>
                  <a:cubicBezTo>
                    <a:pt x="144" y="250"/>
                    <a:pt x="150" y="257"/>
                    <a:pt x="154" y="266"/>
                  </a:cubicBezTo>
                  <a:cubicBezTo>
                    <a:pt x="163" y="286"/>
                    <a:pt x="163" y="387"/>
                    <a:pt x="162" y="441"/>
                  </a:cubicBezTo>
                  <a:cubicBezTo>
                    <a:pt x="162" y="445"/>
                    <a:pt x="162" y="450"/>
                    <a:pt x="162" y="454"/>
                  </a:cubicBezTo>
                  <a:lnTo>
                    <a:pt x="111" y="454"/>
                  </a:lnTo>
                  <a:lnTo>
                    <a:pt x="111" y="350"/>
                  </a:lnTo>
                  <a:cubicBezTo>
                    <a:pt x="111" y="346"/>
                    <a:pt x="109" y="343"/>
                    <a:pt x="106" y="341"/>
                  </a:cubicBezTo>
                  <a:cubicBezTo>
                    <a:pt x="53" y="310"/>
                    <a:pt x="20" y="253"/>
                    <a:pt x="20" y="192"/>
                  </a:cubicBezTo>
                  <a:close/>
                  <a:moveTo>
                    <a:pt x="173" y="258"/>
                  </a:moveTo>
                  <a:lnTo>
                    <a:pt x="173" y="258"/>
                  </a:lnTo>
                  <a:cubicBezTo>
                    <a:pt x="168" y="246"/>
                    <a:pt x="160" y="238"/>
                    <a:pt x="152" y="229"/>
                  </a:cubicBezTo>
                  <a:cubicBezTo>
                    <a:pt x="141" y="217"/>
                    <a:pt x="132" y="207"/>
                    <a:pt x="132" y="191"/>
                  </a:cubicBezTo>
                  <a:cubicBezTo>
                    <a:pt x="132" y="179"/>
                    <a:pt x="140" y="168"/>
                    <a:pt x="152" y="163"/>
                  </a:cubicBezTo>
                  <a:cubicBezTo>
                    <a:pt x="158" y="161"/>
                    <a:pt x="164" y="160"/>
                    <a:pt x="170" y="162"/>
                  </a:cubicBezTo>
                  <a:cubicBezTo>
                    <a:pt x="161" y="167"/>
                    <a:pt x="153" y="176"/>
                    <a:pt x="153" y="191"/>
                  </a:cubicBezTo>
                  <a:cubicBezTo>
                    <a:pt x="153" y="212"/>
                    <a:pt x="170" y="229"/>
                    <a:pt x="191" y="229"/>
                  </a:cubicBezTo>
                  <a:cubicBezTo>
                    <a:pt x="213" y="229"/>
                    <a:pt x="230" y="212"/>
                    <a:pt x="230" y="191"/>
                  </a:cubicBezTo>
                  <a:cubicBezTo>
                    <a:pt x="230" y="176"/>
                    <a:pt x="220" y="168"/>
                    <a:pt x="211" y="162"/>
                  </a:cubicBezTo>
                  <a:cubicBezTo>
                    <a:pt x="217" y="160"/>
                    <a:pt x="224" y="160"/>
                    <a:pt x="231" y="163"/>
                  </a:cubicBezTo>
                  <a:cubicBezTo>
                    <a:pt x="243" y="168"/>
                    <a:pt x="251" y="179"/>
                    <a:pt x="251" y="191"/>
                  </a:cubicBezTo>
                  <a:cubicBezTo>
                    <a:pt x="251" y="207"/>
                    <a:pt x="242" y="217"/>
                    <a:pt x="231" y="229"/>
                  </a:cubicBezTo>
                  <a:cubicBezTo>
                    <a:pt x="223" y="238"/>
                    <a:pt x="215" y="246"/>
                    <a:pt x="210" y="258"/>
                  </a:cubicBezTo>
                  <a:cubicBezTo>
                    <a:pt x="201" y="280"/>
                    <a:pt x="200" y="357"/>
                    <a:pt x="200" y="441"/>
                  </a:cubicBezTo>
                  <a:cubicBezTo>
                    <a:pt x="200" y="445"/>
                    <a:pt x="200" y="450"/>
                    <a:pt x="201" y="454"/>
                  </a:cubicBezTo>
                  <a:lnTo>
                    <a:pt x="182" y="454"/>
                  </a:lnTo>
                  <a:cubicBezTo>
                    <a:pt x="182" y="450"/>
                    <a:pt x="182" y="445"/>
                    <a:pt x="183" y="441"/>
                  </a:cubicBezTo>
                  <a:cubicBezTo>
                    <a:pt x="183" y="357"/>
                    <a:pt x="182" y="280"/>
                    <a:pt x="173" y="258"/>
                  </a:cubicBezTo>
                  <a:close/>
                  <a:moveTo>
                    <a:pt x="190" y="174"/>
                  </a:moveTo>
                  <a:lnTo>
                    <a:pt x="190" y="174"/>
                  </a:lnTo>
                  <a:cubicBezTo>
                    <a:pt x="192" y="175"/>
                    <a:pt x="193" y="175"/>
                    <a:pt x="194" y="176"/>
                  </a:cubicBezTo>
                  <a:cubicBezTo>
                    <a:pt x="206" y="183"/>
                    <a:pt x="210" y="185"/>
                    <a:pt x="210" y="191"/>
                  </a:cubicBezTo>
                  <a:cubicBezTo>
                    <a:pt x="210" y="201"/>
                    <a:pt x="201" y="209"/>
                    <a:pt x="191" y="209"/>
                  </a:cubicBezTo>
                  <a:cubicBezTo>
                    <a:pt x="182" y="209"/>
                    <a:pt x="173" y="201"/>
                    <a:pt x="173" y="191"/>
                  </a:cubicBezTo>
                  <a:cubicBezTo>
                    <a:pt x="173" y="184"/>
                    <a:pt x="176" y="179"/>
                    <a:pt x="190" y="17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4"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5"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17614"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45004771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15857"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905882072"/>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7197929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17614"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1351718012"/>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9"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20"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55327894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7" y="3187138"/>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3"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179053" y="5181602"/>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4" y="1873056"/>
            <a:ext cx="841375" cy="84137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TechEd Tile"/>
          <p:cNvSpPr/>
          <p:nvPr userDrawn="1"/>
        </p:nvSpPr>
        <p:spPr bwMode="auto">
          <a:xfrm>
            <a:off x="1022072"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3" name="Top Mask"/>
          <p:cNvSpPr/>
          <p:nvPr userDrawn="1"/>
        </p:nvSpPr>
        <p:spPr bwMode="auto">
          <a:xfrm>
            <a:off x="0" y="2"/>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172826" y="1630804"/>
            <a:ext cx="1015999"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7" y="6010277"/>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15857"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7"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8"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7143258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318021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3" y="1447800"/>
            <a:ext cx="11149013"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637102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90156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33601"/>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11554"/>
            <a:ext cx="54864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2"/>
            <a:ext cx="5486400"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967639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ner, &quot;special&quot; slides">
    <p:spTree>
      <p:nvGrpSpPr>
        <p:cNvPr id="1" name=""/>
        <p:cNvGrpSpPr/>
        <p:nvPr/>
      </p:nvGrpSpPr>
      <p:grpSpPr>
        <a:xfrm>
          <a:off x="0" y="0"/>
          <a:ext cx="0" cy="0"/>
          <a:chOff x="0" y="0"/>
          <a:chExt cx="0" cy="0"/>
        </a:xfrm>
      </p:grpSpPr>
      <p:sp>
        <p:nvSpPr>
          <p:cNvPr id="20"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8" name="AutoShape 3"/>
          <p:cNvSpPr>
            <a:spLocks noChangeAspect="1" noChangeArrowheads="1" noTextEdit="1"/>
          </p:cNvSpPr>
          <p:nvPr userDrawn="1"/>
        </p:nvSpPr>
        <p:spPr bwMode="auto">
          <a:xfrm>
            <a:off x="1016000" y="3182938"/>
            <a:ext cx="2832100" cy="28321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Freeform 5"/>
          <p:cNvSpPr>
            <a:spLocks/>
          </p:cNvSpPr>
          <p:nvPr userDrawn="1"/>
        </p:nvSpPr>
        <p:spPr bwMode="auto">
          <a:xfrm>
            <a:off x="1016000" y="3182938"/>
            <a:ext cx="2841625" cy="2841625"/>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6" name="Freeform 6"/>
          <p:cNvSpPr>
            <a:spLocks noEditPoints="1"/>
          </p:cNvSpPr>
          <p:nvPr userDrawn="1"/>
        </p:nvSpPr>
        <p:spPr bwMode="auto">
          <a:xfrm>
            <a:off x="1417638" y="3567113"/>
            <a:ext cx="2124075" cy="2125663"/>
          </a:xfrm>
          <a:custGeom>
            <a:avLst/>
            <a:gdLst>
              <a:gd name="T0" fmla="*/ 1821 w 2223"/>
              <a:gd name="T1" fmla="*/ 1797 h 2226"/>
              <a:gd name="T2" fmla="*/ 1821 w 2223"/>
              <a:gd name="T3" fmla="*/ 1797 h 2226"/>
              <a:gd name="T4" fmla="*/ 1498 w 2223"/>
              <a:gd name="T5" fmla="*/ 1474 h 2226"/>
              <a:gd name="T6" fmla="*/ 1821 w 2223"/>
              <a:gd name="T7" fmla="*/ 1151 h 2226"/>
              <a:gd name="T8" fmla="*/ 2143 w 2223"/>
              <a:gd name="T9" fmla="*/ 1474 h 2226"/>
              <a:gd name="T10" fmla="*/ 1821 w 2223"/>
              <a:gd name="T11" fmla="*/ 1797 h 2226"/>
              <a:gd name="T12" fmla="*/ 451 w 2223"/>
              <a:gd name="T13" fmla="*/ 580 h 2226"/>
              <a:gd name="T14" fmla="*/ 451 w 2223"/>
              <a:gd name="T15" fmla="*/ 580 h 2226"/>
              <a:gd name="T16" fmla="*/ 951 w 2223"/>
              <a:gd name="T17" fmla="*/ 80 h 2226"/>
              <a:gd name="T18" fmla="*/ 1451 w 2223"/>
              <a:gd name="T19" fmla="*/ 580 h 2226"/>
              <a:gd name="T20" fmla="*/ 951 w 2223"/>
              <a:gd name="T21" fmla="*/ 1080 h 2226"/>
              <a:gd name="T22" fmla="*/ 451 w 2223"/>
              <a:gd name="T23" fmla="*/ 580 h 2226"/>
              <a:gd name="T24" fmla="*/ 725 w 2223"/>
              <a:gd name="T25" fmla="*/ 1823 h 2226"/>
              <a:gd name="T26" fmla="*/ 725 w 2223"/>
              <a:gd name="T27" fmla="*/ 1823 h 2226"/>
              <a:gd name="T28" fmla="*/ 403 w 2223"/>
              <a:gd name="T29" fmla="*/ 2146 h 2226"/>
              <a:gd name="T30" fmla="*/ 80 w 2223"/>
              <a:gd name="T31" fmla="*/ 1823 h 2226"/>
              <a:gd name="T32" fmla="*/ 403 w 2223"/>
              <a:gd name="T33" fmla="*/ 1501 h 2226"/>
              <a:gd name="T34" fmla="*/ 725 w 2223"/>
              <a:gd name="T35" fmla="*/ 1823 h 2226"/>
              <a:gd name="T36" fmla="*/ 1821 w 2223"/>
              <a:gd name="T37" fmla="*/ 1072 h 2226"/>
              <a:gd name="T38" fmla="*/ 1821 w 2223"/>
              <a:gd name="T39" fmla="*/ 1072 h 2226"/>
              <a:gd name="T40" fmla="*/ 1535 w 2223"/>
              <a:gd name="T41" fmla="*/ 1191 h 2226"/>
              <a:gd name="T42" fmla="*/ 1347 w 2223"/>
              <a:gd name="T43" fmla="*/ 1003 h 2226"/>
              <a:gd name="T44" fmla="*/ 1531 w 2223"/>
              <a:gd name="T45" fmla="*/ 580 h 2226"/>
              <a:gd name="T46" fmla="*/ 951 w 2223"/>
              <a:gd name="T47" fmla="*/ 0 h 2226"/>
              <a:gd name="T48" fmla="*/ 372 w 2223"/>
              <a:gd name="T49" fmla="*/ 580 h 2226"/>
              <a:gd name="T50" fmla="*/ 631 w 2223"/>
              <a:gd name="T51" fmla="*/ 1063 h 2226"/>
              <a:gd name="T52" fmla="*/ 520 w 2223"/>
              <a:gd name="T53" fmla="*/ 1438 h 2226"/>
              <a:gd name="T54" fmla="*/ 403 w 2223"/>
              <a:gd name="T55" fmla="*/ 1421 h 2226"/>
              <a:gd name="T56" fmla="*/ 0 w 2223"/>
              <a:gd name="T57" fmla="*/ 1823 h 2226"/>
              <a:gd name="T58" fmla="*/ 403 w 2223"/>
              <a:gd name="T59" fmla="*/ 2226 h 2226"/>
              <a:gd name="T60" fmla="*/ 805 w 2223"/>
              <a:gd name="T61" fmla="*/ 1823 h 2226"/>
              <a:gd name="T62" fmla="*/ 594 w 2223"/>
              <a:gd name="T63" fmla="*/ 1469 h 2226"/>
              <a:gd name="T64" fmla="*/ 702 w 2223"/>
              <a:gd name="T65" fmla="*/ 1102 h 2226"/>
              <a:gd name="T66" fmla="*/ 951 w 2223"/>
              <a:gd name="T67" fmla="*/ 1160 h 2226"/>
              <a:gd name="T68" fmla="*/ 1285 w 2223"/>
              <a:gd name="T69" fmla="*/ 1053 h 2226"/>
              <a:gd name="T70" fmla="*/ 1485 w 2223"/>
              <a:gd name="T71" fmla="*/ 1253 h 2226"/>
              <a:gd name="T72" fmla="*/ 1418 w 2223"/>
              <a:gd name="T73" fmla="*/ 1474 h 2226"/>
              <a:gd name="T74" fmla="*/ 1821 w 2223"/>
              <a:gd name="T75" fmla="*/ 1876 h 2226"/>
              <a:gd name="T76" fmla="*/ 2223 w 2223"/>
              <a:gd name="T77" fmla="*/ 1474 h 2226"/>
              <a:gd name="T78" fmla="*/ 1821 w 2223"/>
              <a:gd name="T79" fmla="*/ 1072 h 2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23" h="2226">
                <a:moveTo>
                  <a:pt x="1821" y="1797"/>
                </a:moveTo>
                <a:lnTo>
                  <a:pt x="1821" y="1797"/>
                </a:lnTo>
                <a:cubicBezTo>
                  <a:pt x="1643" y="1797"/>
                  <a:pt x="1498" y="1652"/>
                  <a:pt x="1498" y="1474"/>
                </a:cubicBezTo>
                <a:cubicBezTo>
                  <a:pt x="1498" y="1296"/>
                  <a:pt x="1643" y="1151"/>
                  <a:pt x="1821" y="1151"/>
                </a:cubicBezTo>
                <a:cubicBezTo>
                  <a:pt x="1999" y="1151"/>
                  <a:pt x="2143" y="1296"/>
                  <a:pt x="2143" y="1474"/>
                </a:cubicBezTo>
                <a:cubicBezTo>
                  <a:pt x="2143" y="1652"/>
                  <a:pt x="1999" y="1797"/>
                  <a:pt x="1821" y="1797"/>
                </a:cubicBezTo>
                <a:close/>
                <a:moveTo>
                  <a:pt x="451" y="580"/>
                </a:moveTo>
                <a:lnTo>
                  <a:pt x="451" y="580"/>
                </a:lnTo>
                <a:cubicBezTo>
                  <a:pt x="451" y="304"/>
                  <a:pt x="676" y="80"/>
                  <a:pt x="951" y="80"/>
                </a:cubicBezTo>
                <a:cubicBezTo>
                  <a:pt x="1227" y="80"/>
                  <a:pt x="1451" y="304"/>
                  <a:pt x="1451" y="580"/>
                </a:cubicBezTo>
                <a:cubicBezTo>
                  <a:pt x="1451" y="856"/>
                  <a:pt x="1227" y="1080"/>
                  <a:pt x="951" y="1080"/>
                </a:cubicBezTo>
                <a:cubicBezTo>
                  <a:pt x="676" y="1080"/>
                  <a:pt x="451" y="856"/>
                  <a:pt x="451" y="580"/>
                </a:cubicBezTo>
                <a:close/>
                <a:moveTo>
                  <a:pt x="725" y="1823"/>
                </a:moveTo>
                <a:lnTo>
                  <a:pt x="725" y="1823"/>
                </a:lnTo>
                <a:cubicBezTo>
                  <a:pt x="725" y="2001"/>
                  <a:pt x="581" y="2146"/>
                  <a:pt x="403" y="2146"/>
                </a:cubicBezTo>
                <a:cubicBezTo>
                  <a:pt x="225" y="2146"/>
                  <a:pt x="80" y="2001"/>
                  <a:pt x="80" y="1823"/>
                </a:cubicBezTo>
                <a:cubicBezTo>
                  <a:pt x="80" y="1645"/>
                  <a:pt x="225" y="1501"/>
                  <a:pt x="403" y="1501"/>
                </a:cubicBezTo>
                <a:cubicBezTo>
                  <a:pt x="581" y="1501"/>
                  <a:pt x="725" y="1645"/>
                  <a:pt x="725" y="1823"/>
                </a:cubicBezTo>
                <a:close/>
                <a:moveTo>
                  <a:pt x="1821" y="1072"/>
                </a:moveTo>
                <a:lnTo>
                  <a:pt x="1821" y="1072"/>
                </a:lnTo>
                <a:cubicBezTo>
                  <a:pt x="1709" y="1072"/>
                  <a:pt x="1608" y="1117"/>
                  <a:pt x="1535" y="1191"/>
                </a:cubicBezTo>
                <a:lnTo>
                  <a:pt x="1347" y="1003"/>
                </a:lnTo>
                <a:cubicBezTo>
                  <a:pt x="1460" y="897"/>
                  <a:pt x="1531" y="747"/>
                  <a:pt x="1531" y="580"/>
                </a:cubicBezTo>
                <a:cubicBezTo>
                  <a:pt x="1531" y="260"/>
                  <a:pt x="1271" y="0"/>
                  <a:pt x="951" y="0"/>
                </a:cubicBezTo>
                <a:cubicBezTo>
                  <a:pt x="632" y="0"/>
                  <a:pt x="372" y="260"/>
                  <a:pt x="372" y="580"/>
                </a:cubicBezTo>
                <a:cubicBezTo>
                  <a:pt x="372" y="781"/>
                  <a:pt x="475" y="959"/>
                  <a:pt x="631" y="1063"/>
                </a:cubicBezTo>
                <a:lnTo>
                  <a:pt x="520" y="1438"/>
                </a:lnTo>
                <a:cubicBezTo>
                  <a:pt x="483" y="1427"/>
                  <a:pt x="444" y="1421"/>
                  <a:pt x="403" y="1421"/>
                </a:cubicBezTo>
                <a:cubicBezTo>
                  <a:pt x="181" y="1421"/>
                  <a:pt x="0" y="1601"/>
                  <a:pt x="0" y="1823"/>
                </a:cubicBezTo>
                <a:cubicBezTo>
                  <a:pt x="0" y="2045"/>
                  <a:pt x="181" y="2226"/>
                  <a:pt x="403" y="2226"/>
                </a:cubicBezTo>
                <a:cubicBezTo>
                  <a:pt x="625" y="2226"/>
                  <a:pt x="805" y="2045"/>
                  <a:pt x="805" y="1823"/>
                </a:cubicBezTo>
                <a:cubicBezTo>
                  <a:pt x="805" y="1671"/>
                  <a:pt x="720" y="1538"/>
                  <a:pt x="594" y="1469"/>
                </a:cubicBezTo>
                <a:lnTo>
                  <a:pt x="702" y="1102"/>
                </a:lnTo>
                <a:cubicBezTo>
                  <a:pt x="778" y="1139"/>
                  <a:pt x="862" y="1160"/>
                  <a:pt x="951" y="1160"/>
                </a:cubicBezTo>
                <a:cubicBezTo>
                  <a:pt x="1075" y="1160"/>
                  <a:pt x="1190" y="1120"/>
                  <a:pt x="1285" y="1053"/>
                </a:cubicBezTo>
                <a:lnTo>
                  <a:pt x="1485" y="1253"/>
                </a:lnTo>
                <a:cubicBezTo>
                  <a:pt x="1443" y="1317"/>
                  <a:pt x="1418" y="1392"/>
                  <a:pt x="1418" y="1474"/>
                </a:cubicBezTo>
                <a:cubicBezTo>
                  <a:pt x="1418" y="1696"/>
                  <a:pt x="1599" y="1876"/>
                  <a:pt x="1821" y="1876"/>
                </a:cubicBezTo>
                <a:cubicBezTo>
                  <a:pt x="2042" y="1876"/>
                  <a:pt x="2223" y="1696"/>
                  <a:pt x="2223" y="1474"/>
                </a:cubicBezTo>
                <a:cubicBezTo>
                  <a:pt x="2223" y="1252"/>
                  <a:pt x="2042" y="1072"/>
                  <a:pt x="1821" y="10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3"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4"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404241828"/>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824612712"/>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7921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00580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531427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0"/>
            <a:ext cx="11149013"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693196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372104"/>
          </a:xfrm>
          <a:noFill/>
        </p:spPr>
        <p:txBody>
          <a:bodyPr tIns="89629" bIns="89629" anchor="t" anchorCtr="0"/>
          <a:lstStyle>
            <a:lvl1pPr>
              <a:defRPr sz="8600"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2405351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3"/>
            <a:ext cx="10237786"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7"/>
            <a:ext cx="10237786" cy="498599"/>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1097939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4"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6"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7" name="Rectangle 6"/>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5043060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2"/>
            <a:ext cx="10237786" cy="461665"/>
          </a:xfrm>
        </p:spPr>
        <p:txBody>
          <a:bodyPr>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700" spc="-150"/>
            </a:lvl1pPr>
          </a:lstStyle>
          <a:p>
            <a:pPr lvl="0"/>
            <a:r>
              <a:rPr lang="en-US" smtClean="0"/>
              <a:t>Click to edit Master text styles</a:t>
            </a:r>
          </a:p>
        </p:txBody>
      </p:sp>
    </p:spTree>
    <p:extLst>
      <p:ext uri="{BB962C8B-B14F-4D97-AF65-F5344CB8AC3E}">
        <p14:creationId xmlns:p14="http://schemas.microsoft.com/office/powerpoint/2010/main" val="4030731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434" indent="0">
              <a:buNone/>
              <a:defRPr sz="2000">
                <a:gradFill>
                  <a:gsLst>
                    <a:gs pos="100000">
                      <a:schemeClr val="bg2"/>
                    </a:gs>
                    <a:gs pos="6000">
                      <a:schemeClr val="bg2"/>
                    </a:gs>
                  </a:gsLst>
                  <a:lin ang="5400000" scaled="0"/>
                </a:gradFill>
              </a:defRPr>
            </a:lvl3pPr>
            <a:lvl4pPr marL="456530" indent="0">
              <a:buNone/>
              <a:defRPr sz="2000">
                <a:gradFill>
                  <a:gsLst>
                    <a:gs pos="100000">
                      <a:schemeClr val="bg2"/>
                    </a:gs>
                    <a:gs pos="6000">
                      <a:schemeClr val="bg2"/>
                    </a:gs>
                  </a:gsLst>
                  <a:lin ang="5400000" scaled="0"/>
                </a:gradFill>
              </a:defRPr>
            </a:lvl4pPr>
            <a:lvl5pPr marL="692721"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45657177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eo, &quot;special&quot; slides">
    <p:spTree>
      <p:nvGrpSpPr>
        <p:cNvPr id="1" name=""/>
        <p:cNvGrpSpPr/>
        <p:nvPr/>
      </p:nvGrpSpPr>
      <p:grpSpPr>
        <a:xfrm>
          <a:off x="0" y="0"/>
          <a:ext cx="0" cy="0"/>
          <a:chOff x="0" y="0"/>
          <a:chExt cx="0" cy="0"/>
        </a:xfrm>
      </p:grpSpPr>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25" name="Group 10"/>
          <p:cNvGrpSpPr>
            <a:grpSpLocks noChangeAspect="1"/>
          </p:cNvGrpSpPr>
          <p:nvPr userDrawn="1"/>
        </p:nvGrpSpPr>
        <p:grpSpPr bwMode="auto">
          <a:xfrm>
            <a:off x="1016000" y="3182938"/>
            <a:ext cx="2832100" cy="2832100"/>
            <a:chOff x="640" y="2005"/>
            <a:chExt cx="1784" cy="1784"/>
          </a:xfrm>
        </p:grpSpPr>
        <p:sp>
          <p:nvSpPr>
            <p:cNvPr id="26" name="AutoShape 9"/>
            <p:cNvSpPr>
              <a:spLocks noChangeAspect="1" noChangeArrowheads="1" noTextEdit="1"/>
            </p:cNvSpPr>
            <p:nvPr userDrawn="1"/>
          </p:nvSpPr>
          <p:spPr bwMode="auto">
            <a:xfrm>
              <a:off x="640" y="2005"/>
              <a:ext cx="1784" cy="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27" name="Freeform 11"/>
            <p:cNvSpPr>
              <a:spLocks/>
            </p:cNvSpPr>
            <p:nvPr userDrawn="1"/>
          </p:nvSpPr>
          <p:spPr bwMode="auto">
            <a:xfrm>
              <a:off x="640" y="2005"/>
              <a:ext cx="1790" cy="1790"/>
            </a:xfrm>
            <a:custGeom>
              <a:avLst/>
              <a:gdLst>
                <a:gd name="T0" fmla="*/ 0 w 2975"/>
                <a:gd name="T1" fmla="*/ 2975 h 2975"/>
                <a:gd name="T2" fmla="*/ 0 w 2975"/>
                <a:gd name="T3" fmla="*/ 2975 h 2975"/>
                <a:gd name="T4" fmla="*/ 2975 w 2975"/>
                <a:gd name="T5" fmla="*/ 2975 h 2975"/>
                <a:gd name="T6" fmla="*/ 2975 w 2975"/>
                <a:gd name="T7" fmla="*/ 0 h 2975"/>
                <a:gd name="T8" fmla="*/ 0 w 2975"/>
                <a:gd name="T9" fmla="*/ 0 h 2975"/>
                <a:gd name="T10" fmla="*/ 0 w 2975"/>
                <a:gd name="T11" fmla="*/ 2975 h 2975"/>
              </a:gdLst>
              <a:ahLst/>
              <a:cxnLst>
                <a:cxn ang="0">
                  <a:pos x="T0" y="T1"/>
                </a:cxn>
                <a:cxn ang="0">
                  <a:pos x="T2" y="T3"/>
                </a:cxn>
                <a:cxn ang="0">
                  <a:pos x="T4" y="T5"/>
                </a:cxn>
                <a:cxn ang="0">
                  <a:pos x="T6" y="T7"/>
                </a:cxn>
                <a:cxn ang="0">
                  <a:pos x="T8" y="T9"/>
                </a:cxn>
                <a:cxn ang="0">
                  <a:pos x="T10" y="T11"/>
                </a:cxn>
              </a:cxnLst>
              <a:rect l="0" t="0" r="r" b="b"/>
              <a:pathLst>
                <a:path w="2975" h="2975">
                  <a:moveTo>
                    <a:pt x="0" y="2975"/>
                  </a:moveTo>
                  <a:lnTo>
                    <a:pt x="0" y="2975"/>
                  </a:lnTo>
                  <a:lnTo>
                    <a:pt x="2975" y="2975"/>
                  </a:lnTo>
                  <a:lnTo>
                    <a:pt x="2975" y="0"/>
                  </a:lnTo>
                  <a:lnTo>
                    <a:pt x="0" y="0"/>
                  </a:lnTo>
                  <a:lnTo>
                    <a:pt x="0" y="2975"/>
                  </a:lnTo>
                  <a:close/>
                </a:path>
              </a:pathLst>
            </a:custGeom>
            <a:solidFill>
              <a:srgbClr val="F26A3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12"/>
            <p:cNvSpPr>
              <a:spLocks/>
            </p:cNvSpPr>
            <p:nvPr userDrawn="1"/>
          </p:nvSpPr>
          <p:spPr bwMode="auto">
            <a:xfrm>
              <a:off x="892" y="2262"/>
              <a:ext cx="1270" cy="1270"/>
            </a:xfrm>
            <a:custGeom>
              <a:avLst/>
              <a:gdLst>
                <a:gd name="T0" fmla="*/ 2111 w 2111"/>
                <a:gd name="T1" fmla="*/ 1056 h 2111"/>
                <a:gd name="T2" fmla="*/ 2111 w 2111"/>
                <a:gd name="T3" fmla="*/ 1056 h 2111"/>
                <a:gd name="T4" fmla="*/ 1055 w 2111"/>
                <a:gd name="T5" fmla="*/ 2111 h 2111"/>
                <a:gd name="T6" fmla="*/ 0 w 2111"/>
                <a:gd name="T7" fmla="*/ 1056 h 2111"/>
                <a:gd name="T8" fmla="*/ 1055 w 2111"/>
                <a:gd name="T9" fmla="*/ 0 h 2111"/>
                <a:gd name="T10" fmla="*/ 2111 w 2111"/>
                <a:gd name="T11" fmla="*/ 1056 h 2111"/>
                <a:gd name="T12" fmla="*/ 2111 w 2111"/>
                <a:gd name="T13" fmla="*/ 1056 h 2111"/>
              </a:gdLst>
              <a:ahLst/>
              <a:cxnLst>
                <a:cxn ang="0">
                  <a:pos x="T0" y="T1"/>
                </a:cxn>
                <a:cxn ang="0">
                  <a:pos x="T2" y="T3"/>
                </a:cxn>
                <a:cxn ang="0">
                  <a:pos x="T4" y="T5"/>
                </a:cxn>
                <a:cxn ang="0">
                  <a:pos x="T6" y="T7"/>
                </a:cxn>
                <a:cxn ang="0">
                  <a:pos x="T8" y="T9"/>
                </a:cxn>
                <a:cxn ang="0">
                  <a:pos x="T10" y="T11"/>
                </a:cxn>
                <a:cxn ang="0">
                  <a:pos x="T12" y="T13"/>
                </a:cxn>
              </a:cxnLst>
              <a:rect l="0" t="0" r="r" b="b"/>
              <a:pathLst>
                <a:path w="2111" h="2111">
                  <a:moveTo>
                    <a:pt x="2111" y="1056"/>
                  </a:moveTo>
                  <a:lnTo>
                    <a:pt x="2111" y="1056"/>
                  </a:lnTo>
                  <a:cubicBezTo>
                    <a:pt x="2111" y="1639"/>
                    <a:pt x="1638" y="2111"/>
                    <a:pt x="1055" y="2111"/>
                  </a:cubicBezTo>
                  <a:cubicBezTo>
                    <a:pt x="472" y="2111"/>
                    <a:pt x="0" y="1639"/>
                    <a:pt x="0" y="1056"/>
                  </a:cubicBezTo>
                  <a:cubicBezTo>
                    <a:pt x="0" y="473"/>
                    <a:pt x="472" y="0"/>
                    <a:pt x="1055" y="0"/>
                  </a:cubicBezTo>
                  <a:cubicBezTo>
                    <a:pt x="1638" y="0"/>
                    <a:pt x="2111" y="473"/>
                    <a:pt x="2111" y="1056"/>
                  </a:cubicBezTo>
                  <a:lnTo>
                    <a:pt x="2111" y="1056"/>
                  </a:lnTo>
                  <a:close/>
                </a:path>
              </a:pathLst>
            </a:custGeom>
            <a:noFill/>
            <a:ln w="762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9" name="Freeform 13"/>
            <p:cNvSpPr>
              <a:spLocks/>
            </p:cNvSpPr>
            <p:nvPr userDrawn="1"/>
          </p:nvSpPr>
          <p:spPr bwMode="auto">
            <a:xfrm>
              <a:off x="1373" y="2560"/>
              <a:ext cx="505" cy="674"/>
            </a:xfrm>
            <a:custGeom>
              <a:avLst/>
              <a:gdLst>
                <a:gd name="T0" fmla="*/ 839 w 839"/>
                <a:gd name="T1" fmla="*/ 560 h 1119"/>
                <a:gd name="T2" fmla="*/ 839 w 839"/>
                <a:gd name="T3" fmla="*/ 560 h 1119"/>
                <a:gd name="T4" fmla="*/ 0 w 839"/>
                <a:gd name="T5" fmla="*/ 1119 h 1119"/>
                <a:gd name="T6" fmla="*/ 0 w 839"/>
                <a:gd name="T7" fmla="*/ 0 h 1119"/>
                <a:gd name="T8" fmla="*/ 839 w 839"/>
                <a:gd name="T9" fmla="*/ 560 h 1119"/>
              </a:gdLst>
              <a:ahLst/>
              <a:cxnLst>
                <a:cxn ang="0">
                  <a:pos x="T0" y="T1"/>
                </a:cxn>
                <a:cxn ang="0">
                  <a:pos x="T2" y="T3"/>
                </a:cxn>
                <a:cxn ang="0">
                  <a:pos x="T4" y="T5"/>
                </a:cxn>
                <a:cxn ang="0">
                  <a:pos x="T6" y="T7"/>
                </a:cxn>
                <a:cxn ang="0">
                  <a:pos x="T8" y="T9"/>
                </a:cxn>
              </a:cxnLst>
              <a:rect l="0" t="0" r="r" b="b"/>
              <a:pathLst>
                <a:path w="839" h="1119">
                  <a:moveTo>
                    <a:pt x="839" y="560"/>
                  </a:moveTo>
                  <a:lnTo>
                    <a:pt x="839" y="560"/>
                  </a:lnTo>
                  <a:lnTo>
                    <a:pt x="0" y="1119"/>
                  </a:lnTo>
                  <a:lnTo>
                    <a:pt x="0" y="0"/>
                  </a:lnTo>
                  <a:lnTo>
                    <a:pt x="839" y="56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6"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888345443"/>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0"/>
            <a:ext cx="11149013"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44038"/>
          <a:stretch/>
        </p:blipFill>
        <p:spPr>
          <a:xfrm>
            <a:off x="11021439" y="6153596"/>
            <a:ext cx="651450" cy="548640"/>
          </a:xfrm>
          <a:prstGeom prst="rect">
            <a:avLst/>
          </a:prstGeom>
        </p:spPr>
      </p:pic>
    </p:spTree>
    <p:extLst>
      <p:ext uri="{BB962C8B-B14F-4D97-AF65-F5344CB8AC3E}">
        <p14:creationId xmlns:p14="http://schemas.microsoft.com/office/powerpoint/2010/main" val="2694417426"/>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2"/>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747" indent="-283747">
              <a:buFont typeface="Wingdings" pitchFamily="2" charset="2"/>
              <a:buChar char=""/>
              <a:defRPr sz="4000"/>
            </a:lvl1pPr>
            <a:lvl2pPr marL="516767" indent="-233021">
              <a:buFont typeface="Wingdings" pitchFamily="2" charset="2"/>
              <a:buChar char=""/>
              <a:defRPr>
                <a:latin typeface="+mn-lt"/>
              </a:defRPr>
            </a:lvl2pPr>
            <a:lvl3pPr marL="740275" indent="-223510">
              <a:buFont typeface="Wingdings" pitchFamily="2" charset="2"/>
              <a:buChar char=""/>
              <a:tabLst/>
              <a:defRPr>
                <a:latin typeface="+mn-lt"/>
              </a:defRPr>
            </a:lvl3pPr>
            <a:lvl4pPr marL="913058" indent="-172784">
              <a:buFont typeface="Wingdings" pitchFamily="2" charset="2"/>
              <a:buChar char=""/>
              <a:defRPr>
                <a:latin typeface="+mn-lt"/>
              </a:defRPr>
            </a:lvl4pPr>
            <a:lvl5pPr marL="1085843" indent="-17278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66418799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00">
                      <a:schemeClr val="tx2"/>
                    </a:gs>
                    <a:gs pos="0">
                      <a:schemeClr val="tx2"/>
                    </a:gs>
                  </a:gsLst>
                  <a:lin ang="5400000" scaled="0"/>
                </a:gradFill>
                <a:latin typeface="+mj-lt"/>
              </a:defRPr>
            </a:lvl1pPr>
            <a:lvl2pPr marL="0" indent="0">
              <a:buNone/>
              <a:defRPr sz="2000"/>
            </a:lvl2pPr>
            <a:lvl3pPr marL="233021" indent="0">
              <a:buNone/>
              <a:defRPr sz="2000"/>
            </a:lvl3pPr>
            <a:lvl4pPr marL="456530" indent="0">
              <a:buNone/>
              <a:defRPr sz="2000"/>
            </a:lvl4pPr>
            <a:lvl5pPr marL="692721"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81590978"/>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1"/>
            <a:ext cx="5394960" cy="2462213"/>
          </a:xfrm>
        </p:spPr>
        <p:txBody>
          <a:bodyPr/>
          <a:lstStyle>
            <a:lvl1pPr marL="0" indent="0">
              <a:spcBef>
                <a:spcPts val="1198"/>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021" indent="0">
              <a:buNone/>
              <a:defRPr sz="2000">
                <a:gradFill>
                  <a:gsLst>
                    <a:gs pos="1000">
                      <a:schemeClr val="bg2"/>
                    </a:gs>
                    <a:gs pos="98000">
                      <a:schemeClr val="bg2"/>
                    </a:gs>
                  </a:gsLst>
                  <a:lin ang="5400000" scaled="0"/>
                </a:gradFill>
              </a:defRPr>
            </a:lvl3pPr>
            <a:lvl4pPr marL="456530" indent="0">
              <a:buNone/>
              <a:defRPr sz="2000">
                <a:gradFill>
                  <a:gsLst>
                    <a:gs pos="1000">
                      <a:schemeClr val="bg2"/>
                    </a:gs>
                    <a:gs pos="98000">
                      <a:schemeClr val="bg2"/>
                    </a:gs>
                  </a:gsLst>
                  <a:lin ang="5400000" scaled="0"/>
                </a:gradFill>
              </a:defRPr>
            </a:lvl4pPr>
            <a:lvl5pPr marL="692721"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198"/>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76854830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1"/>
            <a:ext cx="5394960" cy="2351413"/>
          </a:xfrm>
        </p:spPr>
        <p:txBody>
          <a:bodyPr>
            <a:spAutoFit/>
          </a:bodyPr>
          <a:lstStyle>
            <a:lvl1pPr marL="291671" indent="-291671">
              <a:spcBef>
                <a:spcPts val="1198"/>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defRPr sz="2000"/>
            </a:lvl2pPr>
            <a:lvl3pPr marL="684795" indent="-164858">
              <a:tabLst/>
              <a:defRPr sz="2000"/>
            </a:lvl3pPr>
            <a:lvl4pPr marL="862333" indent="-177539">
              <a:defRPr/>
            </a:lvl4pPr>
            <a:lvl5pPr marL="1027191" indent="-164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20745"/>
          </a:xfrm>
        </p:spPr>
        <p:txBody>
          <a:bodyPr>
            <a:spAutoFit/>
          </a:bodyPr>
          <a:lstStyle>
            <a:lvl1pPr marL="339227" indent="-339227">
              <a:spcBef>
                <a:spcPts val="1198"/>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795370496"/>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3321522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91370481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6"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81871061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7"/>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6479004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 grabs">
    <p:spTree>
      <p:nvGrpSpPr>
        <p:cNvPr id="1" name=""/>
        <p:cNvGrpSpPr/>
        <p:nvPr/>
      </p:nvGrpSpPr>
      <p:grpSpPr>
        <a:xfrm>
          <a:off x="0" y="0"/>
          <a:ext cx="0" cy="0"/>
          <a:chOff x="0" y="0"/>
          <a:chExt cx="0" cy="0"/>
        </a:xfrm>
      </p:grpSpPr>
      <p:sp>
        <p:nvSpPr>
          <p:cNvPr id="2" name="Rectangle 1"/>
          <p:cNvSpPr/>
          <p:nvPr userDrawn="1"/>
        </p:nvSpPr>
        <p:spPr bwMode="white">
          <a:xfrm>
            <a:off x="-1" y="0"/>
            <a:ext cx="442742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265" y="1069242"/>
            <a:ext cx="3692928" cy="2517107"/>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4696140" y="1115402"/>
            <a:ext cx="5484741" cy="332399"/>
          </a:xfrm>
          <a:prstGeom prst="rect">
            <a:avLst/>
          </a:prstGeom>
        </p:spPr>
        <p:txBody>
          <a:bodyPr>
            <a:noAutofit/>
          </a:bodyPr>
          <a:lstStyle>
            <a:lvl1pPr marL="0" indent="0">
              <a:spcBef>
                <a:spcPts val="1198"/>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1"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4928050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er, &quot;special&quot; slides">
    <p:spTree>
      <p:nvGrpSpPr>
        <p:cNvPr id="1" name=""/>
        <p:cNvGrpSpPr/>
        <p:nvPr/>
      </p:nvGrpSpPr>
      <p:grpSpPr>
        <a:xfrm>
          <a:off x="0" y="0"/>
          <a:ext cx="0" cy="0"/>
          <a:chOff x="0" y="0"/>
          <a:chExt cx="0" cy="0"/>
        </a:xfrm>
      </p:grpSpPr>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87858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Arrow Bar"/>
          <p:cNvSpPr/>
          <p:nvPr userDrawn="1"/>
        </p:nvSpPr>
        <p:spPr bwMode="auto">
          <a:xfrm>
            <a:off x="4013200" y="1515534"/>
            <a:ext cx="7162800" cy="150808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itle Tile"/>
          <p:cNvSpPr/>
          <p:nvPr userDrawn="1"/>
        </p:nvSpPr>
        <p:spPr bwMode="auto">
          <a:xfrm>
            <a:off x="4010026" y="3187135"/>
            <a:ext cx="7162800" cy="2841131"/>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rgbClr val="FF6600">
                    <a:alpha val="99000"/>
                  </a:srgb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grpSp>
        <p:nvGrpSpPr>
          <p:cNvPr id="8" name="Group 4"/>
          <p:cNvGrpSpPr>
            <a:grpSpLocks noChangeAspect="1"/>
          </p:cNvGrpSpPr>
          <p:nvPr userDrawn="1"/>
        </p:nvGrpSpPr>
        <p:grpSpPr bwMode="auto">
          <a:xfrm>
            <a:off x="1008063" y="3187700"/>
            <a:ext cx="2844800" cy="2824163"/>
            <a:chOff x="635" y="2008"/>
            <a:chExt cx="1792" cy="1779"/>
          </a:xfrm>
        </p:grpSpPr>
        <p:sp>
          <p:nvSpPr>
            <p:cNvPr id="12" name="AutoShape 3"/>
            <p:cNvSpPr>
              <a:spLocks noChangeAspect="1" noChangeArrowheads="1" noTextEdit="1"/>
            </p:cNvSpPr>
            <p:nvPr userDrawn="1"/>
          </p:nvSpPr>
          <p:spPr bwMode="auto">
            <a:xfrm>
              <a:off x="635" y="2008"/>
              <a:ext cx="1792" cy="17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6" name="Freeform 5"/>
            <p:cNvSpPr>
              <a:spLocks/>
            </p:cNvSpPr>
            <p:nvPr userDrawn="1"/>
          </p:nvSpPr>
          <p:spPr bwMode="auto">
            <a:xfrm>
              <a:off x="635" y="1999"/>
              <a:ext cx="1818" cy="1805"/>
            </a:xfrm>
            <a:custGeom>
              <a:avLst/>
              <a:gdLst>
                <a:gd name="T0" fmla="*/ 0 w 1032"/>
                <a:gd name="T1" fmla="*/ 1032 h 1032"/>
                <a:gd name="T2" fmla="*/ 0 w 1032"/>
                <a:gd name="T3" fmla="*/ 1032 h 1032"/>
                <a:gd name="T4" fmla="*/ 1032 w 1032"/>
                <a:gd name="T5" fmla="*/ 1032 h 1032"/>
                <a:gd name="T6" fmla="*/ 1032 w 1032"/>
                <a:gd name="T7" fmla="*/ 0 h 1032"/>
                <a:gd name="T8" fmla="*/ 0 w 1032"/>
                <a:gd name="T9" fmla="*/ 0 h 1032"/>
                <a:gd name="T10" fmla="*/ 0 w 1032"/>
                <a:gd name="T11" fmla="*/ 1032 h 1032"/>
              </a:gdLst>
              <a:ahLst/>
              <a:cxnLst>
                <a:cxn ang="0">
                  <a:pos x="T0" y="T1"/>
                </a:cxn>
                <a:cxn ang="0">
                  <a:pos x="T2" y="T3"/>
                </a:cxn>
                <a:cxn ang="0">
                  <a:pos x="T4" y="T5"/>
                </a:cxn>
                <a:cxn ang="0">
                  <a:pos x="T6" y="T7"/>
                </a:cxn>
                <a:cxn ang="0">
                  <a:pos x="T8" y="T9"/>
                </a:cxn>
                <a:cxn ang="0">
                  <a:pos x="T10" y="T11"/>
                </a:cxn>
              </a:cxnLst>
              <a:rect l="0" t="0" r="r" b="b"/>
              <a:pathLst>
                <a:path w="1032" h="1032">
                  <a:moveTo>
                    <a:pt x="0" y="1032"/>
                  </a:moveTo>
                  <a:lnTo>
                    <a:pt x="0" y="1032"/>
                  </a:lnTo>
                  <a:lnTo>
                    <a:pt x="1032" y="1032"/>
                  </a:lnTo>
                  <a:lnTo>
                    <a:pt x="1032" y="0"/>
                  </a:lnTo>
                  <a:lnTo>
                    <a:pt x="0" y="0"/>
                  </a:lnTo>
                  <a:lnTo>
                    <a:pt x="0" y="1032"/>
                  </a:lnTo>
                  <a:close/>
                </a:path>
              </a:pathLst>
            </a:custGeom>
            <a:solidFill>
              <a:srgbClr val="F7682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sp>
          <p:nvSpPr>
            <p:cNvPr id="19" name="Freeform 6"/>
            <p:cNvSpPr>
              <a:spLocks noEditPoints="1"/>
            </p:cNvSpPr>
            <p:nvPr userDrawn="1"/>
          </p:nvSpPr>
          <p:spPr bwMode="auto">
            <a:xfrm>
              <a:off x="1003" y="2379"/>
              <a:ext cx="1101" cy="1100"/>
            </a:xfrm>
            <a:custGeom>
              <a:avLst/>
              <a:gdLst>
                <a:gd name="T0" fmla="*/ 603 w 625"/>
                <a:gd name="T1" fmla="*/ 503 h 629"/>
                <a:gd name="T2" fmla="*/ 603 w 625"/>
                <a:gd name="T3" fmla="*/ 503 h 629"/>
                <a:gd name="T4" fmla="*/ 210 w 625"/>
                <a:gd name="T5" fmla="*/ 503 h 629"/>
                <a:gd name="T6" fmla="*/ 199 w 625"/>
                <a:gd name="T7" fmla="*/ 514 h 629"/>
                <a:gd name="T8" fmla="*/ 199 w 625"/>
                <a:gd name="T9" fmla="*/ 590 h 629"/>
                <a:gd name="T10" fmla="*/ 117 w 625"/>
                <a:gd name="T11" fmla="*/ 506 h 629"/>
                <a:gd name="T12" fmla="*/ 109 w 625"/>
                <a:gd name="T13" fmla="*/ 503 h 629"/>
                <a:gd name="T14" fmla="*/ 23 w 625"/>
                <a:gd name="T15" fmla="*/ 503 h 629"/>
                <a:gd name="T16" fmla="*/ 23 w 625"/>
                <a:gd name="T17" fmla="*/ 22 h 629"/>
                <a:gd name="T18" fmla="*/ 603 w 625"/>
                <a:gd name="T19" fmla="*/ 22 h 629"/>
                <a:gd name="T20" fmla="*/ 603 w 625"/>
                <a:gd name="T21" fmla="*/ 503 h 629"/>
                <a:gd name="T22" fmla="*/ 614 w 625"/>
                <a:gd name="T23" fmla="*/ 0 h 629"/>
                <a:gd name="T24" fmla="*/ 614 w 625"/>
                <a:gd name="T25" fmla="*/ 0 h 629"/>
                <a:gd name="T26" fmla="*/ 12 w 625"/>
                <a:gd name="T27" fmla="*/ 0 h 629"/>
                <a:gd name="T28" fmla="*/ 0 w 625"/>
                <a:gd name="T29" fmla="*/ 11 h 629"/>
                <a:gd name="T30" fmla="*/ 0 w 625"/>
                <a:gd name="T31" fmla="*/ 514 h 629"/>
                <a:gd name="T32" fmla="*/ 12 w 625"/>
                <a:gd name="T33" fmla="*/ 525 h 629"/>
                <a:gd name="T34" fmla="*/ 104 w 625"/>
                <a:gd name="T35" fmla="*/ 525 h 629"/>
                <a:gd name="T36" fmla="*/ 202 w 625"/>
                <a:gd name="T37" fmla="*/ 625 h 629"/>
                <a:gd name="T38" fmla="*/ 210 w 625"/>
                <a:gd name="T39" fmla="*/ 629 h 629"/>
                <a:gd name="T40" fmla="*/ 214 w 625"/>
                <a:gd name="T41" fmla="*/ 628 h 629"/>
                <a:gd name="T42" fmla="*/ 221 w 625"/>
                <a:gd name="T43" fmla="*/ 617 h 629"/>
                <a:gd name="T44" fmla="*/ 221 w 625"/>
                <a:gd name="T45" fmla="*/ 525 h 629"/>
                <a:gd name="T46" fmla="*/ 614 w 625"/>
                <a:gd name="T47" fmla="*/ 525 h 629"/>
                <a:gd name="T48" fmla="*/ 625 w 625"/>
                <a:gd name="T49" fmla="*/ 514 h 629"/>
                <a:gd name="T50" fmla="*/ 625 w 625"/>
                <a:gd name="T51" fmla="*/ 11 h 629"/>
                <a:gd name="T52" fmla="*/ 614 w 625"/>
                <a:gd name="T53"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5" h="629">
                  <a:moveTo>
                    <a:pt x="603" y="503"/>
                  </a:moveTo>
                  <a:lnTo>
                    <a:pt x="603" y="503"/>
                  </a:lnTo>
                  <a:lnTo>
                    <a:pt x="210" y="503"/>
                  </a:lnTo>
                  <a:cubicBezTo>
                    <a:pt x="204" y="503"/>
                    <a:pt x="199" y="508"/>
                    <a:pt x="199" y="514"/>
                  </a:cubicBezTo>
                  <a:lnTo>
                    <a:pt x="199" y="590"/>
                  </a:lnTo>
                  <a:lnTo>
                    <a:pt x="117" y="506"/>
                  </a:lnTo>
                  <a:lnTo>
                    <a:pt x="109" y="503"/>
                  </a:lnTo>
                  <a:lnTo>
                    <a:pt x="23" y="503"/>
                  </a:lnTo>
                  <a:lnTo>
                    <a:pt x="23" y="22"/>
                  </a:lnTo>
                  <a:lnTo>
                    <a:pt x="603" y="22"/>
                  </a:lnTo>
                  <a:lnTo>
                    <a:pt x="603" y="503"/>
                  </a:lnTo>
                  <a:close/>
                  <a:moveTo>
                    <a:pt x="614" y="0"/>
                  </a:moveTo>
                  <a:lnTo>
                    <a:pt x="614" y="0"/>
                  </a:lnTo>
                  <a:lnTo>
                    <a:pt x="12" y="0"/>
                  </a:lnTo>
                  <a:cubicBezTo>
                    <a:pt x="6" y="0"/>
                    <a:pt x="0" y="5"/>
                    <a:pt x="0" y="11"/>
                  </a:cubicBezTo>
                  <a:lnTo>
                    <a:pt x="0" y="514"/>
                  </a:lnTo>
                  <a:cubicBezTo>
                    <a:pt x="0" y="520"/>
                    <a:pt x="6" y="525"/>
                    <a:pt x="12" y="525"/>
                  </a:cubicBezTo>
                  <a:lnTo>
                    <a:pt x="104" y="525"/>
                  </a:lnTo>
                  <a:lnTo>
                    <a:pt x="202" y="625"/>
                  </a:lnTo>
                  <a:lnTo>
                    <a:pt x="210" y="629"/>
                  </a:lnTo>
                  <a:lnTo>
                    <a:pt x="214" y="628"/>
                  </a:lnTo>
                  <a:cubicBezTo>
                    <a:pt x="219" y="626"/>
                    <a:pt x="221" y="622"/>
                    <a:pt x="221" y="617"/>
                  </a:cubicBezTo>
                  <a:lnTo>
                    <a:pt x="221" y="525"/>
                  </a:lnTo>
                  <a:lnTo>
                    <a:pt x="614" y="525"/>
                  </a:lnTo>
                  <a:cubicBezTo>
                    <a:pt x="621" y="525"/>
                    <a:pt x="625" y="520"/>
                    <a:pt x="625" y="514"/>
                  </a:cubicBezTo>
                  <a:lnTo>
                    <a:pt x="625" y="11"/>
                  </a:lnTo>
                  <a:cubicBezTo>
                    <a:pt x="625" y="5"/>
                    <a:pt x="621" y="0"/>
                    <a:pt x="614"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15"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7"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457423112"/>
      </p:ext>
    </p:extLst>
  </p:cSld>
  <p:clrMapOvr>
    <a:masterClrMapping/>
  </p:clrMapOvr>
  <p:transition spd="slow">
    <p:push/>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701"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4"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94625077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4"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7"/>
            <a:ext cx="5444165" cy="609399"/>
          </a:xfrm>
          <a:prstGeom prst="rect">
            <a:avLst/>
          </a:prstGeom>
        </p:spPr>
        <p:txBody>
          <a:bodyPr>
            <a:noAutofit/>
          </a:bodyPr>
          <a:lstStyle>
            <a:lvl1pPr marL="0" indent="0">
              <a:spcBef>
                <a:spcPts val="1198"/>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1" cy="6858000"/>
          </a:xfrm>
        </p:spPr>
        <p:txBody>
          <a:bodyPr lIns="182611"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1"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96042975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9"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2"/>
            <a:ext cx="11152189"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sp>
        <p:nvSpPr>
          <p:cNvPr id="8" name="Title 1"/>
          <p:cNvSpPr txBox="1">
            <a:spLocks/>
          </p:cNvSpPr>
          <p:nvPr userDrawn="1"/>
        </p:nvSpPr>
        <p:spPr>
          <a:xfrm>
            <a:off x="11060606" y="6110253"/>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042448"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434077" y="6217038"/>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37669335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1" y="6399557"/>
            <a:ext cx="560686"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3" name="Rectangle 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964130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279212"/>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19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01"/>
            <a:ext cx="11152189"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65922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9"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397" indent="-3423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3" y="6238877"/>
            <a:ext cx="12188826"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57987376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Divider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Rectangle 5"/>
          <p:cNvSpPr/>
          <p:nvPr userDrawn="1"/>
        </p:nvSpPr>
        <p:spPr bwMode="auto">
          <a:xfrm>
            <a:off x="9857985" y="5862183"/>
            <a:ext cx="1157706" cy="84005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28774701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cSld name="MS_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399117"/>
      </p:ext>
    </p:extLst>
  </p:cSld>
  <p:clrMapOvr>
    <a:masterClrMapping/>
  </p:clrMapOvr>
  <p:transition spd="slow">
    <p:push/>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7" y="2109543"/>
            <a:ext cx="10237786" cy="997196"/>
          </a:xfrm>
        </p:spPr>
        <p:txBody>
          <a:bodyPr anchor="b" anchorCtr="0"/>
          <a:lstStyle>
            <a:lvl1pPr>
              <a:defRPr sz="7182"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7" y="3425827"/>
            <a:ext cx="10237786" cy="498599"/>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363691" y="5144397"/>
            <a:ext cx="1413995"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314002" y="52329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701605" y="5160163"/>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611981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ouncement,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18" name="Rectangle 17"/>
          <p:cNvSpPr/>
          <p:nvPr/>
        </p:nvSpPr>
        <p:spPr bwMode="auto">
          <a:xfrm>
            <a:off x="1015857" y="3187483"/>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1669068" y="3835934"/>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3463407968"/>
      </p:ext>
    </p:extLst>
  </p:cSld>
  <p:clrMapOvr>
    <a:masterClrMapping/>
  </p:clrMapOvr>
  <p:transition spd="slow">
    <p:push/>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6"/>
            <a:ext cx="11149013" cy="1218795"/>
          </a:xfrm>
        </p:spPr>
        <p:txBody>
          <a:bodyPr anchor="b" anchorCtr="0"/>
          <a:lstStyle>
            <a:lvl1pPr>
              <a:defRPr sz="8778"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6"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18443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4"/>
            <a:ext cx="10237786" cy="461665"/>
          </a:xfrm>
        </p:spPr>
        <p:txBody>
          <a:bodyPr>
            <a:noAutofit/>
          </a:bodyPr>
          <a:lstStyle>
            <a:lvl1pPr marL="0" indent="0" algn="l">
              <a:lnSpc>
                <a:spcPct val="90000"/>
              </a:lnSpc>
              <a:spcBef>
                <a:spcPts val="0"/>
              </a:spcBef>
              <a:buNone/>
              <a:defRPr lang="en-US" sz="3591" kern="1200" spc="-70" baseline="0" dirty="0">
                <a:gradFill>
                  <a:gsLst>
                    <a:gs pos="2083">
                      <a:schemeClr val="bg2"/>
                    </a:gs>
                    <a:gs pos="99000">
                      <a:schemeClr val="bg2"/>
                    </a:gs>
                  </a:gsLst>
                  <a:lin ang="5400000" scaled="0"/>
                </a:gradFill>
                <a:latin typeface="+mj-lt"/>
                <a:ea typeface="+mn-ea"/>
                <a:cs typeface="+mn-cs"/>
              </a:defRPr>
            </a:lvl1pPr>
            <a:lvl2pPr marL="456100" indent="0" algn="ctr">
              <a:buNone/>
              <a:defRPr>
                <a:solidFill>
                  <a:schemeClr val="tx1">
                    <a:tint val="75000"/>
                  </a:schemeClr>
                </a:solidFill>
              </a:defRPr>
            </a:lvl2pPr>
            <a:lvl3pPr marL="912199" indent="0" algn="ctr">
              <a:buNone/>
              <a:defRPr>
                <a:solidFill>
                  <a:schemeClr val="tx1">
                    <a:tint val="75000"/>
                  </a:schemeClr>
                </a:solidFill>
              </a:defRPr>
            </a:lvl3pPr>
            <a:lvl4pPr marL="1368299" indent="0" algn="ctr">
              <a:buNone/>
              <a:defRPr>
                <a:solidFill>
                  <a:schemeClr val="tx1">
                    <a:tint val="75000"/>
                  </a:schemeClr>
                </a:solidFill>
              </a:defRPr>
            </a:lvl4pPr>
            <a:lvl5pPr marL="1824398" indent="0" algn="ctr">
              <a:buNone/>
              <a:defRPr>
                <a:solidFill>
                  <a:schemeClr val="tx1">
                    <a:tint val="75000"/>
                  </a:schemeClr>
                </a:solidFill>
              </a:defRPr>
            </a:lvl5pPr>
            <a:lvl6pPr marL="2280498" indent="0" algn="ctr">
              <a:buNone/>
              <a:defRPr>
                <a:solidFill>
                  <a:schemeClr val="tx1">
                    <a:tint val="75000"/>
                  </a:schemeClr>
                </a:solidFill>
              </a:defRPr>
            </a:lvl6pPr>
            <a:lvl7pPr marL="2736597" indent="0" algn="ctr">
              <a:buNone/>
              <a:defRPr>
                <a:solidFill>
                  <a:schemeClr val="tx1">
                    <a:tint val="75000"/>
                  </a:schemeClr>
                </a:solidFill>
              </a:defRPr>
            </a:lvl7pPr>
            <a:lvl8pPr marL="3192697" indent="0" algn="ctr">
              <a:buNone/>
              <a:defRPr>
                <a:solidFill>
                  <a:schemeClr val="tx1">
                    <a:tint val="75000"/>
                  </a:schemeClr>
                </a:solidFill>
              </a:defRPr>
            </a:lvl8pPr>
            <a:lvl9pPr marL="3648796" indent="0" algn="ctr">
              <a:buNone/>
              <a:defRPr>
                <a:solidFill>
                  <a:schemeClr val="tx1">
                    <a:tint val="75000"/>
                  </a:schemeClr>
                </a:solidFill>
              </a:defRPr>
            </a:lvl9pPr>
          </a:lstStyle>
          <a:p>
            <a:pPr marL="0" marR="0" lvl="0" indent="0" algn="l" defTabSz="912199"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0" y="2739679"/>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6"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6" cy="914096"/>
          </a:xfrm>
        </p:spPr>
        <p:txBody>
          <a:bodyPr wrap="square" anchor="b">
            <a:noAutofit/>
          </a:bodyPr>
          <a:lstStyle>
            <a:lvl1pPr marL="0" indent="0">
              <a:buNone/>
              <a:defRPr sz="6650" spc="-150"/>
            </a:lvl1pPr>
          </a:lstStyle>
          <a:p>
            <a:pPr lvl="0"/>
            <a:r>
              <a:rPr lang="en-US" smtClean="0"/>
              <a:t>Click to edit Master text styles</a:t>
            </a:r>
          </a:p>
        </p:txBody>
      </p:sp>
    </p:spTree>
    <p:extLst>
      <p:ext uri="{BB962C8B-B14F-4D97-AF65-F5344CB8AC3E}">
        <p14:creationId xmlns:p14="http://schemas.microsoft.com/office/powerpoint/2010/main" val="32712019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tx2"/>
                    </a:gs>
                    <a:gs pos="0">
                      <a:schemeClr val="tx2"/>
                    </a:gs>
                  </a:gsLst>
                  <a:lin ang="5400000" scaled="0"/>
                </a:gradFill>
                <a:latin typeface="+mj-lt"/>
              </a:defRPr>
            </a:lvl1pPr>
            <a:lvl2pPr marL="0" indent="0">
              <a:buNone/>
              <a:defRPr sz="1995">
                <a:gradFill>
                  <a:gsLst>
                    <a:gs pos="100000">
                      <a:schemeClr val="bg2"/>
                    </a:gs>
                    <a:gs pos="6000">
                      <a:schemeClr val="bg2"/>
                    </a:gs>
                  </a:gsLst>
                  <a:lin ang="5400000" scaled="0"/>
                </a:gradFill>
              </a:defRPr>
            </a:lvl2pPr>
            <a:lvl3pPr marL="231226" indent="0">
              <a:buNone/>
              <a:defRPr sz="1995">
                <a:gradFill>
                  <a:gsLst>
                    <a:gs pos="100000">
                      <a:schemeClr val="bg2"/>
                    </a:gs>
                    <a:gs pos="6000">
                      <a:schemeClr val="bg2"/>
                    </a:gs>
                  </a:gsLst>
                  <a:lin ang="5400000" scaled="0"/>
                </a:gradFill>
              </a:defRPr>
            </a:lvl3pPr>
            <a:lvl4pPr marL="456118" indent="0">
              <a:buNone/>
              <a:defRPr sz="1995">
                <a:gradFill>
                  <a:gsLst>
                    <a:gs pos="100000">
                      <a:schemeClr val="bg2"/>
                    </a:gs>
                    <a:gs pos="6000">
                      <a:schemeClr val="bg2"/>
                    </a:gs>
                  </a:gsLst>
                  <a:lin ang="5400000" scaled="0"/>
                </a:gradFill>
              </a:defRPr>
            </a:lvl4pPr>
            <a:lvl5pPr marL="692096" indent="0">
              <a:buNone/>
              <a:defRPr sz="1995">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2" name="Rectangle 1"/>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3211082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802"/>
            <a:ext cx="11149013" cy="1975927"/>
          </a:xfrm>
          <a:prstGeom prst="rect">
            <a:avLst/>
          </a:prstGeom>
        </p:spPr>
        <p:txBody>
          <a:bodyPr/>
          <a:lstStyle>
            <a:lvl1pPr marL="0" indent="0">
              <a:spcBef>
                <a:spcPts val="2394"/>
              </a:spcBef>
              <a:buNone/>
              <a:defRPr sz="3990">
                <a:gradFill>
                  <a:gsLst>
                    <a:gs pos="100000">
                      <a:schemeClr val="bg2"/>
                    </a:gs>
                    <a:gs pos="0">
                      <a:schemeClr val="bg2"/>
                    </a:gs>
                  </a:gsLst>
                  <a:lin ang="5400000" scaled="0"/>
                </a:gradFill>
                <a:latin typeface="+mj-lt"/>
              </a:defRPr>
            </a:lvl1pPr>
            <a:lvl2pPr marL="0" indent="0">
              <a:buNone/>
              <a:defRPr sz="1995">
                <a:gradFill>
                  <a:gsLst>
                    <a:gs pos="100000">
                      <a:schemeClr val="bg2"/>
                    </a:gs>
                    <a:gs pos="0">
                      <a:schemeClr val="bg2"/>
                    </a:gs>
                  </a:gsLst>
                  <a:lin ang="5400000" scaled="0"/>
                </a:gradFill>
              </a:defRPr>
            </a:lvl2pPr>
            <a:lvl3pPr marL="231226" indent="0">
              <a:buNone/>
              <a:defRPr sz="1995">
                <a:gradFill>
                  <a:gsLst>
                    <a:gs pos="100000">
                      <a:schemeClr val="bg2"/>
                    </a:gs>
                    <a:gs pos="0">
                      <a:schemeClr val="bg2"/>
                    </a:gs>
                  </a:gsLst>
                  <a:lin ang="5400000" scaled="0"/>
                </a:gradFill>
              </a:defRPr>
            </a:lvl3pPr>
            <a:lvl4pPr marL="456118" indent="0">
              <a:buNone/>
              <a:defRPr sz="1995">
                <a:gradFill>
                  <a:gsLst>
                    <a:gs pos="100000">
                      <a:schemeClr val="bg2"/>
                    </a:gs>
                    <a:gs pos="0">
                      <a:schemeClr val="bg2"/>
                    </a:gs>
                  </a:gsLst>
                  <a:lin ang="5400000" scaled="0"/>
                </a:gradFill>
              </a:defRPr>
            </a:lvl4pPr>
            <a:lvl5pPr marL="692096" indent="0">
              <a:buNone/>
              <a:defRPr sz="1995">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3366410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3491" indent="-283491">
              <a:buFont typeface="Wingdings" pitchFamily="2" charset="2"/>
              <a:buChar char=""/>
              <a:defRPr sz="3990"/>
            </a:lvl1pPr>
            <a:lvl2pPr marL="516301" indent="-232811">
              <a:buFont typeface="Wingdings" pitchFamily="2" charset="2"/>
              <a:buChar char=""/>
              <a:defRPr>
                <a:latin typeface="+mn-lt"/>
              </a:defRPr>
            </a:lvl2pPr>
            <a:lvl3pPr marL="739608" indent="-223308">
              <a:buFont typeface="Wingdings" pitchFamily="2" charset="2"/>
              <a:buChar char=""/>
              <a:tabLst/>
              <a:defRPr>
                <a:latin typeface="+mn-lt"/>
              </a:defRPr>
            </a:lvl3pPr>
            <a:lvl4pPr marL="912235" indent="-172629">
              <a:buFont typeface="Wingdings" pitchFamily="2" charset="2"/>
              <a:buChar char=""/>
              <a:defRPr>
                <a:latin typeface="+mn-lt"/>
              </a:defRPr>
            </a:lvl4pPr>
            <a:lvl5pPr marL="1084864" indent="-17262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75180890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00">
                      <a:schemeClr val="tx2"/>
                    </a:gs>
                    <a:gs pos="0">
                      <a:schemeClr val="tx2"/>
                    </a:gs>
                  </a:gsLst>
                  <a:lin ang="5400000" scaled="0"/>
                </a:gradFill>
                <a:latin typeface="+mj-lt"/>
              </a:defRPr>
            </a:lvl1pPr>
            <a:lvl2pPr marL="0" indent="0">
              <a:buNone/>
              <a:defRPr sz="1995"/>
            </a:lvl2pPr>
            <a:lvl3pPr marL="232811" indent="0">
              <a:buNone/>
              <a:defRPr sz="1995"/>
            </a:lvl3pPr>
            <a:lvl4pPr marL="456118" indent="0">
              <a:buNone/>
              <a:defRPr sz="1995"/>
            </a:lvl4pPr>
            <a:lvl5pPr marL="692096" indent="0">
              <a:buNone/>
              <a:defRPr sz="199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250">
                      <a:schemeClr val="bg2"/>
                    </a:gs>
                    <a:gs pos="100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103552969"/>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1" y="1447803"/>
            <a:ext cx="5394960" cy="2462213"/>
          </a:xfrm>
        </p:spPr>
        <p:txBody>
          <a:bodyPr/>
          <a:lstStyle>
            <a:lvl1pPr marL="0" indent="0">
              <a:spcBef>
                <a:spcPts val="1197"/>
              </a:spcBef>
              <a:buNone/>
              <a:defRPr sz="3990">
                <a:gradFill>
                  <a:gsLst>
                    <a:gs pos="1000">
                      <a:schemeClr val="bg2"/>
                    </a:gs>
                    <a:gs pos="98000">
                      <a:schemeClr val="bg2"/>
                    </a:gs>
                  </a:gsLst>
                  <a:lin ang="5400000" scaled="0"/>
                </a:gradFill>
                <a:latin typeface="+mj-lt"/>
              </a:defRPr>
            </a:lvl1pPr>
            <a:lvl2pPr marL="0" indent="0">
              <a:buNone/>
              <a:defRPr sz="1995">
                <a:gradFill>
                  <a:gsLst>
                    <a:gs pos="1000">
                      <a:schemeClr val="bg2"/>
                    </a:gs>
                    <a:gs pos="98000">
                      <a:schemeClr val="bg2"/>
                    </a:gs>
                  </a:gsLst>
                  <a:lin ang="5400000" scaled="0"/>
                </a:gradFill>
              </a:defRPr>
            </a:lvl2pPr>
            <a:lvl3pPr marL="232811" indent="0">
              <a:buNone/>
              <a:defRPr sz="1995">
                <a:gradFill>
                  <a:gsLst>
                    <a:gs pos="1000">
                      <a:schemeClr val="bg2"/>
                    </a:gs>
                    <a:gs pos="98000">
                      <a:schemeClr val="bg2"/>
                    </a:gs>
                  </a:gsLst>
                  <a:lin ang="5400000" scaled="0"/>
                </a:gradFill>
              </a:defRPr>
            </a:lvl3pPr>
            <a:lvl4pPr marL="456118" indent="0">
              <a:buNone/>
              <a:defRPr sz="1995">
                <a:gradFill>
                  <a:gsLst>
                    <a:gs pos="1000">
                      <a:schemeClr val="bg2"/>
                    </a:gs>
                    <a:gs pos="98000">
                      <a:schemeClr val="bg2"/>
                    </a:gs>
                  </a:gsLst>
                  <a:lin ang="5400000" scaled="0"/>
                </a:gradFill>
              </a:defRPr>
            </a:lvl4pPr>
            <a:lvl5pPr marL="692096" indent="0">
              <a:buNone/>
              <a:defRPr sz="1995">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3"/>
            <a:ext cx="5394960" cy="2462213"/>
          </a:xfrm>
        </p:spPr>
        <p:txBody>
          <a:bodyPr/>
          <a:lstStyle>
            <a:lvl1pPr marL="0" indent="0">
              <a:spcBef>
                <a:spcPts val="1197"/>
              </a:spcBef>
              <a:buNone/>
              <a:defRPr lang="en-US" sz="3990"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2pPr>
            <a:lvl3pPr marL="23281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3pPr>
            <a:lvl4pPr marL="459285"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smtClean="0">
                <a:gradFill>
                  <a:gsLst>
                    <a:gs pos="1000">
                      <a:schemeClr val="bg2"/>
                    </a:gs>
                    <a:gs pos="98000">
                      <a:schemeClr val="bg2"/>
                    </a:gs>
                  </a:gsLst>
                  <a:lin ang="5400000" scaled="0"/>
                </a:gradFill>
                <a:latin typeface="+mn-lt"/>
                <a:ea typeface="+mn-ea"/>
                <a:cs typeface="+mn-cs"/>
              </a:defRPr>
            </a:lvl4pPr>
            <a:lvl5pPr marL="685761" marR="0" indent="0" algn="l" defTabSz="912199" rtl="0" eaLnBrk="1" fontAlgn="auto" latinLnBrk="0" hangingPunct="1">
              <a:lnSpc>
                <a:spcPct val="90000"/>
              </a:lnSpc>
              <a:spcBef>
                <a:spcPct val="20000"/>
              </a:spcBef>
              <a:spcAft>
                <a:spcPts val="0"/>
              </a:spcAft>
              <a:buClrTx/>
              <a:buSzPct val="90000"/>
              <a:buFont typeface="Arial" pitchFamily="34" charset="0"/>
              <a:buNone/>
              <a:tabLst/>
              <a:defRPr lang="en-US" sz="1995"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199"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53119921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1" y="1447803"/>
            <a:ext cx="5394960" cy="2351413"/>
          </a:xfrm>
        </p:spPr>
        <p:txBody>
          <a:bodyPr>
            <a:spAutoFit/>
          </a:bodyPr>
          <a:lstStyle>
            <a:lvl1pPr marL="291408" indent="-291408">
              <a:spcBef>
                <a:spcPts val="1197"/>
              </a:spcBef>
              <a:buClr>
                <a:schemeClr val="bg2"/>
              </a:buClr>
              <a:buSzPct val="100000"/>
              <a:buFont typeface="Wingdings" pitchFamily="2" charset="2"/>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519467" indent="-228059">
              <a:defRPr sz="1995"/>
            </a:lvl2pPr>
            <a:lvl3pPr marL="684177" indent="-164710">
              <a:tabLst/>
              <a:defRPr sz="1995"/>
            </a:lvl3pPr>
            <a:lvl4pPr marL="861555" indent="-177379">
              <a:defRPr/>
            </a:lvl4pPr>
            <a:lvl5pPr marL="1026265" indent="-16471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4"/>
            <a:ext cx="5394960" cy="2715359"/>
          </a:xfrm>
        </p:spPr>
        <p:txBody>
          <a:bodyPr>
            <a:spAutoFit/>
          </a:bodyPr>
          <a:lstStyle>
            <a:lvl1pPr marL="338921" indent="-338921">
              <a:spcBef>
                <a:spcPts val="1197"/>
              </a:spcBef>
              <a:buClr>
                <a:schemeClr val="bg2"/>
              </a:buClr>
              <a:buFont typeface="Arial" pitchFamily="34" charset="0"/>
              <a:buChar char="•"/>
              <a:defRPr lang="en-US" sz="3591" kern="1200" spc="-70" baseline="0" dirty="0" smtClean="0">
                <a:gradFill>
                  <a:gsLst>
                    <a:gs pos="1250">
                      <a:schemeClr val="bg2"/>
                    </a:gs>
                    <a:gs pos="100000">
                      <a:schemeClr val="bg2"/>
                    </a:gs>
                  </a:gsLst>
                  <a:lin ang="5400000" scaled="0"/>
                </a:gradFill>
                <a:latin typeface="+mj-lt"/>
                <a:ea typeface="+mn-ea"/>
                <a:cs typeface="+mn-cs"/>
              </a:defRPr>
            </a:lvl1pPr>
            <a:lvl2pPr marL="633498" indent="-342088">
              <a:defRPr lang="en-US" sz="1995" kern="1200" spc="0" baseline="0" dirty="0" smtClean="0">
                <a:gradFill>
                  <a:gsLst>
                    <a:gs pos="1250">
                      <a:schemeClr val="bg2"/>
                    </a:gs>
                    <a:gs pos="100000">
                      <a:schemeClr val="bg2"/>
                    </a:gs>
                  </a:gsLst>
                  <a:lin ang="5400000" scaled="0"/>
                </a:gradFill>
                <a:latin typeface="+mn-lt"/>
                <a:ea typeface="+mn-ea"/>
                <a:cs typeface="+mn-cs"/>
              </a:defRPr>
            </a:lvl2pPr>
            <a:lvl3pPr marL="861555" indent="-342088">
              <a:defRPr lang="en-US" sz="1995" kern="1200" spc="0" baseline="0" dirty="0" smtClean="0">
                <a:gradFill>
                  <a:gsLst>
                    <a:gs pos="1250">
                      <a:schemeClr val="bg2"/>
                    </a:gs>
                    <a:gs pos="100000">
                      <a:schemeClr val="bg2"/>
                    </a:gs>
                  </a:gsLst>
                  <a:lin ang="5400000" scaled="0"/>
                </a:gradFill>
                <a:latin typeface="+mn-lt"/>
                <a:ea typeface="+mn-ea"/>
                <a:cs typeface="+mn-cs"/>
              </a:defRPr>
            </a:lvl3pPr>
            <a:lvl4pPr marL="1026265" indent="-342088">
              <a:defRPr lang="en-US" sz="1995" kern="1200" spc="0" baseline="0" dirty="0" smtClean="0">
                <a:gradFill>
                  <a:gsLst>
                    <a:gs pos="1250">
                      <a:schemeClr val="bg2"/>
                    </a:gs>
                    <a:gs pos="100000">
                      <a:schemeClr val="bg2"/>
                    </a:gs>
                  </a:gsLst>
                  <a:lin ang="5400000" scaled="0"/>
                </a:gradFill>
                <a:latin typeface="+mn-lt"/>
                <a:ea typeface="+mn-ea"/>
                <a:cs typeface="+mn-cs"/>
              </a:defRPr>
            </a:lvl4pPr>
            <a:lvl5pPr marL="1203645" indent="-342088">
              <a:defRPr lang="en-US" sz="1995" kern="1200" spc="0" baseline="0" dirty="0">
                <a:gradFill>
                  <a:gsLst>
                    <a:gs pos="1250">
                      <a:schemeClr val="bg2"/>
                    </a:gs>
                    <a:gs pos="100000">
                      <a:schemeClr val="bg2"/>
                    </a:gs>
                  </a:gsLst>
                  <a:lin ang="5400000" scaled="0"/>
                </a:gradFill>
                <a:latin typeface="+mn-lt"/>
                <a:ea typeface="+mn-ea"/>
                <a:cs typeface="+mn-cs"/>
              </a:defRPr>
            </a:lvl5pPr>
          </a:lstStyle>
          <a:p>
            <a:pPr marL="291408" marR="0" lvl="0"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08" marR="0" lvl="1"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08" marR="0" lvl="2"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08" marR="0" lvl="3"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08" marR="0" lvl="4" indent="-291408" algn="l" defTabSz="912199"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8" name="Rectangle 7"/>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15821621"/>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0" y="1447804"/>
            <a:ext cx="5433532" cy="166199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6657448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8805" y="6153596"/>
            <a:ext cx="1164083" cy="548640"/>
          </a:xfrm>
          <a:prstGeom prst="rect">
            <a:avLst/>
          </a:prstGeom>
        </p:spPr>
      </p:pic>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7" name="Rectangle 6"/>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97722397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tc., &quot;special&quot; slides">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rgbClr val="ED532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20" name="Rectangle 19"/>
          <p:cNvSpPr/>
          <p:nvPr/>
        </p:nvSpPr>
        <p:spPr bwMode="auto">
          <a:xfrm>
            <a:off x="1015856" y="3187136"/>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590488" y="4368193"/>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Title 1"/>
          <p:cNvSpPr txBox="1">
            <a:spLocks/>
          </p:cNvSpPr>
          <p:nvPr userDrawn="1"/>
        </p:nvSpPr>
        <p:spPr>
          <a:xfrm>
            <a:off x="2772868" y="2420888"/>
            <a:ext cx="823687"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000" dirty="0" smtClean="0"/>
              <a:t>K16T1</a:t>
            </a:r>
            <a:endParaRPr lang="en-US" sz="2000" dirty="0"/>
          </a:p>
        </p:txBody>
      </p:sp>
      <p:sp>
        <p:nvSpPr>
          <p:cNvPr id="13" name="Title 1"/>
          <p:cNvSpPr txBox="1">
            <a:spLocks/>
          </p:cNvSpPr>
          <p:nvPr userDrawn="1"/>
        </p:nvSpPr>
        <p:spPr>
          <a:xfrm>
            <a:off x="1181979" y="1637184"/>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5400" dirty="0" smtClean="0"/>
              <a:t>BigFive</a:t>
            </a:r>
            <a:endParaRPr lang="vi-VN" sz="5400" dirty="0"/>
          </a:p>
        </p:txBody>
      </p:sp>
    </p:spTree>
    <p:extLst>
      <p:ext uri="{BB962C8B-B14F-4D97-AF65-F5344CB8AC3E}">
        <p14:creationId xmlns:p14="http://schemas.microsoft.com/office/powerpoint/2010/main" val="2864039411"/>
      </p:ext>
    </p:extLst>
  </p:cSld>
  <p:clrMapOvr>
    <a:masterClrMapping/>
  </p:clrMapOvr>
  <p:transition spd="slow">
    <p:push/>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tx2"/>
                    </a:gs>
                    <a:gs pos="0">
                      <a:schemeClr val="tx2"/>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6" name="Rectangle 5"/>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61377126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4"/>
            <a:ext cx="5232401" cy="166199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6" name="Content Placeholder 5"/>
          <p:cNvSpPr>
            <a:spLocks noGrp="1"/>
          </p:cNvSpPr>
          <p:nvPr>
            <p:ph sz="quarter" idx="4"/>
          </p:nvPr>
        </p:nvSpPr>
        <p:spPr>
          <a:xfrm>
            <a:off x="6188150" y="1681907"/>
            <a:ext cx="5484741" cy="332399"/>
          </a:xfrm>
          <a:prstGeom prst="rect">
            <a:avLst/>
          </a:prstGeom>
        </p:spPr>
        <p:txBody>
          <a:bodyPr>
            <a:noAutofit/>
          </a:bodyPr>
          <a:lstStyle>
            <a:lvl1pPr marL="0" indent="0">
              <a:spcBef>
                <a:spcPts val="1197"/>
              </a:spcBef>
              <a:buNone/>
              <a:defRPr lang="en-US" sz="1995" kern="1200" spc="0" dirty="0" smtClean="0">
                <a:gradFill>
                  <a:gsLst>
                    <a:gs pos="100000">
                      <a:schemeClr val="bg2"/>
                    </a:gs>
                    <a:gs pos="0">
                      <a:schemeClr val="bg2"/>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11"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2"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3" name="Rectangle 12"/>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36706490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520702"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5"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819267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5" y="0"/>
            <a:ext cx="6221412"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2"/>
            <a:ext cx="5433532" cy="1178443"/>
          </a:xfrm>
          <a:prstGeom prst="rect">
            <a:avLst/>
          </a:prstGeom>
        </p:spPr>
        <p:txBody>
          <a:bodyPr>
            <a:noAutofit/>
          </a:bodyPr>
          <a:lstStyle>
            <a:lvl1pPr marL="0" indent="0">
              <a:buNone/>
              <a:defRPr sz="3990" b="0" cap="none" baseline="0">
                <a:gradFill>
                  <a:gsLst>
                    <a:gs pos="100000">
                      <a:schemeClr val="bg1"/>
                    </a:gs>
                    <a:gs pos="0">
                      <a:schemeClr val="bg1"/>
                    </a:gs>
                  </a:gsLst>
                  <a:lin ang="5400000" scaled="0"/>
                </a:gradFill>
                <a:latin typeface="+mj-lt"/>
              </a:defRPr>
            </a:lvl1pPr>
            <a:lvl2pPr marL="608051" indent="0">
              <a:buNone/>
              <a:defRPr sz="2660" b="1"/>
            </a:lvl2pPr>
            <a:lvl3pPr marL="1216101" indent="0">
              <a:buNone/>
              <a:defRPr sz="2394" b="1"/>
            </a:lvl3pPr>
            <a:lvl4pPr marL="1824152" indent="0">
              <a:buNone/>
              <a:defRPr sz="2128" b="1"/>
            </a:lvl4pPr>
            <a:lvl5pPr marL="2432203" indent="0">
              <a:buNone/>
              <a:defRPr sz="2128" b="1"/>
            </a:lvl5pPr>
            <a:lvl6pPr marL="3040254" indent="0">
              <a:buNone/>
              <a:defRPr sz="2128" b="1"/>
            </a:lvl6pPr>
            <a:lvl7pPr marL="3648304" indent="0">
              <a:buNone/>
              <a:defRPr sz="2128" b="1"/>
            </a:lvl7pPr>
            <a:lvl8pPr marL="4256354" indent="0">
              <a:buNone/>
              <a:defRPr sz="2128" b="1"/>
            </a:lvl8pPr>
            <a:lvl9pPr marL="4864406" indent="0">
              <a:buNone/>
              <a:defRPr sz="2128" b="1"/>
            </a:lvl9pPr>
          </a:lstStyle>
          <a:p>
            <a:pPr lvl="0"/>
            <a:r>
              <a:rPr lang="en-US" dirty="0" smtClean="0"/>
              <a:t>Click to edit Master text styles.</a:t>
            </a:r>
          </a:p>
        </p:txBody>
      </p:sp>
      <p:sp>
        <p:nvSpPr>
          <p:cNvPr id="9" name="Content Placeholder 5"/>
          <p:cNvSpPr>
            <a:spLocks noGrp="1"/>
          </p:cNvSpPr>
          <p:nvPr>
            <p:ph sz="quarter" idx="13"/>
          </p:nvPr>
        </p:nvSpPr>
        <p:spPr>
          <a:xfrm>
            <a:off x="6218093" y="2734989"/>
            <a:ext cx="5444165" cy="609399"/>
          </a:xfrm>
          <a:prstGeom prst="rect">
            <a:avLst/>
          </a:prstGeom>
        </p:spPr>
        <p:txBody>
          <a:bodyPr>
            <a:noAutofit/>
          </a:bodyPr>
          <a:lstStyle>
            <a:lvl1pPr marL="0" indent="0">
              <a:spcBef>
                <a:spcPts val="1197"/>
              </a:spcBef>
              <a:buFont typeface="Arial" pitchFamily="34" charset="0"/>
              <a:buNone/>
              <a:defRPr lang="en-US" sz="1995" kern="1200" spc="0" dirty="0" smtClean="0">
                <a:gradFill>
                  <a:gsLst>
                    <a:gs pos="100000">
                      <a:schemeClr val="bg1"/>
                    </a:gs>
                    <a:gs pos="0">
                      <a:schemeClr val="bg1"/>
                    </a:gs>
                  </a:gsLst>
                  <a:lin ang="5400000" scaled="0"/>
                </a:gradFill>
                <a:latin typeface="+mn-lt"/>
                <a:ea typeface="+mn-ea"/>
                <a:cs typeface="Segoe UI" pitchFamily="34" charset="0"/>
              </a:defRPr>
            </a:lvl1pPr>
            <a:lvl2pPr marL="912075" indent="-380032">
              <a:defRPr lang="en-US" sz="2128" kern="1200" dirty="0" smtClean="0">
                <a:solidFill>
                  <a:schemeClr val="bg2">
                    <a:lumMod val="50000"/>
                  </a:schemeClr>
                </a:solidFill>
                <a:latin typeface="+mn-lt"/>
                <a:ea typeface="+mn-ea"/>
                <a:cs typeface="Arial" pitchFamily="34" charset="0"/>
              </a:defRPr>
            </a:lvl2pPr>
            <a:lvl3pPr marL="912075" indent="-228019">
              <a:defRPr lang="en-US" sz="1862" kern="1200" dirty="0" smtClean="0">
                <a:solidFill>
                  <a:schemeClr val="bg2">
                    <a:lumMod val="50000"/>
                  </a:schemeClr>
                </a:solidFill>
                <a:latin typeface="+mn-lt"/>
                <a:ea typeface="+mn-ea"/>
                <a:cs typeface="Arial" pitchFamily="34" charset="0"/>
              </a:defRPr>
            </a:lvl3pPr>
            <a:lvl4pPr marL="1216101" indent="-228019">
              <a:defRPr lang="en-US" sz="1596" kern="1200" dirty="0" smtClean="0">
                <a:solidFill>
                  <a:schemeClr val="bg2">
                    <a:lumMod val="50000"/>
                  </a:schemeClr>
                </a:solidFill>
                <a:latin typeface="+mn-lt"/>
                <a:ea typeface="+mn-ea"/>
                <a:cs typeface="Arial" pitchFamily="34" charset="0"/>
              </a:defRPr>
            </a:lvl4pPr>
            <a:lvl5pPr marL="1444121" indent="-228019">
              <a:defRPr lang="en-US" sz="1596" kern="1200" dirty="0">
                <a:solidFill>
                  <a:schemeClr val="bg2">
                    <a:lumMod val="50000"/>
                  </a:schemeClr>
                </a:solidFill>
                <a:latin typeface="+mn-lt"/>
                <a:ea typeface="+mn-ea"/>
                <a:cs typeface="Arial" pitchFamily="34" charset="0"/>
              </a:defRPr>
            </a:lvl5pPr>
            <a:lvl6pPr>
              <a:defRPr sz="2128"/>
            </a:lvl6pPr>
            <a:lvl7pPr>
              <a:defRPr sz="2128"/>
            </a:lvl7pPr>
            <a:lvl8pPr>
              <a:defRPr sz="2128"/>
            </a:lvl8pPr>
            <a:lvl9pPr>
              <a:defRPr sz="2128"/>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1" cy="6858000"/>
          </a:xfrm>
        </p:spPr>
        <p:txBody>
          <a:bodyPr lIns="137178" anchor="ctr"/>
          <a:lstStyle>
            <a:lvl1pPr marL="0" indent="0" algn="l">
              <a:buNone/>
              <a:defRPr/>
            </a:lvl1pPr>
          </a:lstStyle>
          <a:p>
            <a:r>
              <a:rPr lang="en-US" dirty="0" smtClean="0"/>
              <a:t>Click to insert photo.</a:t>
            </a:r>
            <a:endParaRPr lang="en-US" dirty="0"/>
          </a:p>
        </p:txBody>
      </p:sp>
      <p:sp>
        <p:nvSpPr>
          <p:cNvPr id="13"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14"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5" name="Rectangle 14"/>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330605802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2"/>
            <a:ext cx="12188825" cy="51244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1" y="1358057"/>
            <a:ext cx="11152189" cy="2863073"/>
          </a:xfrm>
          <a:prstGeom prst="rect">
            <a:avLst/>
          </a:prstGeom>
        </p:spPr>
        <p:txBody>
          <a:bodyPr>
            <a:normAutofit/>
          </a:bodyPr>
          <a:lstStyle>
            <a:lvl1pPr marL="0" indent="0">
              <a:lnSpc>
                <a:spcPct val="90000"/>
              </a:lnSpc>
              <a:buNone/>
              <a:defRPr sz="6384">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1" y="4343404"/>
            <a:ext cx="11152189" cy="470747"/>
          </a:xfrm>
          <a:prstGeom prst="rect">
            <a:avLst/>
          </a:prstGeom>
        </p:spPr>
        <p:txBody>
          <a:bodyPr>
            <a:normAutofit/>
          </a:bodyPr>
          <a:lstStyle>
            <a:lvl1pPr marL="0" indent="0">
              <a:lnSpc>
                <a:spcPct val="90000"/>
              </a:lnSpc>
              <a:buNone/>
              <a:defRPr sz="3591">
                <a:gradFill>
                  <a:gsLst>
                    <a:gs pos="100000">
                      <a:schemeClr val="bg1"/>
                    </a:gs>
                    <a:gs pos="0">
                      <a:schemeClr val="bg1"/>
                    </a:gs>
                  </a:gsLst>
                  <a:lin ang="5400000" scaled="0"/>
                </a:gradFill>
                <a:latin typeface="+mj-lt"/>
              </a:defRPr>
            </a:lvl1pPr>
            <a:lvl2pPr>
              <a:defRPr sz="6384">
                <a:solidFill>
                  <a:schemeClr val="tx2"/>
                </a:solidFill>
                <a:latin typeface="+mn-lt"/>
              </a:defRPr>
            </a:lvl2pPr>
          </a:lstStyle>
          <a:p>
            <a:pPr lvl="0"/>
            <a:r>
              <a:rPr lang="en-US" smtClean="0"/>
              <a:t>Click to edit Master text styles</a:t>
            </a:r>
          </a:p>
        </p:txBody>
      </p:sp>
      <p:sp>
        <p:nvSpPr>
          <p:cNvPr id="8" name="Rectangle 7"/>
          <p:cNvSpPr/>
          <p:nvPr userDrawn="1"/>
        </p:nvSpPr>
        <p:spPr bwMode="auto">
          <a:xfrm>
            <a:off x="9857986" y="5981700"/>
            <a:ext cx="1157706" cy="7205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573865009"/>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2" y="6399557"/>
            <a:ext cx="560686" cy="219456"/>
          </a:xfrm>
          <a:prstGeom prst="rect">
            <a:avLst/>
          </a:prstGeom>
        </p:spPr>
        <p:txBody>
          <a:bodyPr lIns="91436" tIns="45718" rIns="91436" bIns="45718" anchor="ctr"/>
          <a:lstStyle>
            <a:lvl1pPr algn="l">
              <a:defRPr sz="1596">
                <a:gradFill>
                  <a:gsLst>
                    <a:gs pos="100000">
                      <a:schemeClr val="bg2"/>
                    </a:gs>
                    <a:gs pos="0">
                      <a:schemeClr val="bg2"/>
                    </a:gs>
                  </a:gsLst>
                  <a:lin ang="5400000" scaled="0"/>
                </a:gradFill>
              </a:defRPr>
            </a:lvl1pPr>
          </a:lstStyle>
          <a:p>
            <a:pPr defTabSz="912199"/>
            <a:fld id="{727B4C2D-45E2-4621-8491-2995EB46A674}" type="slidenum">
              <a:rPr lang="en-US" smtClean="0">
                <a:gradFill>
                  <a:gsLst>
                    <a:gs pos="100000">
                      <a:srgbClr val="797A7D"/>
                    </a:gs>
                    <a:gs pos="0">
                      <a:srgbClr val="797A7D"/>
                    </a:gs>
                  </a:gsLst>
                  <a:lin ang="5400000" scaled="0"/>
                </a:gradFill>
              </a:rPr>
              <a:pPr defTabSz="912199"/>
              <a:t>‹#›</a:t>
            </a:fld>
            <a:endParaRPr lang="en-US" dirty="0">
              <a:gradFill>
                <a:gsLst>
                  <a:gs pos="100000">
                    <a:srgbClr val="797A7D"/>
                  </a:gs>
                  <a:gs pos="0">
                    <a:srgbClr val="797A7D"/>
                  </a:gs>
                </a:gsLst>
                <a:lin ang="5400000" scaled="0"/>
              </a:gradFill>
            </a:endParaRPr>
          </a:p>
        </p:txBody>
      </p:sp>
      <p:sp>
        <p:nvSpPr>
          <p:cNvPr id="5" name="Rectangle 4"/>
          <p:cNvSpPr/>
          <p:nvPr userDrawn="1"/>
        </p:nvSpPr>
        <p:spPr bwMode="auto">
          <a:xfrm>
            <a:off x="9857986" y="5862185"/>
            <a:ext cx="1157706" cy="8400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2261" dirty="0" smtClean="0">
              <a:solidFill>
                <a:srgbClr val="FFFFFF"/>
              </a:solidFill>
              <a:ea typeface="Segoe UI" pitchFamily="34" charset="0"/>
              <a:cs typeface="Segoe UI" pitchFamily="34" charset="0"/>
            </a:endParaRP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9" name="Rectangle 8"/>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4584481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5898306"/>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4" tIns="45614" rIns="45614" bIns="45614" numCol="1" spcCol="0" rtlCol="0" fromWordArt="0" anchor="ctr" anchorCtr="0" forceAA="0" compatLnSpc="1">
            <a:prstTxWarp prst="textNoShape">
              <a:avLst/>
            </a:prstTxWarp>
            <a:noAutofit/>
          </a:bodyPr>
          <a:lstStyle/>
          <a:p>
            <a:pPr algn="ctr" defTabSz="911936" fontAlgn="base">
              <a:spcBef>
                <a:spcPct val="0"/>
              </a:spcBef>
              <a:spcAft>
                <a:spcPct val="0"/>
              </a:spcAft>
            </a:pPr>
            <a:endParaRPr lang="en-US" sz="1862"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20" y="1447803"/>
            <a:ext cx="11152189" cy="1988237"/>
          </a:xfrm>
        </p:spPr>
        <p:txBody>
          <a:bodyPr/>
          <a:lstStyle>
            <a:lvl1pPr marL="0" indent="0">
              <a:lnSpc>
                <a:spcPct val="95000"/>
              </a:lnSpc>
              <a:buNone/>
              <a:defRPr sz="3192">
                <a:gradFill>
                  <a:gsLst>
                    <a:gs pos="1250">
                      <a:srgbClr val="000000"/>
                    </a:gs>
                    <a:gs pos="100000">
                      <a:srgbClr val="000000"/>
                    </a:gs>
                  </a:gsLst>
                  <a:lin ang="5400000" scaled="0"/>
                </a:gradFill>
                <a:latin typeface="Consolas" pitchFamily="49" charset="0"/>
                <a:cs typeface="Consolas" pitchFamily="49" charset="0"/>
              </a:defRPr>
            </a:lvl1pPr>
            <a:lvl2pPr marL="3389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7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62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784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658479"/>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3"/>
            <a:ext cx="11152189" cy="664797"/>
          </a:xfrm>
        </p:spPr>
        <p:txBody>
          <a:bodyPr/>
          <a:lstStyle>
            <a:lvl1pPr>
              <a:defRPr sz="4788"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088" indent="-34208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162"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235" indent="-28507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294"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353" indent="-22805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79"/>
            <a:ext cx="12188826"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3591"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663859989"/>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713" y="228603"/>
            <a:ext cx="11194251" cy="568325"/>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07868" y="1563691"/>
            <a:ext cx="1117309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1"/>
          </p:nvPr>
        </p:nvSpPr>
        <p:spPr>
          <a:xfrm>
            <a:off x="558657" y="734407"/>
            <a:ext cx="11071516" cy="443199"/>
          </a:xfrm>
        </p:spPr>
        <p:txBody>
          <a:bodyPr/>
          <a:lstStyle>
            <a:lvl1pPr marL="0" indent="0">
              <a:buNone/>
              <a:defRPr>
                <a:solidFill>
                  <a:schemeClr val="accent3"/>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9010713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450130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txBox="1">
            <a:spLocks/>
          </p:cNvSpPr>
          <p:nvPr userDrawn="1"/>
        </p:nvSpPr>
        <p:spPr>
          <a:xfrm>
            <a:off x="513475" y="6057631"/>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495317" y="5878182"/>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886946" y="6164416"/>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cSld>
  <p:clrMapOvr>
    <a:masterClrMapping/>
  </p:clrMapOvr>
  <p:transition spd="slow">
    <p:push/>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184"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
        <p:nvSpPr>
          <p:cNvPr id="7" name="Title 1"/>
          <p:cNvSpPr txBox="1">
            <a:spLocks/>
          </p:cNvSpPr>
          <p:nvPr userDrawn="1"/>
        </p:nvSpPr>
        <p:spPr>
          <a:xfrm>
            <a:off x="9283822" y="4987770"/>
            <a:ext cx="16296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800" dirty="0" smtClean="0">
                <a:solidFill>
                  <a:schemeClr val="bg1"/>
                </a:solidFill>
                <a:latin typeface="+mj-lt"/>
              </a:rPr>
              <a:t>K 1 6 T  1</a:t>
            </a:r>
            <a:endParaRPr lang="en-US" sz="2800" dirty="0">
              <a:solidFill>
                <a:schemeClr val="bg1"/>
              </a:solidFill>
              <a:latin typeface="+mj-lt"/>
            </a:endParaRPr>
          </a:p>
        </p:txBody>
      </p:sp>
      <p:sp>
        <p:nvSpPr>
          <p:cNvPr id="8" name="Title 1"/>
          <p:cNvSpPr txBox="1">
            <a:spLocks/>
          </p:cNvSpPr>
          <p:nvPr userDrawn="1"/>
        </p:nvSpPr>
        <p:spPr>
          <a:xfrm>
            <a:off x="9268056" y="5082138"/>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4800" b="1" dirty="0" smtClean="0">
                <a:solidFill>
                  <a:schemeClr val="bg1"/>
                </a:solidFill>
                <a:latin typeface="+mj-lt"/>
                <a:ea typeface="Segoe UI" pitchFamily="34" charset="0"/>
                <a:cs typeface="Segoe UI" pitchFamily="34" charset="0"/>
              </a:rPr>
              <a:t>BigFive</a:t>
            </a:r>
            <a:endParaRPr lang="vi-VN" sz="6000" b="1" dirty="0">
              <a:solidFill>
                <a:schemeClr val="bg1"/>
              </a:solidFill>
              <a:latin typeface="+mj-lt"/>
              <a:ea typeface="Segoe UI" pitchFamily="34" charset="0"/>
              <a:cs typeface="Segoe UI" pitchFamily="34" charset="0"/>
            </a:endParaRPr>
          </a:p>
        </p:txBody>
      </p:sp>
      <p:sp>
        <p:nvSpPr>
          <p:cNvPr id="9" name="Rectangle 8"/>
          <p:cNvSpPr/>
          <p:nvPr userDrawn="1"/>
        </p:nvSpPr>
        <p:spPr>
          <a:xfrm>
            <a:off x="10665569" y="4993788"/>
            <a:ext cx="458780" cy="461665"/>
          </a:xfrm>
          <a:prstGeom prst="rect">
            <a:avLst/>
          </a:prstGeom>
        </p:spPr>
        <p:txBody>
          <a:bodyPr wrap="none">
            <a:spAutoFit/>
          </a:bodyPr>
          <a:lstStyle/>
          <a:p>
            <a:r>
              <a:rPr lang="en-US" sz="2400" kern="1200" dirty="0" smtClean="0">
                <a:solidFill>
                  <a:schemeClr val="bg1"/>
                </a:solidFill>
                <a:latin typeface="+mn-lt"/>
                <a:ea typeface="+mn-ea"/>
                <a:cs typeface="+mn-cs"/>
              </a:rPr>
              <a:t>®</a:t>
            </a:r>
            <a:endParaRPr lang="en-US" sz="2400" kern="1200" dirty="0">
              <a:solidFill>
                <a:schemeClr val="bg1"/>
              </a:solidFill>
              <a:latin typeface="+mn-lt"/>
              <a:ea typeface="+mn-ea"/>
              <a:cs typeface="+mn-cs"/>
            </a:endParaRPr>
          </a:p>
        </p:txBody>
      </p:sp>
    </p:spTree>
    <p:extLst>
      <p:ext uri="{BB962C8B-B14F-4D97-AF65-F5344CB8AC3E}">
        <p14:creationId xmlns:p14="http://schemas.microsoft.com/office/powerpoint/2010/main" val="3481988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6" y="2819606"/>
            <a:ext cx="11149013" cy="1218795"/>
          </a:xfrm>
        </p:spPr>
        <p:txBody>
          <a:bodyPr anchor="b" anchorCtr="0"/>
          <a:lstStyle>
            <a:lvl1pPr>
              <a:defRPr sz="8781" spc="-299" baseline="0">
                <a:gradFill>
                  <a:gsLst>
                    <a:gs pos="100000">
                      <a:schemeClr val="bg1"/>
                    </a:gs>
                    <a:gs pos="0">
                      <a:schemeClr val="bg1"/>
                    </a:gs>
                  </a:gsLst>
                  <a:lin ang="5400000" scaled="0"/>
                </a:gradFill>
              </a:defRPr>
            </a:lvl1pPr>
          </a:lstStyle>
          <a:p>
            <a:r>
              <a:rPr lang="en-US" dirty="0" smtClean="0"/>
              <a:t>Click to edit title style</a:t>
            </a:r>
            <a:endParaRPr lang="en-US" dirty="0"/>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solidFill>
                  <a:schemeClr val="bg1"/>
                </a:solidFill>
                <a:latin typeface="+mj-lt"/>
              </a:rPr>
              <a:t>K 1 6 T  1</a:t>
            </a:r>
            <a:endParaRPr lang="en-US" sz="1100" dirty="0">
              <a:solidFill>
                <a:schemeClr val="bg1"/>
              </a:solidFill>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solidFill>
                  <a:schemeClr val="bg1"/>
                </a:solidFill>
                <a:latin typeface="+mj-lt"/>
                <a:ea typeface="Segoe UI" pitchFamily="34" charset="0"/>
                <a:cs typeface="Segoe UI" pitchFamily="34" charset="0"/>
              </a:rPr>
              <a:t>BigFive</a:t>
            </a:r>
            <a:endParaRPr lang="vi-VN" sz="2800" b="1" dirty="0">
              <a:solidFill>
                <a:schemeClr val="bg1"/>
              </a:solidFill>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chemeClr val="bg1"/>
                </a:solidFill>
                <a:latin typeface="+mn-lt"/>
                <a:ea typeface="+mn-ea"/>
                <a:cs typeface="+mn-cs"/>
              </a:rPr>
              <a:t>®</a:t>
            </a:r>
            <a:endParaRPr lang="en-US" sz="1050" kern="1200" dirty="0">
              <a:solidFill>
                <a:schemeClr val="bg1"/>
              </a:solidFill>
              <a:latin typeface="+mn-lt"/>
              <a:ea typeface="+mn-ea"/>
              <a:cs typeface="+mn-cs"/>
            </a:endParaRPr>
          </a:p>
        </p:txBody>
      </p:sp>
    </p:spTree>
    <p:extLst>
      <p:ext uri="{BB962C8B-B14F-4D97-AF65-F5344CB8AC3E}">
        <p14:creationId xmlns:p14="http://schemas.microsoft.com/office/powerpoint/2010/main" val="1829984419"/>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14"/>
            <a:ext cx="10237786" cy="461665"/>
          </a:xfrm>
        </p:spPr>
        <p:txBody>
          <a:bodyPr>
            <a:noAutofit/>
          </a:bodyPr>
          <a:lstStyle>
            <a:lvl1pPr marL="0" indent="0" algn="l">
              <a:lnSpc>
                <a:spcPct val="90000"/>
              </a:lnSpc>
              <a:spcBef>
                <a:spcPts val="0"/>
              </a:spcBef>
              <a:buNone/>
              <a:defRPr lang="en-US" sz="3592" kern="1200" spc="-70" baseline="0" dirty="0">
                <a:gradFill>
                  <a:gsLst>
                    <a:gs pos="2083">
                      <a:schemeClr val="bg2"/>
                    </a:gs>
                    <a:gs pos="99000">
                      <a:schemeClr val="bg2"/>
                    </a:gs>
                  </a:gsLst>
                  <a:lin ang="5400000" scaled="0"/>
                </a:gradFill>
                <a:latin typeface="+mj-lt"/>
                <a:ea typeface="+mn-ea"/>
                <a:cs typeface="+mn-cs"/>
              </a:defRPr>
            </a:lvl1pPr>
            <a:lvl2pPr marL="456176" indent="0" algn="ctr">
              <a:buNone/>
              <a:defRPr>
                <a:solidFill>
                  <a:schemeClr val="tx1">
                    <a:tint val="75000"/>
                  </a:schemeClr>
                </a:solidFill>
              </a:defRPr>
            </a:lvl2pPr>
            <a:lvl3pPr marL="912351" indent="0" algn="ctr">
              <a:buNone/>
              <a:defRPr>
                <a:solidFill>
                  <a:schemeClr val="tx1">
                    <a:tint val="75000"/>
                  </a:schemeClr>
                </a:solidFill>
              </a:defRPr>
            </a:lvl3pPr>
            <a:lvl4pPr marL="1368528" indent="0" algn="ctr">
              <a:buNone/>
              <a:defRPr>
                <a:solidFill>
                  <a:schemeClr val="tx1">
                    <a:tint val="75000"/>
                  </a:schemeClr>
                </a:solidFill>
              </a:defRPr>
            </a:lvl4pPr>
            <a:lvl5pPr marL="1824704" indent="0" algn="ctr">
              <a:buNone/>
              <a:defRPr>
                <a:solidFill>
                  <a:schemeClr val="tx1">
                    <a:tint val="75000"/>
                  </a:schemeClr>
                </a:solidFill>
              </a:defRPr>
            </a:lvl5pPr>
            <a:lvl6pPr marL="2280880" indent="0" algn="ctr">
              <a:buNone/>
              <a:defRPr>
                <a:solidFill>
                  <a:schemeClr val="tx1">
                    <a:tint val="75000"/>
                  </a:schemeClr>
                </a:solidFill>
              </a:defRPr>
            </a:lvl6pPr>
            <a:lvl7pPr marL="2737055" indent="0" algn="ctr">
              <a:buNone/>
              <a:defRPr>
                <a:solidFill>
                  <a:schemeClr val="tx1">
                    <a:tint val="75000"/>
                  </a:schemeClr>
                </a:solidFill>
              </a:defRPr>
            </a:lvl7pPr>
            <a:lvl8pPr marL="3193231" indent="0" algn="ctr">
              <a:buNone/>
              <a:defRPr>
                <a:solidFill>
                  <a:schemeClr val="tx1">
                    <a:tint val="75000"/>
                  </a:schemeClr>
                </a:solidFill>
              </a:defRPr>
            </a:lvl8pPr>
            <a:lvl9pPr marL="3649408" indent="0" algn="ctr">
              <a:buNone/>
              <a:defRPr>
                <a:solidFill>
                  <a:schemeClr val="tx1">
                    <a:tint val="75000"/>
                  </a:schemeClr>
                </a:solidFill>
              </a:defRPr>
            </a:lvl9pPr>
          </a:lstStyle>
          <a:p>
            <a:pPr marL="0" marR="0" lvl="0" indent="0" algn="l" defTabSz="91235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45"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79" b="0" kern="1200" cap="none" spc="-399"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5" y="1447800"/>
            <a:ext cx="10237787" cy="914096"/>
          </a:xfrm>
        </p:spPr>
        <p:txBody>
          <a:bodyPr wrap="square" anchor="b">
            <a:noAutofit/>
          </a:bodyPr>
          <a:lstStyle>
            <a:lvl1pPr marL="0" indent="0">
              <a:buNone/>
              <a:defRPr sz="6585" spc="-150"/>
            </a:lvl1pPr>
          </a:lstStyle>
          <a:p>
            <a:pPr lvl="0"/>
            <a:r>
              <a:rPr lang="en-US" smtClean="0"/>
              <a:t>Click to edit Master text styles</a:t>
            </a:r>
          </a:p>
        </p:txBody>
      </p:sp>
    </p:spTree>
    <p:extLst>
      <p:ext uri="{BB962C8B-B14F-4D97-AF65-F5344CB8AC3E}">
        <p14:creationId xmlns:p14="http://schemas.microsoft.com/office/powerpoint/2010/main" val="28323874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tx2"/>
                    </a:gs>
                    <a:gs pos="0">
                      <a:schemeClr val="tx2"/>
                    </a:gs>
                  </a:gsLst>
                  <a:lin ang="5400000" scaled="0"/>
                </a:gradFill>
                <a:latin typeface="+mj-lt"/>
              </a:defRPr>
            </a:lvl1pPr>
            <a:lvl2pPr marL="0" indent="0">
              <a:buNone/>
              <a:defRPr sz="1996">
                <a:gradFill>
                  <a:gsLst>
                    <a:gs pos="100000">
                      <a:schemeClr val="bg2"/>
                    </a:gs>
                    <a:gs pos="6000">
                      <a:schemeClr val="bg2"/>
                    </a:gs>
                  </a:gsLst>
                  <a:lin ang="5400000" scaled="0"/>
                </a:gradFill>
              </a:defRPr>
            </a:lvl2pPr>
            <a:lvl3pPr marL="231265" indent="0">
              <a:buNone/>
              <a:defRPr sz="1996">
                <a:gradFill>
                  <a:gsLst>
                    <a:gs pos="100000">
                      <a:schemeClr val="bg2"/>
                    </a:gs>
                    <a:gs pos="6000">
                      <a:schemeClr val="bg2"/>
                    </a:gs>
                  </a:gsLst>
                  <a:lin ang="5400000" scaled="0"/>
                </a:gradFill>
              </a:defRPr>
            </a:lvl3pPr>
            <a:lvl4pPr marL="456194" indent="0">
              <a:buNone/>
              <a:defRPr sz="1996">
                <a:gradFill>
                  <a:gsLst>
                    <a:gs pos="100000">
                      <a:schemeClr val="bg2"/>
                    </a:gs>
                    <a:gs pos="6000">
                      <a:schemeClr val="bg2"/>
                    </a:gs>
                  </a:gsLst>
                  <a:lin ang="5400000" scaled="0"/>
                </a:gradFill>
              </a:defRPr>
            </a:lvl4pPr>
            <a:lvl5pPr marL="692212" indent="0">
              <a:buNone/>
              <a:defRPr sz="1996">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521412896"/>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6" y="1447799"/>
            <a:ext cx="11149013" cy="1975926"/>
          </a:xfrm>
          <a:prstGeom prst="rect">
            <a:avLst/>
          </a:prstGeom>
        </p:spPr>
        <p:txBody>
          <a:bodyPr/>
          <a:lstStyle>
            <a:lvl1pPr marL="0" indent="0">
              <a:spcBef>
                <a:spcPts val="2395"/>
              </a:spcBef>
              <a:buNone/>
              <a:defRPr sz="3991">
                <a:gradFill>
                  <a:gsLst>
                    <a:gs pos="100000">
                      <a:schemeClr val="bg2"/>
                    </a:gs>
                    <a:gs pos="0">
                      <a:schemeClr val="bg2"/>
                    </a:gs>
                  </a:gsLst>
                  <a:lin ang="5400000" scaled="0"/>
                </a:gradFill>
                <a:latin typeface="+mj-lt"/>
              </a:defRPr>
            </a:lvl1pPr>
            <a:lvl2pPr marL="0" indent="0">
              <a:buNone/>
              <a:defRPr sz="1996">
                <a:gradFill>
                  <a:gsLst>
                    <a:gs pos="100000">
                      <a:schemeClr val="bg2"/>
                    </a:gs>
                    <a:gs pos="0">
                      <a:schemeClr val="bg2"/>
                    </a:gs>
                  </a:gsLst>
                  <a:lin ang="5400000" scaled="0"/>
                </a:gradFill>
              </a:defRPr>
            </a:lvl2pPr>
            <a:lvl3pPr marL="231265" indent="0">
              <a:buNone/>
              <a:defRPr sz="1996">
                <a:gradFill>
                  <a:gsLst>
                    <a:gs pos="100000">
                      <a:schemeClr val="bg2"/>
                    </a:gs>
                    <a:gs pos="0">
                      <a:schemeClr val="bg2"/>
                    </a:gs>
                  </a:gsLst>
                  <a:lin ang="5400000" scaled="0"/>
                </a:gradFill>
              </a:defRPr>
            </a:lvl3pPr>
            <a:lvl4pPr marL="456194" indent="0">
              <a:buNone/>
              <a:defRPr sz="1996">
                <a:gradFill>
                  <a:gsLst>
                    <a:gs pos="100000">
                      <a:schemeClr val="bg2"/>
                    </a:gs>
                    <a:gs pos="0">
                      <a:schemeClr val="bg2"/>
                    </a:gs>
                  </a:gsLst>
                  <a:lin ang="5400000" scaled="0"/>
                </a:gradFill>
              </a:defRPr>
            </a:lvl4pPr>
            <a:lvl5pPr marL="692212" indent="0">
              <a:buNone/>
              <a:defRPr sz="1996">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62219340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6" y="228614"/>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6" y="1447799"/>
            <a:ext cx="11149013" cy="2043636"/>
          </a:xfrm>
          <a:prstGeom prst="rect">
            <a:avLst/>
          </a:prstGeom>
        </p:spPr>
        <p:txBody>
          <a:bodyPr/>
          <a:lstStyle>
            <a:lvl1pPr marL="283538" indent="-283538">
              <a:buFont typeface="Wingdings" pitchFamily="2" charset="2"/>
              <a:buChar char=""/>
              <a:defRPr sz="3991"/>
            </a:lvl1pPr>
            <a:lvl2pPr marL="516386" indent="-232850">
              <a:buFont typeface="Wingdings" pitchFamily="2" charset="2"/>
              <a:buChar char=""/>
              <a:defRPr>
                <a:latin typeface="+mn-lt"/>
              </a:defRPr>
            </a:lvl2pPr>
            <a:lvl3pPr marL="739732" indent="-223346">
              <a:buFont typeface="Wingdings" pitchFamily="2" charset="2"/>
              <a:buChar char=""/>
              <a:tabLst/>
              <a:defRPr>
                <a:latin typeface="+mn-lt"/>
              </a:defRPr>
            </a:lvl3pPr>
            <a:lvl4pPr marL="912388" indent="-172657">
              <a:buFont typeface="Wingdings" pitchFamily="2" charset="2"/>
              <a:buChar char=""/>
              <a:defRPr>
                <a:latin typeface="+mn-lt"/>
              </a:defRPr>
            </a:lvl4pPr>
            <a:lvl5pPr marL="1085046" indent="-172657">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83916654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00">
                      <a:schemeClr val="tx2"/>
                    </a:gs>
                    <a:gs pos="0">
                      <a:schemeClr val="tx2"/>
                    </a:gs>
                  </a:gsLst>
                  <a:lin ang="5400000" scaled="0"/>
                </a:gradFill>
                <a:latin typeface="+mj-lt"/>
              </a:defRPr>
            </a:lvl1pPr>
            <a:lvl2pPr marL="0" indent="0">
              <a:buNone/>
              <a:defRPr sz="1996"/>
            </a:lvl2pPr>
            <a:lvl3pPr marL="232850" indent="0">
              <a:buNone/>
              <a:defRPr sz="1996"/>
            </a:lvl3pPr>
            <a:lvl4pPr marL="456194" indent="0">
              <a:buNone/>
              <a:defRPr sz="1996"/>
            </a:lvl4pPr>
            <a:lvl5pPr marL="692212" indent="0">
              <a:buNone/>
              <a:defRPr sz="1996"/>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00">
                      <a:schemeClr val="tx2"/>
                    </a:gs>
                    <a:gs pos="0">
                      <a:schemeClr val="tx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250">
                      <a:schemeClr val="bg2"/>
                    </a:gs>
                    <a:gs pos="100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132034428"/>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4" y="1447814"/>
            <a:ext cx="5394960" cy="2462213"/>
          </a:xfrm>
        </p:spPr>
        <p:txBody>
          <a:bodyPr/>
          <a:lstStyle>
            <a:lvl1pPr marL="0" indent="0">
              <a:spcBef>
                <a:spcPts val="1197"/>
              </a:spcBef>
              <a:buNone/>
              <a:defRPr sz="3991">
                <a:gradFill>
                  <a:gsLst>
                    <a:gs pos="1000">
                      <a:schemeClr val="bg2"/>
                    </a:gs>
                    <a:gs pos="98000">
                      <a:schemeClr val="bg2"/>
                    </a:gs>
                  </a:gsLst>
                  <a:lin ang="5400000" scaled="0"/>
                </a:gradFill>
                <a:latin typeface="+mj-lt"/>
              </a:defRPr>
            </a:lvl1pPr>
            <a:lvl2pPr marL="0" indent="0">
              <a:buNone/>
              <a:defRPr sz="1996">
                <a:gradFill>
                  <a:gsLst>
                    <a:gs pos="1000">
                      <a:schemeClr val="bg2"/>
                    </a:gs>
                    <a:gs pos="98000">
                      <a:schemeClr val="bg2"/>
                    </a:gs>
                  </a:gsLst>
                  <a:lin ang="5400000" scaled="0"/>
                </a:gradFill>
              </a:defRPr>
            </a:lvl2pPr>
            <a:lvl3pPr marL="232850" indent="0">
              <a:buNone/>
              <a:defRPr sz="1996">
                <a:gradFill>
                  <a:gsLst>
                    <a:gs pos="1000">
                      <a:schemeClr val="bg2"/>
                    </a:gs>
                    <a:gs pos="98000">
                      <a:schemeClr val="bg2"/>
                    </a:gs>
                  </a:gsLst>
                  <a:lin ang="5400000" scaled="0"/>
                </a:gradFill>
              </a:defRPr>
            </a:lvl3pPr>
            <a:lvl4pPr marL="456194" indent="0">
              <a:buNone/>
              <a:defRPr sz="1996">
                <a:gradFill>
                  <a:gsLst>
                    <a:gs pos="1000">
                      <a:schemeClr val="bg2"/>
                    </a:gs>
                    <a:gs pos="98000">
                      <a:schemeClr val="bg2"/>
                    </a:gs>
                  </a:gsLst>
                  <a:lin ang="5400000" scaled="0"/>
                </a:gradFill>
              </a:defRPr>
            </a:lvl4pPr>
            <a:lvl5pPr marL="692212" indent="0">
              <a:buNone/>
              <a:defRPr sz="1996">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14"/>
            <a:ext cx="5394960" cy="2462213"/>
          </a:xfrm>
        </p:spPr>
        <p:txBody>
          <a:bodyPr/>
          <a:lstStyle>
            <a:lvl1pPr marL="0" indent="0">
              <a:spcBef>
                <a:spcPts val="1197"/>
              </a:spcBef>
              <a:buNone/>
              <a:defRPr lang="en-US" sz="3991" kern="1200" spc="-70" baseline="0" dirty="0" smtClean="0">
                <a:gradFill>
                  <a:gsLst>
                    <a:gs pos="1000">
                      <a:schemeClr val="bg2"/>
                    </a:gs>
                    <a:gs pos="98000">
                      <a:schemeClr val="bg2"/>
                    </a:gs>
                  </a:gsLst>
                  <a:lin ang="5400000" scaled="0"/>
                </a:gradFill>
                <a:latin typeface="+mj-lt"/>
                <a:ea typeface="+mn-ea"/>
                <a:cs typeface="+mn-cs"/>
              </a:defRPr>
            </a:lvl1pPr>
            <a:lvl2pPr marL="3168"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2pPr>
            <a:lvl3pPr marL="232850"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3pPr>
            <a:lvl4pPr marL="459362"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smtClean="0">
                <a:gradFill>
                  <a:gsLst>
                    <a:gs pos="1000">
                      <a:schemeClr val="bg2"/>
                    </a:gs>
                    <a:gs pos="98000">
                      <a:schemeClr val="bg2"/>
                    </a:gs>
                  </a:gsLst>
                  <a:lin ang="5400000" scaled="0"/>
                </a:gradFill>
                <a:latin typeface="+mn-lt"/>
                <a:ea typeface="+mn-ea"/>
                <a:cs typeface="+mn-cs"/>
              </a:defRPr>
            </a:lvl4pPr>
            <a:lvl5pPr marL="685876" marR="0" indent="0" algn="l" defTabSz="912351" rtl="0" eaLnBrk="1" fontAlgn="auto" latinLnBrk="0" hangingPunct="1">
              <a:lnSpc>
                <a:spcPct val="90000"/>
              </a:lnSpc>
              <a:spcBef>
                <a:spcPct val="20000"/>
              </a:spcBef>
              <a:spcAft>
                <a:spcPts val="0"/>
              </a:spcAft>
              <a:buClrTx/>
              <a:buSzPct val="90000"/>
              <a:buFont typeface="Arial" pitchFamily="34" charset="0"/>
              <a:buNone/>
              <a:tabLst/>
              <a:defRPr lang="en-US" sz="1996"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235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24029084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4" y="1447814"/>
            <a:ext cx="5394960" cy="2351413"/>
          </a:xfrm>
        </p:spPr>
        <p:txBody>
          <a:bodyPr>
            <a:spAutoFit/>
          </a:bodyPr>
          <a:lstStyle>
            <a:lvl1pPr marL="291457" indent="-291457">
              <a:spcBef>
                <a:spcPts val="1197"/>
              </a:spcBef>
              <a:buClr>
                <a:schemeClr val="bg2"/>
              </a:buClr>
              <a:buSzPct val="100000"/>
              <a:buFont typeface="Wingdings" pitchFamily="2" charset="2"/>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519554" indent="-228097">
              <a:defRPr sz="1996"/>
            </a:lvl2pPr>
            <a:lvl3pPr marL="684291" indent="-164737">
              <a:tabLst/>
              <a:defRPr sz="1996"/>
            </a:lvl3pPr>
            <a:lvl4pPr marL="861700" indent="-177409">
              <a:defRPr/>
            </a:lvl4pPr>
            <a:lvl5pPr marL="1026437" indent="-16473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14"/>
            <a:ext cx="5394960" cy="2720745"/>
          </a:xfrm>
        </p:spPr>
        <p:txBody>
          <a:bodyPr>
            <a:spAutoFit/>
          </a:bodyPr>
          <a:lstStyle>
            <a:lvl1pPr marL="338978" indent="-338978">
              <a:spcBef>
                <a:spcPts val="1197"/>
              </a:spcBef>
              <a:buClr>
                <a:schemeClr val="bg2"/>
              </a:buClr>
              <a:buFont typeface="Arial" pitchFamily="34" charset="0"/>
              <a:buChar char="•"/>
              <a:defRPr lang="en-US" sz="3592" kern="1200" spc="-70" baseline="0" dirty="0" smtClean="0">
                <a:gradFill>
                  <a:gsLst>
                    <a:gs pos="1250">
                      <a:schemeClr val="bg2"/>
                    </a:gs>
                    <a:gs pos="100000">
                      <a:schemeClr val="bg2"/>
                    </a:gs>
                  </a:gsLst>
                  <a:lin ang="5400000" scaled="0"/>
                </a:gradFill>
                <a:latin typeface="+mj-lt"/>
                <a:ea typeface="+mn-ea"/>
                <a:cs typeface="+mn-cs"/>
              </a:defRPr>
            </a:lvl1pPr>
            <a:lvl2pPr marL="633603" indent="-342146">
              <a:defRPr lang="en-US" sz="1996" kern="1200" spc="0" baseline="0" dirty="0" smtClean="0">
                <a:gradFill>
                  <a:gsLst>
                    <a:gs pos="1250">
                      <a:schemeClr val="bg2"/>
                    </a:gs>
                    <a:gs pos="100000">
                      <a:schemeClr val="bg2"/>
                    </a:gs>
                  </a:gsLst>
                  <a:lin ang="5400000" scaled="0"/>
                </a:gradFill>
                <a:latin typeface="+mn-lt"/>
                <a:ea typeface="+mn-ea"/>
                <a:cs typeface="+mn-cs"/>
              </a:defRPr>
            </a:lvl2pPr>
            <a:lvl3pPr marL="861700" indent="-342146">
              <a:defRPr lang="en-US" sz="1996" kern="1200" spc="0" baseline="0" dirty="0" smtClean="0">
                <a:gradFill>
                  <a:gsLst>
                    <a:gs pos="1250">
                      <a:schemeClr val="bg2"/>
                    </a:gs>
                    <a:gs pos="100000">
                      <a:schemeClr val="bg2"/>
                    </a:gs>
                  </a:gsLst>
                  <a:lin ang="5400000" scaled="0"/>
                </a:gradFill>
                <a:latin typeface="+mn-lt"/>
                <a:ea typeface="+mn-ea"/>
                <a:cs typeface="+mn-cs"/>
              </a:defRPr>
            </a:lvl3pPr>
            <a:lvl4pPr marL="1026437" indent="-342146">
              <a:defRPr lang="en-US" sz="1996" kern="1200" spc="0" baseline="0" dirty="0" smtClean="0">
                <a:gradFill>
                  <a:gsLst>
                    <a:gs pos="1250">
                      <a:schemeClr val="bg2"/>
                    </a:gs>
                    <a:gs pos="100000">
                      <a:schemeClr val="bg2"/>
                    </a:gs>
                  </a:gsLst>
                  <a:lin ang="5400000" scaled="0"/>
                </a:gradFill>
                <a:latin typeface="+mn-lt"/>
                <a:ea typeface="+mn-ea"/>
                <a:cs typeface="+mn-cs"/>
              </a:defRPr>
            </a:lvl4pPr>
            <a:lvl5pPr marL="1203846" indent="-342146">
              <a:defRPr lang="en-US" sz="1996" kern="1200" spc="0" baseline="0" dirty="0">
                <a:gradFill>
                  <a:gsLst>
                    <a:gs pos="1250">
                      <a:schemeClr val="bg2"/>
                    </a:gs>
                    <a:gs pos="100000">
                      <a:schemeClr val="bg2"/>
                    </a:gs>
                  </a:gsLst>
                  <a:lin ang="5400000" scaled="0"/>
                </a:gradFill>
                <a:latin typeface="+mn-lt"/>
                <a:ea typeface="+mn-ea"/>
                <a:cs typeface="+mn-cs"/>
              </a:defRPr>
            </a:lvl5pPr>
          </a:lstStyle>
          <a:p>
            <a:pPr marL="291457" marR="0" lvl="0"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Click to edit Master text styles</a:t>
            </a:r>
          </a:p>
          <a:p>
            <a:pPr marL="291457" marR="0" lvl="1"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Second level</a:t>
            </a:r>
          </a:p>
          <a:p>
            <a:pPr marL="291457" marR="0" lvl="2"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Third level</a:t>
            </a:r>
          </a:p>
          <a:p>
            <a:pPr marL="291457" marR="0" lvl="3"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Fourth level</a:t>
            </a:r>
          </a:p>
          <a:p>
            <a:pPr marL="291457" marR="0" lvl="4" indent="-291457" algn="l" defTabSz="912351" rtl="0" eaLnBrk="1" fontAlgn="auto" latinLnBrk="0" hangingPunct="1">
              <a:lnSpc>
                <a:spcPct val="90000"/>
              </a:lnSpc>
              <a:spcBef>
                <a:spcPts val="1197"/>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0"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311210616"/>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703" y="1447814"/>
            <a:ext cx="5433533" cy="1661993"/>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1" name="Rectangle 10"/>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105197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443520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push/>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6908397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tx2"/>
                    </a:gs>
                    <a:gs pos="0">
                      <a:schemeClr val="tx2"/>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8"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94580351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2" y="0"/>
            <a:ext cx="42386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2" y="1447814"/>
            <a:ext cx="3479801" cy="1661993"/>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188153" y="1681907"/>
            <a:ext cx="5484740" cy="332399"/>
          </a:xfrm>
          <a:prstGeom prst="rect">
            <a:avLst/>
          </a:prstGeom>
        </p:spPr>
        <p:txBody>
          <a:bodyPr>
            <a:noAutofit/>
          </a:bodyPr>
          <a:lstStyle>
            <a:lvl1pPr marL="0" indent="0">
              <a:spcBef>
                <a:spcPts val="1197"/>
              </a:spcBef>
              <a:buNone/>
              <a:defRPr lang="en-US" sz="1996" kern="1200" spc="0" dirty="0" smtClean="0">
                <a:gradFill>
                  <a:gsLst>
                    <a:gs pos="100000">
                      <a:schemeClr val="bg2"/>
                    </a:gs>
                    <a:gs pos="0">
                      <a:schemeClr val="bg2"/>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8"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0" name="Rectangle 9"/>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036335307"/>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4"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520706"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322043746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7"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3" y="1447801"/>
            <a:ext cx="5433533" cy="1178442"/>
          </a:xfrm>
          <a:prstGeom prst="rect">
            <a:avLst/>
          </a:prstGeom>
        </p:spPr>
        <p:txBody>
          <a:bodyPr>
            <a:noAutofit/>
          </a:bodyPr>
          <a:lstStyle>
            <a:lvl1pPr marL="0" indent="0">
              <a:buNone/>
              <a:defRPr sz="3991" b="0" cap="none" baseline="0">
                <a:gradFill>
                  <a:gsLst>
                    <a:gs pos="100000">
                      <a:schemeClr val="bg1"/>
                    </a:gs>
                    <a:gs pos="0">
                      <a:schemeClr val="bg1"/>
                    </a:gs>
                  </a:gsLst>
                  <a:lin ang="5400000" scaled="0"/>
                </a:gradFill>
                <a:latin typeface="+mj-lt"/>
              </a:defRPr>
            </a:lvl1pPr>
            <a:lvl2pPr marL="608152" indent="0">
              <a:buNone/>
              <a:defRPr sz="2694" b="1"/>
            </a:lvl2pPr>
            <a:lvl3pPr marL="1216305" indent="0">
              <a:buNone/>
              <a:defRPr sz="2395" b="1"/>
            </a:lvl3pPr>
            <a:lvl4pPr marL="1824457" indent="0">
              <a:buNone/>
              <a:defRPr sz="2095" b="1"/>
            </a:lvl4pPr>
            <a:lvl5pPr marL="2432609" indent="0">
              <a:buNone/>
              <a:defRPr sz="2095" b="1"/>
            </a:lvl5pPr>
            <a:lvl6pPr marL="3040763" indent="0">
              <a:buNone/>
              <a:defRPr sz="2095" b="1"/>
            </a:lvl6pPr>
            <a:lvl7pPr marL="3648915" indent="0">
              <a:buNone/>
              <a:defRPr sz="2095" b="1"/>
            </a:lvl7pPr>
            <a:lvl8pPr marL="4257067" indent="0">
              <a:buNone/>
              <a:defRPr sz="2095" b="1"/>
            </a:lvl8pPr>
            <a:lvl9pPr marL="4865220" indent="0">
              <a:buNone/>
              <a:defRPr sz="2095" b="1"/>
            </a:lvl9pPr>
          </a:lstStyle>
          <a:p>
            <a:pPr lvl="0"/>
            <a:r>
              <a:rPr lang="en-US" dirty="0" smtClean="0"/>
              <a:t>Click to edit Master text styles.</a:t>
            </a:r>
          </a:p>
        </p:txBody>
      </p:sp>
      <p:sp>
        <p:nvSpPr>
          <p:cNvPr id="9" name="Content Placeholder 5"/>
          <p:cNvSpPr>
            <a:spLocks noGrp="1"/>
          </p:cNvSpPr>
          <p:nvPr>
            <p:ph sz="quarter" idx="13"/>
          </p:nvPr>
        </p:nvSpPr>
        <p:spPr>
          <a:xfrm>
            <a:off x="6218097" y="2734985"/>
            <a:ext cx="5444165" cy="609398"/>
          </a:xfrm>
          <a:prstGeom prst="rect">
            <a:avLst/>
          </a:prstGeom>
        </p:spPr>
        <p:txBody>
          <a:bodyPr>
            <a:noAutofit/>
          </a:bodyPr>
          <a:lstStyle>
            <a:lvl1pPr marL="0" indent="0">
              <a:spcBef>
                <a:spcPts val="1197"/>
              </a:spcBef>
              <a:buFont typeface="Arial" pitchFamily="34" charset="0"/>
              <a:buNone/>
              <a:defRPr lang="en-US" sz="1996" kern="1200" spc="0" dirty="0" smtClean="0">
                <a:gradFill>
                  <a:gsLst>
                    <a:gs pos="100000">
                      <a:schemeClr val="bg1"/>
                    </a:gs>
                    <a:gs pos="0">
                      <a:schemeClr val="bg1"/>
                    </a:gs>
                  </a:gsLst>
                  <a:lin ang="5400000" scaled="0"/>
                </a:gradFill>
                <a:latin typeface="+mn-lt"/>
                <a:ea typeface="+mn-ea"/>
                <a:cs typeface="Segoe UI" pitchFamily="34" charset="0"/>
              </a:defRPr>
            </a:lvl1pPr>
            <a:lvl2pPr marL="912229" indent="-380095">
              <a:defRPr lang="en-US" sz="2095" kern="1200" dirty="0" smtClean="0">
                <a:solidFill>
                  <a:schemeClr val="bg2">
                    <a:lumMod val="50000"/>
                  </a:schemeClr>
                </a:solidFill>
                <a:latin typeface="+mn-lt"/>
                <a:ea typeface="+mn-ea"/>
                <a:cs typeface="Arial" pitchFamily="34" charset="0"/>
              </a:defRPr>
            </a:lvl2pPr>
            <a:lvl3pPr marL="912229" indent="-228057">
              <a:defRPr lang="en-US" sz="1896" kern="1200" dirty="0" smtClean="0">
                <a:solidFill>
                  <a:schemeClr val="bg2">
                    <a:lumMod val="50000"/>
                  </a:schemeClr>
                </a:solidFill>
                <a:latin typeface="+mn-lt"/>
                <a:ea typeface="+mn-ea"/>
                <a:cs typeface="Arial" pitchFamily="34" charset="0"/>
              </a:defRPr>
            </a:lvl3pPr>
            <a:lvl4pPr marL="1216305" indent="-228057">
              <a:defRPr lang="en-US" sz="1596" kern="1200" dirty="0" smtClean="0">
                <a:solidFill>
                  <a:schemeClr val="bg2">
                    <a:lumMod val="50000"/>
                  </a:schemeClr>
                </a:solidFill>
                <a:latin typeface="+mn-lt"/>
                <a:ea typeface="+mn-ea"/>
                <a:cs typeface="Arial" pitchFamily="34" charset="0"/>
              </a:defRPr>
            </a:lvl4pPr>
            <a:lvl5pPr marL="1444362" indent="-228057">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10"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11"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181708753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4"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219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4" y="1358067"/>
            <a:ext cx="11152188" cy="2863073"/>
          </a:xfrm>
          <a:prstGeom prst="rect">
            <a:avLst/>
          </a:prstGeom>
        </p:spPr>
        <p:txBody>
          <a:bodyPr>
            <a:normAutofit/>
          </a:bodyPr>
          <a:lstStyle>
            <a:lvl1pPr marL="0" indent="0">
              <a:lnSpc>
                <a:spcPct val="90000"/>
              </a:lnSpc>
              <a:buNone/>
              <a:defRPr sz="6386">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4" y="4343414"/>
            <a:ext cx="11152188" cy="470747"/>
          </a:xfrm>
          <a:prstGeom prst="rect">
            <a:avLst/>
          </a:prstGeom>
        </p:spPr>
        <p:txBody>
          <a:bodyPr>
            <a:normAutofit/>
          </a:bodyPr>
          <a:lstStyle>
            <a:lvl1pPr marL="0" indent="0">
              <a:lnSpc>
                <a:spcPct val="90000"/>
              </a:lnSpc>
              <a:buNone/>
              <a:defRPr sz="3592">
                <a:gradFill>
                  <a:gsLst>
                    <a:gs pos="100000">
                      <a:schemeClr val="bg1"/>
                    </a:gs>
                    <a:gs pos="0">
                      <a:schemeClr val="bg1"/>
                    </a:gs>
                  </a:gsLst>
                  <a:lin ang="5400000" scaled="0"/>
                </a:gradFill>
                <a:latin typeface="+mj-lt"/>
              </a:defRPr>
            </a:lvl1pPr>
            <a:lvl2pPr>
              <a:defRPr sz="6386">
                <a:solidFill>
                  <a:schemeClr val="tx2"/>
                </a:solidFill>
                <a:latin typeface="+mn-lt"/>
              </a:defRPr>
            </a:lvl2pPr>
          </a:lstStyle>
          <a:p>
            <a:pPr lvl="0"/>
            <a:r>
              <a:rPr lang="en-US" smtClean="0"/>
              <a:t>Click to edit Master text styles</a:t>
            </a:r>
          </a:p>
        </p:txBody>
      </p:sp>
      <p:sp>
        <p:nvSpPr>
          <p:cNvPr id="7"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9"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12" name="Rectangle 11"/>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133398014"/>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3" y="6399557"/>
            <a:ext cx="560686" cy="219456"/>
          </a:xfrm>
          <a:prstGeom prst="rect">
            <a:avLst/>
          </a:prstGeom>
        </p:spPr>
        <p:txBody>
          <a:bodyPr lIns="121899" tIns="60949" rIns="121899" bIns="60949" anchor="ctr"/>
          <a:lstStyle>
            <a:lvl1pPr algn="l">
              <a:defRPr sz="1596">
                <a:gradFill>
                  <a:gsLst>
                    <a:gs pos="100000">
                      <a:schemeClr val="bg2"/>
                    </a:gs>
                    <a:gs pos="0">
                      <a:schemeClr val="bg2"/>
                    </a:gs>
                  </a:gsLst>
                  <a:lin ang="5400000" scaled="0"/>
                </a:gradFill>
              </a:defRPr>
            </a:lvl1pPr>
          </a:lstStyle>
          <a:p>
            <a:pPr defTabSz="912351"/>
            <a:fld id="{727B4C2D-45E2-4621-8491-2995EB46A674}" type="slidenum">
              <a:rPr lang="en-US" smtClean="0">
                <a:gradFill>
                  <a:gsLst>
                    <a:gs pos="100000">
                      <a:srgbClr val="797A7D"/>
                    </a:gs>
                    <a:gs pos="0">
                      <a:srgbClr val="797A7D"/>
                    </a:gs>
                  </a:gsLst>
                  <a:lin ang="5400000" scaled="0"/>
                </a:gradFill>
              </a:rPr>
              <a:pPr defTabSz="912351"/>
              <a:t>‹#›</a:t>
            </a:fld>
            <a:endParaRPr lang="en-US" dirty="0">
              <a:gradFill>
                <a:gsLst>
                  <a:gs pos="100000">
                    <a:srgbClr val="797A7D"/>
                  </a:gs>
                  <a:gs pos="0">
                    <a:srgbClr val="797A7D"/>
                  </a:gs>
                </a:gsLst>
                <a:lin ang="5400000" scaled="0"/>
              </a:gradFill>
            </a:endParaRPr>
          </a:p>
        </p:txBody>
      </p:sp>
      <p:sp>
        <p:nvSpPr>
          <p:cNvPr id="5" name="Title 1"/>
          <p:cNvSpPr txBox="1">
            <a:spLocks/>
          </p:cNvSpPr>
          <p:nvPr userDrawn="1"/>
        </p:nvSpPr>
        <p:spPr>
          <a:xfrm>
            <a:off x="11155202" y="6126019"/>
            <a:ext cx="1237076"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100" dirty="0" smtClean="0">
                <a:latin typeface="+mj-lt"/>
              </a:rPr>
              <a:t>K 1 6 T  1</a:t>
            </a:r>
            <a:endParaRPr lang="en-US" sz="1100" dirty="0">
              <a:latin typeface="+mj-lt"/>
            </a:endParaRPr>
          </a:p>
        </p:txBody>
      </p:sp>
      <p:sp>
        <p:nvSpPr>
          <p:cNvPr id="7" name="Title 1"/>
          <p:cNvSpPr txBox="1">
            <a:spLocks/>
          </p:cNvSpPr>
          <p:nvPr userDrawn="1"/>
        </p:nvSpPr>
        <p:spPr>
          <a:xfrm>
            <a:off x="11137044" y="5946570"/>
            <a:ext cx="2505684"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2000" b="1" dirty="0" smtClean="0">
                <a:latin typeface="+mj-lt"/>
                <a:ea typeface="Segoe UI" pitchFamily="34" charset="0"/>
                <a:cs typeface="Segoe UI" pitchFamily="34" charset="0"/>
              </a:rPr>
              <a:t>BigFive</a:t>
            </a:r>
            <a:endParaRPr lang="vi-VN" sz="2800" b="1" dirty="0">
              <a:latin typeface="+mj-lt"/>
              <a:ea typeface="Segoe UI" pitchFamily="34" charset="0"/>
              <a:cs typeface="Segoe UI" pitchFamily="34" charset="0"/>
            </a:endParaRPr>
          </a:p>
        </p:txBody>
      </p:sp>
      <p:sp>
        <p:nvSpPr>
          <p:cNvPr id="8" name="Rectangle 7"/>
          <p:cNvSpPr/>
          <p:nvPr userDrawn="1"/>
        </p:nvSpPr>
        <p:spPr>
          <a:xfrm>
            <a:off x="11528673" y="6232804"/>
            <a:ext cx="309700" cy="261610"/>
          </a:xfrm>
          <a:prstGeom prst="rect">
            <a:avLst/>
          </a:prstGeom>
        </p:spPr>
        <p:txBody>
          <a:bodyPr wrap="none">
            <a:spAutoFit/>
          </a:bodyPr>
          <a:lstStyle/>
          <a:p>
            <a:r>
              <a:rPr lang="en-US" sz="1050" kern="1200" dirty="0" smtClean="0">
                <a:solidFill>
                  <a:srgbClr val="3397D3"/>
                </a:solidFill>
                <a:latin typeface="+mn-lt"/>
                <a:ea typeface="+mn-ea"/>
                <a:cs typeface="+mn-cs"/>
              </a:rPr>
              <a:t>®</a:t>
            </a:r>
            <a:endParaRPr lang="en-US" sz="1050" kern="1200" dirty="0">
              <a:solidFill>
                <a:srgbClr val="3397D3"/>
              </a:solidFill>
              <a:latin typeface="+mn-lt"/>
              <a:ea typeface="+mn-ea"/>
              <a:cs typeface="+mn-cs"/>
            </a:endParaRPr>
          </a:p>
        </p:txBody>
      </p:sp>
    </p:spTree>
    <p:extLst>
      <p:ext uri="{BB962C8B-B14F-4D97-AF65-F5344CB8AC3E}">
        <p14:creationId xmlns:p14="http://schemas.microsoft.com/office/powerpoint/2010/main" val="245106737"/>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7205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4"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9" tIns="45619" rIns="45619" bIns="45619" numCol="1" spcCol="0" rtlCol="0" fromWordArt="0" anchor="ctr" anchorCtr="0" forceAA="0" compatLnSpc="1">
            <a:prstTxWarp prst="textNoShape">
              <a:avLst/>
            </a:prstTxWarp>
            <a:noAutofit/>
          </a:bodyPr>
          <a:lstStyle/>
          <a:p>
            <a:pPr algn="ctr" defTabSz="912088" fontAlgn="base">
              <a:spcBef>
                <a:spcPct val="0"/>
              </a:spcBef>
              <a:spcAft>
                <a:spcPct val="0"/>
              </a:spcAft>
            </a:pPr>
            <a:endParaRPr lang="en-US" sz="1796"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9" y="1447814"/>
            <a:ext cx="11152188" cy="1988237"/>
          </a:xfrm>
        </p:spPr>
        <p:txBody>
          <a:bodyPr/>
          <a:lstStyle>
            <a:lvl1pPr marL="0" indent="0">
              <a:lnSpc>
                <a:spcPct val="95000"/>
              </a:lnSpc>
              <a:buNone/>
              <a:defRPr sz="3193">
                <a:gradFill>
                  <a:gsLst>
                    <a:gs pos="1250">
                      <a:srgbClr val="000000"/>
                    </a:gs>
                    <a:gs pos="100000">
                      <a:srgbClr val="000000"/>
                    </a:gs>
                  </a:gsLst>
                  <a:lin ang="5400000" scaled="0"/>
                </a:gradFill>
                <a:latin typeface="Consolas" pitchFamily="49" charset="0"/>
                <a:cs typeface="Consolas" pitchFamily="49" charset="0"/>
              </a:defRPr>
            </a:lvl1pPr>
            <a:lvl2pPr marL="338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182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675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802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1191600"/>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4" y="228614"/>
            <a:ext cx="11152188" cy="664797"/>
          </a:xfrm>
        </p:spPr>
        <p:txBody>
          <a:bodyPr/>
          <a:lstStyle>
            <a:lvl1pPr>
              <a:defRPr sz="478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6" y="1447799"/>
            <a:ext cx="11149013" cy="2043636"/>
          </a:xfrm>
          <a:prstGeom prst="rect">
            <a:avLst/>
          </a:prstGeom>
        </p:spPr>
        <p:txBody>
          <a:bodyPr/>
          <a:lstStyle>
            <a:lvl1pPr marL="342146" indent="-34214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267"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2388" indent="-28512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0485"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8582" indent="-228097">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4" y="6238890"/>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2"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3365474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2.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4.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theme" Target="../theme/theme7.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image" Target="../media/image2.png"/><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4" r:id="rId3"/>
    <p:sldLayoutId id="2147483723"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spd="slow">
    <p:push/>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spd="slow">
    <p:push dir="u"/>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bg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bg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bg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bg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33317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3" r:id="rId14"/>
    <p:sldLayoutId id="2147483744" r:id="rId15"/>
    <p:sldLayoutId id="2147483745" r:id="rId16"/>
    <p:sldLayoutId id="2147483835"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2"/>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2"/>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677169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9" r:id="rId22"/>
    <p:sldLayoutId id="2147483834" r:id="rId23"/>
  </p:sldLayoutIdLst>
  <p:transition>
    <p:fade/>
  </p:transition>
  <p:timing>
    <p:tnLst>
      <p:par>
        <p:cTn id="1" dur="indefinite" restart="never" nodeType="tmRoot"/>
      </p:par>
    </p:tnLst>
  </p:timing>
  <p:hf sldNum="0"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4"/>
            <a:ext cx="11152189"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66178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Lst>
  <p:transition>
    <p:fade/>
  </p:transition>
  <p:timing>
    <p:tnLst>
      <p:par>
        <p:cTn id="1" dur="indefinite" restart="never" nodeType="tmRoot"/>
      </p:par>
    </p:tnLst>
  </p:timing>
  <p:hf sldNum="0" hdr="0" ftr="0" dt="0"/>
  <p:txStyles>
    <p:titleStyle>
      <a:lvl1pPr algn="l" defTabSz="912199" rtl="0" eaLnBrk="1" latinLnBrk="0" hangingPunct="1">
        <a:lnSpc>
          <a:spcPct val="90000"/>
        </a:lnSpc>
        <a:spcBef>
          <a:spcPct val="0"/>
        </a:spcBef>
        <a:buNone/>
        <a:defRPr lang="en-US" sz="5453"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21" marR="0" indent="-338921" algn="l" defTabSz="912199" rtl="0" eaLnBrk="1" fontAlgn="auto" latinLnBrk="0" hangingPunct="1">
        <a:lnSpc>
          <a:spcPct val="90000"/>
        </a:lnSpc>
        <a:spcBef>
          <a:spcPct val="20000"/>
        </a:spcBef>
        <a:spcAft>
          <a:spcPts val="0"/>
        </a:spcAft>
        <a:buClrTx/>
        <a:buSzPct val="80000"/>
        <a:buFont typeface="Arial" pitchFamily="34" charset="0"/>
        <a:buChar char="•"/>
        <a:tabLst/>
        <a:defRPr sz="3591" kern="1200" spc="-70" baseline="0">
          <a:gradFill>
            <a:gsLst>
              <a:gs pos="1250">
                <a:schemeClr val="bg2"/>
              </a:gs>
              <a:gs pos="100000">
                <a:schemeClr val="bg2"/>
              </a:gs>
            </a:gsLst>
            <a:lin ang="5400000" scaled="0"/>
          </a:gradFill>
          <a:latin typeface="+mj-lt"/>
          <a:ea typeface="+mn-ea"/>
          <a:cs typeface="+mn-cs"/>
        </a:defRPr>
      </a:lvl1pPr>
      <a:lvl2pPr marL="571731" marR="0" indent="-232811" algn="l" defTabSz="912199" rtl="0" eaLnBrk="1" fontAlgn="auto" latinLnBrk="0" hangingPunct="1">
        <a:lnSpc>
          <a:spcPct val="90000"/>
        </a:lnSpc>
        <a:spcBef>
          <a:spcPct val="20000"/>
        </a:spcBef>
        <a:spcAft>
          <a:spcPts val="0"/>
        </a:spcAft>
        <a:buClrTx/>
        <a:buSzPct val="90000"/>
        <a:buFont typeface="Wingdings" pitchFamily="2" charset="2"/>
        <a:buChar char=""/>
        <a:tabLst/>
        <a:defRPr sz="2394" kern="1200" spc="0" baseline="0">
          <a:gradFill>
            <a:gsLst>
              <a:gs pos="1250">
                <a:schemeClr val="bg2"/>
              </a:gs>
              <a:gs pos="100000">
                <a:schemeClr val="bg2"/>
              </a:gs>
            </a:gsLst>
            <a:lin ang="5400000" scaled="0"/>
          </a:gradFill>
          <a:latin typeface="+mn-lt"/>
          <a:ea typeface="+mn-ea"/>
          <a:cs typeface="+mn-cs"/>
        </a:defRPr>
      </a:lvl2pPr>
      <a:lvl3pPr marL="796623"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796623" algn="l"/>
        </a:tabLst>
        <a:defRPr sz="2394" kern="1200" spc="0" baseline="0">
          <a:gradFill>
            <a:gsLst>
              <a:gs pos="1250">
                <a:schemeClr val="bg2"/>
              </a:gs>
              <a:gs pos="100000">
                <a:schemeClr val="bg2"/>
              </a:gs>
            </a:gsLst>
            <a:lin ang="5400000" scaled="0"/>
          </a:gradFill>
          <a:latin typeface="+mn-lt"/>
          <a:ea typeface="+mn-ea"/>
          <a:cs typeface="+mn-cs"/>
        </a:defRPr>
      </a:lvl3pPr>
      <a:lvl4pPr marL="1027849" marR="0" indent="-231226" algn="l" defTabSz="912199" rtl="0" eaLnBrk="1" fontAlgn="auto" latinLnBrk="0" hangingPunct="1">
        <a:lnSpc>
          <a:spcPct val="90000"/>
        </a:lnSpc>
        <a:spcBef>
          <a:spcPct val="20000"/>
        </a:spcBef>
        <a:spcAft>
          <a:spcPts val="0"/>
        </a:spcAft>
        <a:buClrTx/>
        <a:buSzPct val="90000"/>
        <a:buFont typeface="Wingdings" pitchFamily="2" charset="2"/>
        <a:buChar char=""/>
        <a:tabLst/>
        <a:defRPr sz="1995" kern="1200" spc="0" baseline="0">
          <a:gradFill>
            <a:gsLst>
              <a:gs pos="1250">
                <a:schemeClr val="bg2"/>
              </a:gs>
              <a:gs pos="100000">
                <a:schemeClr val="bg2"/>
              </a:gs>
            </a:gsLst>
            <a:lin ang="5400000" scaled="0"/>
          </a:gradFill>
          <a:latin typeface="+mn-lt"/>
          <a:ea typeface="+mn-ea"/>
          <a:cs typeface="+mn-cs"/>
        </a:defRPr>
      </a:lvl4pPr>
      <a:lvl5pPr marL="1252740" marR="0" indent="-224891" algn="l" defTabSz="912199" rtl="0" eaLnBrk="1" fontAlgn="auto" latinLnBrk="0" hangingPunct="1">
        <a:lnSpc>
          <a:spcPct val="90000"/>
        </a:lnSpc>
        <a:spcBef>
          <a:spcPct val="20000"/>
        </a:spcBef>
        <a:spcAft>
          <a:spcPts val="0"/>
        </a:spcAft>
        <a:buClrTx/>
        <a:buSzPct val="90000"/>
        <a:buFont typeface="Wingdings" pitchFamily="2" charset="2"/>
        <a:buChar char=""/>
        <a:tabLst>
          <a:tab pos="1252740" algn="l"/>
        </a:tabLst>
        <a:defRPr sz="1995" kern="1200" spc="0" baseline="0">
          <a:gradFill>
            <a:gsLst>
              <a:gs pos="1250">
                <a:schemeClr val="bg2"/>
              </a:gs>
              <a:gs pos="100000">
                <a:schemeClr val="bg2"/>
              </a:gs>
            </a:gsLst>
            <a:lin ang="5400000" scaled="0"/>
          </a:gradFill>
          <a:latin typeface="+mn-lt"/>
          <a:ea typeface="+mn-ea"/>
          <a:cs typeface="+mn-cs"/>
        </a:defRPr>
      </a:lvl5pPr>
      <a:lvl6pPr marL="2508548"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6pPr>
      <a:lvl7pPr marL="29646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7pPr>
      <a:lvl8pPr marL="3420747"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8pPr>
      <a:lvl9pPr marL="3876846" indent="-228050" algn="l" defTabSz="912199"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199" rtl="0" eaLnBrk="1" latinLnBrk="0" hangingPunct="1">
        <a:defRPr sz="1862" kern="1200">
          <a:solidFill>
            <a:schemeClr val="tx1"/>
          </a:solidFill>
          <a:latin typeface="+mn-lt"/>
          <a:ea typeface="+mn-ea"/>
          <a:cs typeface="+mn-cs"/>
        </a:defRPr>
      </a:lvl1pPr>
      <a:lvl2pPr marL="456100" algn="l" defTabSz="912199" rtl="0" eaLnBrk="1" latinLnBrk="0" hangingPunct="1">
        <a:defRPr sz="1862" kern="1200">
          <a:solidFill>
            <a:schemeClr val="tx1"/>
          </a:solidFill>
          <a:latin typeface="+mn-lt"/>
          <a:ea typeface="+mn-ea"/>
          <a:cs typeface="+mn-cs"/>
        </a:defRPr>
      </a:lvl2pPr>
      <a:lvl3pPr marL="912199" algn="l" defTabSz="912199" rtl="0" eaLnBrk="1" latinLnBrk="0" hangingPunct="1">
        <a:defRPr sz="1862" kern="1200">
          <a:solidFill>
            <a:schemeClr val="tx1"/>
          </a:solidFill>
          <a:latin typeface="+mn-lt"/>
          <a:ea typeface="+mn-ea"/>
          <a:cs typeface="+mn-cs"/>
        </a:defRPr>
      </a:lvl3pPr>
      <a:lvl4pPr marL="1368299" algn="l" defTabSz="912199" rtl="0" eaLnBrk="1" latinLnBrk="0" hangingPunct="1">
        <a:defRPr sz="1862" kern="1200">
          <a:solidFill>
            <a:schemeClr val="tx1"/>
          </a:solidFill>
          <a:latin typeface="+mn-lt"/>
          <a:ea typeface="+mn-ea"/>
          <a:cs typeface="+mn-cs"/>
        </a:defRPr>
      </a:lvl4pPr>
      <a:lvl5pPr marL="1824398" algn="l" defTabSz="912199" rtl="0" eaLnBrk="1" latinLnBrk="0" hangingPunct="1">
        <a:defRPr sz="1862" kern="1200">
          <a:solidFill>
            <a:schemeClr val="tx1"/>
          </a:solidFill>
          <a:latin typeface="+mn-lt"/>
          <a:ea typeface="+mn-ea"/>
          <a:cs typeface="+mn-cs"/>
        </a:defRPr>
      </a:lvl5pPr>
      <a:lvl6pPr marL="2280498" algn="l" defTabSz="912199" rtl="0" eaLnBrk="1" latinLnBrk="0" hangingPunct="1">
        <a:defRPr sz="1862" kern="1200">
          <a:solidFill>
            <a:schemeClr val="tx1"/>
          </a:solidFill>
          <a:latin typeface="+mn-lt"/>
          <a:ea typeface="+mn-ea"/>
          <a:cs typeface="+mn-cs"/>
        </a:defRPr>
      </a:lvl6pPr>
      <a:lvl7pPr marL="2736597" algn="l" defTabSz="912199" rtl="0" eaLnBrk="1" latinLnBrk="0" hangingPunct="1">
        <a:defRPr sz="1862" kern="1200">
          <a:solidFill>
            <a:schemeClr val="tx1"/>
          </a:solidFill>
          <a:latin typeface="+mn-lt"/>
          <a:ea typeface="+mn-ea"/>
          <a:cs typeface="+mn-cs"/>
        </a:defRPr>
      </a:lvl7pPr>
      <a:lvl8pPr marL="3192697" algn="l" defTabSz="912199" rtl="0" eaLnBrk="1" latinLnBrk="0" hangingPunct="1">
        <a:defRPr sz="1862" kern="1200">
          <a:solidFill>
            <a:schemeClr val="tx1"/>
          </a:solidFill>
          <a:latin typeface="+mn-lt"/>
          <a:ea typeface="+mn-ea"/>
          <a:cs typeface="+mn-cs"/>
        </a:defRPr>
      </a:lvl8pPr>
      <a:lvl9pPr marL="3648796" algn="l" defTabSz="912199" rtl="0" eaLnBrk="1" latinLnBrk="0" hangingPunct="1">
        <a:defRPr sz="186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6" y="228614"/>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4" y="1447814"/>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234373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 id="2147483813" r:id="rId20"/>
    <p:sldLayoutId id="2147483814" r:id="rId21"/>
  </p:sldLayoutIdLst>
  <p:transition>
    <p:fade/>
  </p:transition>
  <p:timing>
    <p:tnLst>
      <p:par>
        <p:cTn id="1" dur="indefinite" restart="never" nodeType="tmRoot"/>
      </p:par>
    </p:tnLst>
  </p:timing>
  <p:hf hdr="0" ftr="0" dt="0"/>
  <p:txStyles>
    <p:titleStyle>
      <a:lvl1pPr algn="l" defTabSz="912351" rtl="0" eaLnBrk="1" latinLnBrk="0" hangingPunct="1">
        <a:lnSpc>
          <a:spcPct val="90000"/>
        </a:lnSpc>
        <a:spcBef>
          <a:spcPct val="0"/>
        </a:spcBef>
        <a:buNone/>
        <a:defRPr lang="en-US" sz="5388"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8978" marR="0" indent="-338978" algn="l" defTabSz="912351" rtl="0" eaLnBrk="1" fontAlgn="auto" latinLnBrk="0" hangingPunct="1">
        <a:lnSpc>
          <a:spcPct val="90000"/>
        </a:lnSpc>
        <a:spcBef>
          <a:spcPct val="20000"/>
        </a:spcBef>
        <a:spcAft>
          <a:spcPts val="0"/>
        </a:spcAft>
        <a:buClrTx/>
        <a:buSzPct val="80000"/>
        <a:buFont typeface="Arial" pitchFamily="34" charset="0"/>
        <a:buChar char="•"/>
        <a:tabLst/>
        <a:defRPr sz="3592" kern="1200" spc="-70" baseline="0">
          <a:gradFill>
            <a:gsLst>
              <a:gs pos="1250">
                <a:schemeClr val="bg2"/>
              </a:gs>
              <a:gs pos="100000">
                <a:schemeClr val="bg2"/>
              </a:gs>
            </a:gsLst>
            <a:lin ang="5400000" scaled="0"/>
          </a:gradFill>
          <a:latin typeface="+mj-lt"/>
          <a:ea typeface="+mn-ea"/>
          <a:cs typeface="+mn-cs"/>
        </a:defRPr>
      </a:lvl1pPr>
      <a:lvl2pPr marL="571827" marR="0" indent="-232850" algn="l" defTabSz="912351" rtl="0" eaLnBrk="1" fontAlgn="auto" latinLnBrk="0" hangingPunct="1">
        <a:lnSpc>
          <a:spcPct val="90000"/>
        </a:lnSpc>
        <a:spcBef>
          <a:spcPct val="20000"/>
        </a:spcBef>
        <a:spcAft>
          <a:spcPts val="0"/>
        </a:spcAft>
        <a:buClrTx/>
        <a:buSzPct val="90000"/>
        <a:buFont typeface="Wingdings" pitchFamily="2" charset="2"/>
        <a:buChar char=""/>
        <a:tabLst/>
        <a:defRPr sz="2395" kern="1200" spc="0" baseline="0">
          <a:gradFill>
            <a:gsLst>
              <a:gs pos="1250">
                <a:schemeClr val="bg2"/>
              </a:gs>
              <a:gs pos="100000">
                <a:schemeClr val="bg2"/>
              </a:gs>
            </a:gsLst>
            <a:lin ang="5400000" scaled="0"/>
          </a:gradFill>
          <a:latin typeface="+mn-lt"/>
          <a:ea typeface="+mn-ea"/>
          <a:cs typeface="+mn-cs"/>
        </a:defRPr>
      </a:lvl2pPr>
      <a:lvl3pPr marL="796756"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796756" algn="l"/>
        </a:tabLst>
        <a:defRPr sz="2395" kern="1200" spc="0" baseline="0">
          <a:gradFill>
            <a:gsLst>
              <a:gs pos="1250">
                <a:schemeClr val="bg2"/>
              </a:gs>
              <a:gs pos="100000">
                <a:schemeClr val="bg2"/>
              </a:gs>
            </a:gsLst>
            <a:lin ang="5400000" scaled="0"/>
          </a:gradFill>
          <a:latin typeface="+mn-lt"/>
          <a:ea typeface="+mn-ea"/>
          <a:cs typeface="+mn-cs"/>
        </a:defRPr>
      </a:lvl3pPr>
      <a:lvl4pPr marL="1028021" marR="0" indent="-231265" algn="l" defTabSz="912351" rtl="0" eaLnBrk="1" fontAlgn="auto" latinLnBrk="0" hangingPunct="1">
        <a:lnSpc>
          <a:spcPct val="90000"/>
        </a:lnSpc>
        <a:spcBef>
          <a:spcPct val="20000"/>
        </a:spcBef>
        <a:spcAft>
          <a:spcPts val="0"/>
        </a:spcAft>
        <a:buClrTx/>
        <a:buSzPct val="90000"/>
        <a:buFont typeface="Wingdings" pitchFamily="2" charset="2"/>
        <a:buChar char=""/>
        <a:tabLst/>
        <a:defRPr sz="1996" kern="1200" spc="0" baseline="0">
          <a:gradFill>
            <a:gsLst>
              <a:gs pos="1250">
                <a:schemeClr val="bg2"/>
              </a:gs>
              <a:gs pos="100000">
                <a:schemeClr val="bg2"/>
              </a:gs>
            </a:gsLst>
            <a:lin ang="5400000" scaled="0"/>
          </a:gradFill>
          <a:latin typeface="+mn-lt"/>
          <a:ea typeface="+mn-ea"/>
          <a:cs typeface="+mn-cs"/>
        </a:defRPr>
      </a:lvl4pPr>
      <a:lvl5pPr marL="1252950" marR="0" indent="-224929" algn="l" defTabSz="912351" rtl="0" eaLnBrk="1" fontAlgn="auto" latinLnBrk="0" hangingPunct="1">
        <a:lnSpc>
          <a:spcPct val="90000"/>
        </a:lnSpc>
        <a:spcBef>
          <a:spcPct val="20000"/>
        </a:spcBef>
        <a:spcAft>
          <a:spcPts val="0"/>
        </a:spcAft>
        <a:buClrTx/>
        <a:buSzPct val="90000"/>
        <a:buFont typeface="Wingdings" pitchFamily="2" charset="2"/>
        <a:buChar char=""/>
        <a:tabLst>
          <a:tab pos="1252950" algn="l"/>
        </a:tabLst>
        <a:defRPr sz="1996" kern="1200" spc="0" baseline="0">
          <a:gradFill>
            <a:gsLst>
              <a:gs pos="1250">
                <a:schemeClr val="bg2"/>
              </a:gs>
              <a:gs pos="100000">
                <a:schemeClr val="bg2"/>
              </a:gs>
            </a:gsLst>
            <a:lin ang="5400000" scaled="0"/>
          </a:gradFill>
          <a:latin typeface="+mn-lt"/>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2" cy="60960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58831"/>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p:fade/>
  </p:transition>
  <p:timing>
    <p:tnLst>
      <p:par>
        <p:cTn id="1" dur="indefinite" restart="never" nodeType="tmRoot"/>
      </p:par>
    </p:tnLst>
  </p:timing>
  <p:txStyles>
    <p:title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p:titleStyle>
    <p:bodyStyle>
      <a:lvl1pPr marL="460375" indent="-460375" algn="l" defTabSz="912813" rtl="0" eaLnBrk="1" fontAlgn="base" hangingPunct="1">
        <a:lnSpc>
          <a:spcPct val="90000"/>
        </a:lnSpc>
        <a:spcBef>
          <a:spcPct val="20000"/>
        </a:spcBef>
        <a:spcAft>
          <a:spcPct val="0"/>
        </a:spcAft>
        <a:buSzPct val="90000"/>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1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jpg"/><Relationship Id="rId1" Type="http://schemas.openxmlformats.org/officeDocument/2006/relationships/slideLayout" Target="../slideLayouts/slideLayout74.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31.xml"/><Relationship Id="rId4" Type="http://schemas.openxmlformats.org/officeDocument/2006/relationships/image" Target="../media/image61.jp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31.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31.xml"/><Relationship Id="rId6" Type="http://schemas.openxmlformats.org/officeDocument/2006/relationships/image" Target="../media/image20.jpg"/><Relationship Id="rId11" Type="http://schemas.openxmlformats.org/officeDocument/2006/relationships/image" Target="../media/image25.jpg"/><Relationship Id="rId5" Type="http://schemas.openxmlformats.org/officeDocument/2006/relationships/image" Target="../media/image19.jpg"/><Relationship Id="rId10" Type="http://schemas.openxmlformats.org/officeDocument/2006/relationships/image" Target="../media/image24.jpg"/><Relationship Id="rId4" Type="http://schemas.openxmlformats.org/officeDocument/2006/relationships/image" Target="../media/image18.jpg"/><Relationship Id="rId9" Type="http://schemas.openxmlformats.org/officeDocument/2006/relationships/image" Target="../media/image23.jp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33.jpeg"/><Relationship Id="rId18" Type="http://schemas.openxmlformats.org/officeDocument/2006/relationships/image" Target="../media/image38.png"/><Relationship Id="rId26" Type="http://schemas.openxmlformats.org/officeDocument/2006/relationships/image" Target="../media/image44.png"/><Relationship Id="rId3" Type="http://schemas.openxmlformats.org/officeDocument/2006/relationships/notesSlide" Target="../notesSlides/notesSlide6.xml"/><Relationship Id="rId21" Type="http://schemas.openxmlformats.org/officeDocument/2006/relationships/image" Target="../media/image29.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3.png"/><Relationship Id="rId2" Type="http://schemas.openxmlformats.org/officeDocument/2006/relationships/slideLayout" Target="../slideLayouts/slideLayout30.xml"/><Relationship Id="rId16" Type="http://schemas.openxmlformats.org/officeDocument/2006/relationships/image" Target="../media/image36.png"/><Relationship Id="rId20" Type="http://schemas.openxmlformats.org/officeDocument/2006/relationships/oleObject" Target="../embeddings/oleObject4.bin"/><Relationship Id="rId29" Type="http://schemas.openxmlformats.org/officeDocument/2006/relationships/image" Target="../media/image47.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1.png"/><Relationship Id="rId24" Type="http://schemas.openxmlformats.org/officeDocument/2006/relationships/image" Target="../media/image42.png"/><Relationship Id="rId5" Type="http://schemas.openxmlformats.org/officeDocument/2006/relationships/image" Target="../media/image26.png"/><Relationship Id="rId15" Type="http://schemas.openxmlformats.org/officeDocument/2006/relationships/image" Target="../media/image35.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30.png"/><Relationship Id="rId19" Type="http://schemas.openxmlformats.org/officeDocument/2006/relationships/image" Target="../media/image39.png"/><Relationship Id="rId31" Type="http://schemas.openxmlformats.org/officeDocument/2006/relationships/image" Target="../media/image49.png"/><Relationship Id="rId4" Type="http://schemas.openxmlformats.org/officeDocument/2006/relationships/oleObject" Target="../embeddings/oleObject1.bin"/><Relationship Id="rId9" Type="http://schemas.openxmlformats.org/officeDocument/2006/relationships/image" Target="../media/image28.png"/><Relationship Id="rId14" Type="http://schemas.openxmlformats.org/officeDocument/2006/relationships/image" Target="../media/image34.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p:txBody>
          <a:bodyPr/>
          <a:lstStyle/>
          <a:p>
            <a:r>
              <a:rPr lang="en-US" dirty="0" smtClean="0"/>
              <a:t>Software Process and Quality Management</a:t>
            </a:r>
            <a:endParaRPr lang="en-US" dirty="0"/>
          </a:p>
        </p:txBody>
      </p:sp>
      <p:sp>
        <p:nvSpPr>
          <p:cNvPr id="9" name="Subtitle 2"/>
          <p:cNvSpPr>
            <a:spLocks noGrp="1"/>
          </p:cNvSpPr>
          <p:nvPr>
            <p:ph type="subTitle" idx="1"/>
          </p:nvPr>
        </p:nvSpPr>
        <p:spPr>
          <a:xfrm>
            <a:off x="4181453" y="5029202"/>
            <a:ext cx="6870702" cy="958643"/>
          </a:xfrm>
        </p:spPr>
        <p:txBody>
          <a:bodyPr/>
          <a:lstStyle/>
          <a:p>
            <a:r>
              <a:rPr lang="en-US" sz="3200" dirty="0" smtClean="0">
                <a:solidFill>
                  <a:srgbClr val="5F5F5F">
                    <a:alpha val="99000"/>
                  </a:srgbClr>
                </a:solidFill>
              </a:rPr>
              <a:t>6 Sigma Presentation</a:t>
            </a:r>
            <a:endParaRPr lang="en-US" sz="3200" dirty="0">
              <a:solidFill>
                <a:srgbClr val="5F5F5F">
                  <a:alpha val="99000"/>
                </a:srgbClr>
              </a:solidFill>
            </a:endParaRPr>
          </a:p>
        </p:txBody>
      </p:sp>
      <p:sp>
        <p:nvSpPr>
          <p:cNvPr id="10" name="Title 4"/>
          <p:cNvSpPr txBox="1">
            <a:spLocks/>
          </p:cNvSpPr>
          <p:nvPr/>
        </p:nvSpPr>
        <p:spPr>
          <a:xfrm>
            <a:off x="519112" y="235963"/>
            <a:ext cx="11149013" cy="312717"/>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1800" b="0" dirty="0" smtClean="0">
                <a:gradFill>
                  <a:gsLst>
                    <a:gs pos="0">
                      <a:schemeClr val="tx1"/>
                    </a:gs>
                    <a:gs pos="100000">
                      <a:schemeClr val="tx1"/>
                    </a:gs>
                  </a:gsLst>
                  <a:lin ang="5400000" scaled="0"/>
                </a:gradFill>
              </a:rPr>
              <a:t>Team Assignment 02</a:t>
            </a:r>
            <a:endParaRPr lang="en-US" sz="1800" b="0" dirty="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08397458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pPr defTabSz="912351">
              <a:spcBef>
                <a:spcPct val="20000"/>
              </a:spcBef>
              <a:buSzPct val="80000"/>
            </a:pPr>
            <a:r>
              <a:rPr lang="en-US" spc="-70" dirty="0">
                <a:gradFill>
                  <a:gsLst>
                    <a:gs pos="100000">
                      <a:srgbClr val="FFFFFF"/>
                    </a:gs>
                    <a:gs pos="0">
                      <a:srgbClr val="FFFFFF"/>
                    </a:gs>
                  </a:gsLst>
                  <a:lin ang="5400000" scaled="0"/>
                </a:gradFill>
                <a:latin typeface="Segoe UI Light"/>
              </a:rPr>
              <a:t>Why is six sigma important?</a:t>
            </a:r>
            <a:endParaRPr lang="vi-VN" spc="-70" dirty="0">
              <a:gradFill>
                <a:gsLst>
                  <a:gs pos="100000">
                    <a:srgbClr val="FFFFFF"/>
                  </a:gs>
                  <a:gs pos="0">
                    <a:srgbClr val="FFFFFF"/>
                  </a:gs>
                </a:gsLst>
                <a:lin ang="5400000" scaled="0"/>
              </a:gradFill>
              <a:latin typeface="Segoe UI Light"/>
            </a:endParaRP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t>Thai Anh</a:t>
            </a:r>
          </a:p>
        </p:txBody>
      </p:sp>
    </p:spTree>
    <p:extLst>
      <p:ext uri="{BB962C8B-B14F-4D97-AF65-F5344CB8AC3E}">
        <p14:creationId xmlns:p14="http://schemas.microsoft.com/office/powerpoint/2010/main" val="109549175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1105431"/>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Why is six sigma important?</a:t>
            </a:r>
            <a:endParaRPr lang="vi-VN" sz="3991" spc="-70" dirty="0">
              <a:gradFill>
                <a:gsLst>
                  <a:gs pos="100000">
                    <a:srgbClr val="FFFFFF"/>
                  </a:gs>
                  <a:gs pos="0">
                    <a:srgbClr val="FFFFFF"/>
                  </a:gs>
                </a:gsLst>
                <a:lin ang="5400000" scaled="0"/>
              </a:gradFill>
              <a:latin typeface="Segoe UI Light"/>
            </a:endParaRPr>
          </a:p>
        </p:txBody>
      </p:sp>
      <p:sp>
        <p:nvSpPr>
          <p:cNvPr id="8" name="Rectangle 7"/>
          <p:cNvSpPr/>
          <p:nvPr/>
        </p:nvSpPr>
        <p:spPr>
          <a:xfrm>
            <a:off x="4453466" y="721356"/>
            <a:ext cx="6410554" cy="4920963"/>
          </a:xfrm>
          <a:prstGeom prst="rect">
            <a:avLst/>
          </a:prstGeom>
        </p:spPr>
        <p:txBody>
          <a:bodyPr wrap="square">
            <a:spAutoFit/>
          </a:bodyPr>
          <a:lstStyle/>
          <a:p>
            <a:pPr>
              <a:lnSpc>
                <a:spcPct val="200000"/>
              </a:lnSpc>
            </a:pPr>
            <a:r>
              <a:rPr lang="en-US" sz="2000" dirty="0">
                <a:solidFill>
                  <a:srgbClr val="5F5F5F"/>
                </a:solidFill>
              </a:rPr>
              <a:t>Six Sigma emerged as a natural evolution in business to increase profit by eliminating defects</a:t>
            </a:r>
          </a:p>
          <a:p>
            <a:pPr>
              <a:lnSpc>
                <a:spcPct val="200000"/>
              </a:lnSpc>
            </a:pPr>
            <a:r>
              <a:rPr lang="en-US" sz="2000" dirty="0">
                <a:solidFill>
                  <a:srgbClr val="5F5F5F"/>
                </a:solidFill>
              </a:rPr>
              <a:t>The Current business environment now demands and rewards innovation more than ever before due to:</a:t>
            </a:r>
          </a:p>
          <a:p>
            <a:pPr>
              <a:lnSpc>
                <a:spcPct val="200000"/>
              </a:lnSpc>
              <a:buFont typeface="Wingdings" pitchFamily="2" charset="2"/>
              <a:buChar char="Ø"/>
            </a:pPr>
            <a:r>
              <a:rPr lang="en-US" sz="2000" dirty="0">
                <a:solidFill>
                  <a:srgbClr val="5F5F5F"/>
                </a:solidFill>
              </a:rPr>
              <a:t>Customer Expectations</a:t>
            </a:r>
          </a:p>
          <a:p>
            <a:pPr>
              <a:lnSpc>
                <a:spcPct val="200000"/>
              </a:lnSpc>
              <a:buFont typeface="Wingdings" pitchFamily="2" charset="2"/>
              <a:buChar char="Ø"/>
            </a:pPr>
            <a:r>
              <a:rPr lang="en-US" sz="2000" dirty="0">
                <a:solidFill>
                  <a:srgbClr val="5F5F5F"/>
                </a:solidFill>
              </a:rPr>
              <a:t>Technological Change</a:t>
            </a:r>
          </a:p>
          <a:p>
            <a:pPr>
              <a:lnSpc>
                <a:spcPct val="200000"/>
              </a:lnSpc>
              <a:buFont typeface="Wingdings" pitchFamily="2" charset="2"/>
              <a:buChar char="Ø"/>
            </a:pPr>
            <a:r>
              <a:rPr lang="en-US" sz="2000" dirty="0">
                <a:solidFill>
                  <a:srgbClr val="5F5F5F"/>
                </a:solidFill>
              </a:rPr>
              <a:t>Global Competition</a:t>
            </a:r>
          </a:p>
          <a:p>
            <a:pPr>
              <a:lnSpc>
                <a:spcPct val="200000"/>
              </a:lnSpc>
              <a:buFont typeface="Wingdings" pitchFamily="2" charset="2"/>
              <a:buChar char="Ø"/>
            </a:pPr>
            <a:r>
              <a:rPr lang="en-US" sz="2000" dirty="0">
                <a:solidFill>
                  <a:srgbClr val="5F5F5F"/>
                </a:solidFill>
              </a:rPr>
              <a:t>Market Fragmentation</a:t>
            </a:r>
          </a:p>
        </p:txBody>
      </p:sp>
    </p:spTree>
    <p:extLst>
      <p:ext uri="{BB962C8B-B14F-4D97-AF65-F5344CB8AC3E}">
        <p14:creationId xmlns:p14="http://schemas.microsoft.com/office/powerpoint/2010/main" val="202145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201" y="1289053"/>
            <a:ext cx="3792599" cy="552715"/>
          </a:xfrm>
          <a:prstGeom prst="rect">
            <a:avLst/>
          </a:prstGeom>
          <a:noFill/>
        </p:spPr>
        <p:txBody>
          <a:bodyPr wrap="square" lIns="0" tIns="0" rIns="0" bIns="0" rtlCol="0">
            <a:spAutoFit/>
          </a:bodyPr>
          <a:lstStyle/>
          <a:p>
            <a:pPr defTabSz="912351">
              <a:lnSpc>
                <a:spcPct val="90000"/>
              </a:lnSpc>
              <a:spcBef>
                <a:spcPct val="20000"/>
              </a:spcBef>
              <a:buSzPct val="80000"/>
            </a:pPr>
            <a:r>
              <a:rPr lang="en-US" sz="3991" spc="-70" dirty="0" smtClean="0">
                <a:gradFill>
                  <a:gsLst>
                    <a:gs pos="100000">
                      <a:srgbClr val="FFFFFF"/>
                    </a:gs>
                    <a:gs pos="0">
                      <a:srgbClr val="FFFFFF"/>
                    </a:gs>
                  </a:gsLst>
                  <a:lin ang="5400000" scaled="0"/>
                </a:gradFill>
                <a:latin typeface="Segoe UI Light"/>
              </a:rPr>
              <a:t>Six sigma levels</a:t>
            </a:r>
            <a:endParaRPr lang="vi-VN" sz="3991" spc="-70" dirty="0">
              <a:gradFill>
                <a:gsLst>
                  <a:gs pos="100000">
                    <a:srgbClr val="FFFFFF"/>
                  </a:gs>
                  <a:gs pos="0">
                    <a:srgbClr val="FFFFFF"/>
                  </a:gs>
                </a:gsLst>
                <a:lin ang="5400000" scaled="0"/>
              </a:gradFill>
              <a:latin typeface="Segoe UI Light"/>
            </a:endParaRPr>
          </a:p>
        </p:txBody>
      </p:sp>
      <p:graphicFrame>
        <p:nvGraphicFramePr>
          <p:cNvPr id="3" name="Table 2"/>
          <p:cNvGraphicFramePr>
            <a:graphicFrameLocks noGrp="1"/>
          </p:cNvGraphicFramePr>
          <p:nvPr>
            <p:extLst>
              <p:ext uri="{D42A27DB-BD31-4B8C-83A1-F6EECF244321}">
                <p14:modId xmlns:p14="http://schemas.microsoft.com/office/powerpoint/2010/main" val="643626738"/>
              </p:ext>
            </p:extLst>
          </p:nvPr>
        </p:nvGraphicFramePr>
        <p:xfrm>
          <a:off x="4460293" y="1377956"/>
          <a:ext cx="7393041" cy="4326193"/>
        </p:xfrm>
        <a:graphic>
          <a:graphicData uri="http://schemas.openxmlformats.org/drawingml/2006/table">
            <a:tbl>
              <a:tblPr firstRow="1" firstCol="1" bandRow="1">
                <a:tableStyleId>{2D5ABB26-0587-4C30-8999-92F81FD0307C}</a:tableStyleId>
              </a:tblPr>
              <a:tblGrid>
                <a:gridCol w="1449440"/>
                <a:gridCol w="1659467"/>
                <a:gridCol w="2296089"/>
                <a:gridCol w="1988045"/>
              </a:tblGrid>
              <a:tr h="472014">
                <a:tc>
                  <a:txBody>
                    <a:bodyPr/>
                    <a:lstStyle/>
                    <a:p>
                      <a:pPr marL="0" marR="0">
                        <a:lnSpc>
                          <a:spcPct val="115000"/>
                        </a:lnSpc>
                        <a:spcBef>
                          <a:spcPts val="0"/>
                        </a:spcBef>
                        <a:spcAft>
                          <a:spcPts val="1000"/>
                        </a:spcAft>
                      </a:pPr>
                      <a:r>
                        <a:rPr lang="vi-VN" sz="1800" b="1" dirty="0">
                          <a:solidFill>
                            <a:schemeClr val="bg1"/>
                          </a:solidFill>
                          <a:effectLst/>
                        </a:rPr>
                        <a:t>Sigma level</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u="none" strike="noStrike" dirty="0" smtClean="0">
                          <a:solidFill>
                            <a:schemeClr val="bg1"/>
                          </a:solidFill>
                          <a:effectLst/>
                        </a:rPr>
                        <a:t>DP</a:t>
                      </a:r>
                      <a:r>
                        <a:rPr lang="en-US" sz="1800" b="1" u="none" strike="noStrike" dirty="0" smtClean="0">
                          <a:solidFill>
                            <a:schemeClr val="bg1"/>
                          </a:solidFill>
                          <a:effectLst/>
                        </a:rPr>
                        <a:t>MO</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 defective</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c>
                  <a:txBody>
                    <a:bodyPr/>
                    <a:lstStyle/>
                    <a:p>
                      <a:pPr marL="0" marR="0">
                        <a:lnSpc>
                          <a:spcPct val="115000"/>
                        </a:lnSpc>
                        <a:spcBef>
                          <a:spcPts val="0"/>
                        </a:spcBef>
                        <a:spcAft>
                          <a:spcPts val="1000"/>
                        </a:spcAft>
                      </a:pPr>
                      <a:r>
                        <a:rPr lang="vi-VN" sz="1800" b="1" dirty="0" smtClean="0">
                          <a:solidFill>
                            <a:schemeClr val="bg1"/>
                          </a:solidFill>
                          <a:effectLst/>
                        </a:rPr>
                        <a:t>Percentage yield</a:t>
                      </a:r>
                      <a:endParaRPr lang="en-US" sz="1800" b="1" dirty="0">
                        <a:solidFill>
                          <a:schemeClr val="bg1"/>
                        </a:solidFill>
                        <a:effectLst/>
                        <a:latin typeface="Calibri"/>
                        <a:ea typeface="Calibri"/>
                        <a:cs typeface="Times New Roman"/>
                      </a:endParaRPr>
                    </a:p>
                  </a:txBody>
                  <a:tcPr marL="68580" marR="68580" marT="0" marB="0">
                    <a:solidFill>
                      <a:schemeClr val="accent1">
                        <a:lumMod val="40000"/>
                        <a:lumOff val="60000"/>
                      </a:schemeClr>
                    </a:solidFill>
                  </a:tcPr>
                </a:tc>
              </a:tr>
              <a:tr h="550597">
                <a:tc>
                  <a:txBody>
                    <a:bodyPr/>
                    <a:lstStyle/>
                    <a:p>
                      <a:pPr marL="0" marR="0">
                        <a:lnSpc>
                          <a:spcPct val="115000"/>
                        </a:lnSpc>
                        <a:spcBef>
                          <a:spcPts val="0"/>
                        </a:spcBef>
                        <a:spcAft>
                          <a:spcPts val="1000"/>
                        </a:spcAft>
                      </a:pPr>
                      <a:r>
                        <a:rPr lang="vi-VN" sz="1800">
                          <a:effectLst/>
                        </a:rPr>
                        <a:t>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691,462</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308,538</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31%</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69%</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66,807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6.7%</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93.3%</a:t>
                      </a:r>
                      <a:endParaRPr lang="en-US" sz="1800" dirty="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6,210</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0.62%</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99.38%</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5</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233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0.023%</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99.977%</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6</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0.00034%</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99.99966%</a:t>
                      </a:r>
                      <a:endParaRPr lang="en-US" sz="1800">
                        <a:solidFill>
                          <a:srgbClr val="2F5496"/>
                        </a:solidFill>
                        <a:effectLst/>
                        <a:latin typeface="Calibri"/>
                        <a:ea typeface="Calibri"/>
                        <a:cs typeface="Times New Roman"/>
                      </a:endParaRPr>
                    </a:p>
                  </a:txBody>
                  <a:tcPr marL="68580" marR="68580" marT="0" marB="0"/>
                </a:tc>
              </a:tr>
              <a:tr h="550597">
                <a:tc>
                  <a:txBody>
                    <a:bodyPr/>
                    <a:lstStyle/>
                    <a:p>
                      <a:pPr marL="0" marR="0">
                        <a:lnSpc>
                          <a:spcPct val="115000"/>
                        </a:lnSpc>
                        <a:spcBef>
                          <a:spcPts val="0"/>
                        </a:spcBef>
                        <a:spcAft>
                          <a:spcPts val="1000"/>
                        </a:spcAft>
                      </a:pPr>
                      <a:r>
                        <a:rPr lang="vi-VN" sz="1800">
                          <a:effectLst/>
                        </a:rPr>
                        <a:t>7</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a:effectLst/>
                        </a:rPr>
                        <a:t>0.019</a:t>
                      </a:r>
                      <a:endParaRPr lang="en-US" sz="180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0.0000019%</a:t>
                      </a:r>
                      <a:endParaRPr lang="en-US" sz="1800" dirty="0">
                        <a:solidFill>
                          <a:srgbClr val="2F5496"/>
                        </a:solidFill>
                        <a:effectLst/>
                        <a:latin typeface="Calibri"/>
                        <a:ea typeface="Calibri"/>
                        <a:cs typeface="Times New Roman"/>
                      </a:endParaRPr>
                    </a:p>
                  </a:txBody>
                  <a:tcPr marL="68580" marR="68580" marT="0" marB="0"/>
                </a:tc>
                <a:tc>
                  <a:txBody>
                    <a:bodyPr/>
                    <a:lstStyle/>
                    <a:p>
                      <a:pPr marL="0" marR="0">
                        <a:lnSpc>
                          <a:spcPct val="115000"/>
                        </a:lnSpc>
                        <a:spcBef>
                          <a:spcPts val="0"/>
                        </a:spcBef>
                        <a:spcAft>
                          <a:spcPts val="1000"/>
                        </a:spcAft>
                      </a:pPr>
                      <a:r>
                        <a:rPr lang="vi-VN" sz="1800" dirty="0">
                          <a:effectLst/>
                        </a:rPr>
                        <a:t>99.9999981%</a:t>
                      </a:r>
                      <a:endParaRPr lang="en-US" sz="1800" dirty="0">
                        <a:solidFill>
                          <a:srgbClr val="2F5496"/>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19365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Roles &amp; Responsibilities</a:t>
            </a:r>
            <a:endParaRPr lang="vi-VN" dirty="0"/>
          </a:p>
        </p:txBody>
      </p:sp>
      <p:pic>
        <p:nvPicPr>
          <p:cNvPr id="7" name="Picture Placeholder 6"/>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041" r="21041"/>
          <a:stretch>
            <a:fillRect/>
          </a:stretch>
        </p:blipFill>
        <p:spPr>
          <a:xfrm>
            <a:off x="6208714" y="0"/>
            <a:ext cx="5980111" cy="6858000"/>
          </a:xfrm>
        </p:spPr>
      </p:pic>
    </p:spTree>
    <p:extLst>
      <p:ext uri="{BB962C8B-B14F-4D97-AF65-F5344CB8AC3E}">
        <p14:creationId xmlns:p14="http://schemas.microsoft.com/office/powerpoint/2010/main" val="12104959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13870" y="2447288"/>
            <a:ext cx="2325455" cy="2074521"/>
          </a:xfrm>
          <a:prstGeom prst="rect">
            <a:avLst/>
          </a:prstGeom>
          <a:solidFill>
            <a:schemeClr val="tx1">
              <a:lumMod val="9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45" name="Rectangle 44"/>
          <p:cNvSpPr/>
          <p:nvPr/>
        </p:nvSpPr>
        <p:spPr>
          <a:xfrm>
            <a:off x="123242" y="4569404"/>
            <a:ext cx="11846503" cy="2117145"/>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endParaRPr lang="en-US" sz="2400" dirty="0"/>
          </a:p>
        </p:txBody>
      </p:sp>
      <p:sp>
        <p:nvSpPr>
          <p:cNvPr id="51" name="Rectangle 50"/>
          <p:cNvSpPr/>
          <p:nvPr/>
        </p:nvSpPr>
        <p:spPr bwMode="auto">
          <a:xfrm>
            <a:off x="2496475" y="2057401"/>
            <a:ext cx="2325455" cy="2464408"/>
          </a:xfrm>
          <a:prstGeom prst="rect">
            <a:avLst/>
          </a:prstGeom>
          <a:solidFill>
            <a:schemeClr val="accent6">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600" dirty="0">
              <a:solidFill>
                <a:schemeClr val="bg1">
                  <a:lumMod val="50000"/>
                </a:schemeClr>
              </a:solidFill>
              <a:latin typeface="Segoe UI Light" pitchFamily="34" charset="0"/>
              <a:ea typeface="Segoe UI" pitchFamily="34" charset="0"/>
              <a:cs typeface="Segoe UI" pitchFamily="34" charset="0"/>
            </a:endParaRPr>
          </a:p>
        </p:txBody>
      </p:sp>
      <p:sp>
        <p:nvSpPr>
          <p:cNvPr id="52" name="Rectangle 51"/>
          <p:cNvSpPr/>
          <p:nvPr/>
        </p:nvSpPr>
        <p:spPr bwMode="auto">
          <a:xfrm>
            <a:off x="4879080" y="1790699"/>
            <a:ext cx="2325455" cy="2731109"/>
          </a:xfrm>
          <a:prstGeom prst="rect">
            <a:avLst/>
          </a:prstGeom>
          <a:solidFill>
            <a:schemeClr val="accent5">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480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3" name="Rectangle 52"/>
          <p:cNvSpPr/>
          <p:nvPr/>
        </p:nvSpPr>
        <p:spPr bwMode="auto">
          <a:xfrm>
            <a:off x="7261685" y="1428750"/>
            <a:ext cx="2325455" cy="3093057"/>
          </a:xfrm>
          <a:prstGeom prst="rect">
            <a:avLst/>
          </a:prstGeom>
          <a:solidFill>
            <a:schemeClr val="bg1">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sp>
        <p:nvSpPr>
          <p:cNvPr id="54" name="Rectangle 53"/>
          <p:cNvSpPr/>
          <p:nvPr/>
        </p:nvSpPr>
        <p:spPr bwMode="auto">
          <a:xfrm>
            <a:off x="9644290" y="1066801"/>
            <a:ext cx="2325455" cy="3455006"/>
          </a:xfrm>
          <a:prstGeom prst="rect">
            <a:avLst/>
          </a:prstGeom>
          <a:solidFill>
            <a:schemeClr val="bg1">
              <a:lumMod val="75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82854" rIns="46623" bIns="137141" numCol="1" spcCol="0" rtlCol="0" fromWordArt="0" anchor="t" anchorCtr="0" forceAA="0" compatLnSpc="1">
            <a:prstTxWarp prst="textNoShape">
              <a:avLst/>
            </a:prstTxWarp>
            <a:noAutofit/>
          </a:bodyPr>
          <a:lstStyle/>
          <a:p>
            <a:pPr algn="ctr" defTabSz="932109" fontAlgn="base">
              <a:spcBef>
                <a:spcPct val="0"/>
              </a:spcBef>
              <a:spcAft>
                <a:spcPct val="0"/>
              </a:spcAft>
            </a:pPr>
            <a:endParaRPr lang="en-US" sz="3808"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algn="ctr" defTabSz="932109" fontAlgn="base">
              <a:spcBef>
                <a:spcPct val="0"/>
              </a:spcBef>
              <a:spcAft>
                <a:spcPct val="0"/>
              </a:spcAft>
            </a:pPr>
            <a:endParaRPr lang="en-US" sz="2720"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p:txBody>
      </p:sp>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12" y="2292756"/>
            <a:ext cx="1269841" cy="1650794"/>
          </a:xfrm>
          <a:prstGeom prst="rect">
            <a:avLst/>
          </a:prstGeom>
        </p:spPr>
      </p:pic>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4281" y="2073681"/>
            <a:ext cx="1269841" cy="1650794"/>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9491" y="1295400"/>
            <a:ext cx="1269841" cy="1650794"/>
          </a:xfrm>
          <a:prstGeom prst="rect">
            <a:avLst/>
          </a:prstGeom>
        </p:spPr>
      </p:pic>
      <p:pic>
        <p:nvPicPr>
          <p:cNvPr id="61" name="Picture 6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72096" y="1098654"/>
            <a:ext cx="1269841" cy="1650794"/>
          </a:xfrm>
          <a:prstGeom prst="rect">
            <a:avLst/>
          </a:prstGeom>
        </p:spPr>
      </p:pic>
      <p:sp>
        <p:nvSpPr>
          <p:cNvPr id="65" name="Rectangle 64"/>
          <p:cNvSpPr/>
          <p:nvPr/>
        </p:nvSpPr>
        <p:spPr>
          <a:xfrm>
            <a:off x="270552" y="3875476"/>
            <a:ext cx="2153154"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White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6" name="Rectangle 65"/>
          <p:cNvSpPr/>
          <p:nvPr/>
        </p:nvSpPr>
        <p:spPr>
          <a:xfrm>
            <a:off x="2652392" y="3904024"/>
            <a:ext cx="221002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Yellow </a:t>
            </a:r>
            <a:r>
              <a:rPr lang="en-US" sz="3600" dirty="0">
                <a:solidFill>
                  <a:schemeClr val="bg1">
                    <a:lumMod val="50000"/>
                  </a:schemeClr>
                </a:solidFill>
                <a:latin typeface="Segoe UI Light" pitchFamily="34" charset="0"/>
                <a:ea typeface="Segoe UI" pitchFamily="34" charset="0"/>
                <a:cs typeface="Segoe UI" pitchFamily="34" charset="0"/>
              </a:rPr>
              <a:t>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7" name="Rectangle 66"/>
          <p:cNvSpPr/>
          <p:nvPr/>
        </p:nvSpPr>
        <p:spPr>
          <a:xfrm>
            <a:off x="4954312" y="3875476"/>
            <a:ext cx="2190408"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Green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8" name="Rectangle 67"/>
          <p:cNvSpPr/>
          <p:nvPr/>
        </p:nvSpPr>
        <p:spPr>
          <a:xfrm>
            <a:off x="7329208" y="3904023"/>
            <a:ext cx="2012089" cy="646331"/>
          </a:xfrm>
          <a:prstGeom prst="rect">
            <a:avLst/>
          </a:prstGeom>
        </p:spPr>
        <p:txBody>
          <a:bodyPr wrap="none">
            <a:spAutoFit/>
          </a:bodyPr>
          <a:lstStyle/>
          <a:p>
            <a:pPr defTabSz="932109" fontAlgn="base">
              <a:spcBef>
                <a:spcPct val="0"/>
              </a:spcBef>
              <a:spcAft>
                <a:spcPct val="0"/>
              </a:spcAft>
            </a:pPr>
            <a:r>
              <a:rPr lang="en-US" sz="3600" dirty="0" smtClean="0">
                <a:solidFill>
                  <a:schemeClr val="bg1">
                    <a:lumMod val="50000"/>
                  </a:schemeClr>
                </a:solidFill>
                <a:latin typeface="Segoe UI Light" pitchFamily="34" charset="0"/>
                <a:ea typeface="Segoe UI" pitchFamily="34" charset="0"/>
                <a:cs typeface="Segoe UI" pitchFamily="34" charset="0"/>
              </a:rPr>
              <a:t>Black Belt</a:t>
            </a:r>
            <a:endParaRPr lang="en-US" sz="2400" dirty="0">
              <a:solidFill>
                <a:schemeClr val="bg1">
                  <a:lumMod val="50000"/>
                </a:schemeClr>
              </a:solidFill>
              <a:latin typeface="Segoe UI Light" pitchFamily="34" charset="0"/>
              <a:ea typeface="Segoe UI" pitchFamily="34" charset="0"/>
              <a:cs typeface="Segoe UI" pitchFamily="34" charset="0"/>
            </a:endParaRPr>
          </a:p>
        </p:txBody>
      </p:sp>
      <p:sp>
        <p:nvSpPr>
          <p:cNvPr id="69" name="Rectangle 68"/>
          <p:cNvSpPr/>
          <p:nvPr/>
        </p:nvSpPr>
        <p:spPr>
          <a:xfrm>
            <a:off x="9800972" y="3321480"/>
            <a:ext cx="2012089" cy="1200329"/>
          </a:xfrm>
          <a:prstGeom prst="rect">
            <a:avLst/>
          </a:prstGeom>
        </p:spPr>
        <p:txBody>
          <a:bodyPr wrap="none">
            <a:spAutoFit/>
          </a:bodyPr>
          <a:lstStyle/>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Master </a:t>
            </a:r>
          </a:p>
          <a:p>
            <a:pPr algn="ctr" defTabSz="932109" fontAlgn="base">
              <a:spcBef>
                <a:spcPct val="0"/>
              </a:spcBef>
              <a:spcAft>
                <a:spcPct val="0"/>
              </a:spcAft>
            </a:pPr>
            <a:r>
              <a:rPr lang="en-US" sz="3600" dirty="0" smtClean="0">
                <a:latin typeface="Segoe UI Light" pitchFamily="34" charset="0"/>
                <a:ea typeface="Segoe UI" pitchFamily="34" charset="0"/>
                <a:cs typeface="Segoe UI" pitchFamily="34" charset="0"/>
              </a:rPr>
              <a:t>Black Belt</a:t>
            </a:r>
            <a:endParaRPr lang="en-US" sz="2400" dirty="0">
              <a:latin typeface="Segoe UI Light" pitchFamily="34" charset="0"/>
              <a:ea typeface="Segoe UI" pitchFamily="34" charset="0"/>
              <a:cs typeface="Segoe UI" pitchFamily="34" charset="0"/>
            </a:endParaRPr>
          </a:p>
        </p:txBody>
      </p:sp>
      <p:pic>
        <p:nvPicPr>
          <p:cNvPr id="70" name="Picture 6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59492" y="1841603"/>
            <a:ext cx="1269841" cy="1650794"/>
          </a:xfrm>
          <a:prstGeom prst="rect">
            <a:avLst/>
          </a:prstGeom>
        </p:spPr>
      </p:pic>
      <p:sp>
        <p:nvSpPr>
          <p:cNvPr id="71" name="Rectangle 70"/>
          <p:cNvSpPr/>
          <p:nvPr/>
        </p:nvSpPr>
        <p:spPr>
          <a:xfrm>
            <a:off x="270552" y="263724"/>
            <a:ext cx="6092825" cy="1200329"/>
          </a:xfrm>
          <a:prstGeom prst="rect">
            <a:avLst/>
          </a:prstGeom>
        </p:spPr>
        <p:txBody>
          <a:bodyPr>
            <a:spAutoFit/>
          </a:bodyPr>
          <a:lstStyle/>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Six sigma o</a:t>
            </a:r>
            <a:r>
              <a:rPr lang="en-US" sz="3600" b="1"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rganization</a:t>
            </a:r>
            <a:endPar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endParaRPr>
          </a:p>
          <a:p>
            <a:pPr defTabSz="932109" fontAlgn="base">
              <a:spcBef>
                <a:spcPct val="0"/>
              </a:spcBef>
              <a:spcAft>
                <a:spcPct val="0"/>
              </a:spcAft>
            </a:pPr>
            <a:r>
              <a:rPr lang="en-US" sz="3600" b="1" dirty="0">
                <a:gradFill>
                  <a:gsLst>
                    <a:gs pos="0">
                      <a:srgbClr val="FFFFFF"/>
                    </a:gs>
                    <a:gs pos="100000">
                      <a:srgbClr val="FFFFFF"/>
                    </a:gs>
                  </a:gsLst>
                  <a:lin ang="5400000" scaled="0"/>
                </a:gradFill>
                <a:latin typeface="Segoe UI Light" pitchFamily="34" charset="0"/>
                <a:ea typeface="Segoe UI" pitchFamily="34" charset="0"/>
                <a:cs typeface="Segoe UI" pitchFamily="34" charset="0"/>
              </a:rPr>
              <a:t>   </a:t>
            </a:r>
          </a:p>
        </p:txBody>
      </p:sp>
      <p:sp>
        <p:nvSpPr>
          <p:cNvPr id="72" name="Rectangle 71"/>
          <p:cNvSpPr/>
          <p:nvPr/>
        </p:nvSpPr>
        <p:spPr>
          <a:xfrm>
            <a:off x="113870" y="4569404"/>
            <a:ext cx="11855875" cy="1200329"/>
          </a:xfrm>
          <a:prstGeom prst="rect">
            <a:avLst/>
          </a:prstGeom>
        </p:spPr>
        <p:txBody>
          <a:bodyPr wrap="square">
            <a:spAutoFit/>
          </a:bodyPr>
          <a:lstStyle/>
          <a:p>
            <a:r>
              <a:rPr lang="vi-VN" sz="2400" dirty="0"/>
              <a:t>Can work on local problem-solving teams that support overall projects, but may not be part of a Six Sigma project team. Understands basic Six Sigma concepts from an awareness perspective.</a:t>
            </a:r>
            <a:endParaRPr lang="en-US" sz="2400" dirty="0"/>
          </a:p>
        </p:txBody>
      </p:sp>
      <p:sp>
        <p:nvSpPr>
          <p:cNvPr id="74" name="Rectangle 73"/>
          <p:cNvSpPr/>
          <p:nvPr/>
        </p:nvSpPr>
        <p:spPr>
          <a:xfrm>
            <a:off x="113870" y="4569404"/>
            <a:ext cx="11855875" cy="830997"/>
          </a:xfrm>
          <a:prstGeom prst="rect">
            <a:avLst/>
          </a:prstGeom>
        </p:spPr>
        <p:txBody>
          <a:bodyPr wrap="square">
            <a:spAutoFit/>
          </a:bodyPr>
          <a:lstStyle/>
          <a:p>
            <a:r>
              <a:rPr lang="vi-VN" sz="2400" dirty="0"/>
              <a:t>Participates as a project team member. Reviews process improvements that support the project.</a:t>
            </a:r>
            <a:endParaRPr lang="en-US" sz="2400" dirty="0"/>
          </a:p>
        </p:txBody>
      </p:sp>
      <p:sp>
        <p:nvSpPr>
          <p:cNvPr id="78" name="Rectangle 77"/>
          <p:cNvSpPr/>
          <p:nvPr/>
        </p:nvSpPr>
        <p:spPr>
          <a:xfrm>
            <a:off x="123242" y="4569404"/>
            <a:ext cx="11846503" cy="830997"/>
          </a:xfrm>
          <a:prstGeom prst="rect">
            <a:avLst/>
          </a:prstGeom>
        </p:spPr>
        <p:txBody>
          <a:bodyPr wrap="square">
            <a:spAutoFit/>
          </a:bodyPr>
          <a:lstStyle/>
          <a:p>
            <a:r>
              <a:rPr lang="vi-VN" sz="2400" dirty="0"/>
              <a:t>Assists with data collection and analysis for Black Belt projects. Leads Green Belt projects or teams.</a:t>
            </a:r>
            <a:endParaRPr lang="en-US" sz="2400" dirty="0"/>
          </a:p>
        </p:txBody>
      </p:sp>
      <p:sp>
        <p:nvSpPr>
          <p:cNvPr id="79" name="Rectangle 78"/>
          <p:cNvSpPr/>
          <p:nvPr/>
        </p:nvSpPr>
        <p:spPr>
          <a:xfrm>
            <a:off x="113870" y="4550355"/>
            <a:ext cx="11855875" cy="461665"/>
          </a:xfrm>
          <a:prstGeom prst="rect">
            <a:avLst/>
          </a:prstGeom>
        </p:spPr>
        <p:txBody>
          <a:bodyPr wrap="square">
            <a:spAutoFit/>
          </a:bodyPr>
          <a:lstStyle/>
          <a:p>
            <a:r>
              <a:rPr lang="vi-VN" sz="2400" dirty="0"/>
              <a:t>Leads problem-solving projects. Trains and coaches project teams.</a:t>
            </a:r>
            <a:endParaRPr lang="en-US" sz="2400" dirty="0"/>
          </a:p>
        </p:txBody>
      </p:sp>
      <p:sp>
        <p:nvSpPr>
          <p:cNvPr id="81" name="Rectangle 80"/>
          <p:cNvSpPr/>
          <p:nvPr/>
        </p:nvSpPr>
        <p:spPr>
          <a:xfrm>
            <a:off x="110265" y="4531060"/>
            <a:ext cx="11859480" cy="1200329"/>
          </a:xfrm>
          <a:prstGeom prst="rect">
            <a:avLst/>
          </a:prstGeom>
        </p:spPr>
        <p:txBody>
          <a:bodyPr wrap="square">
            <a:spAutoFit/>
          </a:bodyPr>
          <a:lstStyle/>
          <a:p>
            <a:r>
              <a:rPr lang="vi-VN" sz="2400" dirty="0"/>
              <a:t>Trains and coaches Black Belts and Green Belts. Functions more at the Six Sigma program level by developing key metrics and the strategic direction. Acts as an organization’s Six Sigma technologist and internal consultant.</a:t>
            </a:r>
            <a:endParaRPr lang="en-US" sz="2400" dirty="0"/>
          </a:p>
        </p:txBody>
      </p:sp>
      <p:sp>
        <p:nvSpPr>
          <p:cNvPr id="82" name="Rectangle 81"/>
          <p:cNvSpPr/>
          <p:nvPr/>
        </p:nvSpPr>
        <p:spPr>
          <a:xfrm>
            <a:off x="100239" y="4569404"/>
            <a:ext cx="11869505" cy="1200329"/>
          </a:xfrm>
          <a:prstGeom prst="rect">
            <a:avLst/>
          </a:prstGeom>
        </p:spPr>
        <p:txBody>
          <a:bodyPr wrap="square">
            <a:spAutoFit/>
          </a:bodyPr>
          <a:lstStyle/>
          <a:p>
            <a:r>
              <a:rPr lang="en-US" sz="2400" b="1" u="sng" dirty="0" smtClean="0"/>
              <a:t>Note</a:t>
            </a:r>
            <a:r>
              <a:rPr lang="en-US" sz="2400" b="1" dirty="0" smtClean="0"/>
              <a:t>:</a:t>
            </a:r>
            <a:r>
              <a:rPr lang="en-US" sz="2400" dirty="0" smtClean="0"/>
              <a:t> </a:t>
            </a:r>
            <a:r>
              <a:rPr lang="vi-VN" sz="2400" dirty="0" smtClean="0"/>
              <a:t>Very </a:t>
            </a:r>
            <a:r>
              <a:rPr lang="vi-VN" sz="2400" dirty="0"/>
              <a:t>project needs organizational support. Six Sigma executives and champions set the direction for selecting and deploying projects. They ensure, at a high level, that projects succeed, add value and fit within the organizational plan.</a:t>
            </a:r>
            <a:endParaRPr lang="en-US" sz="2400" dirty="0"/>
          </a:p>
        </p:txBody>
      </p:sp>
    </p:spTree>
    <p:extLst>
      <p:ext uri="{BB962C8B-B14F-4D97-AF65-F5344CB8AC3E}">
        <p14:creationId xmlns:p14="http://schemas.microsoft.com/office/powerpoint/2010/main" val="14459849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42"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1000"/>
                                        <p:tgtEl>
                                          <p:spTgt spid="57"/>
                                        </p:tgtEl>
                                      </p:cBhvr>
                                    </p:animEffect>
                                    <p:anim calcmode="lin" valueType="num">
                                      <p:cBhvr>
                                        <p:cTn id="11" dur="1000" fill="hold"/>
                                        <p:tgtEl>
                                          <p:spTgt spid="57"/>
                                        </p:tgtEl>
                                        <p:attrNameLst>
                                          <p:attrName>ppt_x</p:attrName>
                                        </p:attrNameLst>
                                      </p:cBhvr>
                                      <p:tavLst>
                                        <p:tav tm="0">
                                          <p:val>
                                            <p:strVal val="#ppt_x"/>
                                          </p:val>
                                        </p:tav>
                                        <p:tav tm="100000">
                                          <p:val>
                                            <p:strVal val="#ppt_x"/>
                                          </p:val>
                                        </p:tav>
                                      </p:tavLst>
                                    </p:anim>
                                    <p:anim calcmode="lin" valueType="num">
                                      <p:cBhvr>
                                        <p:cTn id="12" dur="1000" fill="hold"/>
                                        <p:tgtEl>
                                          <p:spTgt spid="57"/>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800"/>
                                        <p:tgtEl>
                                          <p:spTgt spid="45"/>
                                        </p:tgtEl>
                                      </p:cBhvr>
                                    </p:animEffect>
                                    <p:anim calcmode="lin" valueType="num">
                                      <p:cBhvr>
                                        <p:cTn id="19" dur="800" fill="hold"/>
                                        <p:tgtEl>
                                          <p:spTgt spid="45"/>
                                        </p:tgtEl>
                                        <p:attrNameLst>
                                          <p:attrName>ppt_x</p:attrName>
                                        </p:attrNameLst>
                                      </p:cBhvr>
                                      <p:tavLst>
                                        <p:tav tm="0">
                                          <p:val>
                                            <p:strVal val="#ppt_x"/>
                                          </p:val>
                                        </p:tav>
                                        <p:tav tm="100000">
                                          <p:val>
                                            <p:strVal val="#ppt_x"/>
                                          </p:val>
                                        </p:tav>
                                      </p:tavLst>
                                    </p:anim>
                                    <p:anim calcmode="lin" valueType="num">
                                      <p:cBhvr>
                                        <p:cTn id="20" dur="800" fill="hold"/>
                                        <p:tgtEl>
                                          <p:spTgt spid="45"/>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72">
                                            <p:txEl>
                                              <p:pRg st="0" end="0"/>
                                            </p:txEl>
                                          </p:spTgt>
                                        </p:tgtEl>
                                        <p:attrNameLst>
                                          <p:attrName>style.visibility</p:attrName>
                                        </p:attrNameLst>
                                      </p:cBhvr>
                                      <p:to>
                                        <p:strVal val="visible"/>
                                      </p:to>
                                    </p:set>
                                    <p:animEffect transition="in" filter="fade">
                                      <p:cBhvr>
                                        <p:cTn id="23" dur="500"/>
                                        <p:tgtEl>
                                          <p:spTgt spid="7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1000"/>
                                        <p:tgtEl>
                                          <p:spTgt spid="58"/>
                                        </p:tgtEl>
                                      </p:cBhvr>
                                    </p:animEffect>
                                    <p:anim calcmode="lin" valueType="num">
                                      <p:cBhvr>
                                        <p:cTn id="29" dur="1000" fill="hold"/>
                                        <p:tgtEl>
                                          <p:spTgt spid="58"/>
                                        </p:tgtEl>
                                        <p:attrNameLst>
                                          <p:attrName>ppt_x</p:attrName>
                                        </p:attrNameLst>
                                      </p:cBhvr>
                                      <p:tavLst>
                                        <p:tav tm="0">
                                          <p:val>
                                            <p:strVal val="#ppt_x"/>
                                          </p:val>
                                        </p:tav>
                                        <p:tav tm="100000">
                                          <p:val>
                                            <p:strVal val="#ppt_x"/>
                                          </p:val>
                                        </p:tav>
                                      </p:tavLst>
                                    </p:anim>
                                    <p:anim calcmode="lin" valueType="num">
                                      <p:cBhvr>
                                        <p:cTn id="30" dur="1000" fill="hold"/>
                                        <p:tgtEl>
                                          <p:spTgt spid="58"/>
                                        </p:tgtEl>
                                        <p:attrNameLst>
                                          <p:attrName>ppt_y</p:attrName>
                                        </p:attrNameLst>
                                      </p:cBhvr>
                                      <p:tavLst>
                                        <p:tav tm="0">
                                          <p:val>
                                            <p:strVal val="#ppt_y+.1"/>
                                          </p:val>
                                        </p:tav>
                                        <p:tav tm="100000">
                                          <p:val>
                                            <p:strVal val="#ppt_y"/>
                                          </p:val>
                                        </p:tav>
                                      </p:tavLst>
                                    </p:anim>
                                  </p:childTnLst>
                                </p:cTn>
                              </p:par>
                              <p:par>
                                <p:cTn id="31" presetID="10" presetClass="exit" presetSubtype="0" fill="hold" grpId="0" nodeType="withEffect">
                                  <p:stCondLst>
                                    <p:cond delay="0"/>
                                  </p:stCondLst>
                                  <p:childTnLst>
                                    <p:animEffect transition="out" filter="fade">
                                      <p:cBhvr>
                                        <p:cTn id="32" dur="500"/>
                                        <p:tgtEl>
                                          <p:spTgt spid="72">
                                            <p:txEl>
                                              <p:pRg st="0" end="0"/>
                                            </p:txEl>
                                          </p:spTgt>
                                        </p:tgtEl>
                                      </p:cBhvr>
                                    </p:animEffect>
                                    <p:set>
                                      <p:cBhvr>
                                        <p:cTn id="33" dur="1" fill="hold">
                                          <p:stCondLst>
                                            <p:cond delay="499"/>
                                          </p:stCondLst>
                                        </p:cTn>
                                        <p:tgtEl>
                                          <p:spTgt spid="72">
                                            <p:txEl>
                                              <p:pRg st="0" end="0"/>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fade">
                                      <p:cBhvr>
                                        <p:cTn id="55" dur="500"/>
                                        <p:tgtEl>
                                          <p:spTgt spid="67"/>
                                        </p:tgtEl>
                                      </p:cBhvr>
                                    </p:animEffect>
                                  </p:childTnLst>
                                </p:cTn>
                              </p:par>
                              <p:par>
                                <p:cTn id="56" presetID="10" presetClass="exit" presetSubtype="0" fill="hold" grpId="1" nodeType="withEffect">
                                  <p:stCondLst>
                                    <p:cond delay="0"/>
                                  </p:stCondLst>
                                  <p:childTnLst>
                                    <p:animEffect transition="out" filter="fade">
                                      <p:cBhvr>
                                        <p:cTn id="57" dur="500"/>
                                        <p:tgtEl>
                                          <p:spTgt spid="74"/>
                                        </p:tgtEl>
                                      </p:cBhvr>
                                    </p:animEffect>
                                    <p:set>
                                      <p:cBhvr>
                                        <p:cTn id="58" dur="1" fill="hold">
                                          <p:stCondLst>
                                            <p:cond delay="499"/>
                                          </p:stCondLst>
                                        </p:cTn>
                                        <p:tgtEl>
                                          <p:spTgt spid="74"/>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1000"/>
                                        <p:tgtEl>
                                          <p:spTgt spid="60"/>
                                        </p:tgtEl>
                                      </p:cBhvr>
                                    </p:animEffect>
                                    <p:anim calcmode="lin" valueType="num">
                                      <p:cBhvr>
                                        <p:cTn id="67" dur="1000" fill="hold"/>
                                        <p:tgtEl>
                                          <p:spTgt spid="60"/>
                                        </p:tgtEl>
                                        <p:attrNameLst>
                                          <p:attrName>ppt_x</p:attrName>
                                        </p:attrNameLst>
                                      </p:cBhvr>
                                      <p:tavLst>
                                        <p:tav tm="0">
                                          <p:val>
                                            <p:strVal val="#ppt_x"/>
                                          </p:val>
                                        </p:tav>
                                        <p:tav tm="100000">
                                          <p:val>
                                            <p:strVal val="#ppt_x"/>
                                          </p:val>
                                        </p:tav>
                                      </p:tavLst>
                                    </p:anim>
                                    <p:anim calcmode="lin" valueType="num">
                                      <p:cBhvr>
                                        <p:cTn id="68" dur="1000" fill="hold"/>
                                        <p:tgtEl>
                                          <p:spTgt spid="60"/>
                                        </p:tgtEl>
                                        <p:attrNameLst>
                                          <p:attrName>ppt_y</p:attrName>
                                        </p:attrNameLst>
                                      </p:cBhvr>
                                      <p:tavLst>
                                        <p:tav tm="0">
                                          <p:val>
                                            <p:strVal val="#ppt_y+.1"/>
                                          </p:val>
                                        </p:tav>
                                        <p:tav tm="100000">
                                          <p:val>
                                            <p:strVal val="#ppt_y"/>
                                          </p:val>
                                        </p:tav>
                                      </p:tavLst>
                                    </p:anim>
                                  </p:childTnLst>
                                </p:cTn>
                              </p:par>
                              <p:par>
                                <p:cTn id="69" presetID="10" presetClass="exit" presetSubtype="0" fill="hold" grpId="1" nodeType="withEffect">
                                  <p:stCondLst>
                                    <p:cond delay="0"/>
                                  </p:stCondLst>
                                  <p:childTnLst>
                                    <p:animEffect transition="out" filter="fade">
                                      <p:cBhvr>
                                        <p:cTn id="70" dur="500"/>
                                        <p:tgtEl>
                                          <p:spTgt spid="78"/>
                                        </p:tgtEl>
                                      </p:cBhvr>
                                    </p:animEffect>
                                    <p:set>
                                      <p:cBhvr>
                                        <p:cTn id="71" dur="1" fill="hold">
                                          <p:stCondLst>
                                            <p:cond delay="499"/>
                                          </p:stCondLst>
                                        </p:cTn>
                                        <p:tgtEl>
                                          <p:spTgt spid="78"/>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9"/>
                                        </p:tgtEl>
                                        <p:attrNameLst>
                                          <p:attrName>style.visibility</p:attrName>
                                        </p:attrNameLst>
                                      </p:cBhvr>
                                      <p:to>
                                        <p:strVal val="visible"/>
                                      </p:to>
                                    </p:set>
                                    <p:animEffect transition="in" filter="fade">
                                      <p:cBhvr>
                                        <p:cTn id="80" dur="500"/>
                                        <p:tgtEl>
                                          <p:spTgt spid="7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fade">
                                      <p:cBhvr>
                                        <p:cTn id="85" dur="1000"/>
                                        <p:tgtEl>
                                          <p:spTgt spid="61"/>
                                        </p:tgtEl>
                                      </p:cBhvr>
                                    </p:animEffect>
                                    <p:anim calcmode="lin" valueType="num">
                                      <p:cBhvr>
                                        <p:cTn id="86" dur="1000" fill="hold"/>
                                        <p:tgtEl>
                                          <p:spTgt spid="61"/>
                                        </p:tgtEl>
                                        <p:attrNameLst>
                                          <p:attrName>ppt_x</p:attrName>
                                        </p:attrNameLst>
                                      </p:cBhvr>
                                      <p:tavLst>
                                        <p:tav tm="0">
                                          <p:val>
                                            <p:strVal val="#ppt_x"/>
                                          </p:val>
                                        </p:tav>
                                        <p:tav tm="100000">
                                          <p:val>
                                            <p:strVal val="#ppt_x"/>
                                          </p:val>
                                        </p:tav>
                                      </p:tavLst>
                                    </p:anim>
                                    <p:anim calcmode="lin" valueType="num">
                                      <p:cBhvr>
                                        <p:cTn id="87" dur="1000" fill="hold"/>
                                        <p:tgtEl>
                                          <p:spTgt spid="61"/>
                                        </p:tgtEl>
                                        <p:attrNameLst>
                                          <p:attrName>ppt_y</p:attrName>
                                        </p:attrNameLst>
                                      </p:cBhvr>
                                      <p:tavLst>
                                        <p:tav tm="0">
                                          <p:val>
                                            <p:strVal val="#ppt_y+.1"/>
                                          </p:val>
                                        </p:tav>
                                        <p:tav tm="100000">
                                          <p:val>
                                            <p:strVal val="#ppt_y"/>
                                          </p:val>
                                        </p:tav>
                                      </p:tavLst>
                                    </p:anim>
                                  </p:childTnLst>
                                </p:cTn>
                              </p:par>
                              <p:par>
                                <p:cTn id="88" presetID="10" presetClass="exit" presetSubtype="0" fill="hold" grpId="1"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fade">
                                      <p:cBhvr>
                                        <p:cTn id="93" dur="500"/>
                                        <p:tgtEl>
                                          <p:spTgt spid="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9"/>
                                        </p:tgtEl>
                                        <p:attrNameLst>
                                          <p:attrName>style.visibility</p:attrName>
                                        </p:attrNameLst>
                                      </p:cBhvr>
                                      <p:to>
                                        <p:strVal val="visible"/>
                                      </p:to>
                                    </p:set>
                                    <p:animEffect transition="in" filter="fade">
                                      <p:cBhvr>
                                        <p:cTn id="96" dur="500"/>
                                        <p:tgtEl>
                                          <p:spTgt spid="6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animEffect transition="in" filter="fade">
                                      <p:cBhvr>
                                        <p:cTn id="104" dur="500"/>
                                        <p:tgtEl>
                                          <p:spTgt spid="82"/>
                                        </p:tgtEl>
                                      </p:cBhvr>
                                    </p:animEffect>
                                  </p:childTnLst>
                                </p:cTn>
                              </p:par>
                              <p:par>
                                <p:cTn id="105" presetID="10" presetClass="exit" presetSubtype="0" fill="hold" grpId="1" nodeType="withEffect">
                                  <p:stCondLst>
                                    <p:cond delay="0"/>
                                  </p:stCondLst>
                                  <p:childTnLst>
                                    <p:animEffect transition="out" filter="fade">
                                      <p:cBhvr>
                                        <p:cTn id="106" dur="500"/>
                                        <p:tgtEl>
                                          <p:spTgt spid="81"/>
                                        </p:tgtEl>
                                      </p:cBhvr>
                                    </p:animEffect>
                                    <p:set>
                                      <p:cBhvr>
                                        <p:cTn id="107" dur="1" fill="hold">
                                          <p:stCondLst>
                                            <p:cond delay="499"/>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P spid="51" grpId="0" animBg="1"/>
      <p:bldP spid="52" grpId="0" animBg="1"/>
      <p:bldP spid="53" grpId="0" animBg="1"/>
      <p:bldP spid="54" grpId="0" animBg="1"/>
      <p:bldP spid="65" grpId="0"/>
      <p:bldP spid="66" grpId="0"/>
      <p:bldP spid="67" grpId="0"/>
      <p:bldP spid="68" grpId="0"/>
      <p:bldP spid="69" grpId="0"/>
      <p:bldP spid="72" grpId="0" build="allAtOnce"/>
      <p:bldP spid="74" grpId="0"/>
      <p:bldP spid="74" grpId="1"/>
      <p:bldP spid="78" grpId="0"/>
      <p:bldP spid="78" grpId="1"/>
      <p:bldP spid="79" grpId="0"/>
      <p:bldP spid="79" grpId="1"/>
      <p:bldP spid="81" grpId="0"/>
      <p:bldP spid="81" grpId="1"/>
      <p:bldP spid="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dirty="0"/>
              <a:t>How to implement </a:t>
            </a:r>
            <a:endParaRPr lang="en-US" dirty="0" smtClean="0"/>
          </a:p>
          <a:p>
            <a:r>
              <a:rPr lang="en-US" dirty="0" smtClean="0"/>
              <a:t>6 </a:t>
            </a:r>
            <a:r>
              <a:rPr lang="en-US" dirty="0"/>
              <a:t>sigma?</a:t>
            </a:r>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Dao </a:t>
            </a:r>
            <a:r>
              <a:rPr lang="en-US" dirty="0" err="1" smtClean="0"/>
              <a:t>Khau</a:t>
            </a:r>
            <a:endParaRPr lang="vi-VN" dirty="0" smtClean="0"/>
          </a:p>
        </p:txBody>
      </p:sp>
    </p:spTree>
    <p:extLst>
      <p:ext uri="{BB962C8B-B14F-4D97-AF65-F5344CB8AC3E}">
        <p14:creationId xmlns:p14="http://schemas.microsoft.com/office/powerpoint/2010/main" val="20972000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dirty="0" smtClean="0">
                <a:solidFill>
                  <a:schemeClr val="tx1"/>
                </a:solidFill>
              </a:rPr>
              <a:t>This is accomplished through the use of two Six Sigma sub-methodologies: </a:t>
            </a:r>
            <a:r>
              <a:rPr lang="en-US" altLang="zh-TW" sz="2000" b="1" dirty="0" smtClean="0">
                <a:solidFill>
                  <a:schemeClr val="tx1"/>
                </a:solidFill>
              </a:rPr>
              <a:t>DMAIC</a:t>
            </a:r>
            <a:r>
              <a:rPr lang="en-US" altLang="zh-TW" sz="2000" dirty="0" smtClean="0">
                <a:solidFill>
                  <a:schemeClr val="tx1"/>
                </a:solidFill>
              </a:rPr>
              <a:t> and </a:t>
            </a:r>
            <a:r>
              <a:rPr lang="en-US" altLang="zh-TW" sz="2000" b="1" dirty="0" smtClean="0">
                <a:solidFill>
                  <a:schemeClr val="tx1"/>
                </a:solidFill>
              </a:rPr>
              <a:t>DMADV</a:t>
            </a:r>
            <a:r>
              <a:rPr lang="en-US" altLang="zh-TW" sz="2000" dirty="0" smtClean="0">
                <a:solidFill>
                  <a:schemeClr val="tx1"/>
                </a:solidFill>
              </a:rPr>
              <a:t>.</a:t>
            </a:r>
          </a:p>
          <a:p>
            <a:pPr lvl="1">
              <a:lnSpc>
                <a:spcPct val="150000"/>
              </a:lnSpc>
            </a:pPr>
            <a:r>
              <a:rPr lang="en-US" altLang="zh-TW" sz="2000" dirty="0" smtClean="0">
                <a:solidFill>
                  <a:schemeClr val="tx1"/>
                </a:solidFill>
              </a:rPr>
              <a:t>The Six Sigma DMAIC process (define, measure, analyze, improve, control) is an improvement system for existing processes falling below specification and looking for incremental improvement.</a:t>
            </a:r>
          </a:p>
          <a:p>
            <a:pPr lvl="1">
              <a:lnSpc>
                <a:spcPct val="150000"/>
              </a:lnSpc>
            </a:pPr>
            <a:r>
              <a:rPr lang="en-US" altLang="zh-TW" sz="2000" dirty="0" smtClean="0">
                <a:solidFill>
                  <a:schemeClr val="tx1"/>
                </a:solidFill>
              </a:rPr>
              <a:t>The Six Sigma DMADV process (define, measure, analyze, design, verify) is an improvement system used to develop new processes or products at Six Sigma quality levels.</a:t>
            </a:r>
          </a:p>
          <a:p>
            <a:pPr lvl="1">
              <a:lnSpc>
                <a:spcPct val="150000"/>
              </a:lnSpc>
            </a:pPr>
            <a:r>
              <a:rPr lang="en-US" altLang="zh-TW" sz="2000" dirty="0" smtClean="0">
                <a:solidFill>
                  <a:schemeClr val="tx1"/>
                </a:solidFill>
              </a:rPr>
              <a:t>Both Six Sigma processes are executed by Six Sigma Green Belts and Six Sigma Black Belts, and are overseen by Six Sigma Master Black Belts.</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METHODOLOGIES</a:t>
            </a:r>
            <a:endParaRPr lang="en-US" b="1" dirty="0">
              <a:solidFill>
                <a:schemeClr val="tx1"/>
              </a:solidFill>
            </a:endParaRPr>
          </a:p>
        </p:txBody>
      </p:sp>
    </p:spTree>
    <p:extLst>
      <p:ext uri="{BB962C8B-B14F-4D97-AF65-F5344CB8AC3E}">
        <p14:creationId xmlns:p14="http://schemas.microsoft.com/office/powerpoint/2010/main" val="119458038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DMAIC</a:t>
            </a:r>
            <a:r>
              <a:rPr lang="en-US" altLang="zh-TW" sz="2000" dirty="0" smtClean="0">
                <a:solidFill>
                  <a:schemeClr val="tx1"/>
                </a:solidFill>
              </a:rPr>
              <a:t> </a:t>
            </a:r>
            <a:endParaRPr lang="en-US" altLang="zh-TW" sz="2000"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the process to determine current performance </a:t>
            </a:r>
          </a:p>
          <a:p>
            <a:pPr lvl="1">
              <a:lnSpc>
                <a:spcPct val="150000"/>
              </a:lnSpc>
            </a:pPr>
            <a:r>
              <a:rPr lang="en-US" altLang="zh-TW" sz="2000" dirty="0">
                <a:solidFill>
                  <a:schemeClr val="tx1"/>
                </a:solidFill>
              </a:rPr>
              <a:t>Analyze and determine the root cause(s) of the defects </a:t>
            </a:r>
          </a:p>
          <a:p>
            <a:pPr lvl="1">
              <a:lnSpc>
                <a:spcPct val="150000"/>
              </a:lnSpc>
            </a:pPr>
            <a:r>
              <a:rPr lang="en-US" altLang="zh-TW" sz="2000" dirty="0">
                <a:solidFill>
                  <a:schemeClr val="tx1"/>
                </a:solidFill>
              </a:rPr>
              <a:t>Improve the process by eliminating defects </a:t>
            </a:r>
          </a:p>
          <a:p>
            <a:pPr lvl="1">
              <a:lnSpc>
                <a:spcPct val="150000"/>
              </a:lnSpc>
            </a:pPr>
            <a:r>
              <a:rPr lang="en-US" altLang="zh-TW" sz="2000" dirty="0">
                <a:solidFill>
                  <a:schemeClr val="tx1"/>
                </a:solidFill>
              </a:rPr>
              <a:t>Control future process performance</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DMAIC</a:t>
            </a:r>
          </a:p>
          <a:p>
            <a:pPr lvl="1">
              <a:lnSpc>
                <a:spcPct val="150000"/>
              </a:lnSpc>
            </a:pPr>
            <a:r>
              <a:rPr lang="en-US" altLang="zh-TW" sz="2000" dirty="0">
                <a:solidFill>
                  <a:schemeClr val="tx1"/>
                </a:solidFill>
              </a:rPr>
              <a:t>The DMAIC methodology, instead of the DMADV methodology, should be used when a product or process is in existence at your company but is not meeting customer specification or is not performing adequately. </a:t>
            </a:r>
          </a:p>
          <a:p>
            <a:pPr lvl="1">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9"/>
            <a:ext cx="7772400" cy="443198"/>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DMAIC</a:t>
            </a:r>
            <a:endParaRPr lang="en-US" b="1" dirty="0">
              <a:solidFill>
                <a:schemeClr val="tx1"/>
              </a:solidFill>
            </a:endParaRPr>
          </a:p>
        </p:txBody>
      </p:sp>
    </p:spTree>
    <p:extLst>
      <p:ext uri="{BB962C8B-B14F-4D97-AF65-F5344CB8AC3E}">
        <p14:creationId xmlns:p14="http://schemas.microsoft.com/office/powerpoint/2010/main" val="258740199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altLang="zh-TW" sz="2000" b="1" dirty="0" smtClean="0">
                <a:solidFill>
                  <a:schemeClr val="tx1"/>
                </a:solidFill>
              </a:rPr>
              <a:t>   DMADV </a:t>
            </a:r>
            <a:endParaRPr lang="en-US" altLang="zh-TW" sz="2000" b="1" dirty="0">
              <a:solidFill>
                <a:schemeClr val="tx1"/>
              </a:solidFill>
            </a:endParaRPr>
          </a:p>
          <a:p>
            <a:pPr lvl="1">
              <a:lnSpc>
                <a:spcPct val="150000"/>
              </a:lnSpc>
            </a:pPr>
            <a:r>
              <a:rPr lang="en-US" altLang="zh-TW" sz="2000" dirty="0">
                <a:solidFill>
                  <a:schemeClr val="tx1"/>
                </a:solidFill>
              </a:rPr>
              <a:t>Define the project goals and customer (internal and external) deliverables </a:t>
            </a:r>
          </a:p>
          <a:p>
            <a:pPr lvl="1">
              <a:lnSpc>
                <a:spcPct val="150000"/>
              </a:lnSpc>
            </a:pPr>
            <a:r>
              <a:rPr lang="en-US" altLang="zh-TW" sz="2000" dirty="0">
                <a:solidFill>
                  <a:schemeClr val="tx1"/>
                </a:solidFill>
              </a:rPr>
              <a:t>Measure and determine customer needs and specifications </a:t>
            </a:r>
          </a:p>
          <a:p>
            <a:pPr lvl="1">
              <a:lnSpc>
                <a:spcPct val="150000"/>
              </a:lnSpc>
            </a:pPr>
            <a:r>
              <a:rPr lang="en-US" altLang="zh-TW" sz="2000" dirty="0">
                <a:solidFill>
                  <a:schemeClr val="tx1"/>
                </a:solidFill>
              </a:rPr>
              <a:t>Analyze the process options to meet the customer needs </a:t>
            </a:r>
          </a:p>
          <a:p>
            <a:pPr lvl="1">
              <a:lnSpc>
                <a:spcPct val="150000"/>
              </a:lnSpc>
            </a:pPr>
            <a:r>
              <a:rPr lang="en-US" altLang="zh-TW" sz="2000" dirty="0">
                <a:solidFill>
                  <a:schemeClr val="tx1"/>
                </a:solidFill>
              </a:rPr>
              <a:t>Design (detailed) the process to meet the customer needs </a:t>
            </a:r>
          </a:p>
          <a:p>
            <a:pPr lvl="1">
              <a:lnSpc>
                <a:spcPct val="150000"/>
              </a:lnSpc>
            </a:pPr>
            <a:r>
              <a:rPr lang="en-US" altLang="zh-TW" sz="2000" dirty="0">
                <a:solidFill>
                  <a:schemeClr val="tx1"/>
                </a:solidFill>
              </a:rPr>
              <a:t>Verify the design performance and ability to meet customer needs </a:t>
            </a:r>
          </a:p>
          <a:p>
            <a:pPr marL="0" indent="0">
              <a:lnSpc>
                <a:spcPct val="150000"/>
              </a:lnSpc>
              <a:buNone/>
            </a:pPr>
            <a:r>
              <a:rPr lang="en-US" altLang="zh-TW" sz="2000" b="1" dirty="0" smtClean="0">
                <a:solidFill>
                  <a:schemeClr val="tx1"/>
                </a:solidFill>
              </a:rPr>
              <a:t>   When </a:t>
            </a:r>
            <a:r>
              <a:rPr lang="en-US" altLang="zh-TW" sz="2000" b="1" dirty="0">
                <a:solidFill>
                  <a:schemeClr val="tx1"/>
                </a:solidFill>
              </a:rPr>
              <a:t>To Use DMADV</a:t>
            </a:r>
            <a:endParaRPr lang="en-US" altLang="zh-TW" sz="2000" dirty="0">
              <a:solidFill>
                <a:schemeClr val="tx1"/>
              </a:solidFill>
            </a:endParaRPr>
          </a:p>
          <a:p>
            <a:pPr lvl="1">
              <a:lnSpc>
                <a:spcPct val="150000"/>
              </a:lnSpc>
            </a:pPr>
            <a:r>
              <a:rPr lang="en-US" altLang="zh-TW" sz="2000" dirty="0">
                <a:solidFill>
                  <a:schemeClr val="tx1"/>
                </a:solidFill>
              </a:rPr>
              <a:t>A product or process is not in existence at your company and one needs to be developed </a:t>
            </a:r>
          </a:p>
          <a:p>
            <a:pPr lvl="1">
              <a:lnSpc>
                <a:spcPct val="150000"/>
              </a:lnSpc>
            </a:pPr>
            <a:r>
              <a:rPr lang="en-US" altLang="zh-TW" sz="2000" dirty="0">
                <a:solidFill>
                  <a:schemeClr val="tx1"/>
                </a:solidFill>
              </a:rPr>
              <a:t>The existing product or process exists and has been optimized (using either DMAIC or not) and still doesn't meet the level of customer specification or six sigma level</a:t>
            </a:r>
          </a:p>
          <a:p>
            <a:pPr>
              <a:lnSpc>
                <a:spcPct val="150000"/>
              </a:lnSpc>
            </a:pPr>
            <a:endParaRPr lang="en-US" altLang="zh-TW" sz="2000" dirty="0">
              <a:solidFill>
                <a:schemeClr val="tx1"/>
              </a:solidFill>
            </a:endParaRPr>
          </a:p>
          <a:p>
            <a:pPr>
              <a:lnSpc>
                <a:spcPct val="150000"/>
              </a:lnSpc>
            </a:pP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smtClean="0">
                <a:solidFill>
                  <a:schemeClr val="tx1"/>
                </a:solidFill>
              </a:rPr>
              <a:t>SIX SIGMA DMADV</a:t>
            </a:r>
            <a:endParaRPr lang="en-US" b="1" dirty="0">
              <a:solidFill>
                <a:schemeClr val="tx1"/>
              </a:solidFill>
            </a:endParaRPr>
          </a:p>
        </p:txBody>
      </p:sp>
    </p:spTree>
    <p:extLst>
      <p:ext uri="{BB962C8B-B14F-4D97-AF65-F5344CB8AC3E}">
        <p14:creationId xmlns:p14="http://schemas.microsoft.com/office/powerpoint/2010/main" val="31961393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99256" y="1200150"/>
            <a:ext cx="11316494" cy="5648326"/>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altLang="zh-TW" sz="2000" dirty="0">
                <a:solidFill>
                  <a:schemeClr val="tx1"/>
                </a:solidFill>
              </a:rPr>
              <a:t>The Similarities of DMAIC and DMADV</a:t>
            </a:r>
          </a:p>
          <a:p>
            <a:pPr lvl="1">
              <a:lnSpc>
                <a:spcPct val="150000"/>
              </a:lnSpc>
            </a:pPr>
            <a:r>
              <a:rPr lang="en-US" altLang="zh-TW" sz="2000" dirty="0">
                <a:solidFill>
                  <a:schemeClr val="tx1"/>
                </a:solidFill>
              </a:rPr>
              <a:t>Six Sigma methodologies used to drive defects to less than 3.4 per million opportunities. </a:t>
            </a:r>
          </a:p>
          <a:p>
            <a:pPr lvl="1">
              <a:lnSpc>
                <a:spcPct val="150000"/>
              </a:lnSpc>
            </a:pPr>
            <a:r>
              <a:rPr lang="en-US" altLang="zh-TW" sz="2000" dirty="0">
                <a:solidFill>
                  <a:schemeClr val="tx1"/>
                </a:solidFill>
              </a:rPr>
              <a:t>Data intensive solution approaches. Intuition has no place in Six Sigma -- only cold, hard facts. </a:t>
            </a:r>
          </a:p>
          <a:p>
            <a:pPr lvl="1">
              <a:lnSpc>
                <a:spcPct val="150000"/>
              </a:lnSpc>
            </a:pPr>
            <a:r>
              <a:rPr lang="en-US" altLang="zh-TW" sz="2000" dirty="0">
                <a:solidFill>
                  <a:schemeClr val="tx1"/>
                </a:solidFill>
              </a:rPr>
              <a:t>Implemented by Green Belts, Black Belts and Master Black Belts. </a:t>
            </a:r>
          </a:p>
          <a:p>
            <a:pPr lvl="1">
              <a:lnSpc>
                <a:spcPct val="150000"/>
              </a:lnSpc>
            </a:pPr>
            <a:r>
              <a:rPr lang="en-US" altLang="zh-TW" sz="2000" dirty="0">
                <a:solidFill>
                  <a:schemeClr val="tx1"/>
                </a:solidFill>
              </a:rPr>
              <a:t>Ways to help meet the business/financial bottom-line numbers. </a:t>
            </a:r>
          </a:p>
          <a:p>
            <a:pPr lvl="1">
              <a:lnSpc>
                <a:spcPct val="150000"/>
              </a:lnSpc>
            </a:pPr>
            <a:r>
              <a:rPr lang="en-US" altLang="zh-TW" sz="2000" dirty="0">
                <a:solidFill>
                  <a:schemeClr val="tx1"/>
                </a:solidFill>
              </a:rPr>
              <a:t>Implemented with the support of a champion and process owner </a:t>
            </a: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a:t>DMAIC Versus DMADV</a:t>
            </a:r>
            <a:endParaRPr lang="en-US" b="1" dirty="0">
              <a:solidFill>
                <a:schemeClr val="tx1"/>
              </a:solidFill>
            </a:endParaRPr>
          </a:p>
        </p:txBody>
      </p:sp>
    </p:spTree>
    <p:extLst>
      <p:ext uri="{BB962C8B-B14F-4D97-AF65-F5344CB8AC3E}">
        <p14:creationId xmlns:p14="http://schemas.microsoft.com/office/powerpoint/2010/main" val="244901653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157" y="4039582"/>
            <a:ext cx="1697821" cy="1728089"/>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711" y="4023825"/>
            <a:ext cx="1793711" cy="1773422"/>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054" y="4011125"/>
            <a:ext cx="1717751" cy="177884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4023825"/>
            <a:ext cx="1759973" cy="175647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2178745"/>
            <a:ext cx="1759970" cy="1755838"/>
          </a:xfrm>
          <a:prstGeom prst="rect">
            <a:avLst/>
          </a:prstGeom>
        </p:spPr>
      </p:pic>
      <p:sp>
        <p:nvSpPr>
          <p:cNvPr id="6" name="Rectangle 5"/>
          <p:cNvSpPr/>
          <p:nvPr/>
        </p:nvSpPr>
        <p:spPr>
          <a:xfrm>
            <a:off x="0" y="1110485"/>
            <a:ext cx="4503174" cy="970160"/>
          </a:xfrm>
          <a:prstGeom prst="rect">
            <a:avLst/>
          </a:prstGeom>
          <a:solidFill>
            <a:schemeClr val="bg2">
              <a:lumMod val="50000"/>
            </a:schemeClr>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199" y="1380122"/>
            <a:ext cx="4045971" cy="523220"/>
          </a:xfrm>
          <a:prstGeom prst="rect">
            <a:avLst/>
          </a:prstGeom>
          <a:noFill/>
        </p:spPr>
        <p:txBody>
          <a:bodyPr wrap="square" rtlCol="0">
            <a:spAutoFit/>
          </a:bodyPr>
          <a:lstStyle/>
          <a:p>
            <a:pPr algn="r"/>
            <a:r>
              <a:rPr lang="en-US" sz="2800" b="1" dirty="0" smtClean="0">
                <a:solidFill>
                  <a:schemeClr val="bg1"/>
                </a:solidFill>
                <a:latin typeface="Calibri" pitchFamily="34" charset="0"/>
                <a:cs typeface="Calibri" pitchFamily="34" charset="0"/>
              </a:rPr>
              <a:t>MEET THE TEAM</a:t>
            </a:r>
            <a:endParaRPr lang="en-US" sz="2800" b="1" dirty="0">
              <a:solidFill>
                <a:schemeClr val="bg1"/>
              </a:solidFill>
              <a:latin typeface="Calibri" pitchFamily="34" charset="0"/>
              <a:cs typeface="Calibri" pitchFamily="34" charset="0"/>
            </a:endParaRPr>
          </a:p>
        </p:txBody>
      </p:sp>
      <p:sp>
        <p:nvSpPr>
          <p:cNvPr id="8" name="Rectangle 7"/>
          <p:cNvSpPr/>
          <p:nvPr/>
        </p:nvSpPr>
        <p:spPr>
          <a:xfrm>
            <a:off x="4624054" y="1110485"/>
            <a:ext cx="3643368" cy="2797018"/>
          </a:xfrm>
          <a:prstGeom prst="rect">
            <a:avLst/>
          </a:prstGeom>
          <a:solidFill>
            <a:srgbClr val="00B0F0"/>
          </a:solidFill>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endParaRPr lang="en-US" sz="2800" dirty="0">
              <a:solidFill>
                <a:schemeClr val="bg1"/>
              </a:solidFill>
            </a:endParaRPr>
          </a:p>
        </p:txBody>
      </p:sp>
      <p:sp>
        <p:nvSpPr>
          <p:cNvPr id="22" name="Title 1"/>
          <p:cNvSpPr txBox="1">
            <a:spLocks/>
          </p:cNvSpPr>
          <p:nvPr/>
        </p:nvSpPr>
        <p:spPr>
          <a:xfrm>
            <a:off x="6775479" y="2700658"/>
            <a:ext cx="925831" cy="504056"/>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z="2400" dirty="0" smtClean="0">
                <a:solidFill>
                  <a:schemeClr val="bg1">
                    <a:alpha val="99000"/>
                  </a:schemeClr>
                </a:solidFill>
              </a:rPr>
              <a:t>K16T1</a:t>
            </a:r>
            <a:endParaRPr lang="en-US" sz="2400" dirty="0">
              <a:solidFill>
                <a:schemeClr val="bg1">
                  <a:alpha val="99000"/>
                </a:schemeClr>
              </a:solidFill>
            </a:endParaRPr>
          </a:p>
        </p:txBody>
      </p:sp>
      <p:sp>
        <p:nvSpPr>
          <p:cNvPr id="23" name="Title 1"/>
          <p:cNvSpPr txBox="1">
            <a:spLocks/>
          </p:cNvSpPr>
          <p:nvPr/>
        </p:nvSpPr>
        <p:spPr>
          <a:xfrm>
            <a:off x="5184590" y="1828054"/>
            <a:ext cx="2816410" cy="1232464"/>
          </a:xfrm>
          <a:prstGeom prst="rect">
            <a:avLst/>
          </a:prstGeom>
        </p:spPr>
        <p:txBody>
          <a:bodyPr vert="horz" wrap="square" lIns="0" tIns="0" rIns="0" bIns="0" rtlCol="0"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vi-VN" sz="6000" dirty="0" smtClean="0">
                <a:solidFill>
                  <a:schemeClr val="bg1">
                    <a:alpha val="99000"/>
                  </a:schemeClr>
                </a:solidFill>
              </a:rPr>
              <a:t>BigFive</a:t>
            </a:r>
            <a:endParaRPr lang="vi-VN" sz="6000" dirty="0">
              <a:solidFill>
                <a:schemeClr val="bg1">
                  <a:alpha val="99000"/>
                </a:schemeClr>
              </a:solidFill>
            </a:endParaRPr>
          </a:p>
        </p:txBody>
      </p:sp>
      <p:sp>
        <p:nvSpPr>
          <p:cNvPr id="24" name="Rectangle 23"/>
          <p:cNvSpPr/>
          <p:nvPr/>
        </p:nvSpPr>
        <p:spPr>
          <a:xfrm>
            <a:off x="7522736" y="1911546"/>
            <a:ext cx="503664" cy="523220"/>
          </a:xfrm>
          <a:prstGeom prst="rect">
            <a:avLst/>
          </a:prstGeom>
        </p:spPr>
        <p:txBody>
          <a:bodyPr wrap="none">
            <a:spAutoFit/>
          </a:bodyPr>
          <a:lstStyle/>
          <a:p>
            <a:r>
              <a:rPr lang="en-US" sz="2800" dirty="0">
                <a:solidFill>
                  <a:schemeClr val="bg1"/>
                </a:solidFill>
              </a:rPr>
              <a:t>®</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9156" y="2178745"/>
            <a:ext cx="1697821" cy="1755838"/>
          </a:xfrm>
          <a:prstGeom prst="rect">
            <a:avLst/>
          </a:prstGeom>
        </p:spPr>
      </p:pic>
    </p:spTree>
    <p:extLst>
      <p:ext uri="{BB962C8B-B14F-4D97-AF65-F5344CB8AC3E}">
        <p14:creationId xmlns:p14="http://schemas.microsoft.com/office/powerpoint/2010/main" val="340212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0" presetClass="emph" presetSubtype="0" fill="hold" grpId="1" nodeType="clickEffect">
                                  <p:stCondLst>
                                    <p:cond delay="0"/>
                                  </p:stCondLst>
                                  <p:childTnLst>
                                    <p:animClr clrSpc="hsl" dir="cw">
                                      <p:cBhvr override="childStyle">
                                        <p:cTn id="35" dur="500" fill="hold"/>
                                        <p:tgtEl>
                                          <p:spTgt spid="8"/>
                                        </p:tgtEl>
                                        <p:attrNameLst>
                                          <p:attrName>style.color</p:attrName>
                                        </p:attrNameLst>
                                      </p:cBhvr>
                                      <p:by>
                                        <p:hsl h="0" s="12549" l="25098"/>
                                      </p:by>
                                    </p:animClr>
                                    <p:animClr clrSpc="hsl" dir="cw">
                                      <p:cBhvr>
                                        <p:cTn id="36" dur="500" fill="hold"/>
                                        <p:tgtEl>
                                          <p:spTgt spid="8"/>
                                        </p:tgtEl>
                                        <p:attrNameLst>
                                          <p:attrName>fillcolor</p:attrName>
                                        </p:attrNameLst>
                                      </p:cBhvr>
                                      <p:by>
                                        <p:hsl h="0" s="12549" l="25098"/>
                                      </p:by>
                                    </p:animClr>
                                    <p:animClr clrSpc="hsl" dir="cw">
                                      <p:cBhvr>
                                        <p:cTn id="37" dur="500" fill="hold"/>
                                        <p:tgtEl>
                                          <p:spTgt spid="8"/>
                                        </p:tgtEl>
                                        <p:attrNameLst>
                                          <p:attrName>stroke.color</p:attrName>
                                        </p:attrNameLst>
                                      </p:cBhvr>
                                      <p:by>
                                        <p:hsl h="0" s="12549" l="25098"/>
                                      </p:by>
                                    </p:animClr>
                                    <p:set>
                                      <p:cBhvr>
                                        <p:cTn id="38" dur="500" fill="hold"/>
                                        <p:tgtEl>
                                          <p:spTgt spid="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dirty="0"/>
              <a:t>Six Sigma DMAIC Roadmap</a:t>
            </a:r>
            <a:endParaRPr lang="en-US" dirty="0">
              <a:solidFill>
                <a:schemeClr val="tx1"/>
              </a:solidFill>
            </a:endParaRPr>
          </a:p>
        </p:txBody>
      </p:sp>
    </p:spTree>
    <p:extLst>
      <p:ext uri="{BB962C8B-B14F-4D97-AF65-F5344CB8AC3E}">
        <p14:creationId xmlns:p14="http://schemas.microsoft.com/office/powerpoint/2010/main" val="202642022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Project </a:t>
            </a:r>
            <a:r>
              <a:rPr lang="en-US" sz="2000"/>
              <a:t>charter</a:t>
            </a:r>
          </a:p>
          <a:p>
            <a:pPr marL="342900" lvl="0" indent="-342900">
              <a:lnSpc>
                <a:spcPct val="150000"/>
              </a:lnSpc>
              <a:buFont typeface="Arial" panose="020B0604020202020204" pitchFamily="34" charset="0"/>
              <a:buChar char="•"/>
            </a:pPr>
            <a:r>
              <a:rPr lang="en-US" sz="2000"/>
              <a:t> VOC tools (surveys, focus groups, letters, comment cards)</a:t>
            </a:r>
          </a:p>
          <a:p>
            <a:pPr marL="342900" lvl="0" indent="-342900">
              <a:lnSpc>
                <a:spcPct val="150000"/>
              </a:lnSpc>
              <a:buFont typeface="Arial" panose="020B0604020202020204" pitchFamily="34" charset="0"/>
              <a:buChar char="•"/>
            </a:pPr>
            <a:r>
              <a:rPr lang="en-US" sz="2000"/>
              <a:t>Process map</a:t>
            </a:r>
          </a:p>
          <a:p>
            <a:pPr marL="342900" lvl="0" indent="-342900">
              <a:lnSpc>
                <a:spcPct val="150000"/>
              </a:lnSpc>
              <a:buFont typeface="Arial" panose="020B0604020202020204" pitchFamily="34" charset="0"/>
              <a:buChar char="•"/>
            </a:pPr>
            <a:r>
              <a:rPr lang="en-US" sz="2000"/>
              <a:t>QFD </a:t>
            </a:r>
          </a:p>
          <a:p>
            <a:pPr marL="342900" lvl="0" indent="-342900">
              <a:lnSpc>
                <a:spcPct val="150000"/>
              </a:lnSpc>
              <a:buFont typeface="Arial" panose="020B0604020202020204" pitchFamily="34" charset="0"/>
              <a:buChar char="•"/>
            </a:pPr>
            <a:r>
              <a:rPr lang="en-US" sz="2000"/>
              <a:t>SIPOC</a:t>
            </a:r>
          </a:p>
          <a:p>
            <a:pPr marL="342900" lvl="0" indent="-342900">
              <a:lnSpc>
                <a:spcPct val="150000"/>
              </a:lnSpc>
              <a:buFont typeface="Arial" panose="020B0604020202020204" pitchFamily="34" charset="0"/>
              <a:buChar char="•"/>
            </a:pPr>
            <a:r>
              <a:rPr lang="en-US" sz="2000"/>
              <a:t> Benchmarking</a:t>
            </a:r>
          </a:p>
          <a:p>
            <a:pPr marL="342900" lvl="0" indent="-342900">
              <a:lnSpc>
                <a:spcPct val="150000"/>
              </a:lnSpc>
              <a:buFont typeface="Arial" panose="020B0604020202020204" pitchFamily="34" charset="0"/>
              <a:buChar char="•"/>
            </a:pPr>
            <a:r>
              <a:rPr lang="en-US" sz="2000"/>
              <a:t>Project planning and management tools</a:t>
            </a:r>
          </a:p>
          <a:p>
            <a:pPr marL="342900" indent="-342900">
              <a:lnSpc>
                <a:spcPct val="150000"/>
              </a:lnSpc>
              <a:buFont typeface="Arial" panose="020B0604020202020204" pitchFamily="34" charset="0"/>
              <a:buChar char="•"/>
            </a:pPr>
            <a:r>
              <a:rPr lang="en-US" sz="2000"/>
              <a:t>Pareto analysis</a:t>
            </a:r>
            <a:endParaRPr lang="en-US"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4576975"/>
            </a:xfrm>
            <a:prstGeom prst="rect">
              <a:avLst/>
            </a:prstGeom>
          </p:spPr>
          <p:txBody>
            <a:bodyPr wrap="square">
              <a:spAutoFit/>
            </a:bodyPr>
            <a:lstStyle/>
            <a:p>
              <a:pPr defTabSz="932290" fontAlgn="base">
                <a:lnSpc>
                  <a:spcPct val="90000"/>
                </a:lnSpc>
                <a:spcBef>
                  <a:spcPct val="0"/>
                </a:spcBef>
                <a:spcAft>
                  <a:spcPct val="0"/>
                </a:spcAft>
              </a:pPr>
              <a:r>
                <a:rPr lang="en-US" sz="2000" dirty="0">
                  <a:ln w="0"/>
                  <a:effectLst>
                    <a:outerShdw blurRad="38100" dist="19050" dir="2700000" algn="tl" rotWithShape="0">
                      <a:schemeClr val="dk1">
                        <a:alpha val="40000"/>
                      </a:schemeClr>
                    </a:outerShdw>
                  </a:effectLst>
                </a:rPr>
                <a:t>The Define Phase is the first phase of the Six sigma implement process. In the phase, the leaders of the project create a Project Charter, create a high-level view of the process and begin to understand the need of the customer of the process</a:t>
              </a:r>
            </a:p>
          </p:txBody>
        </p:sp>
      </p:grpSp>
      <p:pic>
        <p:nvPicPr>
          <p:cNvPr id="21"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70518"/>
            <a:ext cx="682518" cy="6811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problem by developing a “Problem Statement”</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the goal by developing a “Goal Statement”</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process by developing maps of the process</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Define your customer and their requirements</a:t>
            </a:r>
            <a:endParaRPr lang="en-US" sz="2000" dirty="0">
              <a:solidFill>
                <a:srgbClr val="FFFFFF"/>
              </a:solidFill>
            </a:endParaRPr>
          </a:p>
        </p:txBody>
      </p:sp>
      <p:sp>
        <p:nvSpPr>
          <p:cNvPr id="40" name="Rectangle 39"/>
          <p:cNvSpPr/>
          <p:nvPr/>
        </p:nvSpPr>
        <p:spPr>
          <a:xfrm>
            <a:off x="537136" y="2807781"/>
            <a:ext cx="132976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DEFINESTEPS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1: DEFINE</a:t>
            </a:r>
            <a:endParaRPr lang="en-US" b="1" dirty="0">
              <a:solidFill>
                <a:schemeClr val="tx1"/>
              </a:solidFill>
            </a:endParaRPr>
          </a:p>
        </p:txBody>
      </p:sp>
    </p:spTree>
    <p:extLst>
      <p:ext uri="{BB962C8B-B14F-4D97-AF65-F5344CB8AC3E}">
        <p14:creationId xmlns:p14="http://schemas.microsoft.com/office/powerpoint/2010/main" val="1556606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childTnLst>
                          </p:cTn>
                        </p:par>
                        <p:par>
                          <p:cTn id="28" fill="hold">
                            <p:stCondLst>
                              <p:cond delay="2150"/>
                            </p:stCondLst>
                            <p:childTnLst>
                              <p:par>
                                <p:cTn id="29" presetID="10"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Measurement </a:t>
            </a:r>
            <a:r>
              <a:rPr lang="en-US" sz="2000"/>
              <a:t>systems analysis</a:t>
            </a:r>
          </a:p>
          <a:p>
            <a:pPr marL="342900" lvl="0" indent="-342900">
              <a:lnSpc>
                <a:spcPct val="150000"/>
              </a:lnSpc>
              <a:buFont typeface="Arial" panose="020B0604020202020204" pitchFamily="34" charset="0"/>
              <a:buChar char="•"/>
            </a:pPr>
            <a:r>
              <a:rPr lang="en-US" sz="2000"/>
              <a:t> Process behavior charts (SPC)</a:t>
            </a:r>
          </a:p>
          <a:p>
            <a:pPr marL="342900" lvl="0" indent="-342900">
              <a:lnSpc>
                <a:spcPct val="150000"/>
              </a:lnSpc>
              <a:buFont typeface="Arial" panose="020B0604020202020204" pitchFamily="34" charset="0"/>
              <a:buChar char="•"/>
            </a:pPr>
            <a:r>
              <a:rPr lang="en-US" sz="2000"/>
              <a:t> Exploratory data analysis</a:t>
            </a:r>
          </a:p>
          <a:p>
            <a:pPr marL="342900" lvl="0" indent="-342900">
              <a:lnSpc>
                <a:spcPct val="150000"/>
              </a:lnSpc>
              <a:buFont typeface="Arial" panose="020B0604020202020204" pitchFamily="34" charset="0"/>
              <a:buChar char="•"/>
            </a:pPr>
            <a:r>
              <a:rPr lang="en-US" sz="2000"/>
              <a:t> Descriptive statistics</a:t>
            </a:r>
          </a:p>
          <a:p>
            <a:pPr marL="342900" lvl="0" indent="-342900">
              <a:lnSpc>
                <a:spcPct val="150000"/>
              </a:lnSpc>
              <a:buFont typeface="Arial" panose="020B0604020202020204" pitchFamily="34" charset="0"/>
              <a:buChar char="•"/>
            </a:pPr>
            <a:r>
              <a:rPr lang="en-US" sz="2000"/>
              <a:t> Data mining</a:t>
            </a:r>
          </a:p>
          <a:p>
            <a:pPr marL="342900" lvl="0" indent="-342900">
              <a:lnSpc>
                <a:spcPct val="150000"/>
              </a:lnSpc>
              <a:buFont typeface="Arial" panose="020B0604020202020204" pitchFamily="34" charset="0"/>
              <a:buChar char="•"/>
            </a:pPr>
            <a:r>
              <a:rPr lang="en-US" sz="2000"/>
              <a:t> Run charts</a:t>
            </a:r>
          </a:p>
          <a:p>
            <a:pPr marL="342900" indent="-342900">
              <a:lnSpc>
                <a:spcPct val="150000"/>
              </a:lnSpc>
              <a:buFont typeface="Arial" panose="020B0604020202020204" pitchFamily="34" charset="0"/>
              <a:buChar char="•"/>
            </a:pPr>
            <a:r>
              <a:rPr lang="en-US" sz="2000"/>
              <a:t> Pareto analysis</a:t>
            </a:r>
            <a:endParaRPr lang="vi-VN" sz="2000" dirty="0" smtClean="0">
              <a:solidFill>
                <a:srgbClr val="FFFFFF"/>
              </a:solidFill>
              <a:latin typeface="Segoe Semibold" pitchFamily="34" charset="0"/>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Measure Phase, the team focuses on data collection. They have two goals: determine the start point or baseline of the process and find clues to understand the root cause of the problem 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Determine how the process currently performs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Look for what might be causing problems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Create a plan to collect the data</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your data is reliable</a:t>
            </a:r>
            <a:endParaRPr lang="en-US" sz="2000" dirty="0">
              <a:solidFill>
                <a:srgbClr val="FFFFFF"/>
              </a:solidFill>
            </a:endParaRPr>
          </a:p>
        </p:txBody>
      </p:sp>
      <p:sp>
        <p:nvSpPr>
          <p:cNvPr id="40" name="Rectangle 39"/>
          <p:cNvSpPr/>
          <p:nvPr/>
        </p:nvSpPr>
        <p:spPr>
          <a:xfrm>
            <a:off x="110362" y="2807781"/>
            <a:ext cx="186689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MEASURE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2: MEASURE</a:t>
            </a:r>
            <a:endParaRPr lang="en-US" b="1" dirty="0">
              <a:solidFill>
                <a:schemeClr val="tx1"/>
              </a:solidFill>
            </a:endParaRPr>
          </a:p>
        </p:txBody>
      </p:sp>
      <p:sp>
        <p:nvSpPr>
          <p:cNvPr id="16" name="Rectangle 15"/>
          <p:cNvSpPr/>
          <p:nvPr/>
        </p:nvSpPr>
        <p:spPr>
          <a:xfrm>
            <a:off x="2019300" y="525253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1000" fill="hold"/>
                                        <p:tgtEl>
                                          <p:spTgt spid="16"/>
                                        </p:tgtEl>
                                        <p:attrNameLst>
                                          <p:attrName>ppt_x</p:attrName>
                                        </p:attrNameLst>
                                      </p:cBhvr>
                                      <p:tavLst>
                                        <p:tav tm="0">
                                          <p:val>
                                            <p:strVal val="1+#ppt_w/2"/>
                                          </p:val>
                                        </p:tav>
                                        <p:tav tm="100000">
                                          <p:val>
                                            <p:strVal val="#ppt_x"/>
                                          </p:val>
                                        </p:tav>
                                      </p:tavLst>
                                    </p:anim>
                                    <p:anim calcmode="lin" valueType="num">
                                      <p:cBhvr additive="base">
                                        <p:cTn id="28" dur="1000" fill="hold"/>
                                        <p:tgtEl>
                                          <p:spTgt spid="16"/>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800"/>
                                        <p:tgtEl>
                                          <p:spTgt spid="40"/>
                                        </p:tgtEl>
                                      </p:cBhvr>
                                    </p:animEffect>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Cause-and-effect </a:t>
            </a:r>
            <a:r>
              <a:rPr lang="en-US" sz="2000"/>
              <a:t>diagrams</a:t>
            </a:r>
          </a:p>
          <a:p>
            <a:pPr marL="342900" lvl="0" indent="-342900">
              <a:lnSpc>
                <a:spcPct val="150000"/>
              </a:lnSpc>
              <a:buFont typeface="Arial" panose="020B0604020202020204" pitchFamily="34" charset="0"/>
              <a:buChar char="•"/>
            </a:pPr>
            <a:r>
              <a:rPr lang="en-US" sz="2000"/>
              <a:t> Tree diagrams</a:t>
            </a:r>
          </a:p>
          <a:p>
            <a:pPr marL="342900" lvl="0" indent="-342900">
              <a:lnSpc>
                <a:spcPct val="150000"/>
              </a:lnSpc>
              <a:buFont typeface="Arial" panose="020B0604020202020204" pitchFamily="34" charset="0"/>
              <a:buChar char="•"/>
            </a:pPr>
            <a:r>
              <a:rPr lang="en-US" sz="2000"/>
              <a:t> Brainstorming</a:t>
            </a:r>
          </a:p>
          <a:p>
            <a:pPr marL="342900" lvl="0" indent="-342900">
              <a:lnSpc>
                <a:spcPct val="150000"/>
              </a:lnSpc>
              <a:buFont typeface="Arial" panose="020B0604020202020204" pitchFamily="34" charset="0"/>
              <a:buChar char="•"/>
            </a:pPr>
            <a:r>
              <a:rPr lang="en-US" sz="2000"/>
              <a:t> </a:t>
            </a:r>
            <a:r>
              <a:rPr lang="en-US" sz="2000"/>
              <a:t>Process </a:t>
            </a:r>
            <a:r>
              <a:rPr lang="en-US" sz="2000" smtClean="0"/>
              <a:t>behavior dia Process </a:t>
            </a:r>
            <a:r>
              <a:rPr lang="en-US" sz="2000"/>
              <a:t>maps</a:t>
            </a:r>
          </a:p>
          <a:p>
            <a:pPr marL="342900" lvl="0" indent="-342900">
              <a:lnSpc>
                <a:spcPct val="150000"/>
              </a:lnSpc>
              <a:buFont typeface="Arial" panose="020B0604020202020204" pitchFamily="34" charset="0"/>
              <a:buChar char="•"/>
            </a:pPr>
            <a:r>
              <a:rPr lang="en-US" sz="2000"/>
              <a:t> Design of experiments</a:t>
            </a:r>
          </a:p>
          <a:p>
            <a:pPr marL="342900" lvl="0" indent="-342900">
              <a:lnSpc>
                <a:spcPct val="150000"/>
              </a:lnSpc>
              <a:buFont typeface="Arial" panose="020B0604020202020204" pitchFamily="34" charset="0"/>
              <a:buChar char="•"/>
            </a:pPr>
            <a:r>
              <a:rPr lang="en-US" sz="2000"/>
              <a:t> Enumerative statistics (hypothesis tests)</a:t>
            </a:r>
          </a:p>
          <a:p>
            <a:pPr marL="342900" lvl="0" indent="-342900">
              <a:lnSpc>
                <a:spcPct val="150000"/>
              </a:lnSpc>
              <a:buFont typeface="Arial" panose="020B0604020202020204" pitchFamily="34" charset="0"/>
              <a:buChar char="•"/>
            </a:pPr>
            <a:r>
              <a:rPr lang="en-US" sz="2000"/>
              <a:t> Inferential </a:t>
            </a:r>
            <a:r>
              <a:rPr lang="en-US" sz="2000"/>
              <a:t>statistics </a:t>
            </a:r>
            <a:r>
              <a:rPr lang="en-US" sz="2000" smtClean="0"/>
              <a:t>Simulation</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Analyze Phase. The team reviews the data collected during the Measure Phase. They analyze both the data and the process in an effort to narrow down and verify the root causes of waste and defects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Closely examine the process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Visually display the data</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potential cause(s) of the problem</a:t>
            </a:r>
            <a:endParaRPr lang="en-US" sz="2000" dirty="0">
              <a:solidFill>
                <a:srgbClr val="FFFFFF"/>
              </a:solidFill>
            </a:endParaRPr>
          </a:p>
        </p:txBody>
      </p:sp>
      <p:sp>
        <p:nvSpPr>
          <p:cNvPr id="35" name="Rectangle 34"/>
          <p:cNvSpPr/>
          <p:nvPr/>
        </p:nvSpPr>
        <p:spPr>
          <a:xfrm>
            <a:off x="2019300" y="4627524"/>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Verify the cause(s) of the problem</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ANALYZE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3: ANALYZE</a:t>
            </a:r>
            <a:endParaRPr lang="en-US" b="1" dirty="0">
              <a:solidFill>
                <a:schemeClr val="tx1"/>
              </a:solidFill>
            </a:endParaRPr>
          </a:p>
        </p:txBody>
      </p:sp>
      <p:sp>
        <p:nvSpPr>
          <p:cNvPr id="16" name="Rectangle 15"/>
          <p:cNvSpPr/>
          <p:nvPr/>
        </p:nvSpPr>
        <p:spPr>
          <a:xfrm>
            <a:off x="2019300" y="524989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Update your Project Charter</a:t>
            </a:r>
            <a:endParaRPr lang="en-US" sz="2000" dirty="0">
              <a:solidFill>
                <a:srgbClr val="FFFFFF"/>
              </a:solidFill>
            </a:endParaRPr>
          </a:p>
        </p:txBody>
      </p:sp>
      <p:pic>
        <p:nvPicPr>
          <p:cNvPr id="17"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024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8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Force </a:t>
            </a:r>
            <a:r>
              <a:rPr lang="en-US" sz="2000"/>
              <a:t>field diagrams</a:t>
            </a:r>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7M tools</a:t>
            </a:r>
          </a:p>
          <a:p>
            <a:pPr marL="342900" lvl="0" indent="-342900">
              <a:lnSpc>
                <a:spcPct val="150000"/>
              </a:lnSpc>
              <a:buFont typeface="Arial" panose="020B0604020202020204" pitchFamily="34" charset="0"/>
              <a:buChar char="•"/>
            </a:pPr>
            <a:r>
              <a:rPr lang="en-US" sz="2000"/>
              <a:t> Project planning and management tools</a:t>
            </a:r>
          </a:p>
          <a:p>
            <a:pPr marL="342900" lvl="0" indent="-342900">
              <a:lnSpc>
                <a:spcPct val="150000"/>
              </a:lnSpc>
              <a:buFont typeface="Arial" panose="020B0604020202020204" pitchFamily="34" charset="0"/>
              <a:buChar char="•"/>
            </a:pPr>
            <a:r>
              <a:rPr lang="en-US" sz="2000"/>
              <a:t> Prototype and pilot studies</a:t>
            </a:r>
          </a:p>
          <a:p>
            <a:pPr marL="342900" indent="-342900">
              <a:lnSpc>
                <a:spcPct val="150000"/>
              </a:lnSpc>
              <a:buFont typeface="Arial" panose="020B0604020202020204" pitchFamily="34" charset="0"/>
              <a:buChar char="•"/>
            </a:pPr>
            <a:r>
              <a:rPr lang="en-US" sz="2000"/>
              <a:t> Simulations</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Improve Phase. The team moves on to solution developments. A structured improvement effort can lead to innovative and elegant solution</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Brainstorm solutions that might fix the problem</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practical solutions</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Develop maps of processes based on different solution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Implement the solution(s)</a:t>
            </a:r>
            <a:endParaRPr lang="en-US" sz="2000" dirty="0">
              <a:solidFill>
                <a:srgbClr val="FFFFFF"/>
              </a:solidFill>
            </a:endParaRPr>
          </a:p>
        </p:txBody>
      </p:sp>
      <p:sp>
        <p:nvSpPr>
          <p:cNvPr id="40" name="Rectangle 39"/>
          <p:cNvSpPr/>
          <p:nvPr/>
        </p:nvSpPr>
        <p:spPr>
          <a:xfrm>
            <a:off x="343374" y="2807781"/>
            <a:ext cx="1665419"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IMPROVE 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4: IMPROVE</a:t>
            </a:r>
            <a:endParaRPr lang="en-US" b="1" dirty="0">
              <a:solidFill>
                <a:schemeClr val="tx1"/>
              </a:solidFill>
            </a:endParaRPr>
          </a:p>
        </p:txBody>
      </p:sp>
      <p:sp>
        <p:nvSpPr>
          <p:cNvPr id="16" name="Rectangle 15"/>
          <p:cNvSpPr/>
          <p:nvPr/>
        </p:nvSpPr>
        <p:spPr>
          <a:xfrm>
            <a:off x="2019300" y="5890672"/>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Measure improvement</a:t>
            </a:r>
            <a:endParaRPr lang="en-US" sz="2000" dirty="0">
              <a:solidFill>
                <a:srgbClr val="FFFFFF"/>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Select the best solutions(s)</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3560" y="974649"/>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9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1000" fill="hold"/>
                                        <p:tgtEl>
                                          <p:spTgt spid="16"/>
                                        </p:tgtEl>
                                        <p:attrNameLst>
                                          <p:attrName>ppt_x</p:attrName>
                                        </p:attrNameLst>
                                      </p:cBhvr>
                                      <p:tavLst>
                                        <p:tav tm="0">
                                          <p:val>
                                            <p:strVal val="1+#ppt_w/2"/>
                                          </p:val>
                                        </p:tav>
                                        <p:tav tm="100000">
                                          <p:val>
                                            <p:strVal val="#ppt_x"/>
                                          </p:val>
                                        </p:tav>
                                      </p:tavLst>
                                    </p:anim>
                                    <p:anim calcmode="lin" valueType="num">
                                      <p:cBhvr additive="base">
                                        <p:cTn id="31" dur="1000" fill="hold"/>
                                        <p:tgtEl>
                                          <p:spTgt spid="16"/>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0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1000" fill="hold"/>
                                        <p:tgtEl>
                                          <p:spTgt spid="17"/>
                                        </p:tgtEl>
                                        <p:attrNameLst>
                                          <p:attrName>ppt_x</p:attrName>
                                        </p:attrNameLst>
                                      </p:cBhvr>
                                      <p:tavLst>
                                        <p:tav tm="0">
                                          <p:val>
                                            <p:strVal val="1+#ppt_w/2"/>
                                          </p:val>
                                        </p:tav>
                                        <p:tav tm="100000">
                                          <p:val>
                                            <p:strVal val="#ppt_x"/>
                                          </p:val>
                                        </p:tav>
                                      </p:tavLst>
                                    </p:anim>
                                    <p:anim calcmode="lin" valueType="num">
                                      <p:cBhvr additive="base">
                                        <p:cTn id="35" dur="1000" fill="hold"/>
                                        <p:tgtEl>
                                          <p:spTgt spid="17"/>
                                        </p:tgtEl>
                                        <p:attrNameLst>
                                          <p:attrName>ppt_y</p:attrName>
                                        </p:attrNameLst>
                                      </p:cBhvr>
                                      <p:tavLst>
                                        <p:tav tm="0">
                                          <p:val>
                                            <p:strVal val="#ppt_y"/>
                                          </p:val>
                                        </p:tav>
                                        <p:tav tm="100000">
                                          <p:val>
                                            <p:strVal val="#ppt_y"/>
                                          </p:val>
                                        </p:tav>
                                      </p:tavLst>
                                    </p:anim>
                                  </p:childTnLst>
                                </p:cTn>
                              </p:par>
                            </p:childTnLst>
                          </p:cTn>
                        </p:par>
                        <p:par>
                          <p:cTn id="36" fill="hold">
                            <p:stCondLst>
                              <p:cond delay="2400"/>
                            </p:stCondLst>
                            <p:childTnLst>
                              <p:par>
                                <p:cTn id="37" presetID="10" presetClass="entr" presetSubtype="0"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8934437" y="1332486"/>
            <a:ext cx="3159135" cy="5354064"/>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Ins="45720" rtlCol="0" anchor="t" anchorCtr="0"/>
          <a:lstStyle/>
          <a:p>
            <a:pPr marL="342900" lvl="0" indent="-342900">
              <a:lnSpc>
                <a:spcPct val="150000"/>
              </a:lnSpc>
              <a:buFont typeface="Arial" panose="020B0604020202020204" pitchFamily="34" charset="0"/>
              <a:buChar char="•"/>
            </a:pPr>
            <a:r>
              <a:rPr lang="en-US" sz="2000" smtClean="0"/>
              <a:t>SPC</a:t>
            </a:r>
            <a:endParaRPr lang="en-US" sz="2000"/>
          </a:p>
          <a:p>
            <a:pPr marL="342900" lvl="0" indent="-342900">
              <a:lnSpc>
                <a:spcPct val="150000"/>
              </a:lnSpc>
              <a:buFont typeface="Arial" panose="020B0604020202020204" pitchFamily="34" charset="0"/>
              <a:buChar char="•"/>
            </a:pPr>
            <a:r>
              <a:rPr lang="en-US" sz="2000"/>
              <a:t> FMEA</a:t>
            </a:r>
          </a:p>
          <a:p>
            <a:pPr marL="342900" lvl="0" indent="-342900">
              <a:lnSpc>
                <a:spcPct val="150000"/>
              </a:lnSpc>
              <a:buFont typeface="Arial" panose="020B0604020202020204" pitchFamily="34" charset="0"/>
              <a:buChar char="•"/>
            </a:pPr>
            <a:r>
              <a:rPr lang="en-US" sz="2000"/>
              <a:t> ISO 900×</a:t>
            </a:r>
          </a:p>
          <a:p>
            <a:pPr marL="342900" lvl="0" indent="-342900">
              <a:lnSpc>
                <a:spcPct val="150000"/>
              </a:lnSpc>
              <a:buFont typeface="Arial" panose="020B0604020202020204" pitchFamily="34" charset="0"/>
              <a:buChar char="•"/>
            </a:pPr>
            <a:r>
              <a:rPr lang="en-US" sz="2000"/>
              <a:t> Change budgets, bid models, cost estimating models</a:t>
            </a:r>
          </a:p>
          <a:p>
            <a:pPr marL="342900" indent="-342900">
              <a:lnSpc>
                <a:spcPct val="150000"/>
              </a:lnSpc>
              <a:buFont typeface="Arial" panose="020B0604020202020204" pitchFamily="34" charset="0"/>
              <a:buChar char="•"/>
            </a:pPr>
            <a:r>
              <a:rPr lang="en-US" sz="2000"/>
              <a:t> Reporting system</a:t>
            </a:r>
            <a:endParaRPr lang="en-US" sz="2000" dirty="0">
              <a:solidFill>
                <a:srgbClr val="FFFFFF"/>
              </a:solidFill>
              <a:ea typeface="Segoe UI" pitchFamily="34" charset="0"/>
              <a:cs typeface="Segoe UI" pitchFamily="34" charset="0"/>
            </a:endParaRPr>
          </a:p>
        </p:txBody>
      </p:sp>
      <p:grpSp>
        <p:nvGrpSpPr>
          <p:cNvPr id="20" name="Group 19"/>
          <p:cNvGrpSpPr/>
          <p:nvPr/>
        </p:nvGrpSpPr>
        <p:grpSpPr>
          <a:xfrm>
            <a:off x="201480" y="1380778"/>
            <a:ext cx="8564564" cy="1312236"/>
            <a:chOff x="296732" y="1280430"/>
            <a:chExt cx="7551868" cy="5003688"/>
          </a:xfrm>
        </p:grpSpPr>
        <p:grpSp>
          <p:nvGrpSpPr>
            <p:cNvPr id="7" name="Group 6"/>
            <p:cNvGrpSpPr/>
            <p:nvPr/>
          </p:nvGrpSpPr>
          <p:grpSpPr>
            <a:xfrm>
              <a:off x="296732" y="1280430"/>
              <a:ext cx="7551868" cy="5003688"/>
              <a:chOff x="6164132" y="1345517"/>
              <a:chExt cx="5723068" cy="5003688"/>
            </a:xfrm>
          </p:grpSpPr>
          <p:sp>
            <p:nvSpPr>
              <p:cNvPr id="8" name="Rectangle 7"/>
              <p:cNvSpPr/>
              <p:nvPr/>
            </p:nvSpPr>
            <p:spPr bwMode="auto">
              <a:xfrm>
                <a:off x="6164132" y="1345517"/>
                <a:ext cx="5723068" cy="500368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10"/>
              <p:cNvSpPr>
                <a:spLocks noChangeArrowheads="1"/>
              </p:cNvSpPr>
              <p:nvPr/>
            </p:nvSpPr>
            <p:spPr bwMode="auto">
              <a:xfrm>
                <a:off x="6248400" y="2473087"/>
                <a:ext cx="563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Segoe UI" panose="020B0502040204020203" pitchFamily="34" charset="0"/>
                  </a:defRPr>
                </a:lvl1pPr>
                <a:lvl2pPr marL="625475" indent="-342900">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a:buFont typeface="Arial" panose="020B0604020202020204" pitchFamily="34" charset="0"/>
                  <a:buChar char="•"/>
                </a:pPr>
                <a:endParaRPr lang="en-US" dirty="0"/>
              </a:p>
            </p:txBody>
          </p:sp>
          <p:sp>
            <p:nvSpPr>
              <p:cNvPr id="10" name="Rectangle 9"/>
              <p:cNvSpPr>
                <a:spLocks noChangeArrowheads="1"/>
              </p:cNvSpPr>
              <p:nvPr/>
            </p:nvSpPr>
            <p:spPr bwMode="auto">
              <a:xfrm>
                <a:off x="6164132" y="1419448"/>
                <a:ext cx="5723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a:spAutoFit/>
              </a:bodyPr>
              <a:lstStyle>
                <a:lvl1pPr marL="342900" indent="-342900">
                  <a:defRPr>
                    <a:solidFill>
                      <a:schemeClr val="tx1"/>
                    </a:solidFill>
                    <a:latin typeface="Segoe UI" panose="020B0502040204020203" pitchFamily="34" charset="0"/>
                  </a:defRPr>
                </a:lvl1pPr>
                <a:lvl2pPr marL="282575">
                  <a:defRPr>
                    <a:solidFill>
                      <a:schemeClr val="tx1"/>
                    </a:solidFill>
                    <a:latin typeface="Segoe UI" panose="020B0502040204020203" pitchFamily="34" charset="0"/>
                  </a:defRPr>
                </a:lvl2pPr>
                <a:lvl3pPr marL="1143000" indent="-228600">
                  <a:defRPr>
                    <a:solidFill>
                      <a:schemeClr val="tx1"/>
                    </a:solidFill>
                    <a:latin typeface="Segoe UI" panose="020B0502040204020203" pitchFamily="34" charset="0"/>
                  </a:defRPr>
                </a:lvl3pPr>
                <a:lvl4pPr marL="1600200" indent="-228600">
                  <a:defRPr>
                    <a:solidFill>
                      <a:schemeClr val="tx1"/>
                    </a:solidFill>
                    <a:latin typeface="Segoe UI" panose="020B0502040204020203" pitchFamily="34" charset="0"/>
                  </a:defRPr>
                </a:lvl4pPr>
                <a:lvl5pPr marL="2057400" indent="-228600">
                  <a:defRPr>
                    <a:solidFill>
                      <a:schemeClr val="tx1"/>
                    </a:solidFill>
                    <a:latin typeface="Segoe UI" panose="020B0502040204020203" pitchFamily="34" charset="0"/>
                  </a:defRPr>
                </a:lvl5pPr>
                <a:lvl6pPr marL="2514600" indent="-228600" defTabSz="912813" fontAlgn="base">
                  <a:spcBef>
                    <a:spcPct val="0"/>
                  </a:spcBef>
                  <a:spcAft>
                    <a:spcPct val="0"/>
                  </a:spcAft>
                  <a:defRPr>
                    <a:solidFill>
                      <a:schemeClr val="tx1"/>
                    </a:solidFill>
                    <a:latin typeface="Segoe UI" panose="020B0502040204020203" pitchFamily="34" charset="0"/>
                  </a:defRPr>
                </a:lvl6pPr>
                <a:lvl7pPr marL="2971800" indent="-228600" defTabSz="912813" fontAlgn="base">
                  <a:spcBef>
                    <a:spcPct val="0"/>
                  </a:spcBef>
                  <a:spcAft>
                    <a:spcPct val="0"/>
                  </a:spcAft>
                  <a:defRPr>
                    <a:solidFill>
                      <a:schemeClr val="tx1"/>
                    </a:solidFill>
                    <a:latin typeface="Segoe UI" panose="020B0502040204020203" pitchFamily="34" charset="0"/>
                  </a:defRPr>
                </a:lvl7pPr>
                <a:lvl8pPr marL="3429000" indent="-228600" defTabSz="912813" fontAlgn="base">
                  <a:spcBef>
                    <a:spcPct val="0"/>
                  </a:spcBef>
                  <a:spcAft>
                    <a:spcPct val="0"/>
                  </a:spcAft>
                  <a:defRPr>
                    <a:solidFill>
                      <a:schemeClr val="tx1"/>
                    </a:solidFill>
                    <a:latin typeface="Segoe UI" panose="020B0502040204020203" pitchFamily="34" charset="0"/>
                  </a:defRPr>
                </a:lvl8pPr>
                <a:lvl9pPr marL="3886200" indent="-228600" defTabSz="912813" fontAlgn="base">
                  <a:spcBef>
                    <a:spcPct val="0"/>
                  </a:spcBef>
                  <a:spcAft>
                    <a:spcPct val="0"/>
                  </a:spcAft>
                  <a:defRPr>
                    <a:solidFill>
                      <a:schemeClr val="tx1"/>
                    </a:solidFill>
                    <a:latin typeface="Segoe UI" panose="020B0502040204020203" pitchFamily="34" charset="0"/>
                  </a:defRPr>
                </a:lvl9pPr>
              </a:lstStyle>
              <a:p>
                <a:pPr defTabSz="932290" fontAlgn="base">
                  <a:lnSpc>
                    <a:spcPct val="90000"/>
                  </a:lnSpc>
                  <a:spcBef>
                    <a:spcPct val="0"/>
                  </a:spcBef>
                  <a:spcAft>
                    <a:spcPct val="0"/>
                  </a:spcAft>
                </a:pPr>
                <a:endParaRPr lang="en-US" sz="2000" dirty="0">
                  <a:ln w="0"/>
                  <a:effectLst>
                    <a:outerShdw blurRad="38100" dist="19050" dir="2700000" algn="tl" rotWithShape="0">
                      <a:schemeClr val="dk1">
                        <a:alpha val="40000"/>
                      </a:schemeClr>
                    </a:outerShdw>
                  </a:effectLst>
                </a:endParaRPr>
              </a:p>
            </p:txBody>
          </p:sp>
        </p:grpSp>
        <p:sp>
          <p:nvSpPr>
            <p:cNvPr id="19" name="Rectangle 18"/>
            <p:cNvSpPr/>
            <p:nvPr/>
          </p:nvSpPr>
          <p:spPr>
            <a:xfrm>
              <a:off x="407928" y="1386842"/>
              <a:ext cx="7440672" cy="3520750"/>
            </a:xfrm>
            <a:prstGeom prst="rect">
              <a:avLst/>
            </a:prstGeom>
          </p:spPr>
          <p:txBody>
            <a:bodyPr wrap="square">
              <a:spAutoFit/>
            </a:bodyPr>
            <a:lstStyle/>
            <a:p>
              <a:pPr defTabSz="932290" fontAlgn="base">
                <a:lnSpc>
                  <a:spcPct val="90000"/>
                </a:lnSpc>
                <a:spcBef>
                  <a:spcPct val="0"/>
                </a:spcBef>
                <a:spcAft>
                  <a:spcPct val="0"/>
                </a:spcAft>
              </a:pPr>
              <a:r>
                <a:rPr lang="en-US" sz="2000" dirty="0" smtClean="0">
                  <a:ln w="0"/>
                  <a:effectLst>
                    <a:outerShdw blurRad="38100" dist="19050" dir="2700000" algn="tl" rotWithShape="0">
                      <a:schemeClr val="dk1">
                        <a:alpha val="40000"/>
                      </a:schemeClr>
                    </a:outerShdw>
                  </a:effectLst>
                </a:rPr>
                <a:t>In the Control Phase. The team begins to document exactly how they want to sustain improvement by passing process improvement infrastructure on to the employees who work within the process</a:t>
              </a:r>
              <a:endParaRPr lang="en-US" sz="2000" dirty="0">
                <a:ln w="0"/>
                <a:effectLst>
                  <a:outerShdw blurRad="38100" dist="19050" dir="2700000" algn="tl" rotWithShape="0">
                    <a:schemeClr val="dk1">
                      <a:alpha val="40000"/>
                    </a:schemeClr>
                  </a:outerShdw>
                </a:effectLst>
              </a:endParaRPr>
            </a:p>
          </p:txBody>
        </p:sp>
      </p:grpSp>
      <p:sp>
        <p:nvSpPr>
          <p:cNvPr id="28" name="Rectangle 27"/>
          <p:cNvSpPr/>
          <p:nvPr/>
        </p:nvSpPr>
        <p:spPr>
          <a:xfrm>
            <a:off x="2019300" y="2816785"/>
            <a:ext cx="6746744" cy="57476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Continuously improve the process using principles</a:t>
            </a:r>
            <a:endParaRPr lang="en-US" sz="2000" dirty="0">
              <a:solidFill>
                <a:srgbClr val="FFFFFF"/>
              </a:solidFill>
            </a:endParaRPr>
          </a:p>
        </p:txBody>
      </p:sp>
      <p:sp>
        <p:nvSpPr>
          <p:cNvPr id="29" name="Rectangle 28"/>
          <p:cNvSpPr/>
          <p:nvPr/>
        </p:nvSpPr>
        <p:spPr>
          <a:xfrm>
            <a:off x="2019300" y="3413044"/>
            <a:ext cx="6746744" cy="580492"/>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Ensure the process is being managed and monitored properly</a:t>
            </a:r>
            <a:endParaRPr lang="en-US" sz="2000" dirty="0">
              <a:solidFill>
                <a:srgbClr val="FFFFFF"/>
              </a:solidFill>
            </a:endParaRPr>
          </a:p>
        </p:txBody>
      </p:sp>
      <p:sp>
        <p:nvSpPr>
          <p:cNvPr id="34" name="Rectangle 33"/>
          <p:cNvSpPr/>
          <p:nvPr/>
        </p:nvSpPr>
        <p:spPr>
          <a:xfrm>
            <a:off x="2019300" y="4014165"/>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Expand the improved process throughout organization</a:t>
            </a:r>
            <a:endParaRPr lang="en-US" sz="2000" dirty="0">
              <a:solidFill>
                <a:srgbClr val="FFFFFF"/>
              </a:solidFill>
            </a:endParaRPr>
          </a:p>
        </p:txBody>
      </p:sp>
      <p:sp>
        <p:nvSpPr>
          <p:cNvPr id="35" name="Rectangle 34"/>
          <p:cNvSpPr/>
          <p:nvPr/>
        </p:nvSpPr>
        <p:spPr>
          <a:xfrm>
            <a:off x="2019300" y="5268301"/>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Share and celebrate your success!</a:t>
            </a:r>
            <a:endParaRPr lang="en-US" sz="2000" dirty="0">
              <a:solidFill>
                <a:srgbClr val="FFFFFF"/>
              </a:solidFill>
            </a:endParaRPr>
          </a:p>
        </p:txBody>
      </p:sp>
      <p:sp>
        <p:nvSpPr>
          <p:cNvPr id="40" name="Rectangle 39"/>
          <p:cNvSpPr/>
          <p:nvPr/>
        </p:nvSpPr>
        <p:spPr>
          <a:xfrm>
            <a:off x="201480" y="2807781"/>
            <a:ext cx="1807313" cy="830997"/>
          </a:xfrm>
          <a:prstGeom prst="rect">
            <a:avLst/>
          </a:prstGeom>
        </p:spPr>
        <p:txBody>
          <a:bodyPr wrap="square">
            <a:spAutoFit/>
          </a:bodyPr>
          <a:lstStyle/>
          <a:p>
            <a:r>
              <a:rPr lang="en-US" sz="2400" b="1" dirty="0" smtClean="0">
                <a:solidFill>
                  <a:srgbClr val="FFFFFF"/>
                </a:solidFill>
                <a:latin typeface="Segoe Semibold" pitchFamily="34" charset="0"/>
                <a:ea typeface="Segoe UI" pitchFamily="34" charset="0"/>
                <a:cs typeface="Segoe UI" pitchFamily="34" charset="0"/>
              </a:rPr>
              <a:t>CONTROLSTEPS</a:t>
            </a:r>
          </a:p>
        </p:txBody>
      </p:sp>
      <p:sp>
        <p:nvSpPr>
          <p:cNvPr id="43"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altLang="zh-TW" b="1" dirty="0" smtClean="0"/>
              <a:t>PHASE 5: CONTROL </a:t>
            </a:r>
            <a:endParaRPr lang="en-US" b="1" dirty="0">
              <a:solidFill>
                <a:schemeClr val="tx1"/>
              </a:solidFill>
            </a:endParaRPr>
          </a:p>
        </p:txBody>
      </p:sp>
      <p:sp>
        <p:nvSpPr>
          <p:cNvPr id="17" name="Rectangle 16"/>
          <p:cNvSpPr/>
          <p:nvPr/>
        </p:nvSpPr>
        <p:spPr>
          <a:xfrm>
            <a:off x="2019300" y="4639176"/>
            <a:ext cx="6746744" cy="593479"/>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2000" dirty="0" smtClean="0">
                <a:solidFill>
                  <a:srgbClr val="FFFFFF"/>
                </a:solidFill>
              </a:rPr>
              <a:t>Apply new knowledge to other process in your organization</a:t>
            </a:r>
            <a:endParaRPr lang="en-US" sz="2000" dirty="0">
              <a:solidFill>
                <a:srgbClr val="FFFFFF"/>
              </a:solidFill>
            </a:endParaRPr>
          </a:p>
        </p:txBody>
      </p:sp>
      <p:pic>
        <p:nvPicPr>
          <p:cNvPr id="18" name="Picture 4" descr="W:\Open Engagements\Productivity\MS-Unified Communications\#1601 BizProd MOD Team Core Content Work\New Iconography\Words\Draft\061312_Word_Icons\Tools_061312_white-0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6307" y="991902"/>
            <a:ext cx="682518" cy="68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900"/>
                                        <p:tgtEl>
                                          <p:spTgt spid="20"/>
                                        </p:tgtEl>
                                      </p:cBhvr>
                                    </p:animEffect>
                                  </p:childTnLst>
                                </p:cTn>
                              </p:par>
                            </p:childTnLst>
                          </p:cTn>
                        </p:par>
                        <p:par>
                          <p:cTn id="8" fill="hold">
                            <p:stCondLst>
                              <p:cond delay="900"/>
                            </p:stCondLst>
                            <p:childTnLst>
                              <p:par>
                                <p:cTn id="9" presetID="2" presetClass="entr" presetSubtype="2" decel="10000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1+#ppt_w/2"/>
                                          </p:val>
                                        </p:tav>
                                        <p:tav tm="100000">
                                          <p:val>
                                            <p:strVal val="#ppt_x"/>
                                          </p:val>
                                        </p:tav>
                                      </p:tavLst>
                                    </p:anim>
                                    <p:anim calcmode="lin" valueType="num">
                                      <p:cBhvr additive="base">
                                        <p:cTn id="12" dur="1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1+#ppt_w/2"/>
                                          </p:val>
                                        </p:tav>
                                        <p:tav tm="100000">
                                          <p:val>
                                            <p:strVal val="#ppt_x"/>
                                          </p:val>
                                        </p:tav>
                                      </p:tavLst>
                                    </p:anim>
                                    <p:anim calcmode="lin" valueType="num">
                                      <p:cBhvr additive="base">
                                        <p:cTn id="16" dur="1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1+#ppt_w/2"/>
                                          </p:val>
                                        </p:tav>
                                        <p:tav tm="100000">
                                          <p:val>
                                            <p:strVal val="#ppt_x"/>
                                          </p:val>
                                        </p:tav>
                                      </p:tavLst>
                                    </p:anim>
                                    <p:anim calcmode="lin" valueType="num">
                                      <p:cBhvr additive="base">
                                        <p:cTn id="20" dur="10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1000" fill="hold"/>
                                        <p:tgtEl>
                                          <p:spTgt spid="35"/>
                                        </p:tgtEl>
                                        <p:attrNameLst>
                                          <p:attrName>ppt_x</p:attrName>
                                        </p:attrNameLst>
                                      </p:cBhvr>
                                      <p:tavLst>
                                        <p:tav tm="0">
                                          <p:val>
                                            <p:strVal val="1+#ppt_w/2"/>
                                          </p:val>
                                        </p:tav>
                                        <p:tav tm="100000">
                                          <p:val>
                                            <p:strVal val="#ppt_x"/>
                                          </p:val>
                                        </p:tav>
                                      </p:tavLst>
                                    </p:anim>
                                    <p:anim calcmode="lin" valueType="num">
                                      <p:cBhvr additive="base">
                                        <p:cTn id="24" dur="1000" fill="hold"/>
                                        <p:tgtEl>
                                          <p:spTgt spid="35"/>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20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900"/>
                                        <p:tgtEl>
                                          <p:spTgt spid="40"/>
                                        </p:tgtEl>
                                      </p:cBhvr>
                                    </p:animEffect>
                                  </p:childTnLst>
                                </p:cTn>
                              </p:par>
                              <p:par>
                                <p:cTn id="28" presetID="2" presetClass="entr" presetSubtype="2" decel="100000" fill="hold" grpId="0" nodeType="withEffect">
                                  <p:stCondLst>
                                    <p:cond delay="20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1000" fill="hold"/>
                                        <p:tgtEl>
                                          <p:spTgt spid="17"/>
                                        </p:tgtEl>
                                        <p:attrNameLst>
                                          <p:attrName>ppt_x</p:attrName>
                                        </p:attrNameLst>
                                      </p:cBhvr>
                                      <p:tavLst>
                                        <p:tav tm="0">
                                          <p:val>
                                            <p:strVal val="1+#ppt_w/2"/>
                                          </p:val>
                                        </p:tav>
                                        <p:tav tm="100000">
                                          <p:val>
                                            <p:strVal val="#ppt_x"/>
                                          </p:val>
                                        </p:tav>
                                      </p:tavLst>
                                    </p:anim>
                                    <p:anim calcmode="lin" valueType="num">
                                      <p:cBhvr additive="base">
                                        <p:cTn id="31" dur="1000" fill="hold"/>
                                        <p:tgtEl>
                                          <p:spTgt spid="17"/>
                                        </p:tgtEl>
                                        <p:attrNameLst>
                                          <p:attrName>ppt_y</p:attrName>
                                        </p:attrNameLst>
                                      </p:cBhvr>
                                      <p:tavLst>
                                        <p:tav tm="0">
                                          <p:val>
                                            <p:strVal val="#ppt_y"/>
                                          </p:val>
                                        </p:tav>
                                        <p:tav tm="100000">
                                          <p:val>
                                            <p:strVal val="#ppt_y"/>
                                          </p:val>
                                        </p:tav>
                                      </p:tavLst>
                                    </p:anim>
                                  </p:childTnLst>
                                </p:cTn>
                              </p:par>
                            </p:childTnLst>
                          </p:cTn>
                        </p:par>
                        <p:par>
                          <p:cTn id="32" fill="hold">
                            <p:stCondLst>
                              <p:cond delay="2400"/>
                            </p:stCondLst>
                            <p:childTnLst>
                              <p:par>
                                <p:cTn id="33" presetID="10"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29" grpId="0" animBg="1"/>
      <p:bldP spid="34" grpId="0" animBg="1"/>
      <p:bldP spid="35" grpId="0" animBg="1"/>
      <p:bldP spid="40" grpId="0"/>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Chau Le</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SWOT of Six Sigma</a:t>
            </a:r>
            <a:endParaRPr lang="en-US" sz="6000" dirty="0">
              <a:solidFill>
                <a:schemeClr val="bg1"/>
              </a:solidFill>
            </a:endParaRPr>
          </a:p>
        </p:txBody>
      </p:sp>
    </p:spTree>
    <p:extLst>
      <p:ext uri="{BB962C8B-B14F-4D97-AF65-F5344CB8AC3E}">
        <p14:creationId xmlns:p14="http://schemas.microsoft.com/office/powerpoint/2010/main" val="311513713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Tree>
    <p:extLst>
      <p:ext uri="{BB962C8B-B14F-4D97-AF65-F5344CB8AC3E}">
        <p14:creationId xmlns:p14="http://schemas.microsoft.com/office/powerpoint/2010/main" val="1567757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fade">
                                      <p:cBhvr>
                                        <p:cTn id="17" dur="1000"/>
                                        <p:tgtEl>
                                          <p:spTgt spid="73"/>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24497" y="1691809"/>
            <a:ext cx="2793907" cy="4389120"/>
            <a:chOff x="536581" y="1858360"/>
            <a:chExt cx="3566160" cy="4389120"/>
          </a:xfrm>
        </p:grpSpPr>
        <p:sp>
          <p:nvSpPr>
            <p:cNvPr id="4" name="TextBox 3"/>
            <p:cNvSpPr txBox="1"/>
            <p:nvPr/>
          </p:nvSpPr>
          <p:spPr>
            <a:xfrm>
              <a:off x="536581" y="2120750"/>
              <a:ext cx="3566160"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Strengths</a:t>
              </a:r>
              <a:endParaRPr lang="en-US" sz="2400" b="1" dirty="0">
                <a:solidFill>
                  <a:srgbClr val="FFFFFF"/>
                </a:solidFill>
                <a:latin typeface="Segoe Semibold" pitchFamily="34" charset="0"/>
                <a:cs typeface="Arial" pitchFamily="34" charset="0"/>
              </a:endParaRPr>
            </a:p>
          </p:txBody>
        </p:sp>
        <p:sp>
          <p:nvSpPr>
            <p:cNvPr id="5" name="Rectangle 4"/>
            <p:cNvSpPr/>
            <p:nvPr/>
          </p:nvSpPr>
          <p:spPr bwMode="auto">
            <a:xfrm>
              <a:off x="536581"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sp>
          <p:nvSpPr>
            <p:cNvPr id="6" name="Rectangle 5"/>
            <p:cNvSpPr/>
            <p:nvPr/>
          </p:nvSpPr>
          <p:spPr>
            <a:xfrm>
              <a:off x="823698" y="4546420"/>
              <a:ext cx="2991927" cy="1631216"/>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of the business or project that give it an advantage over others.</a:t>
              </a:r>
              <a:endParaRPr lang="en-US" sz="2000" dirty="0">
                <a:solidFill>
                  <a:srgbClr val="FFFFFF"/>
                </a:solidFill>
                <a:latin typeface="Segoe" pitchFamily="34" charset="0"/>
                <a:cs typeface="Arial" pitchFamily="34" charset="0"/>
              </a:endParaRPr>
            </a:p>
          </p:txBody>
        </p:sp>
      </p:grpSp>
      <p:grpSp>
        <p:nvGrpSpPr>
          <p:cNvPr id="21" name="Group 20"/>
          <p:cNvGrpSpPr/>
          <p:nvPr/>
        </p:nvGrpSpPr>
        <p:grpSpPr>
          <a:xfrm>
            <a:off x="3168316" y="1702258"/>
            <a:ext cx="2793908" cy="4389120"/>
            <a:chOff x="4306096" y="1858360"/>
            <a:chExt cx="3566160" cy="4389120"/>
          </a:xfrm>
        </p:grpSpPr>
        <p:sp>
          <p:nvSpPr>
            <p:cNvPr id="22" name="TextBox 21"/>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Weaknesses</a:t>
              </a:r>
              <a:endParaRPr lang="en-US" sz="2400" b="1" dirty="0">
                <a:solidFill>
                  <a:srgbClr val="FFFFFF"/>
                </a:solidFill>
                <a:latin typeface="Segoe Semibold" pitchFamily="34" charset="0"/>
                <a:cs typeface="Arial" pitchFamily="34" charset="0"/>
              </a:endParaRPr>
            </a:p>
          </p:txBody>
        </p:sp>
        <p:sp>
          <p:nvSpPr>
            <p:cNvPr id="23" name="Rectangle 22"/>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Characteristics that place the business at a disadvantage relative to others.</a:t>
              </a:r>
              <a:endParaRPr lang="en-US" sz="2000" dirty="0">
                <a:solidFill>
                  <a:srgbClr val="FFFFFF"/>
                </a:solidFill>
                <a:latin typeface="Segoe" pitchFamily="34" charset="0"/>
                <a:cs typeface="Arial" pitchFamily="34" charset="0"/>
              </a:endParaRPr>
            </a:p>
          </p:txBody>
        </p:sp>
        <p:sp>
          <p:nvSpPr>
            <p:cNvPr id="24" name="Rectangle 23"/>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pic>
        <p:nvPicPr>
          <p:cNvPr id="31" name="Picture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44" y="2941376"/>
            <a:ext cx="847182" cy="847182"/>
          </a:xfrm>
          <a:prstGeom prst="rect">
            <a:avLst/>
          </a:prstGeom>
        </p:spPr>
      </p:pic>
      <p:grpSp>
        <p:nvGrpSpPr>
          <p:cNvPr id="32" name="Group 31"/>
          <p:cNvGrpSpPr/>
          <p:nvPr/>
        </p:nvGrpSpPr>
        <p:grpSpPr>
          <a:xfrm>
            <a:off x="6209674" y="1702258"/>
            <a:ext cx="2793908" cy="4389120"/>
            <a:chOff x="4306096" y="1858360"/>
            <a:chExt cx="3566160" cy="4389120"/>
          </a:xfrm>
        </p:grpSpPr>
        <p:sp>
          <p:nvSpPr>
            <p:cNvPr id="33" name="TextBox 3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Opportunities</a:t>
              </a:r>
              <a:endParaRPr lang="en-US" sz="2400" b="1" dirty="0">
                <a:solidFill>
                  <a:srgbClr val="FFFFFF"/>
                </a:solidFill>
                <a:latin typeface="Segoe Semibold" pitchFamily="34" charset="0"/>
                <a:cs typeface="Arial" pitchFamily="34" charset="0"/>
              </a:endParaRPr>
            </a:p>
          </p:txBody>
        </p:sp>
        <p:sp>
          <p:nvSpPr>
            <p:cNvPr id="34" name="Rectangle 33"/>
            <p:cNvSpPr/>
            <p:nvPr/>
          </p:nvSpPr>
          <p:spPr>
            <a:xfrm>
              <a:off x="4306097" y="4546420"/>
              <a:ext cx="3566159" cy="1015663"/>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that the project could exploit to it advantage.</a:t>
              </a:r>
              <a:endParaRPr lang="en-US" sz="2000" dirty="0">
                <a:solidFill>
                  <a:srgbClr val="FFFFFF"/>
                </a:solidFill>
                <a:latin typeface="Segoe" pitchFamily="34" charset="0"/>
                <a:cs typeface="Arial" pitchFamily="34" charset="0"/>
              </a:endParaRPr>
            </a:p>
          </p:txBody>
        </p:sp>
        <p:sp>
          <p:nvSpPr>
            <p:cNvPr id="35" name="Rectangle 3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grpSp>
        <p:nvGrpSpPr>
          <p:cNvPr id="42" name="Group 41"/>
          <p:cNvGrpSpPr/>
          <p:nvPr/>
        </p:nvGrpSpPr>
        <p:grpSpPr>
          <a:xfrm>
            <a:off x="9180781" y="1723916"/>
            <a:ext cx="2793908" cy="4389120"/>
            <a:chOff x="4306096" y="1858360"/>
            <a:chExt cx="3566160" cy="4389120"/>
          </a:xfrm>
        </p:grpSpPr>
        <p:sp>
          <p:nvSpPr>
            <p:cNvPr id="43" name="TextBox 42"/>
            <p:cNvSpPr txBox="1"/>
            <p:nvPr/>
          </p:nvSpPr>
          <p:spPr>
            <a:xfrm>
              <a:off x="4306097" y="2120750"/>
              <a:ext cx="3566159" cy="461665"/>
            </a:xfrm>
            <a:prstGeom prst="rect">
              <a:avLst/>
            </a:prstGeom>
            <a:noFill/>
          </p:spPr>
          <p:txBody>
            <a:bodyPr wrap="square" rtlCol="0">
              <a:spAutoFit/>
            </a:bodyPr>
            <a:lstStyle/>
            <a:p>
              <a:pPr algn="ctr"/>
              <a:r>
                <a:rPr lang="en-US" sz="2400" b="1" dirty="0" smtClean="0">
                  <a:solidFill>
                    <a:srgbClr val="FFFFFF"/>
                  </a:solidFill>
                  <a:latin typeface="Segoe Semibold" pitchFamily="34" charset="0"/>
                  <a:cs typeface="Arial" pitchFamily="34" charset="0"/>
                </a:rPr>
                <a:t>Threats</a:t>
              </a:r>
              <a:endParaRPr lang="en-US" sz="2400" b="1" dirty="0">
                <a:solidFill>
                  <a:srgbClr val="FFFFFF"/>
                </a:solidFill>
                <a:latin typeface="Segoe Semibold" pitchFamily="34" charset="0"/>
                <a:cs typeface="Arial" pitchFamily="34" charset="0"/>
              </a:endParaRPr>
            </a:p>
          </p:txBody>
        </p:sp>
        <p:sp>
          <p:nvSpPr>
            <p:cNvPr id="44" name="Rectangle 43"/>
            <p:cNvSpPr/>
            <p:nvPr/>
          </p:nvSpPr>
          <p:spPr>
            <a:xfrm>
              <a:off x="4306097" y="4546420"/>
              <a:ext cx="3566159" cy="1323439"/>
            </a:xfrm>
            <a:prstGeom prst="rect">
              <a:avLst/>
            </a:prstGeom>
          </p:spPr>
          <p:txBody>
            <a:bodyPr wrap="square">
              <a:spAutoFit/>
            </a:bodyPr>
            <a:lstStyle/>
            <a:p>
              <a:pPr algn="ctr"/>
              <a:r>
                <a:rPr lang="en-US" sz="2000" dirty="0" smtClean="0">
                  <a:solidFill>
                    <a:srgbClr val="FFFFFF"/>
                  </a:solidFill>
                  <a:latin typeface="Segoe" pitchFamily="34" charset="0"/>
                  <a:cs typeface="Arial" pitchFamily="34" charset="0"/>
                </a:rPr>
                <a:t>Elements in the environment that could cause trouble for the business or project</a:t>
              </a:r>
              <a:endParaRPr lang="en-US" sz="2000" dirty="0">
                <a:solidFill>
                  <a:srgbClr val="FFFFFF"/>
                </a:solidFill>
                <a:latin typeface="Segoe" pitchFamily="34" charset="0"/>
                <a:cs typeface="Arial" pitchFamily="34" charset="0"/>
              </a:endParaRPr>
            </a:p>
          </p:txBody>
        </p:sp>
        <p:sp>
          <p:nvSpPr>
            <p:cNvPr id="45" name="Rectangle 44"/>
            <p:cNvSpPr/>
            <p:nvPr/>
          </p:nvSpPr>
          <p:spPr bwMode="auto">
            <a:xfrm>
              <a:off x="4306096" y="1858360"/>
              <a:ext cx="3566160" cy="4389120"/>
            </a:xfrm>
            <a:prstGeom prst="rect">
              <a:avLst/>
            </a:prstGeom>
            <a:ln w="12700">
              <a:solidFill>
                <a:srgbClr val="FFFFFF"/>
              </a:solidFill>
              <a:prstDash val="sysDot"/>
            </a:ln>
          </p:spPr>
          <p:txBody>
            <a:bodyPr vert="horz" wrap="square" lIns="137160" tIns="137160" rIns="45720" bIns="137160" numCol="1" rtlCol="0" anchor="t" anchorCtr="0" compatLnSpc="1">
              <a:prstTxWarp prst="textNoShape">
                <a:avLst/>
              </a:prstTxWarp>
            </a:bodyPr>
            <a:lstStyle/>
            <a:p>
              <a:pPr algn="ctr" defTabSz="914256" fontAlgn="base">
                <a:spcBef>
                  <a:spcPct val="0"/>
                </a:spcBef>
                <a:spcAft>
                  <a:spcPct val="0"/>
                </a:spcAft>
                <a:defRPr/>
              </a:pPr>
              <a:endParaRPr lang="en-US" kern="0" dirty="0">
                <a:solidFill>
                  <a:srgbClr val="FFFFFF"/>
                </a:solidFill>
                <a:latin typeface="Segoe Light"/>
                <a:ea typeface="Segoe UI" pitchFamily="34" charset="0"/>
                <a:cs typeface="Segoe UI" pitchFamily="34" charset="0"/>
              </a:endParaRPr>
            </a:p>
          </p:txBody>
        </p:sp>
      </p:grpSp>
      <p:sp>
        <p:nvSpPr>
          <p:cNvPr id="53" name="Freeform 7"/>
          <p:cNvSpPr>
            <a:spLocks noEditPoints="1"/>
          </p:cNvSpPr>
          <p:nvPr/>
        </p:nvSpPr>
        <p:spPr bwMode="black">
          <a:xfrm>
            <a:off x="7138976" y="2954237"/>
            <a:ext cx="935303" cy="880815"/>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4" name="Group 53"/>
          <p:cNvGrpSpPr/>
          <p:nvPr/>
        </p:nvGrpSpPr>
        <p:grpSpPr bwMode="black">
          <a:xfrm>
            <a:off x="10134906" y="2833104"/>
            <a:ext cx="864096" cy="935127"/>
            <a:chOff x="1435100" y="3879850"/>
            <a:chExt cx="739775" cy="795338"/>
          </a:xfrm>
          <a:solidFill>
            <a:schemeClr val="tx1"/>
          </a:solidFill>
        </p:grpSpPr>
        <p:sp>
          <p:nvSpPr>
            <p:cNvPr id="55" name="Freeform 6"/>
            <p:cNvSpPr>
              <a:spLocks/>
            </p:cNvSpPr>
            <p:nvPr/>
          </p:nvSpPr>
          <p:spPr bwMode="black">
            <a:xfrm>
              <a:off x="1435100" y="4191000"/>
              <a:ext cx="106363" cy="106363"/>
            </a:xfrm>
            <a:custGeom>
              <a:avLst/>
              <a:gdLst>
                <a:gd name="T0" fmla="*/ 15 w 67"/>
                <a:gd name="T1" fmla="*/ 67 h 67"/>
                <a:gd name="T2" fmla="*/ 15 w 67"/>
                <a:gd name="T3" fmla="*/ 66 h 67"/>
                <a:gd name="T4" fmla="*/ 33 w 67"/>
                <a:gd name="T5" fmla="*/ 48 h 67"/>
                <a:gd name="T6" fmla="*/ 52 w 67"/>
                <a:gd name="T7" fmla="*/ 67 h 67"/>
                <a:gd name="T8" fmla="*/ 67 w 67"/>
                <a:gd name="T9" fmla="*/ 52 h 67"/>
                <a:gd name="T10" fmla="*/ 66 w 67"/>
                <a:gd name="T11" fmla="*/ 51 h 67"/>
                <a:gd name="T12" fmla="*/ 48 w 67"/>
                <a:gd name="T13" fmla="*/ 33 h 67"/>
                <a:gd name="T14" fmla="*/ 67 w 67"/>
                <a:gd name="T15" fmla="*/ 15 h 67"/>
                <a:gd name="T16" fmla="*/ 52 w 67"/>
                <a:gd name="T17" fmla="*/ 0 h 67"/>
                <a:gd name="T18" fmla="*/ 33 w 67"/>
                <a:gd name="T19" fmla="*/ 19 h 67"/>
                <a:gd name="T20" fmla="*/ 15 w 67"/>
                <a:gd name="T21" fmla="*/ 0 h 67"/>
                <a:gd name="T22" fmla="*/ 0 w 67"/>
                <a:gd name="T23" fmla="*/ 15 h 67"/>
                <a:gd name="T24" fmla="*/ 19 w 67"/>
                <a:gd name="T25" fmla="*/ 33 h 67"/>
                <a:gd name="T26" fmla="*/ 0 w 67"/>
                <a:gd name="T27" fmla="*/ 52 h 67"/>
                <a:gd name="T28" fmla="*/ 15 w 67"/>
                <a:gd name="T2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7">
                  <a:moveTo>
                    <a:pt x="15" y="67"/>
                  </a:moveTo>
                  <a:lnTo>
                    <a:pt x="15" y="66"/>
                  </a:lnTo>
                  <a:lnTo>
                    <a:pt x="33" y="48"/>
                  </a:lnTo>
                  <a:lnTo>
                    <a:pt x="52" y="67"/>
                  </a:lnTo>
                  <a:lnTo>
                    <a:pt x="67" y="52"/>
                  </a:lnTo>
                  <a:lnTo>
                    <a:pt x="66" y="51"/>
                  </a:lnTo>
                  <a:lnTo>
                    <a:pt x="48" y="33"/>
                  </a:lnTo>
                  <a:lnTo>
                    <a:pt x="67" y="15"/>
                  </a:lnTo>
                  <a:lnTo>
                    <a:pt x="52" y="0"/>
                  </a:lnTo>
                  <a:lnTo>
                    <a:pt x="33" y="19"/>
                  </a:lnTo>
                  <a:lnTo>
                    <a:pt x="15" y="0"/>
                  </a:lnTo>
                  <a:lnTo>
                    <a:pt x="0" y="15"/>
                  </a:lnTo>
                  <a:lnTo>
                    <a:pt x="19" y="33"/>
                  </a:lnTo>
                  <a:lnTo>
                    <a:pt x="0" y="52"/>
                  </a:lnTo>
                  <a:lnTo>
                    <a:pt x="1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6" name="Freeform 7"/>
            <p:cNvSpPr>
              <a:spLocks/>
            </p:cNvSpPr>
            <p:nvPr/>
          </p:nvSpPr>
          <p:spPr bwMode="black">
            <a:xfrm>
              <a:off x="1620838" y="4208463"/>
              <a:ext cx="106363" cy="104775"/>
            </a:xfrm>
            <a:custGeom>
              <a:avLst/>
              <a:gdLst>
                <a:gd name="T0" fmla="*/ 66 w 67"/>
                <a:gd name="T1" fmla="*/ 51 h 66"/>
                <a:gd name="T2" fmla="*/ 48 w 67"/>
                <a:gd name="T3" fmla="*/ 33 h 66"/>
                <a:gd name="T4" fmla="*/ 67 w 67"/>
                <a:gd name="T5" fmla="*/ 14 h 66"/>
                <a:gd name="T6" fmla="*/ 52 w 67"/>
                <a:gd name="T7" fmla="*/ 0 h 66"/>
                <a:gd name="T8" fmla="*/ 33 w 67"/>
                <a:gd name="T9" fmla="*/ 18 h 66"/>
                <a:gd name="T10" fmla="*/ 15 w 67"/>
                <a:gd name="T11" fmla="*/ 0 h 66"/>
                <a:gd name="T12" fmla="*/ 0 w 67"/>
                <a:gd name="T13" fmla="*/ 14 h 66"/>
                <a:gd name="T14" fmla="*/ 19 w 67"/>
                <a:gd name="T15" fmla="*/ 33 h 66"/>
                <a:gd name="T16" fmla="*/ 0 w 67"/>
                <a:gd name="T17" fmla="*/ 51 h 66"/>
                <a:gd name="T18" fmla="*/ 15 w 67"/>
                <a:gd name="T19" fmla="*/ 66 h 66"/>
                <a:gd name="T20" fmla="*/ 15 w 67"/>
                <a:gd name="T21" fmla="*/ 66 h 66"/>
                <a:gd name="T22" fmla="*/ 33 w 67"/>
                <a:gd name="T23" fmla="*/ 48 h 66"/>
                <a:gd name="T24" fmla="*/ 52 w 67"/>
                <a:gd name="T25" fmla="*/ 66 h 66"/>
                <a:gd name="T26" fmla="*/ 67 w 67"/>
                <a:gd name="T27" fmla="*/ 51 h 66"/>
                <a:gd name="T28" fmla="*/ 66 w 67"/>
                <a:gd name="T29" fmla="*/ 5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6">
                  <a:moveTo>
                    <a:pt x="66" y="51"/>
                  </a:moveTo>
                  <a:lnTo>
                    <a:pt x="48" y="33"/>
                  </a:lnTo>
                  <a:lnTo>
                    <a:pt x="67" y="14"/>
                  </a:lnTo>
                  <a:lnTo>
                    <a:pt x="52" y="0"/>
                  </a:lnTo>
                  <a:lnTo>
                    <a:pt x="33" y="18"/>
                  </a:lnTo>
                  <a:lnTo>
                    <a:pt x="15" y="0"/>
                  </a:lnTo>
                  <a:lnTo>
                    <a:pt x="0" y="14"/>
                  </a:lnTo>
                  <a:lnTo>
                    <a:pt x="19" y="33"/>
                  </a:lnTo>
                  <a:lnTo>
                    <a:pt x="0" y="51"/>
                  </a:lnTo>
                  <a:lnTo>
                    <a:pt x="15" y="66"/>
                  </a:lnTo>
                  <a:lnTo>
                    <a:pt x="15" y="66"/>
                  </a:lnTo>
                  <a:lnTo>
                    <a:pt x="33" y="48"/>
                  </a:lnTo>
                  <a:lnTo>
                    <a:pt x="52" y="66"/>
                  </a:lnTo>
                  <a:lnTo>
                    <a:pt x="67" y="51"/>
                  </a:lnTo>
                  <a:lnTo>
                    <a:pt x="66"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7" name="Freeform 8"/>
            <p:cNvSpPr>
              <a:spLocks/>
            </p:cNvSpPr>
            <p:nvPr/>
          </p:nvSpPr>
          <p:spPr bwMode="black">
            <a:xfrm>
              <a:off x="1876425" y="4184650"/>
              <a:ext cx="104775" cy="104775"/>
            </a:xfrm>
            <a:custGeom>
              <a:avLst/>
              <a:gdLst>
                <a:gd name="T0" fmla="*/ 14 w 66"/>
                <a:gd name="T1" fmla="*/ 66 h 66"/>
                <a:gd name="T2" fmla="*/ 15 w 66"/>
                <a:gd name="T3" fmla="*/ 66 h 66"/>
                <a:gd name="T4" fmla="*/ 33 w 66"/>
                <a:gd name="T5" fmla="*/ 48 h 66"/>
                <a:gd name="T6" fmla="*/ 52 w 66"/>
                <a:gd name="T7" fmla="*/ 66 h 66"/>
                <a:gd name="T8" fmla="*/ 66 w 66"/>
                <a:gd name="T9" fmla="*/ 51 h 66"/>
                <a:gd name="T10" fmla="*/ 66 w 66"/>
                <a:gd name="T11" fmla="*/ 51 h 66"/>
                <a:gd name="T12" fmla="*/ 48 w 66"/>
                <a:gd name="T13" fmla="*/ 33 h 66"/>
                <a:gd name="T14" fmla="*/ 66 w 66"/>
                <a:gd name="T15" fmla="*/ 14 h 66"/>
                <a:gd name="T16" fmla="*/ 52 w 66"/>
                <a:gd name="T17" fmla="*/ 0 h 66"/>
                <a:gd name="T18" fmla="*/ 33 w 66"/>
                <a:gd name="T19" fmla="*/ 18 h 66"/>
                <a:gd name="T20" fmla="*/ 14 w 66"/>
                <a:gd name="T21" fmla="*/ 0 h 66"/>
                <a:gd name="T22" fmla="*/ 0 w 66"/>
                <a:gd name="T23" fmla="*/ 14 h 66"/>
                <a:gd name="T24" fmla="*/ 18 w 66"/>
                <a:gd name="T25" fmla="*/ 33 h 66"/>
                <a:gd name="T26" fmla="*/ 0 w 66"/>
                <a:gd name="T27" fmla="*/ 51 h 66"/>
                <a:gd name="T28" fmla="*/ 14 w 6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6">
                  <a:moveTo>
                    <a:pt x="14" y="66"/>
                  </a:moveTo>
                  <a:lnTo>
                    <a:pt x="15" y="66"/>
                  </a:lnTo>
                  <a:lnTo>
                    <a:pt x="33" y="48"/>
                  </a:lnTo>
                  <a:lnTo>
                    <a:pt x="52" y="66"/>
                  </a:lnTo>
                  <a:lnTo>
                    <a:pt x="66" y="51"/>
                  </a:lnTo>
                  <a:lnTo>
                    <a:pt x="66" y="51"/>
                  </a:lnTo>
                  <a:lnTo>
                    <a:pt x="48" y="33"/>
                  </a:lnTo>
                  <a:lnTo>
                    <a:pt x="66" y="14"/>
                  </a:lnTo>
                  <a:lnTo>
                    <a:pt x="52" y="0"/>
                  </a:lnTo>
                  <a:lnTo>
                    <a:pt x="33" y="18"/>
                  </a:lnTo>
                  <a:lnTo>
                    <a:pt x="14" y="0"/>
                  </a:lnTo>
                  <a:lnTo>
                    <a:pt x="0" y="14"/>
                  </a:lnTo>
                  <a:lnTo>
                    <a:pt x="18" y="33"/>
                  </a:lnTo>
                  <a:lnTo>
                    <a:pt x="0" y="51"/>
                  </a:lnTo>
                  <a:lnTo>
                    <a:pt x="14"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8" name="Freeform 9"/>
            <p:cNvSpPr>
              <a:spLocks/>
            </p:cNvSpPr>
            <p:nvPr/>
          </p:nvSpPr>
          <p:spPr bwMode="black">
            <a:xfrm>
              <a:off x="1498600" y="3879850"/>
              <a:ext cx="336550" cy="795338"/>
            </a:xfrm>
            <a:custGeom>
              <a:avLst/>
              <a:gdLst>
                <a:gd name="T0" fmla="*/ 938 w 1156"/>
                <a:gd name="T1" fmla="*/ 2724 h 2724"/>
                <a:gd name="T2" fmla="*/ 1139 w 1156"/>
                <a:gd name="T3" fmla="*/ 2523 h 2724"/>
                <a:gd name="T4" fmla="*/ 1036 w 1156"/>
                <a:gd name="T5" fmla="*/ 2347 h 2724"/>
                <a:gd name="T6" fmla="*/ 1156 w 1156"/>
                <a:gd name="T7" fmla="*/ 1686 h 2724"/>
                <a:gd name="T8" fmla="*/ 953 w 1156"/>
                <a:gd name="T9" fmla="*/ 884 h 2724"/>
                <a:gd name="T10" fmla="*/ 188 w 1156"/>
                <a:gd name="T11" fmla="*/ 128 h 2724"/>
                <a:gd name="T12" fmla="*/ 327 w 1156"/>
                <a:gd name="T13" fmla="*/ 90 h 2724"/>
                <a:gd name="T14" fmla="*/ 302 w 1156"/>
                <a:gd name="T15" fmla="*/ 0 h 2724"/>
                <a:gd name="T16" fmla="*/ 0 w 1156"/>
                <a:gd name="T17" fmla="*/ 82 h 2724"/>
                <a:gd name="T18" fmla="*/ 83 w 1156"/>
                <a:gd name="T19" fmla="*/ 385 h 2724"/>
                <a:gd name="T20" fmla="*/ 173 w 1156"/>
                <a:gd name="T21" fmla="*/ 360 h 2724"/>
                <a:gd name="T22" fmla="*/ 135 w 1156"/>
                <a:gd name="T23" fmla="*/ 223 h 2724"/>
                <a:gd name="T24" fmla="*/ 858 w 1156"/>
                <a:gd name="T25" fmla="*/ 937 h 2724"/>
                <a:gd name="T26" fmla="*/ 1047 w 1156"/>
                <a:gd name="T27" fmla="*/ 1686 h 2724"/>
                <a:gd name="T28" fmla="*/ 979 w 1156"/>
                <a:gd name="T29" fmla="*/ 2171 h 2724"/>
                <a:gd name="T30" fmla="*/ 933 w 1156"/>
                <a:gd name="T31" fmla="*/ 2312 h 2724"/>
                <a:gd name="T32" fmla="*/ 929 w 1156"/>
                <a:gd name="T33" fmla="*/ 2321 h 2724"/>
                <a:gd name="T34" fmla="*/ 736 w 1156"/>
                <a:gd name="T35" fmla="*/ 2523 h 2724"/>
                <a:gd name="T36" fmla="*/ 938 w 1156"/>
                <a:gd name="T37" fmla="*/ 2724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6" h="2724">
                  <a:moveTo>
                    <a:pt x="938" y="2724"/>
                  </a:moveTo>
                  <a:cubicBezTo>
                    <a:pt x="1049" y="2724"/>
                    <a:pt x="1139" y="2634"/>
                    <a:pt x="1139" y="2523"/>
                  </a:cubicBezTo>
                  <a:cubicBezTo>
                    <a:pt x="1139" y="2447"/>
                    <a:pt x="1098" y="2382"/>
                    <a:pt x="1036" y="2347"/>
                  </a:cubicBezTo>
                  <a:cubicBezTo>
                    <a:pt x="1078" y="2239"/>
                    <a:pt x="1156" y="1994"/>
                    <a:pt x="1156" y="1686"/>
                  </a:cubicBezTo>
                  <a:cubicBezTo>
                    <a:pt x="1156" y="1444"/>
                    <a:pt x="1108" y="1164"/>
                    <a:pt x="953" y="884"/>
                  </a:cubicBezTo>
                  <a:cubicBezTo>
                    <a:pt x="807" y="619"/>
                    <a:pt x="566" y="356"/>
                    <a:pt x="188" y="128"/>
                  </a:cubicBezTo>
                  <a:cubicBezTo>
                    <a:pt x="327" y="90"/>
                    <a:pt x="327" y="90"/>
                    <a:pt x="327" y="90"/>
                  </a:cubicBezTo>
                  <a:cubicBezTo>
                    <a:pt x="302" y="0"/>
                    <a:pt x="302" y="0"/>
                    <a:pt x="302" y="0"/>
                  </a:cubicBezTo>
                  <a:cubicBezTo>
                    <a:pt x="0" y="82"/>
                    <a:pt x="0" y="82"/>
                    <a:pt x="0" y="82"/>
                  </a:cubicBezTo>
                  <a:cubicBezTo>
                    <a:pt x="83" y="385"/>
                    <a:pt x="83" y="385"/>
                    <a:pt x="83" y="385"/>
                  </a:cubicBezTo>
                  <a:cubicBezTo>
                    <a:pt x="173" y="360"/>
                    <a:pt x="173" y="360"/>
                    <a:pt x="173" y="360"/>
                  </a:cubicBezTo>
                  <a:cubicBezTo>
                    <a:pt x="135" y="223"/>
                    <a:pt x="135" y="223"/>
                    <a:pt x="135" y="223"/>
                  </a:cubicBezTo>
                  <a:cubicBezTo>
                    <a:pt x="497" y="443"/>
                    <a:pt x="721" y="690"/>
                    <a:pt x="858" y="937"/>
                  </a:cubicBezTo>
                  <a:cubicBezTo>
                    <a:pt x="1002" y="1198"/>
                    <a:pt x="1047" y="1459"/>
                    <a:pt x="1047" y="1686"/>
                  </a:cubicBezTo>
                  <a:cubicBezTo>
                    <a:pt x="1047" y="1881"/>
                    <a:pt x="1013" y="2051"/>
                    <a:pt x="979" y="2171"/>
                  </a:cubicBezTo>
                  <a:cubicBezTo>
                    <a:pt x="963" y="2231"/>
                    <a:pt x="946" y="2279"/>
                    <a:pt x="933" y="2312"/>
                  </a:cubicBezTo>
                  <a:cubicBezTo>
                    <a:pt x="932" y="2315"/>
                    <a:pt x="931" y="2318"/>
                    <a:pt x="929" y="2321"/>
                  </a:cubicBezTo>
                  <a:cubicBezTo>
                    <a:pt x="822" y="2326"/>
                    <a:pt x="736" y="2414"/>
                    <a:pt x="736" y="2523"/>
                  </a:cubicBezTo>
                  <a:cubicBezTo>
                    <a:pt x="736" y="2634"/>
                    <a:pt x="826" y="2724"/>
                    <a:pt x="938" y="27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9" name="Oval 10"/>
            <p:cNvSpPr>
              <a:spLocks noChangeArrowheads="1"/>
            </p:cNvSpPr>
            <p:nvPr/>
          </p:nvSpPr>
          <p:spPr bwMode="black">
            <a:xfrm>
              <a:off x="1744663" y="4589463"/>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0" name="Freeform 11"/>
            <p:cNvSpPr>
              <a:spLocks/>
            </p:cNvSpPr>
            <p:nvPr/>
          </p:nvSpPr>
          <p:spPr bwMode="black">
            <a:xfrm>
              <a:off x="1860550" y="4225925"/>
              <a:ext cx="314325" cy="350838"/>
            </a:xfrm>
            <a:custGeom>
              <a:avLst/>
              <a:gdLst>
                <a:gd name="T0" fmla="*/ 695 w 1079"/>
                <a:gd name="T1" fmla="*/ 124 h 1206"/>
                <a:gd name="T2" fmla="*/ 834 w 1079"/>
                <a:gd name="T3" fmla="*/ 90 h 1206"/>
                <a:gd name="T4" fmla="*/ 812 w 1079"/>
                <a:gd name="T5" fmla="*/ 0 h 1206"/>
                <a:gd name="T6" fmla="*/ 507 w 1079"/>
                <a:gd name="T7" fmla="*/ 73 h 1206"/>
                <a:gd name="T8" fmla="*/ 580 w 1079"/>
                <a:gd name="T9" fmla="*/ 378 h 1206"/>
                <a:gd name="T10" fmla="*/ 671 w 1079"/>
                <a:gd name="T11" fmla="*/ 356 h 1206"/>
                <a:gd name="T12" fmla="*/ 638 w 1079"/>
                <a:gd name="T13" fmla="*/ 217 h 1206"/>
                <a:gd name="T14" fmla="*/ 924 w 1079"/>
                <a:gd name="T15" fmla="*/ 392 h 1206"/>
                <a:gd name="T16" fmla="*/ 528 w 1079"/>
                <a:gd name="T17" fmla="*/ 753 h 1206"/>
                <a:gd name="T18" fmla="*/ 362 w 1079"/>
                <a:gd name="T19" fmla="*/ 844 h 1206"/>
                <a:gd name="T20" fmla="*/ 337 w 1079"/>
                <a:gd name="T21" fmla="*/ 856 h 1206"/>
                <a:gd name="T22" fmla="*/ 201 w 1079"/>
                <a:gd name="T23" fmla="*/ 803 h 1206"/>
                <a:gd name="T24" fmla="*/ 0 w 1079"/>
                <a:gd name="T25" fmla="*/ 1005 h 1206"/>
                <a:gd name="T26" fmla="*/ 201 w 1079"/>
                <a:gd name="T27" fmla="*/ 1206 h 1206"/>
                <a:gd name="T28" fmla="*/ 403 w 1079"/>
                <a:gd name="T29" fmla="*/ 1005 h 1206"/>
                <a:gd name="T30" fmla="*/ 395 w 1079"/>
                <a:gd name="T31" fmla="*/ 949 h 1206"/>
                <a:gd name="T32" fmla="*/ 1047 w 1079"/>
                <a:gd name="T33" fmla="*/ 406 h 1206"/>
                <a:gd name="T34" fmla="*/ 1079 w 1079"/>
                <a:gd name="T35" fmla="*/ 359 h 1206"/>
                <a:gd name="T36" fmla="*/ 695 w 1079"/>
                <a:gd name="T37" fmla="*/ 124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9" h="1206">
                  <a:moveTo>
                    <a:pt x="695" y="124"/>
                  </a:moveTo>
                  <a:cubicBezTo>
                    <a:pt x="834" y="90"/>
                    <a:pt x="834" y="90"/>
                    <a:pt x="834" y="90"/>
                  </a:cubicBezTo>
                  <a:cubicBezTo>
                    <a:pt x="812" y="0"/>
                    <a:pt x="812" y="0"/>
                    <a:pt x="812" y="0"/>
                  </a:cubicBezTo>
                  <a:cubicBezTo>
                    <a:pt x="507" y="73"/>
                    <a:pt x="507" y="73"/>
                    <a:pt x="507" y="73"/>
                  </a:cubicBezTo>
                  <a:cubicBezTo>
                    <a:pt x="580" y="378"/>
                    <a:pt x="580" y="378"/>
                    <a:pt x="580" y="378"/>
                  </a:cubicBezTo>
                  <a:cubicBezTo>
                    <a:pt x="671" y="356"/>
                    <a:pt x="671" y="356"/>
                    <a:pt x="671" y="356"/>
                  </a:cubicBezTo>
                  <a:cubicBezTo>
                    <a:pt x="638" y="217"/>
                    <a:pt x="638" y="217"/>
                    <a:pt x="638" y="217"/>
                  </a:cubicBezTo>
                  <a:cubicBezTo>
                    <a:pt x="924" y="392"/>
                    <a:pt x="924" y="392"/>
                    <a:pt x="924" y="392"/>
                  </a:cubicBezTo>
                  <a:cubicBezTo>
                    <a:pt x="800" y="559"/>
                    <a:pt x="651" y="677"/>
                    <a:pt x="528" y="753"/>
                  </a:cubicBezTo>
                  <a:cubicBezTo>
                    <a:pt x="462" y="795"/>
                    <a:pt x="403" y="825"/>
                    <a:pt x="362" y="844"/>
                  </a:cubicBezTo>
                  <a:cubicBezTo>
                    <a:pt x="353" y="849"/>
                    <a:pt x="344" y="853"/>
                    <a:pt x="337" y="856"/>
                  </a:cubicBezTo>
                  <a:cubicBezTo>
                    <a:pt x="301" y="823"/>
                    <a:pt x="253" y="803"/>
                    <a:pt x="201" y="803"/>
                  </a:cubicBezTo>
                  <a:cubicBezTo>
                    <a:pt x="90" y="803"/>
                    <a:pt x="0" y="894"/>
                    <a:pt x="0" y="1005"/>
                  </a:cubicBezTo>
                  <a:cubicBezTo>
                    <a:pt x="0" y="1116"/>
                    <a:pt x="90" y="1206"/>
                    <a:pt x="201" y="1206"/>
                  </a:cubicBezTo>
                  <a:cubicBezTo>
                    <a:pt x="312" y="1206"/>
                    <a:pt x="403" y="1116"/>
                    <a:pt x="403" y="1005"/>
                  </a:cubicBezTo>
                  <a:cubicBezTo>
                    <a:pt x="403" y="986"/>
                    <a:pt x="400" y="967"/>
                    <a:pt x="395" y="949"/>
                  </a:cubicBezTo>
                  <a:cubicBezTo>
                    <a:pt x="524" y="891"/>
                    <a:pt x="829" y="729"/>
                    <a:pt x="1047" y="406"/>
                  </a:cubicBezTo>
                  <a:cubicBezTo>
                    <a:pt x="1079" y="359"/>
                    <a:pt x="1079" y="359"/>
                    <a:pt x="1079" y="359"/>
                  </a:cubicBezTo>
                  <a:lnTo>
                    <a:pt x="69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1" name="Oval 12"/>
            <p:cNvSpPr>
              <a:spLocks noChangeArrowheads="1"/>
            </p:cNvSpPr>
            <p:nvPr/>
          </p:nvSpPr>
          <p:spPr bwMode="black">
            <a:xfrm>
              <a:off x="1892300" y="4491038"/>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2" name="Freeform 13"/>
            <p:cNvSpPr>
              <a:spLocks/>
            </p:cNvSpPr>
            <p:nvPr/>
          </p:nvSpPr>
          <p:spPr bwMode="black">
            <a:xfrm>
              <a:off x="1447800" y="4306888"/>
              <a:ext cx="215900" cy="322263"/>
            </a:xfrm>
            <a:custGeom>
              <a:avLst/>
              <a:gdLst>
                <a:gd name="T0" fmla="*/ 537 w 738"/>
                <a:gd name="T1" fmla="*/ 706 h 1109"/>
                <a:gd name="T2" fmla="*/ 506 w 738"/>
                <a:gd name="T3" fmla="*/ 708 h 1109"/>
                <a:gd name="T4" fmla="*/ 273 w 738"/>
                <a:gd name="T5" fmla="*/ 155 h 1109"/>
                <a:gd name="T6" fmla="*/ 408 w 738"/>
                <a:gd name="T7" fmla="*/ 101 h 1109"/>
                <a:gd name="T8" fmla="*/ 368 w 738"/>
                <a:gd name="T9" fmla="*/ 0 h 1109"/>
                <a:gd name="T10" fmla="*/ 0 w 738"/>
                <a:gd name="T11" fmla="*/ 147 h 1109"/>
                <a:gd name="T12" fmla="*/ 41 w 738"/>
                <a:gd name="T13" fmla="*/ 248 h 1109"/>
                <a:gd name="T14" fmla="*/ 172 w 738"/>
                <a:gd name="T15" fmla="*/ 195 h 1109"/>
                <a:gd name="T16" fmla="*/ 407 w 738"/>
                <a:gd name="T17" fmla="*/ 753 h 1109"/>
                <a:gd name="T18" fmla="*/ 335 w 738"/>
                <a:gd name="T19" fmla="*/ 908 h 1109"/>
                <a:gd name="T20" fmla="*/ 537 w 738"/>
                <a:gd name="T21" fmla="*/ 1109 h 1109"/>
                <a:gd name="T22" fmla="*/ 738 w 738"/>
                <a:gd name="T23" fmla="*/ 908 h 1109"/>
                <a:gd name="T24" fmla="*/ 537 w 738"/>
                <a:gd name="T25" fmla="*/ 70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8" h="1109">
                  <a:moveTo>
                    <a:pt x="537" y="706"/>
                  </a:moveTo>
                  <a:cubicBezTo>
                    <a:pt x="526" y="706"/>
                    <a:pt x="516" y="707"/>
                    <a:pt x="506" y="708"/>
                  </a:cubicBezTo>
                  <a:cubicBezTo>
                    <a:pt x="273" y="155"/>
                    <a:pt x="273" y="155"/>
                    <a:pt x="273" y="155"/>
                  </a:cubicBezTo>
                  <a:cubicBezTo>
                    <a:pt x="408" y="101"/>
                    <a:pt x="408" y="101"/>
                    <a:pt x="408" y="101"/>
                  </a:cubicBezTo>
                  <a:cubicBezTo>
                    <a:pt x="368" y="0"/>
                    <a:pt x="368" y="0"/>
                    <a:pt x="368" y="0"/>
                  </a:cubicBezTo>
                  <a:cubicBezTo>
                    <a:pt x="0" y="147"/>
                    <a:pt x="0" y="147"/>
                    <a:pt x="0" y="147"/>
                  </a:cubicBezTo>
                  <a:cubicBezTo>
                    <a:pt x="41" y="248"/>
                    <a:pt x="41" y="248"/>
                    <a:pt x="41" y="248"/>
                  </a:cubicBezTo>
                  <a:cubicBezTo>
                    <a:pt x="172" y="195"/>
                    <a:pt x="172" y="195"/>
                    <a:pt x="172" y="195"/>
                  </a:cubicBezTo>
                  <a:cubicBezTo>
                    <a:pt x="407" y="753"/>
                    <a:pt x="407" y="753"/>
                    <a:pt x="407" y="753"/>
                  </a:cubicBezTo>
                  <a:cubicBezTo>
                    <a:pt x="363" y="790"/>
                    <a:pt x="335" y="846"/>
                    <a:pt x="335" y="908"/>
                  </a:cubicBezTo>
                  <a:cubicBezTo>
                    <a:pt x="335" y="1019"/>
                    <a:pt x="425" y="1109"/>
                    <a:pt x="537" y="1109"/>
                  </a:cubicBezTo>
                  <a:cubicBezTo>
                    <a:pt x="648" y="1109"/>
                    <a:pt x="738" y="1019"/>
                    <a:pt x="738" y="908"/>
                  </a:cubicBezTo>
                  <a:cubicBezTo>
                    <a:pt x="738" y="796"/>
                    <a:pt x="648" y="706"/>
                    <a:pt x="537" y="70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3" name="Oval 14"/>
            <p:cNvSpPr>
              <a:spLocks noChangeArrowheads="1"/>
            </p:cNvSpPr>
            <p:nvPr/>
          </p:nvSpPr>
          <p:spPr bwMode="black">
            <a:xfrm>
              <a:off x="1577975" y="4543425"/>
              <a:ext cx="53975" cy="539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155" y="2670909"/>
            <a:ext cx="908229" cy="1231290"/>
          </a:xfrm>
          <a:prstGeom prst="rect">
            <a:avLst/>
          </a:prstGeom>
        </p:spPr>
      </p:pic>
      <p:sp>
        <p:nvSpPr>
          <p:cNvPr id="74" name="Title 43"/>
          <p:cNvSpPr txBox="1">
            <a:spLocks/>
          </p:cNvSpPr>
          <p:nvPr/>
        </p:nvSpPr>
        <p:spPr>
          <a:xfrm>
            <a:off x="519112" y="228600"/>
            <a:ext cx="11149013" cy="609398"/>
          </a:xfrm>
          <a:prstGeom prst="rect">
            <a:avLst/>
          </a:prstGeom>
        </p:spPr>
        <p:txBody>
          <a:bodyPr>
            <a:noAutofit/>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smtClean="0">
                <a:solidFill>
                  <a:schemeClr val="tx1"/>
                </a:solidFill>
              </a:rPr>
              <a:t>SWOT OF SIX SIGMA</a:t>
            </a:r>
            <a:endParaRPr lang="en-US" dirty="0">
              <a:solidFill>
                <a:schemeClr val="tx1"/>
              </a:solidFill>
            </a:endParaRPr>
          </a:p>
        </p:txBody>
      </p:sp>
      <p:sp>
        <p:nvSpPr>
          <p:cNvPr id="48" name="Rectangle 47"/>
          <p:cNvSpPr/>
          <p:nvPr/>
        </p:nvSpPr>
        <p:spPr>
          <a:xfrm>
            <a:off x="3177517" y="1688498"/>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Customer </a:t>
            </a:r>
            <a:r>
              <a:rPr lang="vi-VN" sz="2000" dirty="0"/>
              <a:t>focus</a:t>
            </a:r>
            <a:endParaRPr lang="en-US" sz="2000" dirty="0"/>
          </a:p>
        </p:txBody>
      </p:sp>
      <p:sp>
        <p:nvSpPr>
          <p:cNvPr id="49" name="Rectangle 48"/>
          <p:cNvSpPr/>
          <p:nvPr/>
        </p:nvSpPr>
        <p:spPr>
          <a:xfrm>
            <a:off x="3177517" y="2227718"/>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Data-driven </a:t>
            </a:r>
            <a:r>
              <a:rPr lang="vi-VN" sz="2000" dirty="0"/>
              <a:t>and statistical approach to problem solving</a:t>
            </a:r>
            <a:endParaRPr lang="en-US" sz="2000" dirty="0"/>
          </a:p>
        </p:txBody>
      </p:sp>
      <p:sp>
        <p:nvSpPr>
          <p:cNvPr id="50" name="Rectangle 49"/>
          <p:cNvSpPr/>
          <p:nvPr/>
        </p:nvSpPr>
        <p:spPr>
          <a:xfrm>
            <a:off x="3177517" y="2765393"/>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smtClean="0"/>
              <a:t>Top-down </a:t>
            </a:r>
            <a:r>
              <a:rPr lang="vi-VN" sz="2000" dirty="0"/>
              <a:t>support and corporate-wide culture</a:t>
            </a:r>
            <a:endParaRPr lang="en-US" sz="2000" dirty="0"/>
          </a:p>
        </p:txBody>
      </p:sp>
      <p:sp>
        <p:nvSpPr>
          <p:cNvPr id="51" name="Rectangle 50"/>
          <p:cNvSpPr/>
          <p:nvPr/>
        </p:nvSpPr>
        <p:spPr>
          <a:xfrm>
            <a:off x="3177517" y="3288847"/>
            <a:ext cx="6597104"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Project-based approach</a:t>
            </a:r>
            <a:endParaRPr lang="en-US" sz="2000" dirty="0"/>
          </a:p>
        </p:txBody>
      </p:sp>
      <p:sp>
        <p:nvSpPr>
          <p:cNvPr id="52" name="Rectangle 51"/>
          <p:cNvSpPr/>
          <p:nvPr/>
        </p:nvSpPr>
        <p:spPr>
          <a:xfrm>
            <a:off x="3177517" y="382814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Well-structured project team</a:t>
            </a:r>
            <a:endParaRPr lang="en-US" sz="2000" dirty="0"/>
          </a:p>
        </p:txBody>
      </p:sp>
      <p:sp>
        <p:nvSpPr>
          <p:cNvPr id="64" name="Rectangle 63"/>
          <p:cNvSpPr/>
          <p:nvPr/>
        </p:nvSpPr>
        <p:spPr>
          <a:xfrm>
            <a:off x="3177517" y="4367366"/>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Clear problem-solving framework</a:t>
            </a:r>
            <a:endParaRPr lang="en-US" sz="2000" dirty="0"/>
          </a:p>
        </p:txBody>
      </p:sp>
      <p:sp>
        <p:nvSpPr>
          <p:cNvPr id="65" name="Rectangle 64"/>
          <p:cNvSpPr/>
          <p:nvPr/>
        </p:nvSpPr>
        <p:spPr>
          <a:xfrm>
            <a:off x="3177517" y="490504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Systematic human resource development</a:t>
            </a:r>
            <a:endParaRPr lang="en-US" sz="2000" dirty="0"/>
          </a:p>
        </p:txBody>
      </p:sp>
      <p:sp>
        <p:nvSpPr>
          <p:cNvPr id="66" name="Rectangle 65"/>
          <p:cNvSpPr/>
          <p:nvPr/>
        </p:nvSpPr>
        <p:spPr>
          <a:xfrm>
            <a:off x="3177517" y="5444261"/>
            <a:ext cx="6597103" cy="457200"/>
          </a:xfrm>
          <a:prstGeom prst="rect">
            <a:avLst/>
          </a:prstGeom>
          <a:solidFill>
            <a:srgbClr val="FFFFFF">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vi-VN" sz="2000" dirty="0"/>
              <a:t>Project tied to bottom line</a:t>
            </a:r>
            <a:endParaRPr lang="en-US" sz="2000" dirty="0"/>
          </a:p>
        </p:txBody>
      </p:sp>
    </p:spTree>
    <p:extLst>
      <p:ext uri="{BB962C8B-B14F-4D97-AF65-F5344CB8AC3E}">
        <p14:creationId xmlns:p14="http://schemas.microsoft.com/office/powerpoint/2010/main" val="1421745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1"/>
                                        </p:tgtEl>
                                      </p:cBhvr>
                                    </p:animEffect>
                                    <p:set>
                                      <p:cBhvr>
                                        <p:cTn id="7" dur="1" fill="hold">
                                          <p:stCondLst>
                                            <p:cond delay="999"/>
                                          </p:stCondLst>
                                        </p:cTn>
                                        <p:tgtEl>
                                          <p:spTgt spid="2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73"/>
                                        </p:tgtEl>
                                      </p:cBhvr>
                                    </p:animEffect>
                                    <p:set>
                                      <p:cBhvr>
                                        <p:cTn id="10" dur="1" fill="hold">
                                          <p:stCondLst>
                                            <p:cond delay="999"/>
                                          </p:stCondLst>
                                        </p:cTn>
                                        <p:tgtEl>
                                          <p:spTgt spid="7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1000"/>
                                        <p:tgtEl>
                                          <p:spTgt spid="32"/>
                                        </p:tgtEl>
                                      </p:cBhvr>
                                    </p:animEffect>
                                    <p:set>
                                      <p:cBhvr>
                                        <p:cTn id="13" dur="1" fill="hold">
                                          <p:stCondLst>
                                            <p:cond delay="999"/>
                                          </p:stCondLst>
                                        </p:cTn>
                                        <p:tgtEl>
                                          <p:spTgt spid="3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1000"/>
                                        <p:tgtEl>
                                          <p:spTgt spid="53"/>
                                        </p:tgtEl>
                                      </p:cBhvr>
                                    </p:animEffect>
                                    <p:set>
                                      <p:cBhvr>
                                        <p:cTn id="16" dur="1" fill="hold">
                                          <p:stCondLst>
                                            <p:cond delay="999"/>
                                          </p:stCondLst>
                                        </p:cTn>
                                        <p:tgtEl>
                                          <p:spTgt spid="5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1000"/>
                                        <p:tgtEl>
                                          <p:spTgt spid="42"/>
                                        </p:tgtEl>
                                      </p:cBhvr>
                                    </p:animEffect>
                                    <p:set>
                                      <p:cBhvr>
                                        <p:cTn id="19" dur="1" fill="hold">
                                          <p:stCondLst>
                                            <p:cond delay="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1000"/>
                                        <p:tgtEl>
                                          <p:spTgt spid="54"/>
                                        </p:tgtEl>
                                      </p:cBhvr>
                                    </p:animEffect>
                                    <p:set>
                                      <p:cBhvr>
                                        <p:cTn id="22" dur="1" fill="hold">
                                          <p:stCondLst>
                                            <p:cond delay="999"/>
                                          </p:stCondLst>
                                        </p:cTn>
                                        <p:tgtEl>
                                          <p:spTgt spid="54"/>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1000"/>
                                        <p:tgtEl>
                                          <p:spTgt spid="74"/>
                                        </p:tgtEl>
                                      </p:cBhvr>
                                    </p:animEffect>
                                    <p:set>
                                      <p:cBhvr>
                                        <p:cTn id="25" dur="1" fill="hold">
                                          <p:stCondLst>
                                            <p:cond delay="999"/>
                                          </p:stCondLst>
                                        </p:cTn>
                                        <p:tgtEl>
                                          <p:spTgt spid="74"/>
                                        </p:tgtEl>
                                        <p:attrNameLst>
                                          <p:attrName>style.visibility</p:attrName>
                                        </p:attrNameLst>
                                      </p:cBhvr>
                                      <p:to>
                                        <p:strVal val="hidden"/>
                                      </p:to>
                                    </p:set>
                                  </p:childTnLst>
                                </p:cTn>
                              </p:par>
                            </p:childTnLst>
                          </p:cTn>
                        </p:par>
                        <p:par>
                          <p:cTn id="26" fill="hold">
                            <p:stCondLst>
                              <p:cond delay="1000"/>
                            </p:stCondLst>
                            <p:childTnLst>
                              <p:par>
                                <p:cTn id="27" presetID="2" presetClass="entr" presetSubtype="2" decel="100000"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additive="base">
                                        <p:cTn id="29" dur="1000" fill="hold"/>
                                        <p:tgtEl>
                                          <p:spTgt spid="48"/>
                                        </p:tgtEl>
                                        <p:attrNameLst>
                                          <p:attrName>ppt_x</p:attrName>
                                        </p:attrNameLst>
                                      </p:cBhvr>
                                      <p:tavLst>
                                        <p:tav tm="0">
                                          <p:val>
                                            <p:strVal val="1+#ppt_w/2"/>
                                          </p:val>
                                        </p:tav>
                                        <p:tav tm="100000">
                                          <p:val>
                                            <p:strVal val="#ppt_x"/>
                                          </p:val>
                                        </p:tav>
                                      </p:tavLst>
                                    </p:anim>
                                    <p:anim calcmode="lin" valueType="num">
                                      <p:cBhvr additive="base">
                                        <p:cTn id="30" dur="1000" fill="hold"/>
                                        <p:tgtEl>
                                          <p:spTgt spid="48"/>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49"/>
                                        </p:tgtEl>
                                        <p:attrNameLst>
                                          <p:attrName>style.visibility</p:attrName>
                                        </p:attrNameLst>
                                      </p:cBhvr>
                                      <p:to>
                                        <p:strVal val="visible"/>
                                      </p:to>
                                    </p:set>
                                    <p:anim calcmode="lin" valueType="num">
                                      <p:cBhvr additive="base">
                                        <p:cTn id="33" dur="1000" fill="hold"/>
                                        <p:tgtEl>
                                          <p:spTgt spid="49"/>
                                        </p:tgtEl>
                                        <p:attrNameLst>
                                          <p:attrName>ppt_x</p:attrName>
                                        </p:attrNameLst>
                                      </p:cBhvr>
                                      <p:tavLst>
                                        <p:tav tm="0">
                                          <p:val>
                                            <p:strVal val="1+#ppt_w/2"/>
                                          </p:val>
                                        </p:tav>
                                        <p:tav tm="100000">
                                          <p:val>
                                            <p:strVal val="#ppt_x"/>
                                          </p:val>
                                        </p:tav>
                                      </p:tavLst>
                                    </p:anim>
                                    <p:anim calcmode="lin" valueType="num">
                                      <p:cBhvr additive="base">
                                        <p:cTn id="34" dur="1000" fill="hold"/>
                                        <p:tgtEl>
                                          <p:spTgt spid="49"/>
                                        </p:tgtEl>
                                        <p:attrNameLst>
                                          <p:attrName>ppt_y</p:attrName>
                                        </p:attrNameLst>
                                      </p:cBhvr>
                                      <p:tavLst>
                                        <p:tav tm="0">
                                          <p:val>
                                            <p:strVal val="#ppt_y"/>
                                          </p:val>
                                        </p:tav>
                                        <p:tav tm="100000">
                                          <p:val>
                                            <p:strVal val="#ppt_y"/>
                                          </p:val>
                                        </p:tav>
                                      </p:tavLst>
                                    </p:anim>
                                  </p:childTnLst>
                                </p:cTn>
                              </p:par>
                            </p:childTnLst>
                          </p:cTn>
                        </p:par>
                        <p:par>
                          <p:cTn id="35" fill="hold">
                            <p:stCondLst>
                              <p:cond delay="2250"/>
                            </p:stCondLst>
                            <p:childTnLst>
                              <p:par>
                                <p:cTn id="36" presetID="2" presetClass="entr" presetSubtype="2" decel="100000" fill="hold" grpId="0" nodeType="after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1+#ppt_w/2"/>
                                          </p:val>
                                        </p:tav>
                                        <p:tav tm="100000">
                                          <p:val>
                                            <p:strVal val="#ppt_x"/>
                                          </p:val>
                                        </p:tav>
                                      </p:tavLst>
                                    </p:anim>
                                    <p:anim calcmode="lin" valueType="num">
                                      <p:cBhvr additive="base">
                                        <p:cTn id="39" dur="10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1+#ppt_w/2"/>
                                          </p:val>
                                        </p:tav>
                                        <p:tav tm="100000">
                                          <p:val>
                                            <p:strVal val="#ppt_x"/>
                                          </p:val>
                                        </p:tav>
                                      </p:tavLst>
                                    </p:anim>
                                    <p:anim calcmode="lin" valueType="num">
                                      <p:cBhvr additive="base">
                                        <p:cTn id="43" dur="10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 presetClass="entr" presetSubtype="2" decel="100000" fill="hold" grpId="0" nodeType="afterEffect">
                                  <p:stCondLst>
                                    <p:cond delay="20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000" fill="hold"/>
                                        <p:tgtEl>
                                          <p:spTgt spid="52"/>
                                        </p:tgtEl>
                                        <p:attrNameLst>
                                          <p:attrName>ppt_x</p:attrName>
                                        </p:attrNameLst>
                                      </p:cBhvr>
                                      <p:tavLst>
                                        <p:tav tm="0">
                                          <p:val>
                                            <p:strVal val="1+#ppt_w/2"/>
                                          </p:val>
                                        </p:tav>
                                        <p:tav tm="100000">
                                          <p:val>
                                            <p:strVal val="#ppt_x"/>
                                          </p:val>
                                        </p:tav>
                                      </p:tavLst>
                                    </p:anim>
                                    <p:anim calcmode="lin" valueType="num">
                                      <p:cBhvr additive="base">
                                        <p:cTn id="48" dur="1000" fill="hold"/>
                                        <p:tgtEl>
                                          <p:spTgt spid="52"/>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0" fill="hold"/>
                                        <p:tgtEl>
                                          <p:spTgt spid="64"/>
                                        </p:tgtEl>
                                        <p:attrNameLst>
                                          <p:attrName>ppt_x</p:attrName>
                                        </p:attrNameLst>
                                      </p:cBhvr>
                                      <p:tavLst>
                                        <p:tav tm="0">
                                          <p:val>
                                            <p:strVal val="1+#ppt_w/2"/>
                                          </p:val>
                                        </p:tav>
                                        <p:tav tm="100000">
                                          <p:val>
                                            <p:strVal val="#ppt_x"/>
                                          </p:val>
                                        </p:tav>
                                      </p:tavLst>
                                    </p:anim>
                                    <p:anim calcmode="lin" valueType="num">
                                      <p:cBhvr additive="base">
                                        <p:cTn id="52" dur="10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0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1000" fill="hold"/>
                                        <p:tgtEl>
                                          <p:spTgt spid="65"/>
                                        </p:tgtEl>
                                        <p:attrNameLst>
                                          <p:attrName>ppt_x</p:attrName>
                                        </p:attrNameLst>
                                      </p:cBhvr>
                                      <p:tavLst>
                                        <p:tav tm="0">
                                          <p:val>
                                            <p:strVal val="1+#ppt_w/2"/>
                                          </p:val>
                                        </p:tav>
                                        <p:tav tm="100000">
                                          <p:val>
                                            <p:strVal val="#ppt_x"/>
                                          </p:val>
                                        </p:tav>
                                      </p:tavLst>
                                    </p:anim>
                                    <p:anim calcmode="lin" valueType="num">
                                      <p:cBhvr additive="base">
                                        <p:cTn id="56" dur="1000" fill="hold"/>
                                        <p:tgtEl>
                                          <p:spTgt spid="65"/>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1000" fill="hold"/>
                                        <p:tgtEl>
                                          <p:spTgt spid="66"/>
                                        </p:tgtEl>
                                        <p:attrNameLst>
                                          <p:attrName>ppt_x</p:attrName>
                                        </p:attrNameLst>
                                      </p:cBhvr>
                                      <p:tavLst>
                                        <p:tav tm="0">
                                          <p:val>
                                            <p:strVal val="1+#ppt_w/2"/>
                                          </p:val>
                                        </p:tav>
                                        <p:tav tm="100000">
                                          <p:val>
                                            <p:strVal val="#ppt_x"/>
                                          </p:val>
                                        </p:tav>
                                      </p:tavLst>
                                    </p:anim>
                                    <p:anim calcmode="lin" valueType="num">
                                      <p:cBhvr additive="base">
                                        <p:cTn id="6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74" grpId="0"/>
      <p:bldP spid="48" grpId="0" animBg="1"/>
      <p:bldP spid="49" grpId="0" animBg="1"/>
      <p:bldP spid="50" grpId="0" animBg="1"/>
      <p:bldP spid="51" grpId="0" animBg="1"/>
      <p:bldP spid="52" grpId="0" animBg="1"/>
      <p:bldP spid="64" grpId="0" animBg="1"/>
      <p:bldP spid="65" grpId="0" animBg="1"/>
      <p:bldP spid="6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p:cNvSpPr/>
          <p:nvPr/>
        </p:nvSpPr>
        <p:spPr>
          <a:xfrm>
            <a:off x="2595802" y="4497479"/>
            <a:ext cx="1240615" cy="1240615"/>
          </a:xfrm>
          <a:prstGeom prst="ellipse">
            <a:avLst/>
          </a:prstGeom>
          <a:blipFill>
            <a:blip r:embed="rId2">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6" name="Oval 65"/>
          <p:cNvSpPr/>
          <p:nvPr/>
        </p:nvSpPr>
        <p:spPr>
          <a:xfrm>
            <a:off x="2571645" y="2915920"/>
            <a:ext cx="1255658" cy="1255658"/>
          </a:xfrm>
          <a:prstGeom prst="ellipse">
            <a:avLst/>
          </a:prstGeom>
          <a:blipFill>
            <a:blip r:embed="rId3">
              <a:extLst>
                <a:ext uri="{28A0092B-C50C-407E-A947-70E740481C1C}">
                  <a14:useLocalDpi xmlns:a14="http://schemas.microsoft.com/office/drawing/2010/main" val="0"/>
                </a:ext>
              </a:extLst>
            </a:blip>
            <a:srcRect/>
            <a:stretch>
              <a:fillRect l="-80000" r="-80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5" name="Oval 64"/>
          <p:cNvSpPr/>
          <p:nvPr/>
        </p:nvSpPr>
        <p:spPr>
          <a:xfrm>
            <a:off x="2536870" y="1326004"/>
            <a:ext cx="1299547" cy="1305517"/>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Rectangle 17"/>
          <p:cNvSpPr/>
          <p:nvPr/>
        </p:nvSpPr>
        <p:spPr>
          <a:xfrm>
            <a:off x="7015654" y="981804"/>
            <a:ext cx="5044967"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Opportunities</a:t>
            </a:r>
            <a:endParaRPr lang="en-US" dirty="0">
              <a:solidFill>
                <a:srgbClr val="FFFFFF"/>
              </a:solidFill>
            </a:endParaRPr>
          </a:p>
        </p:txBody>
      </p:sp>
      <p:sp>
        <p:nvSpPr>
          <p:cNvPr id="19" name="Rectangle 18"/>
          <p:cNvSpPr/>
          <p:nvPr/>
        </p:nvSpPr>
        <p:spPr>
          <a:xfrm flipH="1">
            <a:off x="7015655" y="1371793"/>
            <a:ext cx="5044966" cy="3105913"/>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Highly competitive market and demanding </a:t>
            </a:r>
            <a:r>
              <a:rPr lang="vi-VN" sz="1600" dirty="0" smtClean="0"/>
              <a:t>customers</a:t>
            </a:r>
            <a:endParaRPr lang="en-US" sz="1600" dirty="0" smtClean="0"/>
          </a:p>
          <a:p>
            <a:pPr marL="285750" indent="-285750">
              <a:lnSpc>
                <a:spcPct val="150000"/>
              </a:lnSpc>
              <a:buFont typeface="Arial" pitchFamily="34" charset="0"/>
              <a:buChar char="•"/>
            </a:pPr>
            <a:r>
              <a:rPr lang="vi-VN" sz="1600" dirty="0"/>
              <a:t>Fast development of information and data mining technologies</a:t>
            </a:r>
            <a:endParaRPr lang="en-US" sz="1600" dirty="0"/>
          </a:p>
          <a:p>
            <a:pPr marL="285750" indent="-285750">
              <a:lnSpc>
                <a:spcPct val="150000"/>
              </a:lnSpc>
              <a:buFont typeface="Arial" pitchFamily="34" charset="0"/>
              <a:buChar char="•"/>
            </a:pPr>
            <a:r>
              <a:rPr lang="vi-VN" sz="1600" dirty="0"/>
              <a:t>Growing research interest in </a:t>
            </a:r>
            <a:r>
              <a:rPr lang="vi-VN" sz="1600" dirty="0" smtClean="0"/>
              <a:t>quality </a:t>
            </a:r>
            <a:r>
              <a:rPr lang="vi-VN" sz="1600" dirty="0"/>
              <a:t>and reliability </a:t>
            </a:r>
            <a:r>
              <a:rPr lang="vi-VN" sz="1600" dirty="0" smtClean="0"/>
              <a:t>engineering</a:t>
            </a:r>
            <a:endParaRPr lang="en-US" sz="1600" dirty="0" smtClean="0"/>
          </a:p>
          <a:p>
            <a:pPr marL="285750" lvl="0" indent="-285750">
              <a:lnSpc>
                <a:spcPct val="150000"/>
              </a:lnSpc>
              <a:buFont typeface="Arial" pitchFamily="34" charset="0"/>
              <a:buChar char="•"/>
            </a:pPr>
            <a:r>
              <a:rPr lang="vi-VN" sz="1600" dirty="0" smtClean="0"/>
              <a:t>Previous </a:t>
            </a:r>
            <a:r>
              <a:rPr lang="vi-VN" sz="1600" dirty="0"/>
              <a:t>implementation of quality programs has laid foundation for the easy adoption of Six Sigma</a:t>
            </a:r>
            <a:endParaRPr lang="en-US" sz="1600" dirty="0"/>
          </a:p>
          <a:p>
            <a:pPr marL="285750" indent="-285750">
              <a:lnSpc>
                <a:spcPct val="150000"/>
              </a:lnSpc>
              <a:buFont typeface="Arial" pitchFamily="34" charset="0"/>
              <a:buChar char="•"/>
            </a:pPr>
            <a:endParaRPr lang="en-US" sz="1600" dirty="0"/>
          </a:p>
          <a:p>
            <a:pPr marL="285750" lvl="0" indent="-285750">
              <a:lnSpc>
                <a:spcPct val="150000"/>
              </a:lnSpc>
              <a:buFont typeface="Arial" pitchFamily="34" charset="0"/>
              <a:buChar char="•"/>
            </a:pPr>
            <a:endParaRPr lang="en-US" sz="1600" dirty="0"/>
          </a:p>
        </p:txBody>
      </p:sp>
      <p:sp>
        <p:nvSpPr>
          <p:cNvPr id="20" name="Rectangle 19"/>
          <p:cNvSpPr/>
          <p:nvPr/>
        </p:nvSpPr>
        <p:spPr>
          <a:xfrm>
            <a:off x="7015655" y="4517252"/>
            <a:ext cx="5044966" cy="344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FFFF"/>
                </a:solidFill>
              </a:rPr>
              <a:t>Threats</a:t>
            </a:r>
            <a:endParaRPr lang="en-US" dirty="0">
              <a:solidFill>
                <a:srgbClr val="FFFFFF"/>
              </a:solidFill>
            </a:endParaRPr>
          </a:p>
        </p:txBody>
      </p:sp>
      <p:sp>
        <p:nvSpPr>
          <p:cNvPr id="21" name="Rectangle 20"/>
          <p:cNvSpPr/>
          <p:nvPr/>
        </p:nvSpPr>
        <p:spPr>
          <a:xfrm flipH="1">
            <a:off x="7015655" y="4921218"/>
            <a:ext cx="5044966" cy="1301987"/>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pPr marL="285750" lvl="0" indent="-285750">
              <a:lnSpc>
                <a:spcPct val="150000"/>
              </a:lnSpc>
              <a:buFont typeface="Arial" pitchFamily="34" charset="0"/>
              <a:buChar char="•"/>
            </a:pPr>
            <a:r>
              <a:rPr lang="vi-VN" sz="1600" dirty="0"/>
              <a:t>Resistance to </a:t>
            </a:r>
            <a:r>
              <a:rPr lang="vi-VN" sz="1600" dirty="0" smtClean="0"/>
              <a:t>change</a:t>
            </a:r>
            <a:endParaRPr lang="en-US" sz="1600" dirty="0" smtClean="0"/>
          </a:p>
          <a:p>
            <a:pPr marL="285750" indent="-285750">
              <a:lnSpc>
                <a:spcPct val="150000"/>
              </a:lnSpc>
              <a:buFont typeface="Arial" pitchFamily="34" charset="0"/>
              <a:buChar char="•"/>
            </a:pPr>
            <a:r>
              <a:rPr lang="vi-VN" sz="1600" dirty="0"/>
              <a:t>Highly competitive job market</a:t>
            </a:r>
            <a:endParaRPr lang="en-US" sz="1600" dirty="0"/>
          </a:p>
          <a:p>
            <a:pPr marL="285750" indent="-285750">
              <a:lnSpc>
                <a:spcPct val="150000"/>
              </a:lnSpc>
              <a:buFont typeface="Arial" pitchFamily="34" charset="0"/>
              <a:buChar char="•"/>
            </a:pPr>
            <a:r>
              <a:rPr lang="vi-VN" sz="1600" dirty="0"/>
              <a:t>Cyclical economic conditions</a:t>
            </a:r>
            <a:endParaRPr lang="en-US" sz="1600" dirty="0"/>
          </a:p>
          <a:p>
            <a:pPr marL="285750" lvl="0" indent="-285750">
              <a:lnSpc>
                <a:spcPct val="150000"/>
              </a:lnSpc>
              <a:buFont typeface="Arial" pitchFamily="34" charset="0"/>
              <a:buChar char="•"/>
            </a:pPr>
            <a:endParaRPr lang="en-US" sz="1600" dirty="0"/>
          </a:p>
        </p:txBody>
      </p:sp>
      <p:cxnSp>
        <p:nvCxnSpPr>
          <p:cNvPr id="23" name="Straight Arrow Connector 22"/>
          <p:cNvCxnSpPr/>
          <p:nvPr/>
        </p:nvCxnSpPr>
        <p:spPr>
          <a:xfrm>
            <a:off x="816004" y="1985755"/>
            <a:ext cx="1740253" cy="1557994"/>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1647" y="2058361"/>
            <a:ext cx="1788965" cy="2970776"/>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99160" y="1948516"/>
            <a:ext cx="1657097" cy="37239"/>
          </a:xfrm>
          <a:prstGeom prst="straightConnector1">
            <a:avLst/>
          </a:prstGeom>
          <a:ln w="38100" cap="rnd">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flipH="1">
            <a:off x="1926730" y="981804"/>
            <a:ext cx="4828173" cy="5231258"/>
          </a:xfrm>
          <a:prstGeom prst="rect">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lIns="137160" tIns="137160" rtlCol="0" anchor="t" anchorCtr="0"/>
          <a:lstStyle/>
          <a:p>
            <a:endParaRPr lang="en-US" sz="1400" dirty="0">
              <a:solidFill>
                <a:srgbClr val="363535"/>
              </a:solidFill>
              <a:ea typeface="Segoe UI" pitchFamily="34" charset="0"/>
              <a:cs typeface="Segoe UI" pitchFamily="34" charset="0"/>
            </a:endParaRPr>
          </a:p>
          <a:p>
            <a:endParaRPr lang="en-US" sz="1400" dirty="0" smtClean="0">
              <a:solidFill>
                <a:srgbClr val="363535"/>
              </a:solidFill>
              <a:ea typeface="Segoe UI" pitchFamily="34" charset="0"/>
              <a:cs typeface="Segoe UI" pitchFamily="34" charset="0"/>
            </a:endParaRPr>
          </a:p>
          <a:p>
            <a:pPr marL="233363" indent="-233363">
              <a:buFont typeface="Arial" pitchFamily="34" charset="0"/>
              <a:buChar char="•"/>
            </a:pPr>
            <a:endParaRPr lang="en-US" sz="1400" dirty="0">
              <a:solidFill>
                <a:srgbClr val="363535"/>
              </a:solidFill>
              <a:ea typeface="Segoe UI" pitchFamily="34" charset="0"/>
              <a:cs typeface="Segoe UI" pitchFamily="34" charset="0"/>
            </a:endParaRPr>
          </a:p>
        </p:txBody>
      </p:sp>
      <p:sp>
        <p:nvSpPr>
          <p:cNvPr id="59" name="Rectangle 58"/>
          <p:cNvSpPr/>
          <p:nvPr/>
        </p:nvSpPr>
        <p:spPr>
          <a:xfrm>
            <a:off x="3980800" y="1783918"/>
            <a:ext cx="1852045" cy="369332"/>
          </a:xfrm>
          <a:prstGeom prst="rect">
            <a:avLst/>
          </a:prstGeom>
        </p:spPr>
        <p:txBody>
          <a:bodyPr wrap="none">
            <a:spAutoFit/>
          </a:bodyPr>
          <a:lstStyle/>
          <a:p>
            <a:pPr lvl="0"/>
            <a:r>
              <a:rPr lang="vi-VN" dirty="0"/>
              <a:t>High investment</a:t>
            </a:r>
            <a:endParaRPr lang="en-US" dirty="0"/>
          </a:p>
        </p:txBody>
      </p:sp>
      <p:sp>
        <p:nvSpPr>
          <p:cNvPr id="61" name="Rectangle 60"/>
          <p:cNvSpPr/>
          <p:nvPr/>
        </p:nvSpPr>
        <p:spPr>
          <a:xfrm>
            <a:off x="4101177" y="3274267"/>
            <a:ext cx="2722747" cy="646331"/>
          </a:xfrm>
          <a:prstGeom prst="rect">
            <a:avLst/>
          </a:prstGeom>
        </p:spPr>
        <p:txBody>
          <a:bodyPr wrap="square">
            <a:spAutoFit/>
          </a:bodyPr>
          <a:lstStyle/>
          <a:p>
            <a:pPr lvl="0"/>
            <a:r>
              <a:rPr lang="vi-VN" dirty="0"/>
              <a:t>Highly dependent on corporate culture</a:t>
            </a:r>
            <a:endParaRPr lang="en-US" dirty="0"/>
          </a:p>
        </p:txBody>
      </p:sp>
      <p:sp>
        <p:nvSpPr>
          <p:cNvPr id="62" name="Rectangle 61"/>
          <p:cNvSpPr/>
          <p:nvPr/>
        </p:nvSpPr>
        <p:spPr>
          <a:xfrm>
            <a:off x="4022557" y="4819954"/>
            <a:ext cx="2732347" cy="646331"/>
          </a:xfrm>
          <a:prstGeom prst="rect">
            <a:avLst/>
          </a:prstGeom>
        </p:spPr>
        <p:txBody>
          <a:bodyPr wrap="square">
            <a:spAutoFit/>
          </a:bodyPr>
          <a:lstStyle/>
          <a:p>
            <a:pPr lvl="0"/>
            <a:r>
              <a:rPr lang="vi-VN" dirty="0"/>
              <a:t>No uniformly accepted standards</a:t>
            </a:r>
            <a:endParaRPr lang="en-US" dirty="0"/>
          </a:p>
        </p:txBody>
      </p:sp>
      <p:sp>
        <p:nvSpPr>
          <p:cNvPr id="4097" name="Rectangle 4096"/>
          <p:cNvSpPr/>
          <p:nvPr/>
        </p:nvSpPr>
        <p:spPr>
          <a:xfrm>
            <a:off x="-77522" y="1541945"/>
            <a:ext cx="1720536" cy="400110"/>
          </a:xfrm>
          <a:prstGeom prst="rect">
            <a:avLst/>
          </a:prstGeom>
        </p:spPr>
        <p:txBody>
          <a:bodyPr wrap="none">
            <a:spAutoFit/>
          </a:bodyPr>
          <a:lstStyle/>
          <a:p>
            <a:pPr algn="ctr"/>
            <a:r>
              <a:rPr lang="en-US" sz="2000" b="1" dirty="0" smtClean="0">
                <a:solidFill>
                  <a:srgbClr val="FFFFFF"/>
                </a:solidFill>
                <a:latin typeface="Segoe Semibold" pitchFamily="34" charset="0"/>
                <a:cs typeface="Arial" pitchFamily="34" charset="0"/>
              </a:rPr>
              <a:t>Weaknesses</a:t>
            </a:r>
            <a:endParaRPr lang="en-US" sz="2000" b="1" dirty="0">
              <a:solidFill>
                <a:srgbClr val="FFFFFF"/>
              </a:solidFill>
              <a:latin typeface="Segoe Semibold" pitchFamily="34" charset="0"/>
              <a:cs typeface="Arial" pitchFamily="34" charset="0"/>
            </a:endParaRPr>
          </a:p>
        </p:txBody>
      </p:sp>
    </p:spTree>
    <p:extLst>
      <p:ext uri="{BB962C8B-B14F-4D97-AF65-F5344CB8AC3E}">
        <p14:creationId xmlns:p14="http://schemas.microsoft.com/office/powerpoint/2010/main" val="1532717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1"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up)">
                                      <p:cBhvr>
                                        <p:cTn id="10" dur="1000"/>
                                        <p:tgtEl>
                                          <p:spTgt spid="24"/>
                                        </p:tgtEl>
                                      </p:cBhvr>
                                    </p:animEffect>
                                  </p:childTnLst>
                                </p:cTn>
                              </p:par>
                              <p:par>
                                <p:cTn id="11" presetID="22" presetClass="entr" presetSubtype="8"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10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1000"/>
                                        <p:tgtEl>
                                          <p:spTgt spid="6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1000"/>
                                        <p:tgtEl>
                                          <p:spTgt spid="59"/>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10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0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10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10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59" grpId="0"/>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5133" y="1286017"/>
            <a:ext cx="11650799" cy="470795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4009"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2" name="Rectangle 11"/>
          <p:cNvSpPr/>
          <p:nvPr/>
        </p:nvSpPr>
        <p:spPr bwMode="invGray">
          <a:xfrm>
            <a:off x="369570" y="489063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Differences between 6 sigma and criterions</a:t>
            </a:r>
            <a:endParaRPr lang="en-US" sz="3500" dirty="0">
              <a:solidFill>
                <a:schemeClr val="bg1"/>
              </a:solidFill>
              <a:latin typeface="+mj-lt"/>
            </a:endParaRPr>
          </a:p>
        </p:txBody>
      </p:sp>
      <p:sp>
        <p:nvSpPr>
          <p:cNvPr id="7" name="Rectangle 6"/>
          <p:cNvSpPr/>
          <p:nvPr/>
        </p:nvSpPr>
        <p:spPr bwMode="invGray">
          <a:xfrm>
            <a:off x="364268" y="1368739"/>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Introduction 6 sigma</a:t>
            </a:r>
            <a:endParaRPr lang="en-US" sz="3500" dirty="0">
              <a:solidFill>
                <a:schemeClr val="bg1"/>
              </a:solidFill>
              <a:latin typeface="+mj-lt"/>
            </a:endParaRPr>
          </a:p>
        </p:txBody>
      </p:sp>
      <p:sp>
        <p:nvSpPr>
          <p:cNvPr id="8" name="Rectangle 7"/>
          <p:cNvSpPr/>
          <p:nvPr/>
        </p:nvSpPr>
        <p:spPr bwMode="invGray">
          <a:xfrm>
            <a:off x="364268" y="2262576"/>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AU" sz="3500" dirty="0" smtClean="0">
                <a:solidFill>
                  <a:schemeClr val="bg1"/>
                </a:solidFill>
                <a:latin typeface="+mj-lt"/>
              </a:rPr>
              <a:t>How to implement 6 sigma</a:t>
            </a:r>
            <a:endParaRPr lang="en-AU" sz="3500" dirty="0">
              <a:solidFill>
                <a:schemeClr val="bg1"/>
              </a:solidFill>
              <a:latin typeface="+mj-lt"/>
            </a:endParaRPr>
          </a:p>
        </p:txBody>
      </p:sp>
      <p:sp>
        <p:nvSpPr>
          <p:cNvPr id="9" name="Rectangle 8"/>
          <p:cNvSpPr/>
          <p:nvPr/>
        </p:nvSpPr>
        <p:spPr bwMode="invGray">
          <a:xfrm>
            <a:off x="364268" y="3156413"/>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Strengths &amp; Weaknesses</a:t>
            </a:r>
            <a:endParaRPr lang="en-US" sz="3500" dirty="0">
              <a:solidFill>
                <a:schemeClr val="bg1"/>
              </a:solidFill>
              <a:latin typeface="+mj-lt"/>
            </a:endParaRPr>
          </a:p>
        </p:txBody>
      </p:sp>
      <p:sp>
        <p:nvSpPr>
          <p:cNvPr id="10" name="Rectangle 9"/>
          <p:cNvSpPr/>
          <p:nvPr/>
        </p:nvSpPr>
        <p:spPr bwMode="invGray">
          <a:xfrm>
            <a:off x="364268" y="4050250"/>
            <a:ext cx="11555389" cy="579397"/>
          </a:xfrm>
          <a:prstGeom prst="rect">
            <a:avLst/>
          </a:prstGeom>
        </p:spPr>
        <p:txBody>
          <a:bodyPr wrap="square" lIns="89629" tIns="44815" rIns="89629" bIns="44815">
            <a:spAutoFit/>
          </a:bodyPr>
          <a:lstStyle/>
          <a:p>
            <a:pPr marL="560184" indent="-560184">
              <a:lnSpc>
                <a:spcPct val="90000"/>
              </a:lnSpc>
              <a:spcBef>
                <a:spcPct val="20000"/>
              </a:spcBef>
              <a:buSzPct val="105000"/>
              <a:buBlip>
                <a:blip r:embed="rId3"/>
              </a:buBlip>
            </a:pPr>
            <a:r>
              <a:rPr lang="en-US" sz="3500" dirty="0" smtClean="0">
                <a:solidFill>
                  <a:schemeClr val="bg1"/>
                </a:solidFill>
                <a:latin typeface="+mj-lt"/>
              </a:rPr>
              <a:t>Certificates</a:t>
            </a:r>
            <a:endParaRPr lang="en-US" sz="3500" dirty="0">
              <a:solidFill>
                <a:schemeClr val="bg1"/>
              </a:solidFill>
              <a:latin typeface="+mj-lt"/>
            </a:endParaRPr>
          </a:p>
        </p:txBody>
      </p:sp>
      <p:sp>
        <p:nvSpPr>
          <p:cNvPr id="11" name="Title 1"/>
          <p:cNvSpPr txBox="1">
            <a:spLocks/>
          </p:cNvSpPr>
          <p:nvPr/>
        </p:nvSpPr>
        <p:spPr>
          <a:xfrm>
            <a:off x="274320" y="296897"/>
            <a:ext cx="11889564" cy="917575"/>
          </a:xfrm>
          <a:prstGeom prst="rect">
            <a:avLst/>
          </a:prstGeom>
        </p:spPr>
        <p:txBody>
          <a:bodyPr vert="horz" wrap="square" lIns="0" tIns="0" rIns="0" bIns="0" rtlCol="0" anchor="b" anchorCtr="0">
            <a:noAutofit/>
          </a:bodyPr>
          <a:lstStyle>
            <a:lvl1pPr algn="l" defTabSz="913022" rtl="0" eaLnBrk="1" latinLnBrk="0" hangingPunct="1">
              <a:lnSpc>
                <a:spcPct val="90000"/>
              </a:lnSpc>
              <a:spcBef>
                <a:spcPct val="0"/>
              </a:spcBef>
              <a:buNone/>
              <a:defRPr lang="en-US" sz="8800" b="0" kern="1200" cap="none" spc="-300" baseline="0">
                <a:ln w="3175">
                  <a:noFill/>
                </a:ln>
                <a:gradFill>
                  <a:gsLst>
                    <a:gs pos="100000">
                      <a:schemeClr val="bg1"/>
                    </a:gs>
                    <a:gs pos="0">
                      <a:schemeClr val="bg1"/>
                    </a:gs>
                  </a:gsLst>
                  <a:lin ang="5400000" scaled="0"/>
                </a:gradFill>
                <a:effectLst/>
                <a:latin typeface="+mj-lt"/>
                <a:ea typeface="+mn-ea"/>
                <a:cs typeface="Arial" charset="0"/>
              </a:defRPr>
            </a:lvl1pPr>
          </a:lstStyle>
          <a:p>
            <a:r>
              <a:rPr lang="en-US" sz="6000" dirty="0" smtClean="0"/>
              <a:t>Session Agenda</a:t>
            </a:r>
            <a:endParaRPr lang="en-US" sz="6000" dirty="0"/>
          </a:p>
        </p:txBody>
      </p:sp>
    </p:spTree>
    <p:extLst>
      <p:ext uri="{BB962C8B-B14F-4D97-AF65-F5344CB8AC3E}">
        <p14:creationId xmlns:p14="http://schemas.microsoft.com/office/powerpoint/2010/main" val="38352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0-#ppt_w/2"/>
                                          </p:val>
                                        </p:tav>
                                        <p:tav tm="100000">
                                          <p:val>
                                            <p:strVal val="#ppt_x"/>
                                          </p:val>
                                        </p:tav>
                                      </p:tavLst>
                                    </p:anim>
                                    <p:anim calcmode="lin" valueType="num">
                                      <p:cBhvr additive="base">
                                        <p:cTn id="24" dur="10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3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0-#ppt_w/2"/>
                                          </p:val>
                                        </p:tav>
                                        <p:tav tm="100000">
                                          <p:val>
                                            <p:strVal val="#ppt_x"/>
                                          </p:val>
                                        </p:tav>
                                      </p:tavLst>
                                    </p:anim>
                                    <p:anim calcmode="lin" valueType="num">
                                      <p:cBhvr additive="base">
                                        <p:cTn id="2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7" grpId="0"/>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dirty="0" smtClean="0">
                <a:solidFill>
                  <a:schemeClr val="bg1"/>
                </a:solidFill>
              </a:rPr>
              <a:t>Khang Huynh</a:t>
            </a: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solidFill>
                  <a:schemeClr val="bg1"/>
                </a:solidFill>
              </a:rPr>
              <a:t>Six Sigma certificate</a:t>
            </a:r>
            <a:endParaRPr lang="en-US" sz="6600" dirty="0">
              <a:solidFill>
                <a:schemeClr val="bg1"/>
              </a:solidFill>
            </a:endParaRPr>
          </a:p>
        </p:txBody>
      </p:sp>
    </p:spTree>
    <p:extLst>
      <p:ext uri="{BB962C8B-B14F-4D97-AF65-F5344CB8AC3E}">
        <p14:creationId xmlns:p14="http://schemas.microsoft.com/office/powerpoint/2010/main" val="134506566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What is the Six sigma certificates?</a:t>
            </a:r>
            <a:endParaRPr lang="en-US" sz="5400" dirty="0">
              <a:latin typeface="Segoe UI Light" pitchFamily="34" charset="0"/>
            </a:endParaRPr>
          </a:p>
        </p:txBody>
      </p:sp>
    </p:spTree>
    <p:extLst>
      <p:ext uri="{BB962C8B-B14F-4D97-AF65-F5344CB8AC3E}">
        <p14:creationId xmlns:p14="http://schemas.microsoft.com/office/powerpoint/2010/main" val="361483961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AGNUM\Projects\Microsoft\Cloud Power FY12\Design\Icons\PNGs\IT_guy.png"/>
          <p:cNvPicPr>
            <a:picLocks noChangeAspect="1" noChangeArrowheads="1"/>
          </p:cNvPicPr>
          <p:nvPr/>
        </p:nvPicPr>
        <p:blipFill>
          <a:blip r:embed="rId3" cstate="print">
            <a:lum bright="100000"/>
          </a:blip>
          <a:srcRect/>
          <a:stretch>
            <a:fillRect/>
          </a:stretch>
        </p:blipFill>
        <p:spPr bwMode="auto">
          <a:xfrm>
            <a:off x="2112972" y="1261024"/>
            <a:ext cx="2589656" cy="2588980"/>
          </a:xfrm>
          <a:prstGeom prst="rect">
            <a:avLst/>
          </a:prstGeom>
          <a:noFill/>
        </p:spPr>
      </p:pic>
      <p:pic>
        <p:nvPicPr>
          <p:cNvPr id="15" name="Picture 2" descr="\\MAGNUM\Projects\Microsoft\Cloud Power FY12\Design\ICONS_PNG\Building.png"/>
          <p:cNvPicPr>
            <a:picLocks noChangeAspect="1" noChangeArrowheads="1"/>
          </p:cNvPicPr>
          <p:nvPr/>
        </p:nvPicPr>
        <p:blipFill rotWithShape="1">
          <a:blip r:embed="rId4" cstate="print">
            <a:biLevel thresh="25000"/>
          </a:blip>
          <a:srcRect l="12148" t="16476" b="13427"/>
          <a:stretch/>
        </p:blipFill>
        <p:spPr bwMode="auto">
          <a:xfrm>
            <a:off x="7207388" y="1261024"/>
            <a:ext cx="3286727" cy="2622472"/>
          </a:xfrm>
          <a:prstGeom prst="rect">
            <a:avLst/>
          </a:prstGeom>
          <a:noFill/>
        </p:spPr>
      </p:pic>
      <p:sp>
        <p:nvSpPr>
          <p:cNvPr id="16" name="&quot;No&quot; Symbol 15"/>
          <p:cNvSpPr/>
          <p:nvPr/>
        </p:nvSpPr>
        <p:spPr bwMode="auto">
          <a:xfrm>
            <a:off x="7769033" y="1478680"/>
            <a:ext cx="2197941" cy="2083641"/>
          </a:xfrm>
          <a:prstGeom prst="noSmoking">
            <a:avLst/>
          </a:prstGeom>
          <a:solidFill>
            <a:srgbClr val="FF006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sp>
        <p:nvSpPr>
          <p:cNvPr id="21" name="Rounded Rectangle 20"/>
          <p:cNvSpPr/>
          <p:nvPr/>
        </p:nvSpPr>
        <p:spPr bwMode="auto">
          <a:xfrm>
            <a:off x="622586" y="4267200"/>
            <a:ext cx="11003355" cy="1721472"/>
          </a:xfrm>
          <a:prstGeom prst="roundRect">
            <a:avLst>
              <a:gd name="adj" fmla="val 0"/>
            </a:avLst>
          </a:prstGeom>
          <a:solidFill>
            <a:schemeClr val="tx2"/>
          </a:solidFill>
          <a:ln w="12700" cap="rnd">
            <a:solidFill>
              <a:schemeClr val="bg1"/>
            </a:solidFill>
            <a:prstDash val="sysDot"/>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sp>
        <p:nvSpPr>
          <p:cNvPr id="27" name="Rectangle 26"/>
          <p:cNvSpPr/>
          <p:nvPr/>
        </p:nvSpPr>
        <p:spPr>
          <a:xfrm>
            <a:off x="622586" y="4527771"/>
            <a:ext cx="11003355" cy="1200329"/>
          </a:xfrm>
          <a:prstGeom prst="rect">
            <a:avLst/>
          </a:prstGeom>
        </p:spPr>
        <p:txBody>
          <a:bodyPr wrap="square">
            <a:spAutoFit/>
          </a:bodyPr>
          <a:lstStyle/>
          <a:p>
            <a:r>
              <a:rPr lang="vi-VN" dirty="0"/>
              <a:t>Six Sigma certification is a confirmation of an </a:t>
            </a:r>
            <a:r>
              <a:rPr lang="vi-VN" b="1" dirty="0"/>
              <a:t>individual’s</a:t>
            </a:r>
            <a:r>
              <a:rPr lang="vi-VN" dirty="0"/>
              <a:t> capabilities with respect to specific competencies. Just like any other quality certification, however, it does not indicate that an individual is capable of unlimited process improvement – just that they have completed the necessary requirements from the company granting the certification</a:t>
            </a:r>
            <a:endParaRPr lang="en-US" dirty="0"/>
          </a:p>
        </p:txBody>
      </p:sp>
    </p:spTree>
    <p:extLst>
      <p:ext uri="{BB962C8B-B14F-4D97-AF65-F5344CB8AC3E}">
        <p14:creationId xmlns:p14="http://schemas.microsoft.com/office/powerpoint/2010/main" val="3258959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900"/>
                                        <p:tgtEl>
                                          <p:spTgt spid="3"/>
                                        </p:tgtEl>
                                      </p:cBhvr>
                                    </p:animEffect>
                                  </p:childTnLst>
                                </p:cTn>
                              </p:par>
                            </p:childTnLst>
                          </p:cTn>
                        </p:par>
                        <p:par>
                          <p:cTn id="8" fill="hold">
                            <p:stCondLst>
                              <p:cond delay="9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2" presetClass="entr" presetSubtype="12"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1000" fill="hold"/>
                                        <p:tgtEl>
                                          <p:spTgt spid="21"/>
                                        </p:tgtEl>
                                        <p:attrNameLst>
                                          <p:attrName>ppt_x</p:attrName>
                                        </p:attrNameLst>
                                      </p:cBhvr>
                                      <p:tavLst>
                                        <p:tav tm="0">
                                          <p:val>
                                            <p:strVal val="0-#ppt_w/2"/>
                                          </p:val>
                                        </p:tav>
                                        <p:tav tm="100000">
                                          <p:val>
                                            <p:strVal val="#ppt_x"/>
                                          </p:val>
                                        </p:tav>
                                      </p:tavLst>
                                    </p:anim>
                                    <p:anim calcmode="lin" valueType="num">
                                      <p:cBhvr additive="base">
                                        <p:cTn id="20" dur="10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Why we are need certificates?</a:t>
            </a:r>
            <a:endParaRPr lang="en-US" sz="5400" dirty="0">
              <a:latin typeface="Segoe UI Light" pitchFamily="34" charset="0"/>
            </a:endParaRPr>
          </a:p>
        </p:txBody>
      </p:sp>
    </p:spTree>
    <p:extLst>
      <p:ext uri="{BB962C8B-B14F-4D97-AF65-F5344CB8AC3E}">
        <p14:creationId xmlns:p14="http://schemas.microsoft.com/office/powerpoint/2010/main" val="141338283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8337" y="841968"/>
            <a:ext cx="11650488" cy="845806"/>
          </a:xfrm>
        </p:spPr>
        <p:txBody>
          <a:bodyPr/>
          <a:lstStyle/>
          <a:p>
            <a:pPr algn="ctr" defTabSz="914035">
              <a:defRPr/>
            </a:pPr>
            <a:r>
              <a:rPr lang="en-US" sz="4800" dirty="0" smtClean="0"/>
              <a:t>Display proficiency </a:t>
            </a:r>
            <a:r>
              <a:rPr lang="en-US" sz="4800" dirty="0"/>
              <a:t>in the subject matter</a:t>
            </a:r>
          </a:p>
        </p:txBody>
      </p:sp>
      <p:sp>
        <p:nvSpPr>
          <p:cNvPr id="3" name="TextBox 2"/>
          <p:cNvSpPr txBox="1"/>
          <p:nvPr/>
        </p:nvSpPr>
        <p:spPr>
          <a:xfrm>
            <a:off x="4417740" y="1740076"/>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4" name="TextBox 3"/>
          <p:cNvSpPr txBox="1"/>
          <p:nvPr/>
        </p:nvSpPr>
        <p:spPr>
          <a:xfrm>
            <a:off x="1587985" y="2786139"/>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desirability by employers</a:t>
            </a:r>
            <a:endParaRPr lang="en-US" sz="2000" dirty="0">
              <a:gradFill>
                <a:gsLst>
                  <a:gs pos="2917">
                    <a:schemeClr val="tx1"/>
                  </a:gs>
                  <a:gs pos="30000">
                    <a:schemeClr val="tx1"/>
                  </a:gs>
                </a:gsLst>
                <a:lin ang="5400000" scaled="0"/>
              </a:gradFill>
            </a:endParaRPr>
          </a:p>
        </p:txBody>
      </p:sp>
      <p:sp>
        <p:nvSpPr>
          <p:cNvPr id="5" name="TextBox 4"/>
          <p:cNvSpPr txBox="1"/>
          <p:nvPr/>
        </p:nvSpPr>
        <p:spPr>
          <a:xfrm>
            <a:off x="4417739" y="3834813"/>
            <a:ext cx="3891681" cy="1210848"/>
          </a:xfrm>
          <a:prstGeom prst="rect">
            <a:avLst/>
          </a:prstGeom>
          <a:noFill/>
        </p:spPr>
        <p:txBody>
          <a:bodyPr wrap="square" lIns="179259" tIns="143407" rIns="179259" bIns="143407" rtlCol="0">
            <a:spAutoFit/>
          </a:bodyPr>
          <a:lstStyle/>
          <a:p>
            <a:pPr algn="ctr">
              <a:lnSpc>
                <a:spcPct val="90000"/>
              </a:lnSpc>
              <a:spcAft>
                <a:spcPts val="588"/>
              </a:spcAft>
            </a:pPr>
            <a:r>
              <a:rPr lang="en-US" sz="6500" b="1" spc="-98" dirty="0">
                <a:ln w="3175">
                  <a:noFill/>
                </a:ln>
                <a:solidFill>
                  <a:schemeClr val="accent1">
                    <a:lumMod val="20000"/>
                    <a:lumOff val="80000"/>
                  </a:schemeClr>
                </a:solidFill>
                <a:latin typeface="Segoe Script" panose="020B0504020000000003" pitchFamily="34" charset="0"/>
                <a:cs typeface="Segoe UI" pitchFamily="34" charset="0"/>
                <a:sym typeface="Wingdings" panose="05000000000000000000" pitchFamily="2" charset="2"/>
              </a:rPr>
              <a:t>plus</a:t>
            </a:r>
            <a:endParaRPr lang="en-US" sz="2400" dirty="0">
              <a:solidFill>
                <a:schemeClr val="accent1">
                  <a:lumMod val="20000"/>
                  <a:lumOff val="80000"/>
                </a:schemeClr>
              </a:solidFill>
            </a:endParaRPr>
          </a:p>
        </p:txBody>
      </p:sp>
      <p:sp>
        <p:nvSpPr>
          <p:cNvPr id="7" name="TextBox 6"/>
          <p:cNvSpPr txBox="1"/>
          <p:nvPr/>
        </p:nvSpPr>
        <p:spPr>
          <a:xfrm>
            <a:off x="1380950" y="5036308"/>
            <a:ext cx="9551190" cy="1037512"/>
          </a:xfrm>
          <a:prstGeom prst="rect">
            <a:avLst/>
          </a:prstGeom>
          <a:noFill/>
        </p:spPr>
        <p:txBody>
          <a:bodyPr wrap="square" lIns="179259" tIns="143407" rIns="179259" bIns="143407" rtlCol="0">
            <a:spAutoFit/>
          </a:bodyPr>
          <a:lstStyle/>
          <a:p>
            <a:pPr algn="ctr">
              <a:lnSpc>
                <a:spcPct val="90000"/>
              </a:lnSpc>
              <a:spcAft>
                <a:spcPts val="588"/>
              </a:spcAft>
            </a:pPr>
            <a:r>
              <a:rPr lang="en-US" sz="5400" spc="-98" dirty="0" smtClean="0">
                <a:ln w="3175">
                  <a:noFill/>
                </a:ln>
                <a:gradFill>
                  <a:gsLst>
                    <a:gs pos="100000">
                      <a:srgbClr val="FFFFFF"/>
                    </a:gs>
                    <a:gs pos="0">
                      <a:srgbClr val="FFFFFF"/>
                    </a:gs>
                  </a:gsLst>
                  <a:lin ang="5400000" scaled="0"/>
                </a:gradFill>
                <a:latin typeface="Segoe UI Light"/>
                <a:cs typeface="Segoe UI" pitchFamily="34" charset="0"/>
              </a:rPr>
              <a:t>Increase </a:t>
            </a:r>
            <a:r>
              <a:rPr lang="en-US" sz="5400" spc="-98" dirty="0">
                <a:ln w="3175">
                  <a:noFill/>
                </a:ln>
                <a:gradFill>
                  <a:gsLst>
                    <a:gs pos="100000">
                      <a:srgbClr val="FFFFFF"/>
                    </a:gs>
                    <a:gs pos="0">
                      <a:srgbClr val="FFFFFF"/>
                    </a:gs>
                  </a:gsLst>
                  <a:lin ang="5400000" scaled="0"/>
                </a:gradFill>
                <a:latin typeface="Segoe UI Light"/>
                <a:cs typeface="Segoe UI" pitchFamily="34" charset="0"/>
              </a:rPr>
              <a:t>your salary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60751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 y="0"/>
            <a:ext cx="12436475" cy="6994525"/>
          </a:xfrm>
          <a:prstGeom prst="rect">
            <a:avLst/>
          </a:prstGeom>
        </p:spPr>
        <p:txBody>
          <a:bodyPr anchor="ct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ctr"/>
            <a:r>
              <a:rPr lang="en-US" sz="5400" dirty="0" smtClean="0">
                <a:latin typeface="Segoe UI Light" pitchFamily="34" charset="0"/>
              </a:rPr>
              <a:t>How to get Six sigma certificates?</a:t>
            </a:r>
            <a:endParaRPr lang="en-US" sz="5400" dirty="0">
              <a:latin typeface="Segoe UI Light" pitchFamily="34" charset="0"/>
            </a:endParaRPr>
          </a:p>
        </p:txBody>
      </p:sp>
    </p:spTree>
    <p:extLst>
      <p:ext uri="{BB962C8B-B14F-4D97-AF65-F5344CB8AC3E}">
        <p14:creationId xmlns:p14="http://schemas.microsoft.com/office/powerpoint/2010/main" val="72146198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4647" y="132959"/>
            <a:ext cx="7348904" cy="1011250"/>
            <a:chOff x="406294" y="914400"/>
            <a:chExt cx="11579384" cy="1011250"/>
          </a:xfrm>
        </p:grpSpPr>
        <p:sp>
          <p:nvSpPr>
            <p:cNvPr id="3" name="TextBox 2"/>
            <p:cNvSpPr txBox="1"/>
            <p:nvPr/>
          </p:nvSpPr>
          <p:spPr>
            <a:xfrm>
              <a:off x="507869" y="930166"/>
              <a:ext cx="11087004" cy="707886"/>
            </a:xfrm>
            <a:prstGeom prst="rect">
              <a:avLst/>
            </a:prstGeom>
            <a:noFill/>
          </p:spPr>
          <p:txBody>
            <a:bodyPr wrap="none" rtlCol="0">
              <a:spAutoFit/>
            </a:bodyPr>
            <a:lstStyle/>
            <a:p>
              <a:r>
                <a:rPr lang="en-US" sz="2000" b="1" dirty="0" smtClean="0">
                  <a:solidFill>
                    <a:srgbClr val="FFFFFF"/>
                  </a:solidFill>
                </a:rPr>
                <a:t>Step 1:</a:t>
              </a:r>
            </a:p>
            <a:p>
              <a:r>
                <a:rPr lang="en-US" sz="2000" dirty="0" smtClean="0">
                  <a:solidFill>
                    <a:srgbClr val="FFFFFF"/>
                  </a:solidFill>
                </a:rPr>
                <a:t>Determine which level of Six Sigma certification you are seek</a:t>
              </a:r>
            </a:p>
          </p:txBody>
        </p:sp>
        <p:sp>
          <p:nvSpPr>
            <p:cNvPr id="6" name="Rounded Rectangle 5"/>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9" name="Group 8"/>
          <p:cNvGrpSpPr/>
          <p:nvPr/>
        </p:nvGrpSpPr>
        <p:grpSpPr>
          <a:xfrm>
            <a:off x="314647" y="1259784"/>
            <a:ext cx="3491419" cy="1011250"/>
            <a:chOff x="406294" y="914400"/>
            <a:chExt cx="11579384" cy="1011250"/>
          </a:xfrm>
        </p:grpSpPr>
        <p:sp>
          <p:nvSpPr>
            <p:cNvPr id="10" name="TextBox 9"/>
            <p:cNvSpPr txBox="1"/>
            <p:nvPr/>
          </p:nvSpPr>
          <p:spPr>
            <a:xfrm>
              <a:off x="507869" y="930166"/>
              <a:ext cx="10320198" cy="707886"/>
            </a:xfrm>
            <a:prstGeom prst="rect">
              <a:avLst/>
            </a:prstGeom>
            <a:noFill/>
          </p:spPr>
          <p:txBody>
            <a:bodyPr wrap="none" rtlCol="0">
              <a:spAutoFit/>
            </a:bodyPr>
            <a:lstStyle/>
            <a:p>
              <a:r>
                <a:rPr lang="en-US" sz="2000" b="1" dirty="0" smtClean="0">
                  <a:solidFill>
                    <a:srgbClr val="FFFFFF"/>
                  </a:solidFill>
                </a:rPr>
                <a:t>Step 2:</a:t>
              </a:r>
            </a:p>
            <a:p>
              <a:r>
                <a:rPr lang="en-US" sz="2000" dirty="0" smtClean="0">
                  <a:solidFill>
                    <a:srgbClr val="FFFFFF"/>
                  </a:solidFill>
                </a:rPr>
                <a:t>Obtain Six Sigma training</a:t>
              </a:r>
            </a:p>
          </p:txBody>
        </p:sp>
        <p:sp>
          <p:nvSpPr>
            <p:cNvPr id="11" name="Rounded Rectangle 10"/>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4" name="Group 13"/>
          <p:cNvGrpSpPr/>
          <p:nvPr/>
        </p:nvGrpSpPr>
        <p:grpSpPr>
          <a:xfrm>
            <a:off x="307838" y="2385334"/>
            <a:ext cx="11584046" cy="1011250"/>
            <a:chOff x="406294" y="914400"/>
            <a:chExt cx="38418762" cy="1011250"/>
          </a:xfrm>
        </p:grpSpPr>
        <p:sp>
          <p:nvSpPr>
            <p:cNvPr id="15" name="TextBox 14"/>
            <p:cNvSpPr txBox="1"/>
            <p:nvPr/>
          </p:nvSpPr>
          <p:spPr>
            <a:xfrm>
              <a:off x="507869" y="930166"/>
              <a:ext cx="38317187" cy="707886"/>
            </a:xfrm>
            <a:prstGeom prst="rect">
              <a:avLst/>
            </a:prstGeom>
            <a:noFill/>
          </p:spPr>
          <p:txBody>
            <a:bodyPr wrap="none" rtlCol="0">
              <a:spAutoFit/>
            </a:bodyPr>
            <a:lstStyle/>
            <a:p>
              <a:r>
                <a:rPr lang="en-US" sz="2000" b="1" dirty="0" smtClean="0">
                  <a:solidFill>
                    <a:srgbClr val="FFFFFF"/>
                  </a:solidFill>
                </a:rPr>
                <a:t>Step 3:</a:t>
              </a:r>
            </a:p>
            <a:p>
              <a:r>
                <a:rPr lang="en-US" sz="2000" dirty="0" smtClean="0">
                  <a:solidFill>
                    <a:srgbClr val="FFFFFF"/>
                  </a:solidFill>
                </a:rPr>
                <a:t>Complete one or more successful Six Sigma projects using the information &amp; skills you have learned</a:t>
              </a:r>
            </a:p>
          </p:txBody>
        </p:sp>
        <p:sp>
          <p:nvSpPr>
            <p:cNvPr id="16" name="Rounded Rectangle 15"/>
            <p:cNvSpPr/>
            <p:nvPr/>
          </p:nvSpPr>
          <p:spPr>
            <a:xfrm>
              <a:off x="406294" y="914400"/>
              <a:ext cx="38418762"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18" name="Group 17"/>
          <p:cNvGrpSpPr/>
          <p:nvPr/>
        </p:nvGrpSpPr>
        <p:grpSpPr>
          <a:xfrm>
            <a:off x="307838" y="3528173"/>
            <a:ext cx="6432490" cy="1011250"/>
            <a:chOff x="406294" y="914400"/>
            <a:chExt cx="11579384" cy="1011250"/>
          </a:xfrm>
        </p:grpSpPr>
        <p:sp>
          <p:nvSpPr>
            <p:cNvPr id="19" name="TextBox 18"/>
            <p:cNvSpPr txBox="1"/>
            <p:nvPr/>
          </p:nvSpPr>
          <p:spPr>
            <a:xfrm>
              <a:off x="507869" y="930166"/>
              <a:ext cx="10033851" cy="707886"/>
            </a:xfrm>
            <a:prstGeom prst="rect">
              <a:avLst/>
            </a:prstGeom>
            <a:noFill/>
          </p:spPr>
          <p:txBody>
            <a:bodyPr wrap="none" rtlCol="0">
              <a:spAutoFit/>
            </a:bodyPr>
            <a:lstStyle/>
            <a:p>
              <a:r>
                <a:rPr lang="en-US" sz="2000" b="1" dirty="0" smtClean="0">
                  <a:solidFill>
                    <a:srgbClr val="FFFFFF"/>
                  </a:solidFill>
                </a:rPr>
                <a:t>Step 4:</a:t>
              </a:r>
            </a:p>
            <a:p>
              <a:r>
                <a:rPr lang="en-US" sz="2000" dirty="0" smtClean="0">
                  <a:solidFill>
                    <a:srgbClr val="FFFFFF"/>
                  </a:solidFill>
                </a:rPr>
                <a:t>Select a certifying agency and submit your application</a:t>
              </a:r>
            </a:p>
          </p:txBody>
        </p:sp>
        <p:sp>
          <p:nvSpPr>
            <p:cNvPr id="20" name="Rounded Rectangle 1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5" name="Group 24"/>
          <p:cNvGrpSpPr/>
          <p:nvPr/>
        </p:nvGrpSpPr>
        <p:grpSpPr>
          <a:xfrm>
            <a:off x="307838" y="4627990"/>
            <a:ext cx="4101852" cy="1011250"/>
            <a:chOff x="406294" y="914400"/>
            <a:chExt cx="11579384" cy="1011250"/>
          </a:xfrm>
        </p:grpSpPr>
        <p:sp>
          <p:nvSpPr>
            <p:cNvPr id="26" name="TextBox 25"/>
            <p:cNvSpPr txBox="1"/>
            <p:nvPr/>
          </p:nvSpPr>
          <p:spPr>
            <a:xfrm>
              <a:off x="507869" y="930166"/>
              <a:ext cx="6361555" cy="707886"/>
            </a:xfrm>
            <a:prstGeom prst="rect">
              <a:avLst/>
            </a:prstGeom>
            <a:noFill/>
          </p:spPr>
          <p:txBody>
            <a:bodyPr wrap="none" rtlCol="0">
              <a:spAutoFit/>
            </a:bodyPr>
            <a:lstStyle/>
            <a:p>
              <a:r>
                <a:rPr lang="en-US" sz="2000" b="1" dirty="0" smtClean="0">
                  <a:solidFill>
                    <a:srgbClr val="FFFFFF"/>
                  </a:solidFill>
                </a:rPr>
                <a:t>Step 5:</a:t>
              </a:r>
            </a:p>
            <a:p>
              <a:r>
                <a:rPr lang="en-US" sz="2000" dirty="0" smtClean="0">
                  <a:solidFill>
                    <a:srgbClr val="FFFFFF"/>
                  </a:solidFill>
                </a:rPr>
                <a:t>Take the certification examination</a:t>
              </a:r>
            </a:p>
          </p:txBody>
        </p:sp>
        <p:sp>
          <p:nvSpPr>
            <p:cNvPr id="27" name="Rounded Rectangle 26"/>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grpSp>
        <p:nvGrpSpPr>
          <p:cNvPr id="28" name="Group 27"/>
          <p:cNvGrpSpPr/>
          <p:nvPr/>
        </p:nvGrpSpPr>
        <p:grpSpPr>
          <a:xfrm>
            <a:off x="338465" y="5734490"/>
            <a:ext cx="5861180" cy="1011250"/>
            <a:chOff x="406294" y="914400"/>
            <a:chExt cx="11579384" cy="1011250"/>
          </a:xfrm>
        </p:grpSpPr>
        <p:sp>
          <p:nvSpPr>
            <p:cNvPr id="29" name="TextBox 28"/>
            <p:cNvSpPr txBox="1"/>
            <p:nvPr/>
          </p:nvSpPr>
          <p:spPr>
            <a:xfrm>
              <a:off x="507869" y="930166"/>
              <a:ext cx="9133660" cy="707886"/>
            </a:xfrm>
            <a:prstGeom prst="rect">
              <a:avLst/>
            </a:prstGeom>
            <a:noFill/>
          </p:spPr>
          <p:txBody>
            <a:bodyPr wrap="none" rtlCol="0">
              <a:spAutoFit/>
            </a:bodyPr>
            <a:lstStyle/>
            <a:p>
              <a:r>
                <a:rPr lang="en-US" sz="2000" b="1" dirty="0" smtClean="0">
                  <a:solidFill>
                    <a:srgbClr val="FFFFFF"/>
                  </a:solidFill>
                </a:rPr>
                <a:t>Step 6:</a:t>
              </a:r>
            </a:p>
            <a:p>
              <a:r>
                <a:rPr lang="en-US" sz="2000" dirty="0" smtClean="0">
                  <a:solidFill>
                    <a:srgbClr val="FFFFFF"/>
                  </a:solidFill>
                </a:rPr>
                <a:t>Submit proof of your successful complete project</a:t>
              </a:r>
            </a:p>
          </p:txBody>
        </p:sp>
        <p:sp>
          <p:nvSpPr>
            <p:cNvPr id="30" name="Rounded Rectangle 29"/>
            <p:cNvSpPr/>
            <p:nvPr/>
          </p:nvSpPr>
          <p:spPr>
            <a:xfrm>
              <a:off x="406294" y="914400"/>
              <a:ext cx="11579384" cy="101125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33" name="Oval Callout 32"/>
          <p:cNvSpPr/>
          <p:nvPr/>
        </p:nvSpPr>
        <p:spPr bwMode="auto">
          <a:xfrm>
            <a:off x="3399252" y="431598"/>
            <a:ext cx="4506497" cy="1336295"/>
          </a:xfrm>
          <a:prstGeom prst="wedgeEllipseCallout">
            <a:avLst>
              <a:gd name="adj1" fmla="val -43456"/>
              <a:gd name="adj2" fmla="val 55738"/>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www.sgs.vn</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www.leansigma.com</a:t>
            </a:r>
          </a:p>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www.sixsigmaonline.org</a:t>
            </a:r>
          </a:p>
        </p:txBody>
      </p:sp>
    </p:spTree>
    <p:extLst>
      <p:ext uri="{BB962C8B-B14F-4D97-AF65-F5344CB8AC3E}">
        <p14:creationId xmlns:p14="http://schemas.microsoft.com/office/powerpoint/2010/main" val="4120662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3"/>
                                        </p:tgtEl>
                                      </p:cBhvr>
                                    </p:animEffect>
                                    <p:set>
                                      <p:cBhvr>
                                        <p:cTn id="22" dur="1" fill="hold">
                                          <p:stCondLst>
                                            <p:cond delay="499"/>
                                          </p:stCondLst>
                                        </p:cTn>
                                        <p:tgtEl>
                                          <p:spTgt spid="33"/>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txBox="1">
            <a:spLocks/>
          </p:cNvSpPr>
          <p:nvPr/>
        </p:nvSpPr>
        <p:spPr>
          <a:xfrm>
            <a:off x="274702" y="1211287"/>
            <a:ext cx="10056812" cy="2751698"/>
          </a:xfrm>
          <a:prstGeom prst="rect">
            <a:avLst/>
          </a:prstGeom>
          <a:noFill/>
        </p:spPr>
        <p:txBody>
          <a:bodyPr tIns="91440" bIns="91440" anchor="t" anchorCtr="0"/>
          <a:lstStyle>
            <a:lvl1pPr algn="l" defTabSz="912813" rtl="0" eaLnBrk="1" fontAlgn="base" hangingPunct="1">
              <a:lnSpc>
                <a:spcPct val="90000"/>
              </a:lnSpc>
              <a:spcBef>
                <a:spcPct val="0"/>
              </a:spcBef>
              <a:spcAft>
                <a:spcPct val="0"/>
              </a:spcAft>
              <a:defRPr lang="en-US" sz="7200" kern="1200" spc="-100" baseline="0">
                <a:ln w="3175">
                  <a:noFill/>
                </a:ln>
                <a:gradFill>
                  <a:gsLst>
                    <a:gs pos="5833">
                      <a:srgbClr val="FFFFFF"/>
                    </a:gs>
                    <a:gs pos="18000">
                      <a:srgbClr val="FFFFFF"/>
                    </a:gs>
                  </a:gsLst>
                  <a:lin ang="5400000" scaled="0"/>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600" dirty="0" smtClean="0"/>
              <a:t>Intro 6 sigma certification levels requirement</a:t>
            </a:r>
            <a:endParaRPr lang="en-US" sz="6600" dirty="0"/>
          </a:p>
        </p:txBody>
      </p:sp>
      <p:sp>
        <p:nvSpPr>
          <p:cNvPr id="10" name="Text Placeholder 4"/>
          <p:cNvSpPr txBox="1">
            <a:spLocks/>
          </p:cNvSpPr>
          <p:nvPr/>
        </p:nvSpPr>
        <p:spPr>
          <a:xfrm>
            <a:off x="274638" y="3954457"/>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SSO_Brochure.pptx</a:t>
            </a:r>
            <a:endParaRPr lang="vi-VN" dirty="0" smtClean="0"/>
          </a:p>
        </p:txBody>
      </p:sp>
    </p:spTree>
    <p:extLst>
      <p:ext uri="{BB962C8B-B14F-4D97-AF65-F5344CB8AC3E}">
        <p14:creationId xmlns:p14="http://schemas.microsoft.com/office/powerpoint/2010/main" val="34746989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94531" y="1189684"/>
            <a:ext cx="9881299" cy="2916490"/>
          </a:xfrm>
          <a:prstGeom prst="rect">
            <a:avLst/>
          </a:prstGeom>
        </p:spPr>
        <p:txBody>
          <a:bodyPr/>
          <a:lstStyle>
            <a:lvl1pPr marL="460375" indent="-460375" algn="l" defTabSz="912813" rtl="0" eaLnBrk="1" fontAlgn="base" hangingPunct="1">
              <a:lnSpc>
                <a:spcPct val="90000"/>
              </a:lnSpc>
              <a:spcBef>
                <a:spcPct val="20000"/>
              </a:spcBef>
              <a:spcAft>
                <a:spcPct val="0"/>
              </a:spcAft>
              <a:buSzPct val="90000"/>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altLang="zh-TW" sz="2000" b="1">
                <a:solidFill>
                  <a:schemeClr val="tx1"/>
                </a:solidFill>
              </a:rPr>
              <a:t>Six </a:t>
            </a:r>
            <a:r>
              <a:rPr lang="en-US" altLang="zh-TW" sz="2000" b="1" smtClean="0">
                <a:solidFill>
                  <a:schemeClr val="tx1"/>
                </a:solidFill>
              </a:rPr>
              <a:t>Sigma - </a:t>
            </a:r>
            <a:r>
              <a:rPr lang="en-US" altLang="zh-TW" sz="2000" smtClean="0">
                <a:solidFill>
                  <a:schemeClr val="tx1"/>
                </a:solidFill>
              </a:rPr>
              <a:t>Remove </a:t>
            </a:r>
            <a:r>
              <a:rPr lang="en-US" altLang="zh-TW" sz="2000" dirty="0">
                <a:solidFill>
                  <a:schemeClr val="tx1"/>
                </a:solidFill>
              </a:rPr>
              <a:t>defects, minimize variance</a:t>
            </a:r>
          </a:p>
          <a:p>
            <a:pPr marL="0" indent="0">
              <a:lnSpc>
                <a:spcPct val="200000"/>
              </a:lnSpc>
              <a:buNone/>
            </a:pPr>
            <a:r>
              <a:rPr lang="en-US" altLang="zh-TW" sz="2000" b="1" dirty="0">
                <a:solidFill>
                  <a:schemeClr val="tx1"/>
                </a:solidFill>
              </a:rPr>
              <a:t>Lean</a:t>
            </a:r>
            <a:r>
              <a:rPr lang="en-US" altLang="zh-TW" sz="2000" dirty="0">
                <a:solidFill>
                  <a:schemeClr val="tx1"/>
                </a:solidFill>
              </a:rPr>
              <a:t> (Lean Development, </a:t>
            </a:r>
            <a:r>
              <a:rPr lang="en-US" altLang="zh-TW" sz="2000">
                <a:solidFill>
                  <a:schemeClr val="tx1"/>
                </a:solidFill>
              </a:rPr>
              <a:t>Manufacturing</a:t>
            </a:r>
            <a:r>
              <a:rPr lang="en-US" altLang="zh-TW" sz="2000" smtClean="0">
                <a:solidFill>
                  <a:schemeClr val="tx1"/>
                </a:solidFill>
              </a:rPr>
              <a:t>) - </a:t>
            </a:r>
            <a:r>
              <a:rPr lang="en-US" altLang="zh-TW" sz="2000" dirty="0">
                <a:solidFill>
                  <a:schemeClr val="tx1"/>
                </a:solidFill>
              </a:rPr>
              <a:t>Remove waste, shorten the flow</a:t>
            </a:r>
          </a:p>
          <a:p>
            <a:pPr marL="0" indent="0">
              <a:lnSpc>
                <a:spcPct val="200000"/>
              </a:lnSpc>
              <a:buNone/>
            </a:pPr>
            <a:r>
              <a:rPr lang="en-US" altLang="zh-TW" sz="2000" b="1" dirty="0">
                <a:solidFill>
                  <a:schemeClr val="tx1"/>
                </a:solidFill>
              </a:rPr>
              <a:t>TOC</a:t>
            </a:r>
            <a:r>
              <a:rPr lang="en-US" altLang="zh-TW" sz="2000" dirty="0">
                <a:solidFill>
                  <a:schemeClr val="tx1"/>
                </a:solidFill>
              </a:rPr>
              <a:t> (Theory </a:t>
            </a:r>
            <a:r>
              <a:rPr lang="en-US" altLang="zh-TW" sz="2000">
                <a:solidFill>
                  <a:schemeClr val="tx1"/>
                </a:solidFill>
              </a:rPr>
              <a:t>of </a:t>
            </a:r>
            <a:r>
              <a:rPr lang="en-US" altLang="zh-TW" sz="2000" smtClean="0">
                <a:solidFill>
                  <a:schemeClr val="tx1"/>
                </a:solidFill>
              </a:rPr>
              <a:t>Constraints) - Remove </a:t>
            </a:r>
            <a:r>
              <a:rPr lang="en-US" altLang="zh-TW" sz="2000" dirty="0">
                <a:solidFill>
                  <a:schemeClr val="tx1"/>
                </a:solidFill>
              </a:rPr>
              <a:t>and manage constraints</a:t>
            </a:r>
          </a:p>
          <a:p>
            <a:pPr marL="0" indent="0">
              <a:lnSpc>
                <a:spcPct val="200000"/>
              </a:lnSpc>
              <a:buNone/>
            </a:pPr>
            <a:r>
              <a:rPr lang="en-US" altLang="zh-TW" sz="2000" b="1" dirty="0">
                <a:solidFill>
                  <a:schemeClr val="tx1"/>
                </a:solidFill>
              </a:rPr>
              <a:t>TQM</a:t>
            </a:r>
            <a:r>
              <a:rPr lang="en-US" altLang="zh-TW" sz="2000" dirty="0">
                <a:solidFill>
                  <a:schemeClr val="tx1"/>
                </a:solidFill>
              </a:rPr>
              <a:t> (Total </a:t>
            </a:r>
            <a:r>
              <a:rPr lang="en-US" altLang="zh-TW" sz="2000">
                <a:solidFill>
                  <a:schemeClr val="tx1"/>
                </a:solidFill>
              </a:rPr>
              <a:t>Quality </a:t>
            </a:r>
            <a:r>
              <a:rPr lang="en-US" altLang="zh-TW" sz="2000" smtClean="0">
                <a:solidFill>
                  <a:schemeClr val="tx1"/>
                </a:solidFill>
              </a:rPr>
              <a:t>Management) - Continuous </a:t>
            </a:r>
            <a:r>
              <a:rPr lang="en-US" altLang="zh-TW" sz="2000" dirty="0" smtClean="0">
                <a:solidFill>
                  <a:schemeClr val="tx1"/>
                </a:solidFill>
              </a:rPr>
              <a:t>improvement</a:t>
            </a:r>
            <a:endParaRPr lang="en-US" altLang="zh-TW" sz="2000" dirty="0">
              <a:solidFill>
                <a:schemeClr val="tx1"/>
              </a:solidFill>
            </a:endParaRPr>
          </a:p>
        </p:txBody>
      </p:sp>
      <p:sp>
        <p:nvSpPr>
          <p:cNvPr id="4" name="Rectangle 2"/>
          <p:cNvSpPr txBox="1">
            <a:spLocks noChangeArrowheads="1"/>
          </p:cNvSpPr>
          <p:nvPr/>
        </p:nvSpPr>
        <p:spPr>
          <a:xfrm>
            <a:off x="399256" y="397668"/>
            <a:ext cx="7772400" cy="802481"/>
          </a:xfrm>
          <a:prstGeom prst="rect">
            <a:avLst/>
          </a:prstGeom>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b="1" dirty="0">
                <a:solidFill>
                  <a:schemeClr val="tx1"/>
                </a:solidFill>
              </a:rPr>
              <a:t>What About Lean, TOC, TQM</a:t>
            </a:r>
          </a:p>
        </p:txBody>
      </p:sp>
    </p:spTree>
    <p:extLst>
      <p:ext uri="{BB962C8B-B14F-4D97-AF65-F5344CB8AC3E}">
        <p14:creationId xmlns:p14="http://schemas.microsoft.com/office/powerpoint/2010/main" val="3345190962"/>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 Placeholder 4"/>
          <p:cNvSpPr txBox="1">
            <a:spLocks/>
          </p:cNvSpPr>
          <p:nvPr/>
        </p:nvSpPr>
        <p:spPr>
          <a:xfrm>
            <a:off x="274638" y="3962985"/>
            <a:ext cx="10058401" cy="1829593"/>
          </a:xfrm>
          <a:prstGeom prst="rect">
            <a:avLst/>
          </a:prstGeom>
          <a:noFill/>
        </p:spPr>
        <p:txBody>
          <a:bodyPr lIns="182880" tIns="146304" rIns="182880" bIns="146304">
            <a:noAutofit/>
          </a:bodyPr>
          <a:lstStyle>
            <a:lvl1pPr marL="0" indent="0" algn="l" defTabSz="912813" rtl="0" eaLnBrk="1" fontAlgn="base" hangingPunct="1">
              <a:lnSpc>
                <a:spcPct val="90000"/>
              </a:lnSpc>
              <a:spcBef>
                <a:spcPts val="0"/>
              </a:spcBef>
              <a:spcAft>
                <a:spcPct val="0"/>
              </a:spcAft>
              <a:buSzPct val="90000"/>
              <a:buNone/>
              <a:defRPr sz="3600" kern="1200" spc="0" baseline="0">
                <a:gradFill>
                  <a:gsLst>
                    <a:gs pos="0">
                      <a:schemeClr val="tx1"/>
                    </a:gs>
                    <a:gs pos="100000">
                      <a:schemeClr val="tx1"/>
                    </a:gs>
                  </a:gsLst>
                  <a:lin ang="5400000" scaled="0"/>
                </a:gradFill>
                <a:latin typeface="+mj-lt"/>
                <a:ea typeface="+mn-ea"/>
                <a:cs typeface="+mn-cs"/>
              </a:defRPr>
            </a:lvl1pPr>
            <a:lvl2pPr marL="855663" indent="-395288" algn="l" defTabSz="912813" rtl="0" eaLnBrk="1" fontAlgn="base" hangingPunct="1">
              <a:lnSpc>
                <a:spcPct val="90000"/>
              </a:lnSpc>
              <a:spcBef>
                <a:spcPct val="20000"/>
              </a:spcBef>
              <a:spcAft>
                <a:spcPct val="0"/>
              </a:spcAft>
              <a:buSzPct val="90000"/>
              <a:buBlip>
                <a:blip r:embed="rId2"/>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eaLnBrk="1" fontAlgn="base" hangingPunct="1">
              <a:lnSpc>
                <a:spcPct val="90000"/>
              </a:lnSpc>
              <a:spcBef>
                <a:spcPct val="20000"/>
              </a:spcBef>
              <a:spcAft>
                <a:spcPct val="0"/>
              </a:spcAft>
              <a:buSzPct val="90000"/>
              <a:buBlip>
                <a:blip r:embed="rId2"/>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eaLnBrk="1" fontAlgn="base" hangingPunct="1">
              <a:lnSpc>
                <a:spcPct val="90000"/>
              </a:lnSpc>
              <a:spcBef>
                <a:spcPct val="20000"/>
              </a:spcBef>
              <a:spcAft>
                <a:spcPct val="0"/>
              </a:spcAft>
              <a:buSzPct val="90000"/>
              <a:buBlip>
                <a:blip r:embed="rId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solidFill>
                  <a:schemeClr val="bg1"/>
                </a:solidFill>
              </a:rPr>
              <a:t>Phu Ta</a:t>
            </a:r>
            <a:endParaRPr lang="vi-VN" dirty="0" smtClean="0">
              <a:solidFill>
                <a:schemeClr val="bg1"/>
              </a:solidFill>
            </a:endParaRPr>
          </a:p>
        </p:txBody>
      </p:sp>
      <p:sp>
        <p:nvSpPr>
          <p:cNvPr id="11" name="Title 3"/>
          <p:cNvSpPr txBox="1">
            <a:spLocks/>
          </p:cNvSpPr>
          <p:nvPr/>
        </p:nvSpPr>
        <p:spPr>
          <a:xfrm>
            <a:off x="274702" y="1211287"/>
            <a:ext cx="10056812" cy="2751698"/>
          </a:xfrm>
          <a:prstGeom prst="rect">
            <a:avLst/>
          </a:prstGeom>
          <a:solidFill>
            <a:schemeClr val="accent1">
              <a:lumMod val="50000"/>
            </a:schemeClr>
          </a:solidFill>
        </p:spPr>
        <p:txBody>
          <a:bodyPr/>
          <a:lstStyle>
            <a:lvl1pPr algn="l" defTabSz="912813" rtl="0" eaLnBrk="1" fontAlgn="base" hangingPunct="1">
              <a:lnSpc>
                <a:spcPct val="90000"/>
              </a:lnSpc>
              <a:spcBef>
                <a:spcPct val="0"/>
              </a:spcBef>
              <a:spcAft>
                <a:spcPct val="0"/>
              </a:spcAft>
              <a:defRPr lang="en-US" sz="4400" kern="1200" spc="-10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eaLnBrk="1" fontAlgn="base" hangingPunct="1">
              <a:lnSpc>
                <a:spcPct val="90000"/>
              </a:lnSpc>
              <a:spcBef>
                <a:spcPct val="0"/>
              </a:spcBef>
              <a:spcAft>
                <a:spcPct val="0"/>
              </a:spcAft>
              <a:defRPr sz="4400">
                <a:solidFill>
                  <a:schemeClr val="tx1"/>
                </a:solidFill>
                <a:latin typeface="Segoe UI"/>
                <a:cs typeface="Arial" charset="0"/>
              </a:defRPr>
            </a:lvl2pPr>
            <a:lvl3pPr algn="l" defTabSz="912813" rtl="0" eaLnBrk="1" fontAlgn="base" hangingPunct="1">
              <a:lnSpc>
                <a:spcPct val="90000"/>
              </a:lnSpc>
              <a:spcBef>
                <a:spcPct val="0"/>
              </a:spcBef>
              <a:spcAft>
                <a:spcPct val="0"/>
              </a:spcAft>
              <a:defRPr sz="4400">
                <a:solidFill>
                  <a:schemeClr val="tx1"/>
                </a:solidFill>
                <a:latin typeface="Segoe UI"/>
                <a:cs typeface="Arial" charset="0"/>
              </a:defRPr>
            </a:lvl3pPr>
            <a:lvl4pPr algn="l" defTabSz="912813" rtl="0" eaLnBrk="1" fontAlgn="base" hangingPunct="1">
              <a:lnSpc>
                <a:spcPct val="90000"/>
              </a:lnSpc>
              <a:spcBef>
                <a:spcPct val="0"/>
              </a:spcBef>
              <a:spcAft>
                <a:spcPct val="0"/>
              </a:spcAft>
              <a:defRPr sz="4400">
                <a:solidFill>
                  <a:schemeClr val="tx1"/>
                </a:solidFill>
                <a:latin typeface="Segoe UI"/>
                <a:cs typeface="Arial" charset="0"/>
              </a:defRPr>
            </a:lvl4pPr>
            <a:lvl5pPr algn="l" defTabSz="912813" rtl="0" eaLnBrk="1" fontAlgn="base" hangingPunct="1">
              <a:lnSpc>
                <a:spcPct val="90000"/>
              </a:lnSpc>
              <a:spcBef>
                <a:spcPct val="0"/>
              </a:spcBef>
              <a:spcAft>
                <a:spcPct val="0"/>
              </a:spcAft>
              <a:defRPr sz="4400">
                <a:solidFill>
                  <a:schemeClr val="tx1"/>
                </a:solidFill>
                <a:latin typeface="Segoe UI"/>
                <a:cs typeface="Arial" charset="0"/>
              </a:defRPr>
            </a:lvl5pPr>
            <a:lvl6pPr marL="457200" algn="l" defTabSz="912813" rtl="0" eaLnBrk="1" fontAlgn="base" hangingPunct="1">
              <a:lnSpc>
                <a:spcPct val="90000"/>
              </a:lnSpc>
              <a:spcBef>
                <a:spcPct val="0"/>
              </a:spcBef>
              <a:spcAft>
                <a:spcPct val="0"/>
              </a:spcAft>
              <a:defRPr sz="4400">
                <a:solidFill>
                  <a:schemeClr val="tx1"/>
                </a:solidFill>
                <a:latin typeface="Segoe UI"/>
                <a:cs typeface="Arial" charset="0"/>
              </a:defRPr>
            </a:lvl6pPr>
            <a:lvl7pPr marL="914400" algn="l" defTabSz="912813" rtl="0" eaLnBrk="1" fontAlgn="base" hangingPunct="1">
              <a:lnSpc>
                <a:spcPct val="90000"/>
              </a:lnSpc>
              <a:spcBef>
                <a:spcPct val="0"/>
              </a:spcBef>
              <a:spcAft>
                <a:spcPct val="0"/>
              </a:spcAft>
              <a:defRPr sz="4400">
                <a:solidFill>
                  <a:schemeClr val="tx1"/>
                </a:solidFill>
                <a:latin typeface="Segoe UI"/>
                <a:cs typeface="Arial" charset="0"/>
              </a:defRPr>
            </a:lvl7pPr>
            <a:lvl8pPr marL="1371600" algn="l" defTabSz="912813" rtl="0" eaLnBrk="1" fontAlgn="base" hangingPunct="1">
              <a:lnSpc>
                <a:spcPct val="90000"/>
              </a:lnSpc>
              <a:spcBef>
                <a:spcPct val="0"/>
              </a:spcBef>
              <a:spcAft>
                <a:spcPct val="0"/>
              </a:spcAft>
              <a:defRPr sz="4400">
                <a:solidFill>
                  <a:schemeClr val="tx1"/>
                </a:solidFill>
                <a:latin typeface="Segoe UI"/>
                <a:cs typeface="Arial" charset="0"/>
              </a:defRPr>
            </a:lvl8pPr>
            <a:lvl9pPr marL="1828800" algn="l" defTabSz="912813" rtl="0" eaLnBrk="1" fontAlgn="base" hangingPunct="1">
              <a:lnSpc>
                <a:spcPct val="90000"/>
              </a:lnSpc>
              <a:spcBef>
                <a:spcPct val="0"/>
              </a:spcBef>
              <a:spcAft>
                <a:spcPct val="0"/>
              </a:spcAft>
              <a:defRPr sz="4400">
                <a:solidFill>
                  <a:schemeClr val="tx1"/>
                </a:solidFill>
                <a:latin typeface="Segoe UI"/>
                <a:cs typeface="Arial" charset="0"/>
              </a:defRPr>
            </a:lvl9pPr>
          </a:lstStyle>
          <a:p>
            <a:r>
              <a:rPr lang="en-US" sz="6000" dirty="0" smtClean="0">
                <a:solidFill>
                  <a:schemeClr val="bg1"/>
                </a:solidFill>
              </a:rPr>
              <a:t>Differences between 6 sigma and others criteria</a:t>
            </a:r>
            <a:endParaRPr lang="en-US" sz="6000" dirty="0">
              <a:solidFill>
                <a:schemeClr val="bg1"/>
              </a:solidFill>
            </a:endParaRPr>
          </a:p>
        </p:txBody>
      </p:sp>
    </p:spTree>
    <p:extLst>
      <p:ext uri="{BB962C8B-B14F-4D97-AF65-F5344CB8AC3E}">
        <p14:creationId xmlns:p14="http://schemas.microsoft.com/office/powerpoint/2010/main" val="55847978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SIGMA ?</a:t>
            </a:r>
            <a:endParaRPr lang="en-US" b="1" dirty="0"/>
          </a:p>
        </p:txBody>
      </p:sp>
      <p:sp>
        <p:nvSpPr>
          <p:cNvPr id="3" name="Content Placeholder 2"/>
          <p:cNvSpPr>
            <a:spLocks noGrp="1"/>
          </p:cNvSpPr>
          <p:nvPr>
            <p:ph idx="1"/>
          </p:nvPr>
        </p:nvSpPr>
        <p:spPr>
          <a:xfrm>
            <a:off x="519113" y="1202267"/>
            <a:ext cx="11149013" cy="5689311"/>
          </a:xfrm>
        </p:spPr>
        <p:txBody>
          <a:bodyPr/>
          <a:lstStyle/>
          <a:p>
            <a:pPr>
              <a:lnSpc>
                <a:spcPct val="150000"/>
              </a:lnSpc>
            </a:pPr>
            <a:r>
              <a:rPr lang="en-US" sz="2400" dirty="0" smtClean="0">
                <a:solidFill>
                  <a:schemeClr val="tx1"/>
                </a:solidFill>
              </a:rPr>
              <a:t>A  </a:t>
            </a:r>
            <a:r>
              <a:rPr lang="en-US" sz="2400" dirty="0">
                <a:solidFill>
                  <a:schemeClr val="tx1"/>
                </a:solidFill>
              </a:rPr>
              <a:t>term (Greek)  used  in  statistics  to  represent</a:t>
            </a:r>
            <a:br>
              <a:rPr lang="en-US" sz="2400" dirty="0">
                <a:solidFill>
                  <a:schemeClr val="tx1"/>
                </a:solidFill>
              </a:rPr>
            </a:br>
            <a:r>
              <a:rPr lang="en-US" sz="2400" dirty="0" smtClean="0">
                <a:solidFill>
                  <a:schemeClr val="tx1"/>
                </a:solidFill>
              </a:rPr>
              <a:t>standard </a:t>
            </a:r>
            <a:r>
              <a:rPr lang="en-US" sz="2400" dirty="0">
                <a:solidFill>
                  <a:schemeClr val="tx1"/>
                </a:solidFill>
              </a:rPr>
              <a:t>deviation from mean value, an indicator of the degree of variation in a set of a process</a:t>
            </a:r>
            <a:r>
              <a:rPr lang="en-US" sz="2400" dirty="0" smtClean="0">
                <a:solidFill>
                  <a:schemeClr val="tx1"/>
                </a:solidFill>
              </a:rPr>
              <a:t>.</a:t>
            </a:r>
            <a:endParaRPr lang="en-US" sz="2400" dirty="0">
              <a:solidFill>
                <a:schemeClr val="tx1"/>
              </a:solidFill>
            </a:endParaRPr>
          </a:p>
          <a:p>
            <a:pPr lvl="0"/>
            <a:r>
              <a:rPr lang="vi-VN" sz="2400" dirty="0"/>
              <a:t>We think about Six Sigma at three different levels:</a:t>
            </a:r>
            <a:endParaRPr lang="en-US" sz="2400" dirty="0"/>
          </a:p>
          <a:p>
            <a:pPr lvl="1"/>
            <a:r>
              <a:rPr lang="vi-VN" sz="2400" dirty="0"/>
              <a:t>As a metric</a:t>
            </a:r>
            <a:endParaRPr lang="en-US" sz="2400" dirty="0"/>
          </a:p>
          <a:p>
            <a:pPr lvl="1"/>
            <a:r>
              <a:rPr lang="vi-VN" sz="2400" dirty="0"/>
              <a:t>As a methodology</a:t>
            </a:r>
            <a:endParaRPr lang="en-US" sz="2400" dirty="0"/>
          </a:p>
          <a:p>
            <a:pPr lvl="1"/>
            <a:r>
              <a:rPr lang="vi-VN" sz="2400" dirty="0"/>
              <a:t>As a management system</a:t>
            </a:r>
            <a:endParaRPr lang="en-US" sz="2400" dirty="0"/>
          </a:p>
          <a:p>
            <a:pPr>
              <a:lnSpc>
                <a:spcPct val="150000"/>
              </a:lnSpc>
              <a:buNone/>
            </a:pPr>
            <a:r>
              <a:rPr lang="vi-VN" sz="2400" dirty="0"/>
              <a:t>Six Sigma is lots of different things because it had different meanings over time, and also because it is now interpreted in increasingly different ways.</a:t>
            </a:r>
            <a:endParaRPr lang="en-US" sz="2400" dirty="0">
              <a:solidFill>
                <a:schemeClr val="tx1"/>
              </a:solidFill>
            </a:endParaRPr>
          </a:p>
          <a:p>
            <a:pPr marL="0" indent="0">
              <a:lnSpc>
                <a:spcPct val="150000"/>
              </a:lnSpc>
              <a:buNone/>
            </a:pPr>
            <a:endParaRPr lang="en-US" sz="2400" dirty="0">
              <a:solidFill>
                <a:schemeClr val="tx1"/>
              </a:solidFill>
            </a:endParaRPr>
          </a:p>
          <a:p>
            <a:endParaRPr lang="en-US" sz="2400" dirty="0"/>
          </a:p>
        </p:txBody>
      </p:sp>
    </p:spTree>
    <p:extLst>
      <p:ext uri="{BB962C8B-B14F-4D97-AF65-F5344CB8AC3E}">
        <p14:creationId xmlns:p14="http://schemas.microsoft.com/office/powerpoint/2010/main" val="56989689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84938280"/>
              </p:ext>
            </p:extLst>
          </p:nvPr>
        </p:nvGraphicFramePr>
        <p:xfrm>
          <a:off x="249857" y="500847"/>
          <a:ext cx="11672167" cy="5776316"/>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644201">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Type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Framework</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Standard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en-US" sz="1600" b="0" dirty="0" smtClean="0">
                          <a:solidFill>
                            <a:schemeClr val="tx1"/>
                          </a:solidFill>
                        </a:rPr>
                        <a:t>Method</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Goal</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framework for implement software product: software development, integration, development and maintenance</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framework for  enterprise supply IT service: service management/ operations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COBIT is a framework help enterprise can achieve IT governance</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Standard for provide systems and processes for effective quality management in businesses</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Improving process: reduce/remove defects, increase cost poor quality</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to</a:t>
                      </a:r>
                      <a:r>
                        <a:rPr lang="en-US" sz="1600" b="0" baseline="0" dirty="0" smtClean="0">
                          <a:solidFill>
                            <a:schemeClr val="tx1"/>
                          </a:solidFill>
                        </a:rPr>
                        <a:t> apply</a:t>
                      </a: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a lot of best practice of CMMI.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has 3 kinds for use ITIL:</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1: use ITIL for our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2: Supply ITIL for external organization</a:t>
                      </a:r>
                      <a:endParaRPr lang="en-US" sz="1600" kern="1200" dirty="0" smtClean="0">
                        <a:solidFill>
                          <a:schemeClr val="tx1"/>
                        </a:solidFill>
                        <a:effectLst/>
                        <a:latin typeface="+mn-lt"/>
                        <a:ea typeface="+mn-ea"/>
                        <a:cs typeface="+mn-cs"/>
                      </a:endParaRPr>
                    </a:p>
                    <a:p>
                      <a:r>
                        <a:rPr lang="vi-VN" sz="1600" kern="1200" dirty="0" smtClean="0">
                          <a:solidFill>
                            <a:schemeClr val="tx1"/>
                          </a:solidFill>
                          <a:effectLst/>
                          <a:latin typeface="+mn-lt"/>
                          <a:ea typeface="+mn-ea"/>
                          <a:cs typeface="+mn-cs"/>
                        </a:rPr>
                        <a:t>3: Employing external organization for supply ITIL for them</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kern="1200" dirty="0" smtClean="0">
                          <a:solidFill>
                            <a:schemeClr val="tx1"/>
                          </a:solidFill>
                          <a:effectLst/>
                          <a:latin typeface="+mn-lt"/>
                          <a:ea typeface="+mn-ea"/>
                          <a:cs typeface="+mn-cs"/>
                        </a:rPr>
                        <a:t>The company/ organization will use more Control Objectives, are “guidance,” in that they describe what should be accomplished.</a:t>
                      </a:r>
                      <a:endParaRPr lang="en-US" sz="1600" kern="1200" dirty="0" smtClean="0">
                        <a:solidFill>
                          <a:schemeClr val="tx1"/>
                        </a:solidFill>
                        <a:effectLst/>
                        <a:latin typeface="+mn-lt"/>
                        <a:ea typeface="+mn-ea"/>
                        <a:cs typeface="+mn-cs"/>
                      </a:endParaRPr>
                    </a:p>
                    <a:p>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The company/ organization will use more documents of ISO to apply for their goal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kern="1200" dirty="0" smtClean="0">
                          <a:solidFill>
                            <a:schemeClr val="tx1"/>
                          </a:solidFill>
                          <a:effectLst/>
                          <a:latin typeface="+mn-lt"/>
                          <a:ea typeface="+mn-ea"/>
                          <a:cs typeface="+mn-cs"/>
                        </a:rPr>
                        <a:t>Uses a set of quality management methods, including statistical methods, and creates a special infrastructure of people within the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
        <p:nvSpPr>
          <p:cNvPr id="14" name="Rectangle 13"/>
          <p:cNvSpPr/>
          <p:nvPr/>
        </p:nvSpPr>
        <p:spPr>
          <a:xfrm>
            <a:off x="11155883" y="6382267"/>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2431691719"/>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43406080"/>
              </p:ext>
            </p:extLst>
          </p:nvPr>
        </p:nvGraphicFramePr>
        <p:xfrm>
          <a:off x="249857" y="500847"/>
          <a:ext cx="11672167" cy="6191105"/>
        </p:xfrm>
        <a:graphic>
          <a:graphicData uri="http://schemas.openxmlformats.org/drawingml/2006/table">
            <a:tbl>
              <a:tblPr firstRow="1" bandRow="1">
                <a:tableStyleId>{69012ECD-51FC-41F1-AA8D-1B2483CD663E}</a:tableStyleId>
              </a:tblPr>
              <a:tblGrid>
                <a:gridCol w="1293523"/>
                <a:gridCol w="2157758"/>
                <a:gridCol w="2331013"/>
                <a:gridCol w="1963291"/>
                <a:gridCol w="1963291"/>
                <a:gridCol w="1963291"/>
              </a:tblGrid>
              <a:tr h="399905">
                <a:tc>
                  <a:txBody>
                    <a:bodyPr/>
                    <a:lstStyle/>
                    <a:p>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vi-VN" sz="1600" b="0" kern="1200" dirty="0" smtClean="0">
                          <a:solidFill>
                            <a:schemeClr val="tx1"/>
                          </a:solidFill>
                          <a:effectLst/>
                          <a:latin typeface="Segoe UI (Headings)"/>
                          <a:ea typeface="+mn-ea"/>
                          <a:cs typeface="+mn-cs"/>
                        </a:rPr>
                        <a:t>CMMI</a:t>
                      </a:r>
                      <a:endParaRPr lang="en-US" sz="1600" b="0" dirty="0">
                        <a:solidFill>
                          <a:schemeClr val="tx1"/>
                        </a:solidFill>
                        <a:latin typeface="Segoe UI (Headings)"/>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ITIL</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COBIT</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ISO</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r>
                        <a:rPr lang="en-US" sz="1600" b="0" dirty="0" smtClean="0">
                          <a:solidFill>
                            <a:schemeClr val="tx1"/>
                          </a:solidFill>
                          <a:latin typeface="+mj-lt"/>
                        </a:rPr>
                        <a:t>Six Sigma</a:t>
                      </a:r>
                      <a:endParaRPr lang="en-US" sz="1600" b="0" dirty="0">
                        <a:solidFill>
                          <a:schemeClr val="tx1"/>
                        </a:solidFill>
                        <a:latin typeface="+mj-lt"/>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r>
              <a:tr h="196620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Certificate</a:t>
                      </a:r>
                      <a:endParaRPr lang="en-US" sz="1600" b="0" kern="1200" dirty="0" smtClean="0">
                        <a:solidFill>
                          <a:schemeClr val="tx1"/>
                        </a:solidFill>
                        <a:effectLst/>
                        <a:latin typeface="+mn-lt"/>
                        <a:ea typeface="+mn-ea"/>
                        <a:cs typeface="+mn-cs"/>
                      </a:endParaRPr>
                    </a:p>
                    <a:p>
                      <a:pPr marL="0" marR="0" lvl="1" indent="0" algn="l" defTabSz="914363" rtl="0" eaLnBrk="1" fontAlgn="auto" latinLnBrk="0" hangingPunct="1">
                        <a:lnSpc>
                          <a:spcPct val="100000"/>
                        </a:lnSpc>
                        <a:spcBef>
                          <a:spcPts val="0"/>
                        </a:spcBef>
                        <a:spcAft>
                          <a:spcPts val="0"/>
                        </a:spcAft>
                        <a:buClrTx/>
                        <a:buSzTx/>
                        <a:buFontTx/>
                        <a:buNone/>
                        <a:tabLst/>
                        <a:defRPr/>
                      </a:pPr>
                      <a:endParaRPr lang="en-US" sz="1600" b="0" dirty="0" smtClean="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Assessors and organizations will assess CMMI in the company/ organization.</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Foundation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Intermediate Certificate</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ITIL Expert Certificate</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ITIL Master Certificate</a:t>
                      </a:r>
                      <a:endParaRPr lang="en-US" sz="1600" b="0" kern="1200" dirty="0">
                        <a:solidFill>
                          <a:schemeClr val="tx1"/>
                        </a:solidFill>
                        <a:effectLst/>
                        <a:latin typeface="+mn-lt"/>
                        <a:ea typeface="+mn-ea"/>
                        <a:cs typeface="+mn-cs"/>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vi-VN" sz="1600" b="0" kern="1200" dirty="0" smtClean="0">
                          <a:solidFill>
                            <a:schemeClr val="tx1"/>
                          </a:solidFill>
                          <a:effectLst/>
                          <a:latin typeface="+mn-lt"/>
                          <a:ea typeface="+mn-ea"/>
                          <a:cs typeface="+mn-cs"/>
                        </a:rPr>
                        <a:t>Individual practitioners will deploy and assess it: They will pass the annual test of ITIL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Organization, that was being authorized, will assess document.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Individual practitioners will deploy and assess it: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Master 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Black Belt</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Green Belt</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Yellow Belt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r h="276601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How it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two type for achieve CMMI:</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First is Stage: if you want pass level of CMMI, you will pass more key Process Aria (Ex: pass level 2: 7 KPAs, level 3: 11KPAs)</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Second is continuous: You can choose one of more KPA and you pass it. You will be achieved the KPA in this level. </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ITIL has three kind service: </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1: Service Strategy</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2: Service Design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3: Service Transaction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4: Continuous service improvement.</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5 levels to asses’ process: Non-existent, Initial, Repeatable, Defined, Managed and Optimized.</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It use 5 phase :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Identify Need</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Envision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Plan Solution</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Implement solution</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Operationalize Solution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Use the document of ISO. That is the rule of organization to do right. When you complete all documents (you was successes all rule) and all that is review of ISO organization. You have ISO for your organization</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c>
                  <a:txBody>
                    <a:bodyPr/>
                    <a:lstStyle/>
                    <a:p>
                      <a:r>
                        <a:rPr lang="vi-VN" sz="1600" b="0" kern="1200" dirty="0" smtClean="0">
                          <a:solidFill>
                            <a:schemeClr val="tx1"/>
                          </a:solidFill>
                          <a:effectLst/>
                          <a:latin typeface="+mn-lt"/>
                          <a:ea typeface="+mn-ea"/>
                          <a:cs typeface="+mn-cs"/>
                        </a:rPr>
                        <a:t>Have Six levels in Six-Sigma: one Sigma, Two Sigma, Three Sigma, Four Sigma, Five Sigma, Six Sigma. </a:t>
                      </a:r>
                      <a:endParaRPr lang="en-US" sz="1600" b="0" kern="1200" dirty="0" smtClean="0">
                        <a:solidFill>
                          <a:schemeClr val="tx1"/>
                        </a:solidFill>
                        <a:effectLst/>
                        <a:latin typeface="+mn-lt"/>
                        <a:ea typeface="+mn-ea"/>
                        <a:cs typeface="+mn-cs"/>
                      </a:endParaRPr>
                    </a:p>
                    <a:p>
                      <a:pPr lvl="0"/>
                      <a:r>
                        <a:rPr lang="vi-VN" sz="1600" b="0" kern="1200" dirty="0" smtClean="0">
                          <a:solidFill>
                            <a:schemeClr val="tx1"/>
                          </a:solidFill>
                          <a:effectLst/>
                          <a:latin typeface="+mn-lt"/>
                          <a:ea typeface="+mn-ea"/>
                          <a:cs typeface="+mn-cs"/>
                        </a:rPr>
                        <a:t>Use DMAIC model</a:t>
                      </a:r>
                      <a:endParaRPr lang="en-US" sz="1600" b="0" kern="1200" dirty="0" smtClean="0">
                        <a:solidFill>
                          <a:schemeClr val="tx1"/>
                        </a:solidFill>
                        <a:effectLst/>
                        <a:latin typeface="+mn-lt"/>
                        <a:ea typeface="+mn-ea"/>
                        <a:cs typeface="+mn-cs"/>
                      </a:endParaRPr>
                    </a:p>
                    <a:p>
                      <a:r>
                        <a:rPr lang="vi-VN" sz="1600" b="0" kern="1200" dirty="0" smtClean="0">
                          <a:solidFill>
                            <a:schemeClr val="tx1"/>
                          </a:solidFill>
                          <a:effectLst/>
                          <a:latin typeface="+mn-lt"/>
                          <a:ea typeface="+mn-ea"/>
                          <a:cs typeface="+mn-cs"/>
                        </a:rPr>
                        <a:t>Look at the number of defect, organization will know their level</a:t>
                      </a:r>
                      <a:endParaRPr lang="en-US" sz="1600" b="0" dirty="0">
                        <a:solidFill>
                          <a:schemeClr val="tx1"/>
                        </a:solidFill>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alpha val="30000"/>
                      </a:schemeClr>
                    </a:solidFill>
                  </a:tcPr>
                </a:tc>
              </a:tr>
            </a:tbl>
          </a:graphicData>
        </a:graphic>
      </p:graphicFrame>
    </p:spTree>
    <p:extLst>
      <p:ext uri="{BB962C8B-B14F-4D97-AF65-F5344CB8AC3E}">
        <p14:creationId xmlns:p14="http://schemas.microsoft.com/office/powerpoint/2010/main" val="6658950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nvSpPr>
        <p:spPr>
          <a:xfrm>
            <a:off x="1990725" y="2484053"/>
            <a:ext cx="8207375" cy="1889893"/>
          </a:xfrm>
          <a:prstGeom prst="rect">
            <a:avLst/>
          </a:prstGeom>
        </p:spPr>
        <p:txBody>
          <a:bodyPr vert="horz" wrap="square" lIns="0" tIns="0" rIns="0" bIns="0" rtlCol="0">
            <a:noAutofit/>
          </a:bodyPr>
          <a:lstStyle>
            <a:lvl1pPr marL="0" indent="0" algn="l" defTabSz="685864" rtl="0" eaLnBrk="1" latinLnBrk="0" hangingPunct="1">
              <a:lnSpc>
                <a:spcPct val="90000"/>
              </a:lnSpc>
              <a:spcBef>
                <a:spcPct val="20000"/>
              </a:spcBef>
              <a:buSzPct val="90000"/>
              <a:buFont typeface="Wingdings" pitchFamily="2" charset="2"/>
              <a:buNone/>
              <a:defRPr lang="en-US" sz="6600" i="0" kern="1200" spc="-75" baseline="0" dirty="0" smtClean="0">
                <a:solidFill>
                  <a:schemeClr val="bg1"/>
                </a:solidFill>
                <a:latin typeface="Segoe UI Light" pitchFamily="34" charset="0"/>
                <a:ea typeface="+mn-ea"/>
                <a:cs typeface="+mn-cs"/>
              </a:defRPr>
            </a:lvl1pPr>
            <a:lvl2pPr marL="0" indent="0" algn="l" defTabSz="685864" rtl="0" eaLnBrk="1" latinLnBrk="0" hangingPunct="1">
              <a:lnSpc>
                <a:spcPct val="90000"/>
              </a:lnSpc>
              <a:spcBef>
                <a:spcPct val="20000"/>
              </a:spcBef>
              <a:buSzPct val="90000"/>
              <a:buFont typeface="Wingdings" pitchFamily="2" charset="2"/>
              <a:buNone/>
              <a:tabLst>
                <a:tab pos="472742"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259591"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92" indent="-167901" algn="l" defTabSz="685864" rtl="0" eaLnBrk="1" latinLnBrk="0" hangingPunct="1">
              <a:lnSpc>
                <a:spcPct val="90000"/>
              </a:lnSpc>
              <a:spcBef>
                <a:spcPct val="20000"/>
              </a:spcBef>
              <a:buSzPct val="90000"/>
              <a:buFont typeface="Wingdings" pitchFamily="2" charset="2"/>
              <a:buChar char="§"/>
              <a:tabLst>
                <a:tab pos="685891"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856" indent="-172664" algn="l" defTabSz="685864" rtl="0" eaLnBrk="1" latinLnBrk="0" hangingPunct="1">
              <a:lnSpc>
                <a:spcPct val="90000"/>
              </a:lnSpc>
              <a:spcBef>
                <a:spcPct val="20000"/>
              </a:spcBef>
              <a:buSzPct val="90000"/>
              <a:buFont typeface="Wingdings" pitchFamily="2" charset="2"/>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de-CH" sz="16600" dirty="0" smtClean="0"/>
              <a:t>Q &amp; A</a:t>
            </a:r>
          </a:p>
        </p:txBody>
      </p:sp>
    </p:spTree>
    <p:extLst>
      <p:ext uri="{BB962C8B-B14F-4D97-AF65-F5344CB8AC3E}">
        <p14:creationId xmlns:p14="http://schemas.microsoft.com/office/powerpoint/2010/main" val="41574993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Segoe UI Light (Headings)"/>
              </a:rPr>
              <a:t>WHAT IS SIX SIGMA?</a:t>
            </a:r>
          </a:p>
        </p:txBody>
      </p:sp>
      <p:sp>
        <p:nvSpPr>
          <p:cNvPr id="3" name="Content Placeholder 2"/>
          <p:cNvSpPr>
            <a:spLocks noGrp="1"/>
          </p:cNvSpPr>
          <p:nvPr>
            <p:ph idx="1"/>
          </p:nvPr>
        </p:nvSpPr>
        <p:spPr>
          <a:xfrm>
            <a:off x="596833" y="1098088"/>
            <a:ext cx="11149013" cy="5360378"/>
          </a:xfrm>
        </p:spPr>
        <p:txBody>
          <a:bodyPr/>
          <a:lstStyle/>
          <a:p>
            <a:pPr lvl="0">
              <a:lnSpc>
                <a:spcPct val="150000"/>
              </a:lnSpc>
            </a:pPr>
            <a:r>
              <a:rPr lang="vi-VN" sz="2400" dirty="0"/>
              <a:t>Six Sigma revolves around a few key concepts:</a:t>
            </a:r>
            <a:endParaRPr lang="en-US" sz="2400" dirty="0"/>
          </a:p>
          <a:p>
            <a:pPr lvl="1">
              <a:lnSpc>
                <a:spcPct val="150000"/>
              </a:lnSpc>
            </a:pPr>
            <a:r>
              <a:rPr lang="vi-VN" sz="2400" dirty="0"/>
              <a:t>Critical to Quality: Attributes most important to the customer</a:t>
            </a:r>
            <a:endParaRPr lang="en-US" sz="2400" dirty="0"/>
          </a:p>
          <a:p>
            <a:pPr lvl="1">
              <a:lnSpc>
                <a:spcPct val="150000"/>
              </a:lnSpc>
            </a:pPr>
            <a:r>
              <a:rPr lang="vi-VN" sz="2400" dirty="0"/>
              <a:t>Defect: Failing to deliver what the customer wants</a:t>
            </a:r>
            <a:endParaRPr lang="en-US" sz="2400" dirty="0"/>
          </a:p>
          <a:p>
            <a:pPr lvl="1">
              <a:lnSpc>
                <a:spcPct val="150000"/>
              </a:lnSpc>
            </a:pPr>
            <a:r>
              <a:rPr lang="vi-VN" sz="2400" dirty="0"/>
              <a:t>Process Capability: What your process can deliver</a:t>
            </a:r>
            <a:endParaRPr lang="en-US" sz="2400" dirty="0"/>
          </a:p>
          <a:p>
            <a:pPr lvl="1">
              <a:lnSpc>
                <a:spcPct val="150000"/>
              </a:lnSpc>
            </a:pPr>
            <a:r>
              <a:rPr lang="vi-VN" sz="2400" dirty="0"/>
              <a:t>Variation: What the customer sees and feels</a:t>
            </a:r>
            <a:endParaRPr lang="en-US" sz="2400" dirty="0"/>
          </a:p>
          <a:p>
            <a:pPr lvl="1">
              <a:lnSpc>
                <a:spcPct val="150000"/>
              </a:lnSpc>
            </a:pPr>
            <a:r>
              <a:rPr lang="vi-VN" sz="2400" dirty="0"/>
              <a:t>Stable Operations: Ensuring consistent, predictable processes to improve what the customer sees and feels</a:t>
            </a:r>
            <a:endParaRPr lang="en-US" sz="2400" dirty="0"/>
          </a:p>
          <a:p>
            <a:pPr lvl="1">
              <a:lnSpc>
                <a:spcPct val="150000"/>
              </a:lnSpc>
            </a:pPr>
            <a:r>
              <a:rPr lang="vi-VN" sz="2400" dirty="0"/>
              <a:t>Design for Six Sigma: Designing to meet customer needs and process capability.</a:t>
            </a:r>
            <a:endParaRPr lang="en-US" sz="2400" dirty="0"/>
          </a:p>
        </p:txBody>
      </p:sp>
      <p:sp>
        <p:nvSpPr>
          <p:cNvPr id="4" name="Rectangle 3"/>
          <p:cNvSpPr/>
          <p:nvPr/>
        </p:nvSpPr>
        <p:spPr>
          <a:xfrm>
            <a:off x="10772310" y="6089134"/>
            <a:ext cx="973536" cy="369332"/>
          </a:xfrm>
          <a:prstGeom prst="rect">
            <a:avLst/>
          </a:prstGeom>
        </p:spPr>
        <p:txBody>
          <a:bodyPr wrap="none">
            <a:spAutoFit/>
          </a:bodyPr>
          <a:lstStyle/>
          <a:p>
            <a:r>
              <a:rPr lang="vi-VN" dirty="0" smtClean="0"/>
              <a:t>Contd…</a:t>
            </a:r>
            <a:endParaRPr lang="vi-VN" dirty="0"/>
          </a:p>
        </p:txBody>
      </p:sp>
    </p:spTree>
    <p:extLst>
      <p:ext uri="{BB962C8B-B14F-4D97-AF65-F5344CB8AC3E}">
        <p14:creationId xmlns:p14="http://schemas.microsoft.com/office/powerpoint/2010/main" val="42260368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1523603" y="1828800"/>
            <a:ext cx="9141619" cy="1219200"/>
          </a:xfrm>
          <a:prstGeom prst="rect">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762000"/>
            <a:r>
              <a:rPr lang="en-US" sz="2000" dirty="0">
                <a:latin typeface="Arial" charset="0"/>
              </a:rPr>
              <a:t>A </a:t>
            </a:r>
            <a:r>
              <a:rPr lang="en-US" sz="2000" u="sng" dirty="0">
                <a:latin typeface="Arial" charset="0"/>
              </a:rPr>
              <a:t>scientific</a:t>
            </a:r>
            <a:r>
              <a:rPr lang="en-US" sz="2000" dirty="0">
                <a:latin typeface="Arial" charset="0"/>
              </a:rPr>
              <a:t> and </a:t>
            </a:r>
            <a:r>
              <a:rPr lang="en-US" sz="2000" u="sng" dirty="0">
                <a:latin typeface="Arial" charset="0"/>
              </a:rPr>
              <a:t>practical</a:t>
            </a:r>
            <a:r>
              <a:rPr lang="en-US" sz="2000" dirty="0">
                <a:latin typeface="Arial" charset="0"/>
              </a:rPr>
              <a:t> method to achieve improvements in a company</a:t>
            </a:r>
          </a:p>
        </p:txBody>
      </p:sp>
      <p:sp>
        <p:nvSpPr>
          <p:cNvPr id="212995" name="Rectangle 3"/>
          <p:cNvSpPr>
            <a:spLocks noChangeArrowheads="1"/>
          </p:cNvSpPr>
          <p:nvPr/>
        </p:nvSpPr>
        <p:spPr bwMode="auto">
          <a:xfrm>
            <a:off x="3148780" y="3657600"/>
            <a:ext cx="5992839" cy="2438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762000"/>
            <a:r>
              <a:rPr lang="en-US" sz="2000" u="sng" dirty="0">
                <a:latin typeface="Arial" charset="0"/>
              </a:rPr>
              <a:t>Scientific</a:t>
            </a:r>
            <a:r>
              <a:rPr lang="en-US" sz="2000" dirty="0">
                <a:latin typeface="Arial" charset="0"/>
              </a:rPr>
              <a:t>:</a:t>
            </a:r>
          </a:p>
          <a:p>
            <a:pPr defTabSz="762000">
              <a:buFontTx/>
              <a:buChar char="•"/>
            </a:pPr>
            <a:r>
              <a:rPr lang="en-US" sz="2000" dirty="0">
                <a:latin typeface="Arial" charset="0"/>
              </a:rPr>
              <a:t> Structured approach.</a:t>
            </a:r>
          </a:p>
          <a:p>
            <a:pPr defTabSz="762000">
              <a:buFontTx/>
              <a:buChar char="•"/>
            </a:pPr>
            <a:r>
              <a:rPr lang="en-US" sz="2000" dirty="0">
                <a:latin typeface="Arial" charset="0"/>
              </a:rPr>
              <a:t> Assuming quantitative data.</a:t>
            </a:r>
          </a:p>
          <a:p>
            <a:pPr defTabSz="762000">
              <a:buFontTx/>
              <a:buChar char="•"/>
            </a:pPr>
            <a:endParaRPr lang="en-US" sz="2000" dirty="0">
              <a:latin typeface="Arial" charset="0"/>
            </a:endParaRPr>
          </a:p>
          <a:p>
            <a:pPr defTabSz="762000"/>
            <a:r>
              <a:rPr lang="en-US" sz="2000" u="sng" dirty="0">
                <a:latin typeface="Arial" charset="0"/>
              </a:rPr>
              <a:t>Practical</a:t>
            </a:r>
            <a:r>
              <a:rPr lang="en-US" sz="2000" dirty="0">
                <a:latin typeface="Arial" charset="0"/>
              </a:rPr>
              <a:t>:</a:t>
            </a:r>
          </a:p>
          <a:p>
            <a:pPr defTabSz="762000">
              <a:buFontTx/>
              <a:buChar char="•"/>
            </a:pPr>
            <a:r>
              <a:rPr lang="en-US" sz="2000" dirty="0">
                <a:latin typeface="Arial" charset="0"/>
              </a:rPr>
              <a:t> Emphasis on financial result.</a:t>
            </a:r>
          </a:p>
          <a:p>
            <a:pPr defTabSz="762000">
              <a:buFontTx/>
              <a:buChar char="•"/>
            </a:pPr>
            <a:r>
              <a:rPr lang="en-US" sz="2000" dirty="0">
                <a:latin typeface="Arial" charset="0"/>
              </a:rPr>
              <a:t> Start with the voice of the customer.</a:t>
            </a:r>
          </a:p>
        </p:txBody>
      </p:sp>
      <p:sp>
        <p:nvSpPr>
          <p:cNvPr id="212996" name="AutoShape 4"/>
          <p:cNvSpPr>
            <a:spLocks noChangeArrowheads="1"/>
          </p:cNvSpPr>
          <p:nvPr/>
        </p:nvSpPr>
        <p:spPr bwMode="auto">
          <a:xfrm>
            <a:off x="9040045" y="3886200"/>
            <a:ext cx="2234618" cy="838200"/>
          </a:xfrm>
          <a:prstGeom prst="wedgeEllipseCallout">
            <a:avLst>
              <a:gd name="adj1" fmla="val -108713"/>
              <a:gd name="adj2" fmla="val 19130"/>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data”</a:t>
            </a:r>
          </a:p>
        </p:txBody>
      </p:sp>
      <p:sp>
        <p:nvSpPr>
          <p:cNvPr id="212997" name="AutoShape 5"/>
          <p:cNvSpPr>
            <a:spLocks noChangeArrowheads="1"/>
          </p:cNvSpPr>
          <p:nvPr/>
        </p:nvSpPr>
        <p:spPr bwMode="auto">
          <a:xfrm flipH="1">
            <a:off x="327998" y="4559300"/>
            <a:ext cx="2539339" cy="838200"/>
          </a:xfrm>
          <a:prstGeom prst="wedgeEllipseCallout">
            <a:avLst>
              <a:gd name="adj1" fmla="val -61417"/>
              <a:gd name="adj2" fmla="val 47347"/>
            </a:avLst>
          </a:prstGeom>
          <a:solidFill>
            <a:schemeClr val="hlink"/>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n-US" sz="2000" dirty="0">
                <a:latin typeface="Arial" charset="0"/>
              </a:rPr>
              <a:t>”Show me </a:t>
            </a:r>
          </a:p>
          <a:p>
            <a:pPr algn="ctr" defTabSz="762000"/>
            <a:r>
              <a:rPr lang="en-US" sz="2000" dirty="0">
                <a:latin typeface="Arial" charset="0"/>
              </a:rPr>
              <a:t>the money”</a:t>
            </a:r>
          </a:p>
        </p:txBody>
      </p:sp>
      <p:sp>
        <p:nvSpPr>
          <p:cNvPr id="212998" name="Text Box 6"/>
          <p:cNvSpPr txBox="1">
            <a:spLocks noChangeArrowheads="1"/>
          </p:cNvSpPr>
          <p:nvPr/>
        </p:nvSpPr>
        <p:spPr bwMode="auto">
          <a:xfrm>
            <a:off x="4723237" y="380993"/>
            <a:ext cx="2262158" cy="64633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38100">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Times New Roman" charset="0"/>
              </a:defRPr>
            </a:lvl1pPr>
            <a:lvl2pPr marL="571500" defTabSz="762000">
              <a:defRPr sz="2400">
                <a:solidFill>
                  <a:schemeClr val="tx1"/>
                </a:solidFill>
                <a:latin typeface="Times New Roman" charset="0"/>
              </a:defRPr>
            </a:lvl2pPr>
            <a:lvl3pPr marL="1143000" defTabSz="762000">
              <a:defRPr sz="2400">
                <a:solidFill>
                  <a:schemeClr val="tx1"/>
                </a:solidFill>
                <a:latin typeface="Times New Roman" charset="0"/>
              </a:defRPr>
            </a:lvl3pPr>
            <a:lvl4pPr marL="1714500" defTabSz="762000">
              <a:defRPr sz="2400">
                <a:solidFill>
                  <a:schemeClr val="tx1"/>
                </a:solidFill>
                <a:latin typeface="Times New Roman" charset="0"/>
              </a:defRPr>
            </a:lvl4pPr>
            <a:lvl5pPr marL="2286000" defTabSz="762000">
              <a:defRPr sz="2400">
                <a:solidFill>
                  <a:schemeClr val="tx1"/>
                </a:solidFill>
                <a:latin typeface="Times New Roman" charset="0"/>
              </a:defRPr>
            </a:lvl5pPr>
            <a:lvl6pPr marL="2743200" defTabSz="762000" eaLnBrk="0" fontAlgn="base" hangingPunct="0">
              <a:spcBef>
                <a:spcPct val="0"/>
              </a:spcBef>
              <a:spcAft>
                <a:spcPct val="0"/>
              </a:spcAft>
              <a:defRPr sz="2400">
                <a:solidFill>
                  <a:schemeClr val="tx1"/>
                </a:solidFill>
                <a:latin typeface="Times New Roman" charset="0"/>
              </a:defRPr>
            </a:lvl6pPr>
            <a:lvl7pPr marL="3200400" defTabSz="762000" eaLnBrk="0" fontAlgn="base" hangingPunct="0">
              <a:spcBef>
                <a:spcPct val="0"/>
              </a:spcBef>
              <a:spcAft>
                <a:spcPct val="0"/>
              </a:spcAft>
              <a:defRPr sz="2400">
                <a:solidFill>
                  <a:schemeClr val="tx1"/>
                </a:solidFill>
                <a:latin typeface="Times New Roman" charset="0"/>
              </a:defRPr>
            </a:lvl7pPr>
            <a:lvl8pPr marL="3657600" defTabSz="762000" eaLnBrk="0" fontAlgn="base" hangingPunct="0">
              <a:spcBef>
                <a:spcPct val="0"/>
              </a:spcBef>
              <a:spcAft>
                <a:spcPct val="0"/>
              </a:spcAft>
              <a:defRPr sz="2400">
                <a:solidFill>
                  <a:schemeClr val="tx1"/>
                </a:solidFill>
                <a:latin typeface="Times New Roman" charset="0"/>
              </a:defRPr>
            </a:lvl8pPr>
            <a:lvl9pPr marL="4114800" defTabSz="762000" eaLnBrk="0" fontAlgn="base" hangingPunct="0">
              <a:spcBef>
                <a:spcPct val="0"/>
              </a:spcBef>
              <a:spcAft>
                <a:spcPct val="0"/>
              </a:spcAft>
              <a:defRPr sz="2400">
                <a:solidFill>
                  <a:schemeClr val="tx1"/>
                </a:solidFill>
                <a:latin typeface="Times New Roman" charset="0"/>
              </a:defRPr>
            </a:lvl9pPr>
          </a:lstStyle>
          <a:p>
            <a:pPr algn="ctr"/>
            <a:r>
              <a:rPr lang="nl-NL" sz="3600" dirty="0">
                <a:latin typeface="Arial" charset="0"/>
              </a:rPr>
              <a:t>Six Sigma</a:t>
            </a:r>
            <a:endParaRPr lang="nl-NL" sz="3200" dirty="0">
              <a:latin typeface="Arial" charset="0"/>
            </a:endParaRPr>
          </a:p>
        </p:txBody>
      </p:sp>
    </p:spTree>
    <p:extLst>
      <p:ext uri="{BB962C8B-B14F-4D97-AF65-F5344CB8AC3E}">
        <p14:creationId xmlns:p14="http://schemas.microsoft.com/office/powerpoint/2010/main" val="2874298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fade">
                                      <p:cBhvr>
                                        <p:cTn id="7" dur="500"/>
                                        <p:tgtEl>
                                          <p:spTgt spid="2129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fade">
                                      <p:cBhvr>
                                        <p:cTn id="12"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P spid="2129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noChangeArrowheads="1"/>
          </p:cNvSpPr>
          <p:nvPr>
            <p:ph type="title" sz="quarter"/>
          </p:nvPr>
        </p:nvSpPr>
        <p:spPr>
          <a:xfrm>
            <a:off x="399256" y="397669"/>
            <a:ext cx="7772400" cy="443198"/>
          </a:xfrm>
        </p:spPr>
        <p:txBody>
          <a:bodyPr/>
          <a:lstStyle/>
          <a:p>
            <a:r>
              <a:rPr lang="en-US" sz="3200" dirty="0">
                <a:solidFill>
                  <a:schemeClr val="tx1"/>
                </a:solidFill>
              </a:rPr>
              <a:t>The Six Sigma Evolutionary Timeline</a:t>
            </a:r>
          </a:p>
        </p:txBody>
      </p:sp>
      <p:pic>
        <p:nvPicPr>
          <p:cNvPr id="51" name="Picture 50"/>
          <p:cNvPicPr/>
          <p:nvPr/>
        </p:nvPicPr>
        <p:blipFill>
          <a:blip r:embed="rId2">
            <a:extLst>
              <a:ext uri="{28A0092B-C50C-407E-A947-70E740481C1C}">
                <a14:useLocalDpi xmlns:a14="http://schemas.microsoft.com/office/drawing/2010/main" val="0"/>
              </a:ext>
            </a:extLst>
          </a:blip>
          <a:srcRect/>
          <a:stretch>
            <a:fillRect/>
          </a:stretch>
        </p:blipFill>
        <p:spPr bwMode="auto">
          <a:xfrm>
            <a:off x="1855183" y="899398"/>
            <a:ext cx="8692613" cy="5739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80361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p:cNvSpPr>
          <p:nvPr/>
        </p:nvSpPr>
        <p:spPr bwMode="auto">
          <a:xfrm>
            <a:off x="72592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Management</a:t>
            </a:r>
            <a:endParaRPr lang="en-US" sz="1600" dirty="0">
              <a:solidFill>
                <a:schemeClr val="tx1"/>
              </a:solidFill>
              <a:latin typeface="+mj-lt"/>
              <a:ea typeface="Segoe UI" pitchFamily="34" charset="0"/>
              <a:cs typeface="Segoe UI" pitchFamily="34" charset="0"/>
            </a:endParaRPr>
          </a:p>
        </p:txBody>
      </p:sp>
      <p:sp>
        <p:nvSpPr>
          <p:cNvPr id="3" name="Image Dummy"/>
          <p:cNvSpPr>
            <a:spLocks/>
          </p:cNvSpPr>
          <p:nvPr/>
        </p:nvSpPr>
        <p:spPr bwMode="auto">
          <a:xfrm>
            <a:off x="72592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4" name="Title"/>
          <p:cNvSpPr>
            <a:spLocks/>
          </p:cNvSpPr>
          <p:nvPr/>
        </p:nvSpPr>
        <p:spPr bwMode="auto">
          <a:xfrm>
            <a:off x="2938185"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Service</a:t>
            </a:r>
          </a:p>
        </p:txBody>
      </p:sp>
      <p:sp>
        <p:nvSpPr>
          <p:cNvPr id="5" name="Image Dummy"/>
          <p:cNvSpPr>
            <a:spLocks/>
          </p:cNvSpPr>
          <p:nvPr/>
        </p:nvSpPr>
        <p:spPr bwMode="auto">
          <a:xfrm>
            <a:off x="2938186"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6" name="Title"/>
          <p:cNvSpPr>
            <a:spLocks/>
          </p:cNvSpPr>
          <p:nvPr/>
        </p:nvSpPr>
        <p:spPr bwMode="auto">
          <a:xfrm>
            <a:off x="517994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Design</a:t>
            </a:r>
            <a:endParaRPr lang="en-US" sz="1600" dirty="0">
              <a:solidFill>
                <a:schemeClr val="tx1"/>
              </a:solidFill>
              <a:latin typeface="+mj-lt"/>
              <a:ea typeface="Segoe UI" pitchFamily="34" charset="0"/>
              <a:cs typeface="Segoe UI" pitchFamily="34" charset="0"/>
            </a:endParaRPr>
          </a:p>
        </p:txBody>
      </p:sp>
      <p:sp>
        <p:nvSpPr>
          <p:cNvPr id="7" name="Image Dummy"/>
          <p:cNvSpPr>
            <a:spLocks/>
          </p:cNvSpPr>
          <p:nvPr/>
        </p:nvSpPr>
        <p:spPr bwMode="auto">
          <a:xfrm>
            <a:off x="517994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8" name="Title"/>
          <p:cNvSpPr>
            <a:spLocks/>
          </p:cNvSpPr>
          <p:nvPr/>
        </p:nvSpPr>
        <p:spPr bwMode="auto">
          <a:xfrm>
            <a:off x="7377450"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Purchase</a:t>
            </a:r>
            <a:endParaRPr lang="en-US" sz="1600" dirty="0">
              <a:solidFill>
                <a:schemeClr val="tx1"/>
              </a:solidFill>
              <a:latin typeface="+mj-lt"/>
              <a:ea typeface="Segoe UI" pitchFamily="34" charset="0"/>
              <a:cs typeface="Segoe UI" pitchFamily="34" charset="0"/>
            </a:endParaRPr>
          </a:p>
        </p:txBody>
      </p:sp>
      <p:sp>
        <p:nvSpPr>
          <p:cNvPr id="9" name="Image Dummy"/>
          <p:cNvSpPr>
            <a:spLocks/>
          </p:cNvSpPr>
          <p:nvPr/>
        </p:nvSpPr>
        <p:spPr bwMode="auto">
          <a:xfrm>
            <a:off x="7377451"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0" name="Title"/>
          <p:cNvSpPr>
            <a:spLocks/>
          </p:cNvSpPr>
          <p:nvPr/>
        </p:nvSpPr>
        <p:spPr bwMode="auto">
          <a:xfrm>
            <a:off x="9604457" y="2951400"/>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Production</a:t>
            </a:r>
            <a:endParaRPr lang="en-US" sz="1600" dirty="0">
              <a:solidFill>
                <a:schemeClr val="tx1"/>
              </a:solidFill>
              <a:latin typeface="+mj-lt"/>
              <a:ea typeface="Segoe UI" pitchFamily="34" charset="0"/>
              <a:cs typeface="Segoe UI" pitchFamily="34" charset="0"/>
            </a:endParaRPr>
          </a:p>
        </p:txBody>
      </p:sp>
      <p:sp>
        <p:nvSpPr>
          <p:cNvPr id="11" name="Image Dummy"/>
          <p:cNvSpPr>
            <a:spLocks/>
          </p:cNvSpPr>
          <p:nvPr/>
        </p:nvSpPr>
        <p:spPr bwMode="auto">
          <a:xfrm>
            <a:off x="9604458" y="1541254"/>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dirty="0">
              <a:solidFill>
                <a:srgbClr val="262626"/>
              </a:solidFill>
              <a:latin typeface="Segoe UI" pitchFamily="34" charset="0"/>
              <a:ea typeface="Segoe UI" pitchFamily="34" charset="0"/>
              <a:cs typeface="Segoe UI" pitchFamily="34" charset="0"/>
            </a:endParaRPr>
          </a:p>
        </p:txBody>
      </p:sp>
      <p:sp>
        <p:nvSpPr>
          <p:cNvPr id="12" name="Title"/>
          <p:cNvSpPr>
            <a:spLocks/>
          </p:cNvSpPr>
          <p:nvPr/>
        </p:nvSpPr>
        <p:spPr bwMode="auto">
          <a:xfrm>
            <a:off x="72592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IT</a:t>
            </a:r>
            <a:endParaRPr lang="en-US" sz="1600" dirty="0">
              <a:solidFill>
                <a:schemeClr val="tx1"/>
              </a:solidFill>
              <a:latin typeface="+mj-lt"/>
              <a:ea typeface="Segoe UI" pitchFamily="34" charset="0"/>
              <a:cs typeface="Segoe UI" pitchFamily="34" charset="0"/>
            </a:endParaRPr>
          </a:p>
        </p:txBody>
      </p:sp>
      <p:sp>
        <p:nvSpPr>
          <p:cNvPr id="13" name="Image Dummy"/>
          <p:cNvSpPr>
            <a:spLocks/>
          </p:cNvSpPr>
          <p:nvPr/>
        </p:nvSpPr>
        <p:spPr bwMode="auto">
          <a:xfrm>
            <a:off x="72592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4" name="Title"/>
          <p:cNvSpPr>
            <a:spLocks/>
          </p:cNvSpPr>
          <p:nvPr/>
        </p:nvSpPr>
        <p:spPr bwMode="auto">
          <a:xfrm>
            <a:off x="2938183"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Administration</a:t>
            </a:r>
          </a:p>
        </p:txBody>
      </p:sp>
      <p:sp>
        <p:nvSpPr>
          <p:cNvPr id="15" name="Image Dummy"/>
          <p:cNvSpPr>
            <a:spLocks/>
          </p:cNvSpPr>
          <p:nvPr/>
        </p:nvSpPr>
        <p:spPr bwMode="auto">
          <a:xfrm>
            <a:off x="2938184"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6" name="Title"/>
          <p:cNvSpPr>
            <a:spLocks/>
          </p:cNvSpPr>
          <p:nvPr/>
        </p:nvSpPr>
        <p:spPr bwMode="auto">
          <a:xfrm>
            <a:off x="517993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mj-lt"/>
              </a:rPr>
              <a:t>HRM</a:t>
            </a:r>
            <a:endParaRPr lang="en-US" sz="1600" dirty="0">
              <a:solidFill>
                <a:schemeClr val="tx1"/>
              </a:solidFill>
              <a:latin typeface="+mj-lt"/>
              <a:ea typeface="Segoe UI" pitchFamily="34" charset="0"/>
              <a:cs typeface="Segoe UI" pitchFamily="34" charset="0"/>
            </a:endParaRPr>
          </a:p>
        </p:txBody>
      </p:sp>
      <p:sp>
        <p:nvSpPr>
          <p:cNvPr id="17" name="Image Dummy"/>
          <p:cNvSpPr>
            <a:spLocks/>
          </p:cNvSpPr>
          <p:nvPr/>
        </p:nvSpPr>
        <p:spPr bwMode="auto">
          <a:xfrm>
            <a:off x="517993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18" name="Title"/>
          <p:cNvSpPr>
            <a:spLocks/>
          </p:cNvSpPr>
          <p:nvPr/>
        </p:nvSpPr>
        <p:spPr bwMode="auto">
          <a:xfrm>
            <a:off x="7377448"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spcBef>
                <a:spcPct val="50000"/>
              </a:spcBef>
            </a:pPr>
            <a:r>
              <a:rPr lang="en-US" sz="1600" dirty="0">
                <a:solidFill>
                  <a:schemeClr val="tx1"/>
                </a:solidFill>
                <a:latin typeface="+mj-lt"/>
              </a:rPr>
              <a:t>M &amp; S</a:t>
            </a:r>
          </a:p>
        </p:txBody>
      </p:sp>
      <p:sp>
        <p:nvSpPr>
          <p:cNvPr id="19" name="Image Dummy"/>
          <p:cNvSpPr>
            <a:spLocks/>
          </p:cNvSpPr>
          <p:nvPr/>
        </p:nvSpPr>
        <p:spPr bwMode="auto">
          <a:xfrm>
            <a:off x="7377449"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sp>
        <p:nvSpPr>
          <p:cNvPr id="20" name="Title"/>
          <p:cNvSpPr>
            <a:spLocks/>
          </p:cNvSpPr>
          <p:nvPr/>
        </p:nvSpPr>
        <p:spPr bwMode="auto">
          <a:xfrm>
            <a:off x="9604455" y="5178407"/>
            <a:ext cx="1886163" cy="475907"/>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137160" tIns="73152" rIns="137160" bIns="73152"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50000"/>
              </a:spcBef>
            </a:pPr>
            <a:r>
              <a:rPr lang="en-US" sz="1600" dirty="0" smtClean="0">
                <a:solidFill>
                  <a:schemeClr val="tx1"/>
                </a:solidFill>
                <a:latin typeface="+mj-lt"/>
              </a:rPr>
              <a:t>Quality</a:t>
            </a:r>
            <a:endParaRPr lang="en-US" sz="1600" dirty="0">
              <a:solidFill>
                <a:schemeClr val="tx1"/>
              </a:solidFill>
              <a:latin typeface="+mj-lt"/>
            </a:endParaRPr>
          </a:p>
          <a:p>
            <a:pPr algn="ctr">
              <a:lnSpc>
                <a:spcPct val="20000"/>
              </a:lnSpc>
              <a:spcBef>
                <a:spcPct val="50000"/>
              </a:spcBef>
            </a:pPr>
            <a:r>
              <a:rPr lang="en-US" sz="1600" dirty="0">
                <a:solidFill>
                  <a:schemeClr val="tx1"/>
                </a:solidFill>
                <a:latin typeface="+mj-lt"/>
              </a:rPr>
              <a:t>Depart.</a:t>
            </a:r>
          </a:p>
        </p:txBody>
      </p:sp>
      <p:sp>
        <p:nvSpPr>
          <p:cNvPr id="21" name="Image Dummy"/>
          <p:cNvSpPr>
            <a:spLocks/>
          </p:cNvSpPr>
          <p:nvPr/>
        </p:nvSpPr>
        <p:spPr bwMode="auto">
          <a:xfrm>
            <a:off x="9604456" y="3768261"/>
            <a:ext cx="1886163" cy="1410146"/>
          </a:xfrm>
          <a:prstGeom prst="rect">
            <a:avLst/>
          </a:prstGeom>
          <a:solidFill>
            <a:schemeClr val="bg2">
              <a:lumMod val="60000"/>
              <a:lumOff val="40000"/>
            </a:schemeClr>
          </a:solidFill>
          <a:ln w="6350" cap="flat" cmpd="sng" algn="ctr">
            <a:solidFill>
              <a:srgbClr val="3333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tx1"/>
              </a:solidFill>
              <a:latin typeface="+mj-lt"/>
              <a:ea typeface="Segoe UI" pitchFamily="34" charset="0"/>
              <a:cs typeface="Segoe UI" pitchFamily="34"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25" y="1530207"/>
            <a:ext cx="1886163" cy="1421193"/>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884" y="1544928"/>
            <a:ext cx="1869461" cy="1421193"/>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9941" y="1545071"/>
            <a:ext cx="1886163" cy="140633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7448" y="1545071"/>
            <a:ext cx="1886166" cy="1422145"/>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1709" y="1564880"/>
            <a:ext cx="1868910" cy="1402335"/>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925" y="3782226"/>
            <a:ext cx="1886166" cy="1396181"/>
          </a:xfrm>
          <a:prstGeom prst="rect">
            <a:avLst/>
          </a:prstGeom>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7451" y="3768261"/>
            <a:ext cx="1886166" cy="1404477"/>
          </a:xfrm>
          <a:prstGeom prst="rect">
            <a:avLst/>
          </a:prstGeom>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4883" y="3782226"/>
            <a:ext cx="1854715" cy="1390512"/>
          </a:xfrm>
          <a:prstGeom prst="rect">
            <a:avLst/>
          </a:prstGeom>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79942" y="3768261"/>
            <a:ext cx="1886159" cy="1406982"/>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04458" y="3768261"/>
            <a:ext cx="1886163" cy="1410146"/>
          </a:xfrm>
          <a:prstGeom prst="rect">
            <a:avLst/>
          </a:prstGeom>
        </p:spPr>
      </p:pic>
      <p:sp>
        <p:nvSpPr>
          <p:cNvPr id="34" name="Rectangle 2"/>
          <p:cNvSpPr txBox="1">
            <a:spLocks noChangeArrowheads="1"/>
          </p:cNvSpPr>
          <p:nvPr/>
        </p:nvSpPr>
        <p:spPr>
          <a:xfrm>
            <a:off x="399256" y="397669"/>
            <a:ext cx="7772400" cy="443198"/>
          </a:xfrm>
          <a:prstGeom prst="rect">
            <a:avLst/>
          </a:prstGeom>
        </p:spPr>
        <p:txBody>
          <a:bodyPr/>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smtClean="0">
                <a:solidFill>
                  <a:schemeClr val="tx1"/>
                </a:solidFill>
              </a:rPr>
              <a:t>Where can Six sigma be applied?</a:t>
            </a:r>
            <a:endParaRPr lang="en-US" sz="3200" dirty="0">
              <a:solidFill>
                <a:schemeClr val="tx1"/>
              </a:solidFill>
            </a:endParaRPr>
          </a:p>
        </p:txBody>
      </p:sp>
    </p:spTree>
    <p:extLst>
      <p:ext uri="{BB962C8B-B14F-4D97-AF65-F5344CB8AC3E}">
        <p14:creationId xmlns:p14="http://schemas.microsoft.com/office/powerpoint/2010/main" val="23965364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Sigma Companies</a:t>
            </a:r>
          </a:p>
        </p:txBody>
      </p:sp>
      <p:graphicFrame>
        <p:nvGraphicFramePr>
          <p:cNvPr id="3" name="Object 31"/>
          <p:cNvGraphicFramePr>
            <a:graphicFrameLocks noChangeAspect="1"/>
          </p:cNvGraphicFramePr>
          <p:nvPr>
            <p:extLst>
              <p:ext uri="{D42A27DB-BD31-4B8C-83A1-F6EECF244321}">
                <p14:modId xmlns:p14="http://schemas.microsoft.com/office/powerpoint/2010/main" val="1262120346"/>
              </p:ext>
            </p:extLst>
          </p:nvPr>
        </p:nvGraphicFramePr>
        <p:xfrm>
          <a:off x="734786" y="2287587"/>
          <a:ext cx="2324100" cy="495300"/>
        </p:xfrm>
        <a:graphic>
          <a:graphicData uri="http://schemas.openxmlformats.org/presentationml/2006/ole">
            <mc:AlternateContent xmlns:mc="http://schemas.openxmlformats.org/markup-compatibility/2006">
              <mc:Choice xmlns:v="urn:schemas-microsoft-com:vml" Requires="v">
                <p:oleObj spid="_x0000_s3234" name="Bitmap Image" r:id="rId4" imgW="2324424" imgH="495369" progId="Paint.Picture">
                  <p:embed/>
                </p:oleObj>
              </mc:Choice>
              <mc:Fallback>
                <p:oleObj name="Bitmap Image" r:id="rId4" imgW="2324424" imgH="49536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786" y="2287587"/>
                        <a:ext cx="23241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5"/>
          <p:cNvGraphicFramePr>
            <a:graphicFrameLocks noChangeAspect="1"/>
          </p:cNvGraphicFramePr>
          <p:nvPr>
            <p:extLst>
              <p:ext uri="{D42A27DB-BD31-4B8C-83A1-F6EECF244321}">
                <p14:modId xmlns:p14="http://schemas.microsoft.com/office/powerpoint/2010/main" val="3575426272"/>
              </p:ext>
            </p:extLst>
          </p:nvPr>
        </p:nvGraphicFramePr>
        <p:xfrm>
          <a:off x="801234" y="3273424"/>
          <a:ext cx="2724150" cy="714375"/>
        </p:xfrm>
        <a:graphic>
          <a:graphicData uri="http://schemas.openxmlformats.org/presentationml/2006/ole">
            <mc:AlternateContent xmlns:mc="http://schemas.openxmlformats.org/markup-compatibility/2006">
              <mc:Choice xmlns:v="urn:schemas-microsoft-com:vml" Requires="v">
                <p:oleObj spid="_x0000_s3235" name="Bitmap Image" r:id="rId6" imgW="2723810" imgH="714286" progId="Paint.Picture">
                  <p:embed/>
                </p:oleObj>
              </mc:Choice>
              <mc:Fallback>
                <p:oleObj name="Bitmap Image" r:id="rId6" imgW="2723810" imgH="714286"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234" y="3273424"/>
                        <a:ext cx="27241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3"/>
          <p:cNvGraphicFramePr>
            <a:graphicFrameLocks noChangeAspect="1"/>
          </p:cNvGraphicFramePr>
          <p:nvPr>
            <p:extLst>
              <p:ext uri="{D42A27DB-BD31-4B8C-83A1-F6EECF244321}">
                <p14:modId xmlns:p14="http://schemas.microsoft.com/office/powerpoint/2010/main" val="1105718415"/>
              </p:ext>
            </p:extLst>
          </p:nvPr>
        </p:nvGraphicFramePr>
        <p:xfrm>
          <a:off x="10241643" y="4813298"/>
          <a:ext cx="1225550" cy="752475"/>
        </p:xfrm>
        <a:graphic>
          <a:graphicData uri="http://schemas.openxmlformats.org/presentationml/2006/ole">
            <mc:AlternateContent xmlns:mc="http://schemas.openxmlformats.org/markup-compatibility/2006">
              <mc:Choice xmlns:v="urn:schemas-microsoft-com:vml" Requires="v">
                <p:oleObj spid="_x0000_s3236" name="Bitmap Image" r:id="rId8" imgW="1152381" imgH="790476" progId="Paint.Picture">
                  <p:embed/>
                </p:oleObj>
              </mc:Choice>
              <mc:Fallback>
                <p:oleObj name="Bitmap Image" r:id="rId8" imgW="1152381" imgH="790476"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41643" y="4813298"/>
                        <a:ext cx="122555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descr="B&amp;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009" y="3910525"/>
            <a:ext cx="2362200" cy="9699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aterpilla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6709" y="5707515"/>
            <a:ext cx="2819400" cy="809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3" descr="DuPon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652" y="5127624"/>
            <a:ext cx="2505075" cy="3905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3824" y="1216025"/>
            <a:ext cx="24860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GM"/>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04501" y="5831340"/>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descr="Honeywe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5426" y="760411"/>
            <a:ext cx="2209800" cy="455613"/>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64"/>
          <p:cNvGrpSpPr>
            <a:grpSpLocks/>
          </p:cNvGrpSpPr>
          <p:nvPr/>
        </p:nvGrpSpPr>
        <p:grpSpPr bwMode="auto">
          <a:xfrm>
            <a:off x="8385856" y="2130227"/>
            <a:ext cx="1676400" cy="609600"/>
            <a:chOff x="4272" y="1296"/>
            <a:chExt cx="1056" cy="384"/>
          </a:xfrm>
        </p:grpSpPr>
        <p:sp>
          <p:nvSpPr>
            <p:cNvPr id="17" name="Rectangle 41"/>
            <p:cNvSpPr>
              <a:spLocks noChangeArrowheads="1"/>
            </p:cNvSpPr>
            <p:nvPr/>
          </p:nvSpPr>
          <p:spPr bwMode="white">
            <a:xfrm>
              <a:off x="4272" y="1296"/>
              <a:ext cx="1056" cy="384"/>
            </a:xfrm>
            <a:prstGeom prst="rect">
              <a:avLst/>
            </a:prstGeom>
            <a:solidFill>
              <a:srgbClr val="FDB82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8" name="Picture 21" descr="Kodak"/>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0" y="1366"/>
              <a:ext cx="960" cy="23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65"/>
          <p:cNvGrpSpPr>
            <a:grpSpLocks/>
          </p:cNvGrpSpPr>
          <p:nvPr/>
        </p:nvGrpSpPr>
        <p:grpSpPr bwMode="auto">
          <a:xfrm>
            <a:off x="9940018" y="3743325"/>
            <a:ext cx="1828800" cy="609600"/>
            <a:chOff x="4224" y="2352"/>
            <a:chExt cx="1152" cy="384"/>
          </a:xfrm>
        </p:grpSpPr>
        <p:sp>
          <p:nvSpPr>
            <p:cNvPr id="21" name="Rectangle 56"/>
            <p:cNvSpPr>
              <a:spLocks noChangeArrowheads="1"/>
            </p:cNvSpPr>
            <p:nvPr/>
          </p:nvSpPr>
          <p:spPr bwMode="white">
            <a:xfrm>
              <a:off x="4224" y="2352"/>
              <a:ext cx="1152" cy="3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2" name="Picture 25" descr="Raytheon"/>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01" y="2372"/>
              <a:ext cx="960" cy="3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67"/>
          <p:cNvGrpSpPr>
            <a:grpSpLocks/>
          </p:cNvGrpSpPr>
          <p:nvPr/>
        </p:nvGrpSpPr>
        <p:grpSpPr bwMode="auto">
          <a:xfrm>
            <a:off x="5439909" y="3036887"/>
            <a:ext cx="1981200" cy="533400"/>
            <a:chOff x="336" y="2496"/>
            <a:chExt cx="1248" cy="336"/>
          </a:xfrm>
        </p:grpSpPr>
        <p:sp>
          <p:nvSpPr>
            <p:cNvPr id="24" name="Rectangle 43"/>
            <p:cNvSpPr>
              <a:spLocks noChangeArrowheads="1"/>
            </p:cNvSpPr>
            <p:nvPr/>
          </p:nvSpPr>
          <p:spPr bwMode="white">
            <a:xfrm>
              <a:off x="336" y="2496"/>
              <a:ext cx="1248"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5" name="Picture 26" descr="ServiceMast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2592"/>
              <a:ext cx="1056" cy="1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66"/>
          <p:cNvGrpSpPr>
            <a:grpSpLocks/>
          </p:cNvGrpSpPr>
          <p:nvPr/>
        </p:nvGrpSpPr>
        <p:grpSpPr bwMode="auto">
          <a:xfrm>
            <a:off x="10642601" y="2905125"/>
            <a:ext cx="1295400" cy="533400"/>
            <a:chOff x="4512" y="2928"/>
            <a:chExt cx="816" cy="336"/>
          </a:xfrm>
        </p:grpSpPr>
        <p:sp>
          <p:nvSpPr>
            <p:cNvPr id="27" name="Rectangle 48"/>
            <p:cNvSpPr>
              <a:spLocks noChangeArrowheads="1"/>
            </p:cNvSpPr>
            <p:nvPr/>
          </p:nvSpPr>
          <p:spPr bwMode="white">
            <a:xfrm>
              <a:off x="4512" y="2928"/>
              <a:ext cx="816"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 name="Picture 27" descr="Sony"/>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19" y="2947"/>
              <a:ext cx="606" cy="312"/>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9" name="Object 74"/>
          <p:cNvGraphicFramePr>
            <a:graphicFrameLocks noChangeAspect="1"/>
          </p:cNvGraphicFramePr>
          <p:nvPr>
            <p:extLst>
              <p:ext uri="{D42A27DB-BD31-4B8C-83A1-F6EECF244321}">
                <p14:modId xmlns:p14="http://schemas.microsoft.com/office/powerpoint/2010/main" val="3786240637"/>
              </p:ext>
            </p:extLst>
          </p:nvPr>
        </p:nvGraphicFramePr>
        <p:xfrm>
          <a:off x="7800975" y="5831339"/>
          <a:ext cx="2671763" cy="561975"/>
        </p:xfrm>
        <a:graphic>
          <a:graphicData uri="http://schemas.openxmlformats.org/presentationml/2006/ole">
            <mc:AlternateContent xmlns:mc="http://schemas.openxmlformats.org/markup-compatibility/2006">
              <mc:Choice xmlns:v="urn:schemas-microsoft-com:vml" Requires="v">
                <p:oleObj spid="_x0000_s3237" name="Bitmap Image" r:id="rId20" imgW="2514286" imgH="590476" progId="Paint.Picture">
                  <p:embed/>
                </p:oleObj>
              </mc:Choice>
              <mc:Fallback>
                <p:oleObj name="Bitmap Image" r:id="rId20" imgW="2514286" imgH="590476"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00975" y="5831339"/>
                        <a:ext cx="2671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 name="Picture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517857" y="1995044"/>
            <a:ext cx="2912652" cy="660843"/>
          </a:xfrm>
          <a:prstGeom prst="rect">
            <a:avLst/>
          </a:prstGeom>
        </p:spPr>
      </p:pic>
      <p:pic>
        <p:nvPicPr>
          <p:cNvPr id="31" name="Picture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225450" y="4275621"/>
            <a:ext cx="2958294" cy="604866"/>
          </a:xfrm>
          <a:prstGeom prst="rect">
            <a:avLst/>
          </a:prstGeom>
        </p:spPr>
      </p:pic>
      <p:pic>
        <p:nvPicPr>
          <p:cNvPr id="32" name="Picture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32427" y="3036887"/>
            <a:ext cx="2009026" cy="1095833"/>
          </a:xfrm>
          <a:prstGeom prst="rect">
            <a:avLst/>
          </a:prstGeom>
        </p:spPr>
      </p:pic>
      <p:pic>
        <p:nvPicPr>
          <p:cNvPr id="33" name="Picture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53867" y="946150"/>
            <a:ext cx="2229042" cy="869950"/>
          </a:xfrm>
          <a:prstGeom prst="rect">
            <a:avLst/>
          </a:prstGeom>
        </p:spPr>
      </p:pic>
      <p:pic>
        <p:nvPicPr>
          <p:cNvPr id="34" name="Picture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732309" y="3121671"/>
            <a:ext cx="926026" cy="617833"/>
          </a:xfrm>
          <a:prstGeom prst="rect">
            <a:avLst/>
          </a:prstGeom>
        </p:spPr>
      </p:pic>
      <p:pic>
        <p:nvPicPr>
          <p:cNvPr id="35" name="Picture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240009" y="1472416"/>
            <a:ext cx="1962257" cy="1315623"/>
          </a:xfrm>
          <a:prstGeom prst="rect">
            <a:avLst/>
          </a:prstGeom>
        </p:spPr>
      </p:pic>
      <p:pic>
        <p:nvPicPr>
          <p:cNvPr id="36" name="Picture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62256" y="1225352"/>
            <a:ext cx="1905000" cy="904875"/>
          </a:xfrm>
          <a:prstGeom prst="rect">
            <a:avLst/>
          </a:prstGeom>
        </p:spPr>
      </p:pic>
      <p:pic>
        <p:nvPicPr>
          <p:cNvPr id="37" name="Picture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9652" y="5541704"/>
            <a:ext cx="1733800" cy="1316296"/>
          </a:xfrm>
          <a:prstGeom prst="rect">
            <a:avLst/>
          </a:prstGeom>
        </p:spPr>
      </p:pic>
      <p:pic>
        <p:nvPicPr>
          <p:cNvPr id="38" name="Picture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5558952" y="5509195"/>
            <a:ext cx="1419640" cy="1007945"/>
          </a:xfrm>
          <a:prstGeom prst="rect">
            <a:avLst/>
          </a:prstGeom>
        </p:spPr>
      </p:pic>
      <p:pic>
        <p:nvPicPr>
          <p:cNvPr id="39" name="Picture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799132" y="5060491"/>
            <a:ext cx="2942321" cy="448704"/>
          </a:xfrm>
          <a:prstGeom prst="rect">
            <a:avLst/>
          </a:prstGeom>
        </p:spPr>
      </p:pic>
    </p:spTree>
    <p:extLst>
      <p:ext uri="{BB962C8B-B14F-4D97-AF65-F5344CB8AC3E}">
        <p14:creationId xmlns:p14="http://schemas.microsoft.com/office/powerpoint/2010/main" val="954400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 2012_PPT_NEW LOGO">
  <a:themeElements>
    <a:clrScheme name="Custom 1">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FFFFFF"/>
      </a:hlink>
      <a:folHlink>
        <a:srgbClr val="FFFFF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57_TechEd_2012_Template_NZv1">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4.xml><?xml version="1.0" encoding="utf-8"?>
<a:theme xmlns:a="http://schemas.openxmlformats.org/drawingml/2006/main" name="Lync Template 2012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Lync_Template_2012_16x9_WHITE">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1_5-30055_Lync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TENZ 2012 Speaker Template v2">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2E10-3D8B-4831-9584-7BC82972C8E2}">
  <ds:schemaRefs>
    <ds:schemaRef ds:uri="http://purl.org/dc/dcmitype/"/>
    <ds:schemaRef ds:uri="8b529f77-48ab-4581-b468-93f09345b8aa"/>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elements/1.1/"/>
    <ds:schemaRef ds:uri="http://schemas.openxmlformats.org/package/2006/metadata/core-properties"/>
    <ds:schemaRef ds:uri="2295e2e7-0eeb-498e-8716-217bb2ee6ee3"/>
    <ds:schemaRef ds:uri="http://purl.org/dc/te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FE425-EA36-4D8C-A967-84CE3BED24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 2012_PPT_NEW LOGO</Template>
  <TotalTime>2043</TotalTime>
  <Words>3406</Words>
  <Application>Microsoft Office PowerPoint</Application>
  <PresentationFormat>Custom</PresentationFormat>
  <Paragraphs>439</Paragraphs>
  <Slides>42</Slides>
  <Notes>18</Notes>
  <HiddenSlides>0</HiddenSlides>
  <MMClips>0</MMClips>
  <ScaleCrop>false</ScaleCrop>
  <HeadingPairs>
    <vt:vector size="8" baseType="variant">
      <vt:variant>
        <vt:lpstr>Fonts Used</vt:lpstr>
      </vt:variant>
      <vt:variant>
        <vt:i4>13</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63" baseType="lpstr">
      <vt:lpstr>Segoe</vt:lpstr>
      <vt:lpstr>Segoe Light</vt:lpstr>
      <vt:lpstr>Segoe Semibold</vt:lpstr>
      <vt:lpstr>Segoe UI (Headings)</vt:lpstr>
      <vt:lpstr>Segoe UI Light (Headings)</vt:lpstr>
      <vt:lpstr>Arial</vt:lpstr>
      <vt:lpstr>Calibri</vt:lpstr>
      <vt:lpstr>Consolas</vt:lpstr>
      <vt:lpstr>Segoe Script</vt:lpstr>
      <vt:lpstr>Segoe UI</vt:lpstr>
      <vt:lpstr>Segoe UI Light</vt:lpstr>
      <vt:lpstr>Times New Roman</vt:lpstr>
      <vt:lpstr>Wingdings</vt:lpstr>
      <vt:lpstr>TechEd 2012_PPT_NEW LOGO</vt:lpstr>
      <vt:lpstr>White with Consolas font for code slides</vt:lpstr>
      <vt:lpstr>1_MS1457_TechEd_2012_Template_NZv1</vt:lpstr>
      <vt:lpstr>Lync Template 2012 - White Background</vt:lpstr>
      <vt:lpstr>Lync_Template_2012_16x9_WHITE</vt:lpstr>
      <vt:lpstr>1_5-30055_Lync Template 2012 - 16x9 - White Background</vt:lpstr>
      <vt:lpstr>TENZ 2012 Speaker Template v2</vt:lpstr>
      <vt:lpstr>Bitmap Image</vt:lpstr>
      <vt:lpstr>Software Process and Quality Management</vt:lpstr>
      <vt:lpstr>PowerPoint Presentation</vt:lpstr>
      <vt:lpstr>PowerPoint Presentation</vt:lpstr>
      <vt:lpstr>WHAT IS SIGMA ?</vt:lpstr>
      <vt:lpstr>WHAT IS SIX SIGMA?</vt:lpstr>
      <vt:lpstr>PowerPoint Presentation</vt:lpstr>
      <vt:lpstr>The Six Sigma Evolutionary Timeline</vt:lpstr>
      <vt:lpstr>PowerPoint Presentation</vt:lpstr>
      <vt:lpstr>Six Sigma Companies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proficiency in the subject matter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Lync 2013 Meeting Improvements</dc:title>
  <dc:subject>TechEd 2012; EXL316</dc:subject>
  <dc:creator>Andrew Ehrensing</dc:creator>
  <cp:keywords>TechEd 2012;EXL316</cp:keywords>
  <dc:description>Template: Jordan Cayabyab, Artitudes Design
Formatting:
Event Date: June 11-14, 2012
Event Location: Orlando, FL
Audience Type: IT Pros, Developers</dc:description>
  <cp:lastModifiedBy>Dao Khau</cp:lastModifiedBy>
  <cp:revision>154</cp:revision>
  <cp:lastPrinted>2010-05-11T05:02:34Z</cp:lastPrinted>
  <dcterms:created xsi:type="dcterms:W3CDTF">2012-09-10T08:15:36Z</dcterms:created>
  <dcterms:modified xsi:type="dcterms:W3CDTF">2013-11-01T03:40:29Z</dcterms:modified>
  <cp:category>TechEd 2012;EXL316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