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76" r:id="rId26"/>
    <p:sldId id="400" r:id="rId27"/>
    <p:sldId id="355" r:id="rId28"/>
    <p:sldId id="372" r:id="rId29"/>
    <p:sldId id="373" r:id="rId30"/>
    <p:sldId id="374" r:id="rId31"/>
    <p:sldId id="378" r:id="rId32"/>
    <p:sldId id="381" r:id="rId33"/>
    <p:sldId id="401" r:id="rId34"/>
    <p:sldId id="402" r:id="rId35"/>
    <p:sldId id="403" r:id="rId36"/>
    <p:sldId id="404" r:id="rId37"/>
    <p:sldId id="405" r:id="rId38"/>
    <p:sldId id="406" r:id="rId39"/>
    <p:sldId id="407" r:id="rId40"/>
    <p:sldId id="408"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76"/>
            <p14:sldId id="400"/>
            <p14:sldId id="355"/>
            <p14:sldId id="372"/>
            <p14:sldId id="373"/>
            <p14:sldId id="374"/>
            <p14:sldId id="378"/>
            <p14:sldId id="381"/>
            <p14:sldId id="401"/>
            <p14:sldId id="402"/>
            <p14:sldId id="403"/>
            <p14:sldId id="404"/>
            <p14:sldId id="405"/>
            <p14:sldId id="406"/>
            <p14:sldId id="407"/>
            <p14:sldId id="408"/>
          </p14:sldIdLst>
        </p14:section>
        <p14:section name="Close" id="{3E6AD11B-4286-4CC1-8788-823F9F4A55B4}">
          <p14:sldIdLst/>
        </p14:section>
        <p14:section name="Australia Tempate" id="{C776A48F-20A6-4B54-81F4-C4A8DF108F04}">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77975" autoAdjust="0"/>
  </p:normalViewPr>
  <p:slideViewPr>
    <p:cSldViewPr snapToGrid="0">
      <p:cViewPr varScale="1">
        <p:scale>
          <a:sx n="57" d="100"/>
          <a:sy n="57" d="100"/>
        </p:scale>
        <p:origin x="-1302" y="-7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28/09/2013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28/09/2013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28/09/2013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vi-VN" sz="900" kern="1200" dirty="0" smtClean="0">
                <a:solidFill>
                  <a:schemeClr val="tx1">
                    <a:alpha val="99000"/>
                  </a:schemeClr>
                </a:solidFill>
                <a:effectLst/>
                <a:latin typeface="Segoe UI" pitchFamily="34" charset="0"/>
                <a:ea typeface="+mn-ea"/>
                <a:cs typeface="+mn-cs"/>
              </a:rPr>
              <a:t>In this case is false because collecting requirements is important. It’s influenced product quality and drives the project to success or failure. In additional, gathering requirements ability to reduces risk later on. So requirements have to be specified carefully and clearly </a:t>
            </a:r>
            <a:endParaRPr lang="en-US" sz="900" kern="1200" dirty="0" smtClean="0">
              <a:solidFill>
                <a:schemeClr val="tx1">
                  <a:alpha val="99000"/>
                </a:schemeClr>
              </a:solidFill>
              <a:effectLst/>
              <a:latin typeface="Segoe UI" pitchFamily="34" charset="0"/>
              <a:ea typeface="+mn-ea"/>
              <a:cs typeface="+mn-cs"/>
            </a:endParaRPr>
          </a:p>
          <a:p>
            <a:endParaRPr lang="en-US" sz="900" kern="1200" dirty="0" smtClean="0">
              <a:solidFill>
                <a:schemeClr val="tx1">
                  <a:alpha val="99000"/>
                </a:schemeClr>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Sergey should work on requirements, and update the information continuously to stakeholder (He don’t report to Fisher).</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Those e-mails were not approved by Fisher before they were sent to Sergey, also Sergey should be approved by Russ Laughlin so that information in e-mail will be value and They will review problem to discussion again.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ru-RU" sz="900" b="1" u="sng" kern="1200" dirty="0" smtClean="0">
                <a:solidFill>
                  <a:schemeClr val="tx1">
                    <a:alpha val="99000"/>
                  </a:schemeClr>
                </a:solidFill>
                <a:effectLst/>
                <a:latin typeface="Segoe UI" pitchFamily="34" charset="0"/>
                <a:ea typeface="+mn-ea"/>
                <a:cs typeface="+mn-cs"/>
              </a:rPr>
              <a:t>:</a:t>
            </a:r>
            <a:r>
              <a:rPr lang="vi-VN" sz="900" kern="1200" dirty="0" smtClean="0">
                <a:solidFill>
                  <a:schemeClr val="tx1">
                    <a:alpha val="99000"/>
                  </a:schemeClr>
                </a:solidFill>
                <a:effectLst/>
                <a:latin typeface="Segoe UI" pitchFamily="34" charset="0"/>
                <a:ea typeface="+mn-ea"/>
                <a:cs typeface="+mn-cs"/>
              </a:rPr>
              <a:t> Fisher need to train Alex before assigning to him or find people have experience get requirement to support and share job with Alex.</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Team of Sergey didn’t effort-log record and the project didn’t estimate the number of hours before do.</a:t>
            </a:r>
            <a:endParaRPr lang="en-US" sz="900" kern="1200" dirty="0" smtClean="0">
              <a:solidFill>
                <a:schemeClr val="tx1">
                  <a:alpha val="99000"/>
                </a:schemeClr>
              </a:solidFill>
              <a:effectLst/>
              <a:latin typeface="Segoe UI" pitchFamily="34" charset="0"/>
              <a:ea typeface="+mn-ea"/>
              <a:cs typeface="+mn-cs"/>
            </a:endParaRPr>
          </a:p>
          <a:p>
            <a:endParaRPr lang="en-US" dirty="0" smtClean="0"/>
          </a:p>
          <a:p>
            <a:r>
              <a:rPr lang="en-US" sz="900" b="1" kern="1200" dirty="0" smtClean="0">
                <a:solidFill>
                  <a:schemeClr val="tx1">
                    <a:alpha val="99000"/>
                  </a:schemeClr>
                </a:solidFill>
                <a:effectLst/>
                <a:latin typeface="Segoe UI" pitchFamily="34" charset="0"/>
                <a:ea typeface="+mn-ea"/>
                <a:cs typeface="+mn-cs"/>
              </a:rPr>
              <a:t> </a:t>
            </a:r>
            <a:r>
              <a:rPr lang="vi-VN" sz="900" kern="1200" dirty="0" smtClean="0">
                <a:solidFill>
                  <a:schemeClr val="tx1">
                    <a:alpha val="99000"/>
                  </a:schemeClr>
                </a:solidFill>
                <a:effectLst/>
                <a:latin typeface="Segoe UI" pitchFamily="34" charset="0"/>
                <a:ea typeface="+mn-ea"/>
                <a:cs typeface="+mn-cs"/>
              </a:rPr>
              <a:t>In this project, budgets have to contain cost for travel</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28/09/2013 8:02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28/09/2013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Vào cuối mùa hè năm 2002, như Giáo sư Peter Johnson đã tiếp quản vị trí của giám đốc chương trình từ Giáo sư Ed Schubert. Johnson,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r>
              <a:rPr lang="en-US" sz="900" kern="1200" baseline="0" smtClean="0">
                <a:solidFill>
                  <a:schemeClr val="tx1">
                    <a:alpha val="99000"/>
                  </a:schemeClr>
                </a:solidFill>
                <a:effectLst/>
                <a:latin typeface="Segoe UI" pitchFamily="34" charset="0"/>
                <a:ea typeface="+mn-ea"/>
                <a:cs typeface="+mn-cs"/>
              </a:rPr>
              <a:t> </a:t>
            </a:r>
            <a:r>
              <a:rPr lang="en-US" sz="900" kern="1200" smtClean="0">
                <a:solidFill>
                  <a:schemeClr val="tx1">
                    <a:alpha val="99000"/>
                  </a:schemeClr>
                </a:solidFill>
                <a:effectLst/>
                <a:latin typeface="Segoe UI" pitchFamily="34" charset="0"/>
                <a:ea typeface="+mn-ea"/>
                <a:cs typeface="+mn-cs"/>
              </a:rPr>
              <a:t>một người tiên phong trong lĩnh vực kiến trúc phần mềm, quyết định tăng sự hiện diện web của các chương trình chuyên nghiệp trong công nghệ phần mềm thông qua việc triển khai của một giao diện web mới.</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smtClean="0">
                <a:solidFill>
                  <a:schemeClr val="tx1">
                    <a:alpha val="99000"/>
                  </a:schemeClr>
                </a:solidFill>
                <a:effectLst/>
                <a:latin typeface="Segoe UI" pitchFamily="34" charset="0"/>
                <a:ea typeface="+mn-ea"/>
                <a:cs typeface="+mn-cs"/>
              </a:rPr>
              <a:t>- During the 2002–2003 time frame.,a small budget, and a short time frame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en-US" sz="900" kern="1200" smtClean="0">
                <a:solidFill>
                  <a:schemeClr val="tx1">
                    <a:alpha val="99000"/>
                  </a:schemeClr>
                </a:solidFill>
                <a:effectLst/>
                <a:latin typeface="Segoe UI" pitchFamily="34" charset="0"/>
                <a:ea typeface="+mn-ea"/>
                <a:cs typeface="+mn-cs"/>
              </a:rPr>
              <a:t>Ông đã cho dự án để Fisher, người đã gia nhập bộ chỉ một vài tháng trước khi có kinh nghiệm trước đây của mình tại thiết kế thành công</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Russoft Technologies Corporation Được thành lập ban đầu vào năm 1989 bởi Russ Laughlin</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r>
              <a:rPr lang="en-US" sz="900" kern="1200" baseline="0" smtClean="0">
                <a:solidFill>
                  <a:schemeClr val="tx1">
                    <a:alpha val="99000"/>
                  </a:schemeClr>
                </a:solidFill>
                <a:effectLst/>
                <a:latin typeface="Segoe UI" pitchFamily="34" charset="0"/>
                <a:ea typeface="+mn-ea"/>
                <a:cs typeface="+mn-cs"/>
              </a:rPr>
              <a:t> </a:t>
            </a:r>
            <a:r>
              <a:rPr lang="en-US" sz="900" kern="1200" smtClean="0">
                <a:solidFill>
                  <a:schemeClr val="tx1">
                    <a:alpha val="99000"/>
                  </a:schemeClr>
                </a:solidFill>
                <a:effectLst/>
                <a:latin typeface="Segoe UI" pitchFamily="34" charset="0"/>
                <a:ea typeface="+mn-ea"/>
                <a:cs typeface="+mn-cs"/>
              </a:rPr>
              <a:t>Russoft Technologies Corporation là một nhà phát triển phần mềm nhỏ chuyên về phát triển tùy chỉnh cho thị trường Bắc Mỹ địa phương với một khách hàng thành lập nhỏ ở Canada và Hoa Kỳ.</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Vào năm 2001, Russoft có bốn trụ sở làm việc trên toàn thế giới, với Toronto và Moscow như các trung tâm lớn và với Phoenix và Almaty</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3773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28/09/2013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28/09/2013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28/09/2013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He should to planning to identify and manage risk when choosing partner is a foreign company. Communication is one of the important issues, the differences in language and culture as possible so planning to avoid risks that should be.</a:t>
            </a:r>
            <a:endParaRPr lang="en-US" sz="900" kern="1200" dirty="0" smtClean="0">
              <a:solidFill>
                <a:schemeClr val="tx1">
                  <a:alpha val="99000"/>
                </a:schemeClr>
              </a:solidFill>
              <a:effectLst/>
              <a:latin typeface="Segoe UI" pitchFamily="34" charset="0"/>
              <a:ea typeface="+mn-ea"/>
              <a:cs typeface="+mn-cs"/>
            </a:endParaRPr>
          </a:p>
          <a:p>
            <a:r>
              <a:rPr lang="en-US" dirty="0" err="1" smtClean="0"/>
              <a:t>Xác</a:t>
            </a:r>
            <a:r>
              <a:rPr lang="en-US" baseline="0" dirty="0" smtClean="0"/>
              <a:t> </a:t>
            </a:r>
            <a:r>
              <a:rPr lang="en-US" baseline="0" dirty="0" err="1" smtClean="0"/>
              <a:t>định</a:t>
            </a:r>
            <a:r>
              <a:rPr lang="en-US" baseline="0" dirty="0" smtClean="0"/>
              <a:t> </a:t>
            </a:r>
            <a:r>
              <a:rPr lang="en-US" baseline="0" dirty="0" err="1" smtClean="0"/>
              <a:t>rõ</a:t>
            </a:r>
            <a:r>
              <a:rPr lang="en-US" baseline="0" dirty="0" smtClean="0"/>
              <a:t> </a:t>
            </a:r>
            <a:r>
              <a:rPr lang="en-US" baseline="0" dirty="0" err="1" smtClean="0"/>
              <a:t>ràng</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28/09/2013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theme" Target="../theme/theme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4.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1.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1.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1.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br>
              <a:rPr lang="en-US" dirty="0" smtClean="0"/>
            </a:br>
            <a:r>
              <a:rPr lang="en-US" dirty="0" smtClean="0"/>
              <a:t>Relating to Subject</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091886"/>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1924605"/>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2766454"/>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637327"/>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199560"/>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03227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3745001"/>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5278691"/>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538636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 (SMA)</a:t>
            </a:r>
            <a:endParaRPr lang="en-US" sz="2400" dirty="0"/>
          </a:p>
        </p:txBody>
      </p:sp>
      <p:sp>
        <p:nvSpPr>
          <p:cNvPr id="16" name="Rectangle 15"/>
          <p:cNvSpPr/>
          <p:nvPr/>
        </p:nvSpPr>
        <p:spPr>
          <a:xfrm>
            <a:off x="553570" y="289761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
        <p:nvSpPr>
          <p:cNvPr id="19" name="Rectangle 18"/>
          <p:cNvSpPr/>
          <p:nvPr/>
        </p:nvSpPr>
        <p:spPr bwMode="auto">
          <a:xfrm>
            <a:off x="391226" y="4437862"/>
            <a:ext cx="11512682" cy="640080"/>
          </a:xfrm>
          <a:prstGeom prst="rect">
            <a:avLst/>
          </a:prstGeom>
          <a:solidFill>
            <a:srgbClr val="00B050"/>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0" name="Rectangle 19"/>
          <p:cNvSpPr/>
          <p:nvPr/>
        </p:nvSpPr>
        <p:spPr>
          <a:xfrm>
            <a:off x="535462" y="454553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t>Application Development Practices (ADP)</a:t>
            </a:r>
            <a:endParaRPr lang="en-US" sz="2400" dirty="0"/>
          </a:p>
        </p:txBody>
      </p:sp>
    </p:spTree>
    <p:extLst>
      <p:ext uri="{BB962C8B-B14F-4D97-AF65-F5344CB8AC3E}">
        <p14:creationId xmlns:p14="http://schemas.microsoft.com/office/powerpoint/2010/main" val="10997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0-#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0-#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28735625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4577925" y="4783787"/>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Tree>
    <p:extLst>
      <p:ext uri="{BB962C8B-B14F-4D97-AF65-F5344CB8AC3E}">
        <p14:creationId xmlns:p14="http://schemas.microsoft.com/office/powerpoint/2010/main" val="247630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572808"/>
            <a:ext cx="5840483"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11"/>
          <p:cNvSpPr txBox="1">
            <a:spLocks/>
          </p:cNvSpPr>
          <p:nvPr/>
        </p:nvSpPr>
        <p:spPr>
          <a:xfrm>
            <a:off x="4690883" y="3793471"/>
            <a:ext cx="706228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83892"/>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
        <p:nvSpPr>
          <p:cNvPr id="10" name="Rectangle 9"/>
          <p:cNvSpPr/>
          <p:nvPr/>
        </p:nvSpPr>
        <p:spPr>
          <a:xfrm>
            <a:off x="4577925" y="2583338"/>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249135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224899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77520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902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66246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415749933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431</TotalTime>
  <Words>4475</Words>
  <Application>Microsoft Office PowerPoint</Application>
  <PresentationFormat>Custom</PresentationFormat>
  <Paragraphs>385</Paragraphs>
  <Slides>31</Slides>
  <Notes>15</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Correctly &amp; Incorrectly Relating to Subject</vt:lpstr>
      <vt:lpstr>Relating to Subject at hand</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58</cp:revision>
  <cp:lastPrinted>2010-05-11T05:02:34Z</cp:lastPrinted>
  <dcterms:created xsi:type="dcterms:W3CDTF">2012-09-10T08:15:36Z</dcterms:created>
  <dcterms:modified xsi:type="dcterms:W3CDTF">2013-09-28T01:03:14Z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