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82" r:id="rId3"/>
    <p:sldId id="268" r:id="rId4"/>
    <p:sldId id="289" r:id="rId5"/>
    <p:sldId id="284" r:id="rId6"/>
    <p:sldId id="290" r:id="rId7"/>
    <p:sldId id="291" r:id="rId8"/>
    <p:sldId id="292" r:id="rId9"/>
    <p:sldId id="295" r:id="rId10"/>
    <p:sldId id="293" r:id="rId11"/>
    <p:sldId id="294" r:id="rId12"/>
    <p:sldId id="296" r:id="rId13"/>
    <p:sldId id="288" r:id="rId14"/>
    <p:sldId id="298" r:id="rId15"/>
    <p:sldId id="299" r:id="rId16"/>
    <p:sldId id="300" r:id="rId17"/>
    <p:sldId id="276" r:id="rId18"/>
  </p:sldIdLst>
  <p:sldSz cx="7620000" cy="5715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orient="horz" pos="666" userDrawn="1">
          <p15:clr>
            <a:srgbClr val="A4A3A4"/>
          </p15:clr>
        </p15:guide>
        <p15:guide id="3" orient="horz" pos="1135" userDrawn="1">
          <p15:clr>
            <a:srgbClr val="A4A3A4"/>
          </p15:clr>
        </p15:guide>
        <p15:guide id="4" pos="2400" userDrawn="1">
          <p15:clr>
            <a:srgbClr val="A4A3A4"/>
          </p15:clr>
        </p15:guide>
        <p15:guide id="5" pos="2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4312E"/>
    <a:srgbClr val="94C255"/>
    <a:srgbClr val="B6D48D"/>
    <a:srgbClr val="C3E3DA"/>
    <a:srgbClr val="422F20"/>
    <a:srgbClr val="D1B69F"/>
    <a:srgbClr val="A3D3C5"/>
    <a:srgbClr val="FFFAE7"/>
    <a:srgbClr val="F4F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440" y="138"/>
      </p:cViewPr>
      <p:guideLst>
        <p:guide orient="horz" pos="1800"/>
        <p:guide orient="horz" pos="666"/>
        <p:guide orient="horz" pos="1135"/>
        <p:guide pos="2400"/>
        <p:guide pos="2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B8E7A-0CAD-4211-A8B4-4904BFD6EA77}" type="datetimeFigureOut">
              <a:rPr lang="en-US" smtClean="0"/>
              <a:t>10/5/2013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12B91-7657-4F21-8BE0-A3CBF37DB14A}" type="slidenum">
              <a:rPr lang="en-US" smtClean="0"/>
              <a:t>‹#›</a:t>
            </a:fld>
            <a:endParaRPr lang="en-US"/>
          </a:p>
        </p:txBody>
      </p:sp>
    </p:spTree>
    <p:extLst>
      <p:ext uri="{BB962C8B-B14F-4D97-AF65-F5344CB8AC3E}">
        <p14:creationId xmlns:p14="http://schemas.microsoft.com/office/powerpoint/2010/main" val="630743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C12B91-7657-4F21-8BE0-A3CBF37DB14A}" type="slidenum">
              <a:rPr lang="en-US" smtClean="0"/>
              <a:t>1</a:t>
            </a:fld>
            <a:endParaRPr lang="en-US"/>
          </a:p>
        </p:txBody>
      </p:sp>
    </p:spTree>
    <p:extLst>
      <p:ext uri="{BB962C8B-B14F-4D97-AF65-F5344CB8AC3E}">
        <p14:creationId xmlns:p14="http://schemas.microsoft.com/office/powerpoint/2010/main" val="1775510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2804" y="-15893"/>
            <a:ext cx="6453098" cy="3420000"/>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4" name="Rectangle 13"/>
          <p:cNvSpPr/>
          <p:nvPr userDrawn="1"/>
        </p:nvSpPr>
        <p:spPr>
          <a:xfrm>
            <a:off x="6484928" y="3420001"/>
            <a:ext cx="1135072" cy="2295000"/>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6" name="Rectangle 15"/>
          <p:cNvSpPr/>
          <p:nvPr userDrawn="1"/>
        </p:nvSpPr>
        <p:spPr>
          <a:xfrm>
            <a:off x="0" y="3440442"/>
            <a:ext cx="6484928" cy="2295000"/>
          </a:xfrm>
          <a:prstGeom prst="rect">
            <a:avLst/>
          </a:prstGeom>
          <a:solidFill>
            <a:srgbClr val="8BB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 name="Rectangle 16"/>
          <p:cNvSpPr/>
          <p:nvPr userDrawn="1"/>
        </p:nvSpPr>
        <p:spPr>
          <a:xfrm>
            <a:off x="6484928" y="0"/>
            <a:ext cx="1135072" cy="3420001"/>
          </a:xfrm>
          <a:prstGeom prst="rect">
            <a:avLst/>
          </a:prstGeom>
          <a:solidFill>
            <a:srgbClr val="8BB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3649588"/>
            <a:ext cx="5334000" cy="1460500"/>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3440491"/>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484928"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7328168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image">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34312E"/>
              </a:solidFill>
            </a:endParaRPr>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509967" y="1633364"/>
            <a:ext cx="3729033"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34312E"/>
              </a:solidFill>
            </a:endParaRPr>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05/10/2013</a:t>
            </a:fld>
            <a:endParaRPr lang="en-GB" dirty="0"/>
          </a:p>
        </p:txBody>
      </p:sp>
      <p:sp>
        <p:nvSpPr>
          <p:cNvPr id="5" name="Picture Placeholder 4"/>
          <p:cNvSpPr>
            <a:spLocks noGrp="1"/>
          </p:cNvSpPr>
          <p:nvPr>
            <p:ph type="pic" sz="quarter" idx="15"/>
          </p:nvPr>
        </p:nvSpPr>
        <p:spPr>
          <a:xfrm>
            <a:off x="488394" y="1777381"/>
            <a:ext cx="2759666" cy="3024336"/>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4030830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video">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509967" y="1633364"/>
            <a:ext cx="3729033"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05/10/2013</a:t>
            </a:fld>
            <a:endParaRPr lang="en-GB" dirty="0"/>
          </a:p>
        </p:txBody>
      </p:sp>
      <p:sp>
        <p:nvSpPr>
          <p:cNvPr id="6" name="Media Placeholder 5"/>
          <p:cNvSpPr>
            <a:spLocks noGrp="1"/>
          </p:cNvSpPr>
          <p:nvPr>
            <p:ph type="media" sz="quarter" idx="15"/>
          </p:nvPr>
        </p:nvSpPr>
        <p:spPr>
          <a:xfrm>
            <a:off x="390261" y="1814357"/>
            <a:ext cx="3059906" cy="2376661"/>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4004650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1633364"/>
            <a:ext cx="6858000" cy="3471773"/>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622894" y="5422081"/>
            <a:ext cx="1778000" cy="304271"/>
          </a:xfrm>
        </p:spPr>
        <p:txBody>
          <a:bodyPr/>
          <a:lstStyle>
            <a:lvl1pPr algn="ctr">
              <a:defRPr sz="1000" b="1" i="1">
                <a:solidFill>
                  <a:srgbClr val="FFFFFF"/>
                </a:solidFill>
                <a:latin typeface="Georgia" pitchFamily="18" charset="0"/>
              </a:defRPr>
            </a:lvl1pPr>
          </a:lstStyle>
          <a:p>
            <a:fld id="{58F9BFDF-4CE1-48F8-B8FC-2855FFBFC5D7}" type="datetimeFigureOut">
              <a:rPr lang="en-GB" smtClean="0"/>
              <a:pPr/>
              <a:t>05/10/2013</a:t>
            </a:fld>
            <a:endParaRPr lang="en-GB" dirty="0"/>
          </a:p>
        </p:txBody>
      </p:sp>
      <p:pic>
        <p:nvPicPr>
          <p:cNvPr id="21" name="Picture 20">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22" name="Picture 21">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8564899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Profiles">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2189820" y="1978015"/>
            <a:ext cx="5049180" cy="3255749"/>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05/10/2013</a:t>
            </a:fld>
            <a:endParaRPr lang="en-GB" dirty="0"/>
          </a:p>
        </p:txBody>
      </p:sp>
      <p:sp>
        <p:nvSpPr>
          <p:cNvPr id="5" name="Text Placeholder 4"/>
          <p:cNvSpPr>
            <a:spLocks noGrp="1"/>
          </p:cNvSpPr>
          <p:nvPr>
            <p:ph type="body" sz="quarter" idx="15" hasCustomPrompt="1"/>
          </p:nvPr>
        </p:nvSpPr>
        <p:spPr>
          <a:xfrm>
            <a:off x="2282263" y="1401928"/>
            <a:ext cx="5042759" cy="504825"/>
          </a:xfrm>
          <a:solidFill>
            <a:srgbClr val="422F20"/>
          </a:solidFill>
        </p:spPr>
        <p:txBody>
          <a:bodyPr/>
          <a:lstStyle>
            <a:lvl1pPr marL="0" indent="0">
              <a:buNone/>
              <a:defRPr baseline="0">
                <a:solidFill>
                  <a:srgbClr val="FFFAE7"/>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Team member Title here</a:t>
            </a:r>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154795578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rvices - Detail">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05/10/2013</a:t>
            </a:fld>
            <a:endParaRPr lang="en-GB" dirty="0"/>
          </a:p>
        </p:txBody>
      </p:sp>
      <p:sp>
        <p:nvSpPr>
          <p:cNvPr id="5" name="Text Placeholder 4"/>
          <p:cNvSpPr>
            <a:spLocks noGrp="1"/>
          </p:cNvSpPr>
          <p:nvPr>
            <p:ph type="body" sz="quarter" idx="15" hasCustomPrompt="1"/>
          </p:nvPr>
        </p:nvSpPr>
        <p:spPr>
          <a:xfrm>
            <a:off x="-2804" y="1705372"/>
            <a:ext cx="5012938" cy="1008112"/>
          </a:xfrm>
          <a:solidFill>
            <a:srgbClr val="94C255"/>
          </a:solidFill>
        </p:spPr>
        <p:txBody>
          <a:bodyPr>
            <a:noAutofit/>
          </a:bodyPr>
          <a:lstStyle>
            <a:lvl1pPr marL="0" indent="0" algn="r">
              <a:buNone/>
              <a:defRPr sz="5400" baseline="0">
                <a:solidFill>
                  <a:srgbClr val="FFFFFF"/>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Service title here</a:t>
            </a:r>
            <a:endParaRPr lang="en-GB" dirty="0"/>
          </a:p>
        </p:txBody>
      </p:sp>
      <p:sp>
        <p:nvSpPr>
          <p:cNvPr id="6" name="Picture Placeholder 5"/>
          <p:cNvSpPr>
            <a:spLocks noGrp="1"/>
          </p:cNvSpPr>
          <p:nvPr>
            <p:ph type="pic" sz="quarter" idx="16"/>
          </p:nvPr>
        </p:nvSpPr>
        <p:spPr>
          <a:xfrm>
            <a:off x="-7337" y="830564"/>
            <a:ext cx="7620000" cy="4619625"/>
          </a:xfrm>
        </p:spPr>
        <p:txBody>
          <a:bodyPr/>
          <a:lstStyle/>
          <a:p>
            <a:endParaRPr lang="en-GB"/>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104914040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2181720"/>
            <a:ext cx="3248980" cy="2895708"/>
          </a:xfrm>
        </p:spPr>
        <p:txBody>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390261" y="1689400"/>
            <a:ext cx="3239719"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9" name="Content Placeholder 2"/>
          <p:cNvSpPr>
            <a:spLocks noGrp="1"/>
          </p:cNvSpPr>
          <p:nvPr>
            <p:ph idx="12"/>
          </p:nvPr>
        </p:nvSpPr>
        <p:spPr>
          <a:xfrm>
            <a:off x="3860911" y="2181100"/>
            <a:ext cx="3368993" cy="2895708"/>
          </a:xfrm>
        </p:spPr>
        <p:txBody>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3870172" y="1688780"/>
            <a:ext cx="3360208"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12" name="Rectangle 11"/>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4"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5"/>
          </p:nvPr>
        </p:nvSpPr>
        <p:spPr>
          <a:xfrm>
            <a:off x="1889787" y="5422081"/>
            <a:ext cx="17780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05/10/2013</a:t>
            </a:fld>
            <a:endParaRPr lang="en-GB" dirty="0"/>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6" name="Picture 15">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803653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2181720"/>
            <a:ext cx="20488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390262" y="1689400"/>
            <a:ext cx="2040098"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9" name="Content Placeholder 2"/>
          <p:cNvSpPr>
            <a:spLocks noGrp="1"/>
          </p:cNvSpPr>
          <p:nvPr>
            <p:ph idx="12"/>
          </p:nvPr>
        </p:nvSpPr>
        <p:spPr>
          <a:xfrm>
            <a:off x="2704508" y="2181100"/>
            <a:ext cx="22202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2704508" y="1688780"/>
            <a:ext cx="2220247"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2" name="Content Placeholder 2"/>
          <p:cNvSpPr>
            <a:spLocks noGrp="1"/>
          </p:cNvSpPr>
          <p:nvPr>
            <p:ph idx="14"/>
          </p:nvPr>
        </p:nvSpPr>
        <p:spPr>
          <a:xfrm>
            <a:off x="5122092" y="2188027"/>
            <a:ext cx="22202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3" name="Text Placeholder 4"/>
          <p:cNvSpPr>
            <a:spLocks noGrp="1"/>
          </p:cNvSpPr>
          <p:nvPr>
            <p:ph type="body" sz="quarter" idx="15" hasCustomPrompt="1"/>
          </p:nvPr>
        </p:nvSpPr>
        <p:spPr>
          <a:xfrm>
            <a:off x="5122092" y="1695707"/>
            <a:ext cx="2220247"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4" name="Rectangle 13"/>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Text Placeholder 12"/>
          <p:cNvSpPr>
            <a:spLocks noGrp="1"/>
          </p:cNvSpPr>
          <p:nvPr>
            <p:ph type="body" sz="quarter" idx="16"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6" name="Date Placeholder 13"/>
          <p:cNvSpPr>
            <a:spLocks noGrp="1"/>
          </p:cNvSpPr>
          <p:nvPr>
            <p:ph type="dt" sz="half" idx="17"/>
          </p:nvPr>
        </p:nvSpPr>
        <p:spPr>
          <a:xfrm>
            <a:off x="1889787" y="5422081"/>
            <a:ext cx="17780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05/10/2013</a:t>
            </a:fld>
            <a:endParaRPr lang="en-GB" dirty="0"/>
          </a:p>
        </p:txBody>
      </p:sp>
      <p:pic>
        <p:nvPicPr>
          <p:cNvPr id="17" name="Picture 16">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8" name="Picture 17">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5810941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
    <p:spTree>
      <p:nvGrpSpPr>
        <p:cNvPr id="1" name=""/>
        <p:cNvGrpSpPr/>
        <p:nvPr/>
      </p:nvGrpSpPr>
      <p:grpSpPr>
        <a:xfrm>
          <a:off x="0" y="0"/>
          <a:ext cx="0" cy="0"/>
          <a:chOff x="0" y="0"/>
          <a:chExt cx="0" cy="0"/>
        </a:xfrm>
      </p:grpSpPr>
      <p:sp>
        <p:nvSpPr>
          <p:cNvPr id="8" name="Rectangle 7"/>
          <p:cNvSpPr/>
          <p:nvPr userDrawn="1"/>
        </p:nvSpPr>
        <p:spPr>
          <a:xfrm>
            <a:off x="-2804" y="-2040"/>
            <a:ext cx="6453098" cy="4371707"/>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 name="Rectangle 8"/>
          <p:cNvSpPr/>
          <p:nvPr userDrawn="1"/>
        </p:nvSpPr>
        <p:spPr>
          <a:xfrm>
            <a:off x="6484928" y="4369667"/>
            <a:ext cx="1135072" cy="13453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 name="Rectangle 9"/>
          <p:cNvSpPr/>
          <p:nvPr userDrawn="1"/>
        </p:nvSpPr>
        <p:spPr>
          <a:xfrm>
            <a:off x="0" y="4441677"/>
            <a:ext cx="6484928" cy="127332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1" name="Rectangle 10"/>
          <p:cNvSpPr/>
          <p:nvPr userDrawn="1"/>
        </p:nvSpPr>
        <p:spPr>
          <a:xfrm>
            <a:off x="6484928" y="-1"/>
            <a:ext cx="1135072" cy="4369668"/>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4687968"/>
            <a:ext cx="5334000" cy="576064"/>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390449"/>
            <a:ext cx="6487733"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484928"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4" name="Picture Placeholder 3"/>
          <p:cNvSpPr>
            <a:spLocks noGrp="1"/>
          </p:cNvSpPr>
          <p:nvPr>
            <p:ph type="pic" sz="quarter" idx="10"/>
          </p:nvPr>
        </p:nvSpPr>
        <p:spPr>
          <a:xfrm>
            <a:off x="6510299" y="-1"/>
            <a:ext cx="1140128" cy="5715001"/>
          </a:xfrm>
          <a:solidFill>
            <a:srgbClr val="94C255"/>
          </a:solidFill>
        </p:spPr>
        <p:txBody>
          <a:bodyPr/>
          <a:lstStyle/>
          <a:p>
            <a:endParaRPr lang="en-GB"/>
          </a:p>
        </p:txBody>
      </p:sp>
    </p:spTree>
    <p:extLst>
      <p:ext uri="{BB962C8B-B14F-4D97-AF65-F5344CB8AC3E}">
        <p14:creationId xmlns:p14="http://schemas.microsoft.com/office/powerpoint/2010/main" val="25419150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8" name="Rectangle 7"/>
          <p:cNvSpPr/>
          <p:nvPr userDrawn="1"/>
        </p:nvSpPr>
        <p:spPr>
          <a:xfrm>
            <a:off x="-2804" y="-15894"/>
            <a:ext cx="7622804" cy="474560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110970"/>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8584976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4729708"/>
          </a:xfrm>
        </p:spPr>
        <p:txBody>
          <a:bodyPr/>
          <a:lstStyle/>
          <a:p>
            <a:endParaRPr lang="en-GB"/>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110970"/>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1693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5715000"/>
          </a:xfrm>
        </p:spPr>
        <p:txBody>
          <a:bodyPr/>
          <a:lstStyle/>
          <a:p>
            <a:endParaRPr lang="en-GB" dirty="0"/>
          </a:p>
        </p:txBody>
      </p:sp>
      <p:sp>
        <p:nvSpPr>
          <p:cNvPr id="6" name="Text Placeholder 4"/>
          <p:cNvSpPr>
            <a:spLocks noGrp="1"/>
          </p:cNvSpPr>
          <p:nvPr>
            <p:ph type="body" sz="quarter" idx="11" hasCustomPrompt="1"/>
          </p:nvPr>
        </p:nvSpPr>
        <p:spPr>
          <a:xfrm>
            <a:off x="0" y="1202060"/>
            <a:ext cx="4349750" cy="1511424"/>
          </a:xfrm>
          <a:solidFill>
            <a:srgbClr val="FFFFFF"/>
          </a:solidFill>
        </p:spPr>
        <p:txBody>
          <a:bodyPr tIns="396000" anchor="ctr" anchorCtr="0">
            <a:noAutofit/>
          </a:bodyPr>
          <a:lstStyle>
            <a:lvl1pPr marL="0" indent="0" algn="r">
              <a:lnSpc>
                <a:spcPts val="4100"/>
              </a:lnSpc>
              <a:buNone/>
              <a:defRPr sz="6600">
                <a:solidFill>
                  <a:srgbClr val="34312E"/>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
        <p:nvSpPr>
          <p:cNvPr id="7" name="Text Placeholder 4"/>
          <p:cNvSpPr>
            <a:spLocks noGrp="1"/>
          </p:cNvSpPr>
          <p:nvPr>
            <p:ph type="body" sz="quarter" idx="12" hasCustomPrompt="1"/>
          </p:nvPr>
        </p:nvSpPr>
        <p:spPr>
          <a:xfrm>
            <a:off x="2789887" y="3001516"/>
            <a:ext cx="4829803" cy="864096"/>
          </a:xfrm>
          <a:solidFill>
            <a:srgbClr val="94C255"/>
          </a:solidFill>
        </p:spPr>
        <p:txBody>
          <a:bodyPr tIns="216000" anchor="ctr" anchorCtr="0">
            <a:noAutofit/>
          </a:bodyPr>
          <a:lstStyle>
            <a:lvl1pPr marL="0" indent="0" algn="l">
              <a:lnSpc>
                <a:spcPts val="3000"/>
              </a:lnSpc>
              <a:spcBef>
                <a:spcPts val="600"/>
              </a:spcBef>
              <a:spcAft>
                <a:spcPts val="0"/>
              </a:spcAft>
              <a:buNone/>
              <a:defRPr sz="4400">
                <a:solidFill>
                  <a:srgbClr val="FFFFFF"/>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sub title</a:t>
            </a:r>
            <a:endParaRPr lang="en-GB" dirty="0"/>
          </a:p>
        </p:txBody>
      </p:sp>
    </p:spTree>
    <p:extLst>
      <p:ext uri="{BB962C8B-B14F-4D97-AF65-F5344CB8AC3E}">
        <p14:creationId xmlns:p14="http://schemas.microsoft.com/office/powerpoint/2010/main" val="31041277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ith full screen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5715000"/>
          </a:xfrm>
        </p:spPr>
        <p:txBody>
          <a:bodyPr/>
          <a:lstStyle/>
          <a:p>
            <a:endParaRPr lang="en-GB"/>
          </a:p>
        </p:txBody>
      </p:sp>
      <p:sp>
        <p:nvSpPr>
          <p:cNvPr id="5" name="Text Placeholder 4"/>
          <p:cNvSpPr>
            <a:spLocks noGrp="1"/>
          </p:cNvSpPr>
          <p:nvPr>
            <p:ph type="body" sz="quarter" idx="11" hasCustomPrompt="1"/>
          </p:nvPr>
        </p:nvSpPr>
        <p:spPr>
          <a:xfrm>
            <a:off x="0" y="1202060"/>
            <a:ext cx="4349750" cy="1511424"/>
          </a:xfrm>
          <a:solidFill>
            <a:srgbClr val="FFFFFF"/>
          </a:solidFill>
        </p:spPr>
        <p:txBody>
          <a:bodyPr tIns="396000" rIns="180000" anchor="ctr" anchorCtr="0">
            <a:noAutofit/>
          </a:bodyPr>
          <a:lstStyle>
            <a:lvl1pPr marL="0" indent="0" algn="r">
              <a:lnSpc>
                <a:spcPts val="4100"/>
              </a:lnSpc>
              <a:buNone/>
              <a:defRPr sz="6600">
                <a:solidFill>
                  <a:srgbClr val="34312E"/>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Tree>
    <p:extLst>
      <p:ext uri="{BB962C8B-B14F-4D97-AF65-F5344CB8AC3E}">
        <p14:creationId xmlns:p14="http://schemas.microsoft.com/office/powerpoint/2010/main" val="8107543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Alt">
    <p:spTree>
      <p:nvGrpSpPr>
        <p:cNvPr id="1" name=""/>
        <p:cNvGrpSpPr/>
        <p:nvPr/>
      </p:nvGrpSpPr>
      <p:grpSpPr>
        <a:xfrm>
          <a:off x="0" y="0"/>
          <a:ext cx="0" cy="0"/>
          <a:chOff x="0" y="0"/>
          <a:chExt cx="0" cy="0"/>
        </a:xfrm>
      </p:grpSpPr>
      <p:sp>
        <p:nvSpPr>
          <p:cNvPr id="7" name="Title 6"/>
          <p:cNvSpPr>
            <a:spLocks noGrp="1"/>
          </p:cNvSpPr>
          <p:nvPr>
            <p:ph type="title"/>
          </p:nvPr>
        </p:nvSpPr>
        <p:spPr>
          <a:xfrm>
            <a:off x="329613" y="359028"/>
            <a:ext cx="5940660" cy="3060682"/>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048627"/>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2630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tement / Quot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0" y="1079447"/>
            <a:ext cx="7620000" cy="3060682"/>
          </a:xfrm>
        </p:spPr>
        <p:txBody>
          <a:bodyPr>
            <a:normAutofit/>
          </a:bodyPr>
          <a:lstStyle>
            <a:lvl1pPr algn="ctr">
              <a:lnSpc>
                <a:spcPts val="6000"/>
              </a:lnSpc>
              <a:defRPr sz="7200">
                <a:solidFill>
                  <a:srgbClr val="34312E"/>
                </a:solidFill>
              </a:defRPr>
            </a:lvl1pPr>
          </a:lstStyle>
          <a:p>
            <a:r>
              <a:rPr lang="en-US" dirty="0" smtClean="0"/>
              <a:t>Click to edit Master </a:t>
            </a:r>
            <a:br>
              <a:rPr lang="en-US" dirty="0" smtClean="0"/>
            </a:br>
            <a:r>
              <a:rPr lang="en-US" dirty="0" smtClean="0"/>
              <a:t>title style</a:t>
            </a:r>
            <a:endParaRPr lang="en-GB" dirty="0"/>
          </a:p>
        </p:txBody>
      </p:sp>
      <p:cxnSp>
        <p:nvCxnSpPr>
          <p:cNvPr id="13" name="Straight Connector 12"/>
          <p:cNvCxnSpPr/>
          <p:nvPr userDrawn="1"/>
        </p:nvCxnSpPr>
        <p:spPr>
          <a:xfrm>
            <a:off x="-2804" y="5249242"/>
            <a:ext cx="7622804" cy="0"/>
          </a:xfrm>
          <a:prstGeom prst="line">
            <a:avLst/>
          </a:prstGeom>
          <a:ln w="76200">
            <a:solidFill>
              <a:srgbClr val="94C25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4684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1633364"/>
            <a:ext cx="6858000" cy="3471773"/>
          </a:xfrm>
        </p:spPr>
        <p:txBody>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05/10/2013</a:t>
            </a:fld>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576238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866"/>
            <a:ext cx="68580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81000" y="1333501"/>
            <a:ext cx="68580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381000" y="5296960"/>
            <a:ext cx="17780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8F9BFDF-4CE1-48F8-B8FC-2855FFBFC5D7}" type="datetimeFigureOut">
              <a:rPr lang="en-GB" smtClean="0"/>
              <a:pPr/>
              <a:t>05/10/2013</a:t>
            </a:fld>
            <a:endParaRPr lang="en-GB"/>
          </a:p>
        </p:txBody>
      </p:sp>
      <p:sp>
        <p:nvSpPr>
          <p:cNvPr id="5" name="Footer Placeholder 4"/>
          <p:cNvSpPr>
            <a:spLocks noGrp="1"/>
          </p:cNvSpPr>
          <p:nvPr>
            <p:ph type="ftr" sz="quarter" idx="3"/>
          </p:nvPr>
        </p:nvSpPr>
        <p:spPr>
          <a:xfrm>
            <a:off x="2603500" y="5296960"/>
            <a:ext cx="24130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461000" y="5296960"/>
            <a:ext cx="17780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EAB67D7-7A55-4FE7-B8C5-124913342717}" type="slidenum">
              <a:rPr lang="en-GB" smtClean="0"/>
              <a:pPr/>
              <a:t>‹#›</a:t>
            </a:fld>
            <a:endParaRPr lang="en-GB"/>
          </a:p>
        </p:txBody>
      </p:sp>
      <p:pic>
        <p:nvPicPr>
          <p:cNvPr id="7" name="Picture 6">
            <a:hlinkClick r:id="" action="ppaction://hlinkshowjump?jump=nextslide"/>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7029044" y="5455264"/>
            <a:ext cx="421108" cy="178809"/>
          </a:xfrm>
          <a:prstGeom prst="rect">
            <a:avLst/>
          </a:prstGeom>
        </p:spPr>
      </p:pic>
      <p:pic>
        <p:nvPicPr>
          <p:cNvPr id="8" name="Picture 7">
            <a:hlinkClick r:id="" action="ppaction://hlinkshowjump?jump=previousslide"/>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350619" y="5455263"/>
            <a:ext cx="557158" cy="178809"/>
          </a:xfrm>
          <a:prstGeom prst="rect">
            <a:avLst/>
          </a:prstGeom>
        </p:spPr>
      </p:pic>
    </p:spTree>
    <p:extLst>
      <p:ext uri="{BB962C8B-B14F-4D97-AF65-F5344CB8AC3E}">
        <p14:creationId xmlns:p14="http://schemas.microsoft.com/office/powerpoint/2010/main" val="2664834944"/>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3" r:id="rId3"/>
    <p:sldLayoutId id="2147483668" r:id="rId4"/>
    <p:sldLayoutId id="2147483670" r:id="rId5"/>
    <p:sldLayoutId id="2147483669" r:id="rId6"/>
    <p:sldLayoutId id="2147483664" r:id="rId7"/>
    <p:sldLayoutId id="2147483673" r:id="rId8"/>
    <p:sldLayoutId id="2147483650" r:id="rId9"/>
    <p:sldLayoutId id="2147483671" r:id="rId10"/>
    <p:sldLayoutId id="2147483672" r:id="rId11"/>
    <p:sldLayoutId id="2147483661" r:id="rId12"/>
    <p:sldLayoutId id="2147483662" r:id="rId13"/>
    <p:sldLayoutId id="2147483667" r:id="rId14"/>
    <p:sldLayoutId id="2147483660" r:id="rId15"/>
    <p:sldLayoutId id="2147483666" r:id="rId16"/>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80472" y="4035552"/>
            <a:ext cx="7131208" cy="1584960"/>
          </a:xfrm>
        </p:spPr>
        <p:txBody>
          <a:bodyPr>
            <a:normAutofit/>
          </a:bodyPr>
          <a:lstStyle/>
          <a:p>
            <a:pPr algn="ctr"/>
            <a:endParaRPr lang="en-US" sz="4000">
              <a:latin typeface="Times New Roman" panose="02020603050405020304" pitchFamily="18" charset="0"/>
              <a:cs typeface="Times New Roman" panose="02020603050405020304" pitchFamily="18" charset="0"/>
            </a:endParaRPr>
          </a:p>
          <a:p>
            <a:pPr algn="ctr"/>
            <a:r>
              <a:rPr lang="vi-VN" sz="6000">
                <a:latin typeface="Times New Roman" panose="02020603050405020304" pitchFamily="18" charset="0"/>
                <a:cs typeface="Times New Roman" panose="02020603050405020304" pitchFamily="18" charset="0"/>
              </a:rPr>
              <a:t>Cain and Abel</a:t>
            </a:r>
            <a:endParaRPr lang="en-US" sz="600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0" y="0"/>
            <a:ext cx="7620000" cy="3413760"/>
          </a:xfrm>
        </p:spPr>
        <p:txBody>
          <a:bodyPr/>
          <a:lstStyle/>
          <a:p>
            <a:r>
              <a:rPr lang="en-GB" smtClean="0">
                <a:solidFill>
                  <a:srgbClr val="94C255"/>
                </a:solidFill>
                <a:latin typeface="Times New Roman" panose="02020603050405020304" pitchFamily="18" charset="0"/>
                <a:cs typeface="Times New Roman" panose="02020603050405020304" pitchFamily="18" charset="0"/>
              </a:rPr>
              <a:t>Chuyên Đề Bảo Mật</a:t>
            </a:r>
            <a:endParaRPr lang="en-GB" dirty="0">
              <a:solidFill>
                <a:srgbClr val="94C255"/>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7376" y="3413760"/>
            <a:ext cx="1176528" cy="2301240"/>
          </a:xfrm>
          <a:prstGeom prst="rect">
            <a:avLst/>
          </a:prstGeom>
        </p:spPr>
      </p:pic>
    </p:spTree>
    <p:extLst>
      <p:ext uri="{BB962C8B-B14F-4D97-AF65-F5344CB8AC3E}">
        <p14:creationId xmlns:p14="http://schemas.microsoft.com/office/powerpoint/2010/main" val="52364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650"/>
                            </p:stCondLst>
                            <p:childTnLst>
                              <p:par>
                                <p:cTn id="9" presetID="10"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a:latin typeface="Times New Roman" panose="02020603050405020304" pitchFamily="18" charset="0"/>
                <a:cs typeface="Times New Roman" panose="02020603050405020304" pitchFamily="18" charset="0"/>
              </a:rPr>
              <a:t>Giới thiệu </a:t>
            </a:r>
            <a:r>
              <a:rPr lang="vi-VN" b="1" smtClean="0">
                <a:latin typeface="Times New Roman" panose="02020603050405020304" pitchFamily="18" charset="0"/>
                <a:cs typeface="Times New Roman" panose="02020603050405020304" pitchFamily="18" charset="0"/>
              </a:rPr>
              <a:t>về </a:t>
            </a:r>
            <a:r>
              <a:rPr lang="vi-VN" b="1">
                <a:latin typeface="Times New Roman" panose="02020603050405020304" pitchFamily="18" charset="0"/>
                <a:cs typeface="Times New Roman" panose="02020603050405020304" pitchFamily="18" charset="0"/>
              </a:rPr>
              <a:t>Cain and Abel</a:t>
            </a:r>
            <a:endParaRPr lang="en-US" b="1">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219456" y="1011937"/>
            <a:ext cx="7092696" cy="4105392"/>
          </a:xfrm>
        </p:spPr>
        <p:txBody>
          <a:bodyPr>
            <a:noAutofit/>
          </a:bodyPr>
          <a:lstStyle/>
          <a:p>
            <a:pPr lvl="1">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Password/Hash Calculators</a:t>
            </a:r>
            <a:endParaRPr lang="en-US" sz="240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Hash Calculator</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RSA SecurID Token Calculator</a:t>
            </a:r>
            <a:r>
              <a:rPr lang="en-US" sz="24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237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a:latin typeface="Times New Roman" panose="02020603050405020304" pitchFamily="18" charset="0"/>
                <a:cs typeface="Times New Roman" panose="02020603050405020304" pitchFamily="18" charset="0"/>
              </a:rPr>
              <a:t>Giới thiệu </a:t>
            </a:r>
            <a:r>
              <a:rPr lang="vi-VN" b="1" smtClean="0">
                <a:latin typeface="Times New Roman" panose="02020603050405020304" pitchFamily="18" charset="0"/>
                <a:cs typeface="Times New Roman" panose="02020603050405020304" pitchFamily="18" charset="0"/>
              </a:rPr>
              <a:t>về </a:t>
            </a:r>
            <a:r>
              <a:rPr lang="vi-VN" b="1">
                <a:latin typeface="Times New Roman" panose="02020603050405020304" pitchFamily="18" charset="0"/>
                <a:cs typeface="Times New Roman" panose="02020603050405020304" pitchFamily="18" charset="0"/>
              </a:rPr>
              <a:t>Cain and Abel</a:t>
            </a:r>
            <a:endParaRPr lang="en-US" b="1">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231648" y="999745"/>
            <a:ext cx="8058912" cy="4105392"/>
          </a:xfrm>
        </p:spPr>
        <p:txBody>
          <a:bodyPr>
            <a:noAutofit/>
          </a:bodyPr>
          <a:lstStyle/>
          <a:p>
            <a:pPr lvl="1">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Sniffer</a:t>
            </a:r>
            <a:endParaRPr lang="en-US" sz="240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APR (ARP Poison Routing</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Full HTTPS sessions sniffer for APR (APR-HTTPS</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Full IMAPS sessions sniffer for APR (APR-IMAPS)</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Full LDAPS sessions sniffer for APR (APR-LDAPS</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Full POP3S sessions sniffer for APR (APR-POP3S</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Wireless Scanner</a:t>
            </a:r>
            <a:r>
              <a:rPr lang="en-US" sz="2400">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 y="1060705"/>
            <a:ext cx="7162800" cy="4105392"/>
          </a:xfrm>
          <a:prstGeom prst="rect">
            <a:avLst/>
          </a:prstGeom>
        </p:spPr>
      </p:pic>
    </p:spTree>
    <p:extLst>
      <p:ext uri="{BB962C8B-B14F-4D97-AF65-F5344CB8AC3E}">
        <p14:creationId xmlns:p14="http://schemas.microsoft.com/office/powerpoint/2010/main" val="5326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fade">
                                      <p:cBhvr>
                                        <p:cTn id="19" dur="500"/>
                                        <p:tgtEl>
                                          <p:spTgt spid="9">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fade">
                                      <p:cBhvr>
                                        <p:cTn id="25" dur="500"/>
                                        <p:tgtEl>
                                          <p:spTgt spid="9">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6" end="6"/>
                                            </p:txEl>
                                          </p:spTgt>
                                        </p:tgtEl>
                                        <p:attrNameLst>
                                          <p:attrName>style.visibility</p:attrName>
                                        </p:attrNameLst>
                                      </p:cBhvr>
                                      <p:to>
                                        <p:strVal val="visible"/>
                                      </p:to>
                                    </p:set>
                                    <p:animEffect transition="in" filter="fade">
                                      <p:cBhvr>
                                        <p:cTn id="28" dur="500"/>
                                        <p:tgtEl>
                                          <p:spTgt spid="9">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circle(in)">
                                      <p:cBhvr>
                                        <p:cTn id="3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a:latin typeface="Times New Roman" panose="02020603050405020304" pitchFamily="18" charset="0"/>
                <a:cs typeface="Times New Roman" panose="02020603050405020304" pitchFamily="18" charset="0"/>
              </a:rPr>
              <a:t>Giới thiệu </a:t>
            </a:r>
            <a:r>
              <a:rPr lang="vi-VN" b="1" smtClean="0">
                <a:latin typeface="Times New Roman" panose="02020603050405020304" pitchFamily="18" charset="0"/>
                <a:cs typeface="Times New Roman" panose="02020603050405020304" pitchFamily="18" charset="0"/>
              </a:rPr>
              <a:t>về </a:t>
            </a:r>
            <a:r>
              <a:rPr lang="vi-VN" b="1">
                <a:latin typeface="Times New Roman" panose="02020603050405020304" pitchFamily="18" charset="0"/>
                <a:cs typeface="Times New Roman" panose="02020603050405020304" pitchFamily="18" charset="0"/>
              </a:rPr>
              <a:t>Cain and Abel</a:t>
            </a:r>
            <a:endParaRPr lang="en-US" b="1">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109728" y="950977"/>
            <a:ext cx="7315200" cy="4105392"/>
          </a:xfrm>
        </p:spPr>
        <p:txBody>
          <a:bodyPr>
            <a:noAutofit/>
          </a:bodyPr>
          <a:lstStyle/>
          <a:p>
            <a:pPr marL="457200" indent="-457200">
              <a:buFont typeface="+mj-lt"/>
              <a:buAutoNum type="arabicPeriod" startAt="3"/>
            </a:pPr>
            <a:r>
              <a:rPr lang="en-GB" sz="2400">
                <a:latin typeface="Times New Roman" panose="02020603050405020304" pitchFamily="18" charset="0"/>
                <a:cs typeface="Times New Roman" panose="02020603050405020304" pitchFamily="18" charset="0"/>
              </a:rPr>
              <a:t>Giới thiệu </a:t>
            </a:r>
            <a:r>
              <a:rPr lang="en-US" sz="2400">
                <a:latin typeface="Times New Roman" panose="02020603050405020304" pitchFamily="18" charset="0"/>
                <a:cs typeface="Times New Roman" panose="02020603050405020304" pitchFamily="18" charset="0"/>
              </a:rPr>
              <a:t>Chi tiết về Abel</a:t>
            </a:r>
            <a:r>
              <a:rPr lang="en-GB" sz="240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Abel: là phần thứ hai của phần mềm, được thiết kế như một dịch vụ dành cho Windows NT.</a:t>
            </a:r>
            <a:r>
              <a:rPr lang="en-US" sz="2400">
                <a:latin typeface="Times New Roman" panose="02020603050405020304" pitchFamily="18" charset="0"/>
                <a:cs typeface="Times New Roman" panose="02020603050405020304" pitchFamily="18" charset="0"/>
              </a:rPr>
              <a:t> T</a:t>
            </a:r>
            <a:r>
              <a:rPr lang="vi-VN" sz="2400">
                <a:latin typeface="Times New Roman" panose="02020603050405020304" pitchFamily="18" charset="0"/>
                <a:cs typeface="Times New Roman" panose="02020603050405020304" pitchFamily="18" charset="0"/>
              </a:rPr>
              <a:t>ất cả dữ liệu truyền qua đường dẫn này đều được mã hóa bằng thuật toán mã hóa đối xứng RC4 với khóa là “Cain&amp;Abel”</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Remote Console</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Remote LSA Secrets Dumper</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Remote Route Table Manager</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Remote TCP/UDP Table Viewer</a:t>
            </a:r>
            <a:r>
              <a:rPr lang="en-US" sz="2400">
                <a:latin typeface="Times New Roman" panose="02020603050405020304" pitchFamily="18" charset="0"/>
                <a:cs typeface="Times New Roman" panose="02020603050405020304" pitchFamily="18" charset="0"/>
              </a:rPr>
              <a:t>.</a:t>
            </a:r>
          </a:p>
          <a:p>
            <a:pPr marL="457200" indent="-457200">
              <a:buFont typeface="+mj-lt"/>
              <a:buAutoNum type="arabicPeriod" startAt="3"/>
            </a:pPr>
            <a:endParaRPr lang="en-GB"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94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smtClean="0">
                <a:latin typeface="Times New Roman" panose="02020603050405020304" pitchFamily="18" charset="0"/>
                <a:cs typeface="Times New Roman" panose="02020603050405020304" pitchFamily="18" charset="0"/>
              </a:rPr>
              <a:t>Cách </a:t>
            </a:r>
            <a:r>
              <a:rPr lang="vi-VN" b="1">
                <a:latin typeface="Times New Roman" panose="02020603050405020304" pitchFamily="18" charset="0"/>
                <a:cs typeface="Times New Roman" panose="02020603050405020304" pitchFamily="18" charset="0"/>
              </a:rPr>
              <a:t>phòng </a:t>
            </a:r>
            <a:r>
              <a:rPr lang="vi-VN" b="1" smtClean="0">
                <a:latin typeface="Times New Roman" panose="02020603050405020304" pitchFamily="18" charset="0"/>
                <a:cs typeface="Times New Roman" panose="02020603050405020304" pitchFamily="18" charset="0"/>
              </a:rPr>
              <a:t>chống</a:t>
            </a:r>
            <a:endParaRPr lang="en-US" b="1">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96256" y="1035841"/>
            <a:ext cx="7471611" cy="4105392"/>
          </a:xfrm>
        </p:spPr>
        <p:txBody>
          <a:bodyPr>
            <a:normAutofit/>
          </a:bodyPr>
          <a:lstStyle/>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N</a:t>
            </a:r>
            <a:r>
              <a:rPr lang="vi-VN" smtClean="0">
                <a:latin typeface="Times New Roman" panose="02020603050405020304" pitchFamily="18" charset="0"/>
                <a:cs typeface="Times New Roman" panose="02020603050405020304" pitchFamily="18" charset="0"/>
              </a:rPr>
              <a:t>găn </a:t>
            </a:r>
            <a:r>
              <a:rPr lang="vi-VN">
                <a:latin typeface="Times New Roman" panose="02020603050405020304" pitchFamily="18" charset="0"/>
                <a:cs typeface="Times New Roman" panose="02020603050405020304" pitchFamily="18" charset="0"/>
              </a:rPr>
              <a:t>chặn những kẻ muốn sniffer dữ </a:t>
            </a:r>
            <a:r>
              <a:rPr lang="vi-VN" smtClean="0">
                <a:latin typeface="Times New Roman" panose="02020603050405020304" pitchFamily="18" charset="0"/>
                <a:cs typeface="Times New Roman" panose="02020603050405020304" pitchFamily="18" charset="0"/>
              </a:rPr>
              <a:t>liệu</a:t>
            </a:r>
            <a:r>
              <a:rPr lang="en-US"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S</a:t>
            </a:r>
            <a:r>
              <a:rPr lang="vi-VN" smtClean="0">
                <a:latin typeface="Times New Roman" panose="02020603050405020304" pitchFamily="18" charset="0"/>
                <a:cs typeface="Times New Roman" panose="02020603050405020304" pitchFamily="18" charset="0"/>
              </a:rPr>
              <a:t>ử </a:t>
            </a:r>
            <a:r>
              <a:rPr lang="vi-VN">
                <a:latin typeface="Times New Roman" panose="02020603050405020304" pitchFamily="18" charset="0"/>
                <a:cs typeface="Times New Roman" panose="02020603050405020304" pitchFamily="18" charset="0"/>
              </a:rPr>
              <a:t>dụng các giao thức mã hóa chuẩn cho dữ liệu trên đường truyền. Khi bạn mã hóa dữ liệu, những kẻ tấn công ác ý có thể sniffer được dữ liệu của bạn, nhưng chúng lại không thể đọc được </a:t>
            </a:r>
            <a:r>
              <a:rPr lang="vi-VN" smtClean="0">
                <a:latin typeface="Times New Roman" panose="02020603050405020304" pitchFamily="18" charset="0"/>
                <a:cs typeface="Times New Roman" panose="02020603050405020304" pitchFamily="18" charset="0"/>
              </a:rPr>
              <a:t>n</a:t>
            </a:r>
            <a:r>
              <a:rPr lang="en-US" smtClean="0">
                <a:latin typeface="Times New Roman" panose="02020603050405020304" pitchFamily="18" charset="0"/>
                <a:cs typeface="Times New Roman" panose="02020603050405020304" pitchFamily="18" charset="0"/>
              </a:rPr>
              <a:t>ó.</a:t>
            </a:r>
          </a:p>
          <a:p>
            <a:pPr lvl="2" indent="-342900">
              <a:buFont typeface="Arial" panose="020B0604020202020204" pitchFamily="34" charset="0"/>
              <a:buChar char="•"/>
            </a:pPr>
            <a:r>
              <a:rPr lang="vi-VN">
                <a:latin typeface="Times New Roman" panose="02020603050405020304" pitchFamily="18" charset="0"/>
                <a:cs typeface="Times New Roman" panose="02020603050405020304" pitchFamily="18" charset="0"/>
              </a:rPr>
              <a:t>SSL (Secure Socket Layer</a:t>
            </a:r>
            <a:r>
              <a:rPr lang="vi-VN" smtClean="0">
                <a:latin typeface="Times New Roman" panose="02020603050405020304" pitchFamily="18" charset="0"/>
                <a:cs typeface="Times New Roman" panose="02020603050405020304" pitchFamily="18" charset="0"/>
              </a:rPr>
              <a:t>)</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lvl="2" indent="-342900">
              <a:buFont typeface="Arial" panose="020B0604020202020204" pitchFamily="34" charset="0"/>
              <a:buChar char="•"/>
            </a:pPr>
            <a:r>
              <a:rPr lang="vi-VN">
                <a:latin typeface="Times New Roman" panose="02020603050405020304" pitchFamily="18" charset="0"/>
                <a:cs typeface="Times New Roman" panose="02020603050405020304" pitchFamily="18" charset="0"/>
              </a:rPr>
              <a:t>PGP và </a:t>
            </a:r>
            <a:r>
              <a:rPr lang="vi-VN" smtClean="0">
                <a:latin typeface="Times New Roman" panose="02020603050405020304" pitchFamily="18" charset="0"/>
                <a:cs typeface="Times New Roman" panose="02020603050405020304" pitchFamily="18" charset="0"/>
              </a:rPr>
              <a:t>S/MIME</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lvl="2" indent="-342900">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OpenSSH</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lvl="2" indent="-342900">
              <a:buFont typeface="Arial" panose="020B0604020202020204" pitchFamily="34" charset="0"/>
              <a:buChar char="•"/>
            </a:pPr>
            <a:r>
              <a:rPr lang="vi-VN">
                <a:latin typeface="Times New Roman" panose="02020603050405020304" pitchFamily="18" charset="0"/>
                <a:cs typeface="Times New Roman" panose="02020603050405020304" pitchFamily="18" charset="0"/>
              </a:rPr>
              <a:t>VPNs (Virtual Private Networks</a:t>
            </a:r>
            <a:r>
              <a:rPr lang="vi-VN" smtClean="0">
                <a:latin typeface="Times New Roman" panose="02020603050405020304" pitchFamily="18" charset="0"/>
                <a:cs typeface="Times New Roman" panose="02020603050405020304" pitchFamily="18" charset="0"/>
              </a:rPr>
              <a:t>)</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GB">
              <a:latin typeface="Times New Roman" panose="02020603050405020304" pitchFamily="18" charset="0"/>
              <a:cs typeface="Times New Roman" panose="02020603050405020304" pitchFamily="18" charset="0"/>
            </a:endParaRPr>
          </a:p>
          <a:p>
            <a:pPr marL="0" indent="0">
              <a:buNone/>
            </a:pP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50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smtClean="0">
                <a:latin typeface="Times New Roman" panose="02020603050405020304" pitchFamily="18" charset="0"/>
                <a:cs typeface="Times New Roman" panose="02020603050405020304" pitchFamily="18" charset="0"/>
              </a:rPr>
              <a:t>Cách </a:t>
            </a:r>
            <a:r>
              <a:rPr lang="vi-VN" b="1">
                <a:latin typeface="Times New Roman" panose="02020603050405020304" pitchFamily="18" charset="0"/>
                <a:cs typeface="Times New Roman" panose="02020603050405020304" pitchFamily="18" charset="0"/>
              </a:rPr>
              <a:t>phòng </a:t>
            </a:r>
            <a:r>
              <a:rPr lang="vi-VN" b="1" smtClean="0">
                <a:latin typeface="Times New Roman" panose="02020603050405020304" pitchFamily="18" charset="0"/>
                <a:cs typeface="Times New Roman" panose="02020603050405020304" pitchFamily="18" charset="0"/>
              </a:rPr>
              <a:t>chống</a:t>
            </a:r>
            <a:endParaRPr lang="en-US" b="1">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204541" y="1120065"/>
            <a:ext cx="7142748" cy="4105392"/>
          </a:xfrm>
        </p:spPr>
        <p:txBody>
          <a:bodyPr>
            <a:normAutofit/>
          </a:bodyPr>
          <a:lstStyle/>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N</a:t>
            </a:r>
            <a:r>
              <a:rPr lang="vi-VN" smtClean="0">
                <a:latin typeface="Times New Roman" panose="02020603050405020304" pitchFamily="18" charset="0"/>
                <a:cs typeface="Times New Roman" panose="02020603050405020304" pitchFamily="18" charset="0"/>
              </a:rPr>
              <a:t>găn </a:t>
            </a:r>
            <a:r>
              <a:rPr lang="vi-VN">
                <a:latin typeface="Times New Roman" panose="02020603050405020304" pitchFamily="18" charset="0"/>
                <a:cs typeface="Times New Roman" panose="02020603050405020304" pitchFamily="18" charset="0"/>
              </a:rPr>
              <a:t>chặn những kẻ muốn sniffer </a:t>
            </a:r>
            <a:r>
              <a:rPr lang="vi-VN" smtClean="0">
                <a:latin typeface="Times New Roman" panose="02020603050405020304" pitchFamily="18" charset="0"/>
                <a:cs typeface="Times New Roman" panose="02020603050405020304" pitchFamily="18" charset="0"/>
              </a:rPr>
              <a:t>password</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S</a:t>
            </a:r>
            <a:r>
              <a:rPr lang="vi-VN" smtClean="0">
                <a:latin typeface="Times New Roman" panose="02020603050405020304" pitchFamily="18" charset="0"/>
                <a:cs typeface="Times New Roman" panose="02020603050405020304" pitchFamily="18" charset="0"/>
              </a:rPr>
              <a:t>ử </a:t>
            </a:r>
            <a:r>
              <a:rPr lang="vi-VN">
                <a:latin typeface="Times New Roman" panose="02020603050405020304" pitchFamily="18" charset="0"/>
                <a:cs typeface="Times New Roman" panose="02020603050405020304" pitchFamily="18" charset="0"/>
              </a:rPr>
              <a:t>dụng đồng thời </a:t>
            </a:r>
            <a:r>
              <a:rPr lang="vi-VN" smtClean="0">
                <a:latin typeface="Times New Roman" panose="02020603050405020304" pitchFamily="18" charset="0"/>
                <a:cs typeface="Times New Roman" panose="02020603050405020304" pitchFamily="18" charset="0"/>
              </a:rPr>
              <a:t>các </a:t>
            </a:r>
            <a:r>
              <a:rPr lang="vi-VN">
                <a:latin typeface="Times New Roman" panose="02020603050405020304" pitchFamily="18" charset="0"/>
                <a:cs typeface="Times New Roman" panose="02020603050405020304" pitchFamily="18" charset="0"/>
              </a:rPr>
              <a:t>giao thức, phương pháp để mã hóa password cũng như sử dụng một giải pháp chứng thực an </a:t>
            </a:r>
            <a:r>
              <a:rPr lang="vi-VN" smtClean="0">
                <a:latin typeface="Times New Roman" panose="02020603050405020304" pitchFamily="18" charset="0"/>
                <a:cs typeface="Times New Roman" panose="02020603050405020304" pitchFamily="18" charset="0"/>
              </a:rPr>
              <a:t>toàn</a:t>
            </a:r>
            <a:r>
              <a:rPr lang="en-US" smtClean="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SMB/CIFS</a:t>
            </a:r>
            <a:r>
              <a:rPr lang="en-US" smtClean="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Keberos</a:t>
            </a:r>
            <a:r>
              <a:rPr lang="en-US" smtClean="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Stanford </a:t>
            </a:r>
            <a:r>
              <a:rPr lang="vi-VN">
                <a:latin typeface="Times New Roman" panose="02020603050405020304" pitchFamily="18" charset="0"/>
                <a:cs typeface="Times New Roman" panose="02020603050405020304" pitchFamily="18" charset="0"/>
              </a:rPr>
              <a:t>SRP (Secure Remote Password</a:t>
            </a:r>
            <a:r>
              <a:rPr lang="vi-VN" smtClean="0">
                <a:latin typeface="Times New Roman" panose="02020603050405020304" pitchFamily="18" charset="0"/>
                <a:cs typeface="Times New Roman" panose="02020603050405020304" pitchFamily="18" charset="0"/>
              </a:rPr>
              <a:t>)</a:t>
            </a:r>
            <a:r>
              <a:rPr lang="en-US" smtClean="0">
                <a:latin typeface="Times New Roman" panose="02020603050405020304" pitchFamily="18" charset="0"/>
                <a:cs typeface="Times New Roman" panose="02020603050405020304" pitchFamily="18" charset="0"/>
              </a:rPr>
              <a:t>.</a:t>
            </a:r>
            <a:endParaRPr lang="en-GB">
              <a:latin typeface="Times New Roman" panose="02020603050405020304" pitchFamily="18" charset="0"/>
              <a:cs typeface="Times New Roman" panose="02020603050405020304" pitchFamily="18" charset="0"/>
            </a:endParaRPr>
          </a:p>
          <a:p>
            <a:pPr marL="0" indent="0">
              <a:buNone/>
            </a:pP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81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smtClean="0">
                <a:latin typeface="Times New Roman" panose="02020603050405020304" pitchFamily="18" charset="0"/>
                <a:cs typeface="Times New Roman" panose="02020603050405020304" pitchFamily="18" charset="0"/>
              </a:rPr>
              <a:t>Cách </a:t>
            </a:r>
            <a:r>
              <a:rPr lang="vi-VN">
                <a:latin typeface="Times New Roman" panose="02020603050405020304" pitchFamily="18" charset="0"/>
                <a:cs typeface="Times New Roman" panose="02020603050405020304" pitchFamily="18" charset="0"/>
              </a:rPr>
              <a:t>phòng </a:t>
            </a:r>
            <a:r>
              <a:rPr lang="vi-VN" smtClean="0">
                <a:latin typeface="Times New Roman" panose="02020603050405020304" pitchFamily="18" charset="0"/>
                <a:cs typeface="Times New Roman" panose="02020603050405020304" pitchFamily="18" charset="0"/>
              </a:rPr>
              <a:t>chống</a:t>
            </a:r>
            <a:endParaRPr lang="en-US">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132346" y="999745"/>
            <a:ext cx="7487653" cy="4105392"/>
          </a:xfrm>
        </p:spPr>
        <p:txBody>
          <a:bodyPr>
            <a:normAutofit/>
          </a:bodyPr>
          <a:lstStyle/>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N</a:t>
            </a:r>
            <a:r>
              <a:rPr lang="vi-VN" smtClean="0">
                <a:latin typeface="Times New Roman" panose="02020603050405020304" pitchFamily="18" charset="0"/>
                <a:cs typeface="Times New Roman" panose="02020603050405020304" pitchFamily="18" charset="0"/>
              </a:rPr>
              <a:t>găn </a:t>
            </a:r>
            <a:r>
              <a:rPr lang="vi-VN">
                <a:latin typeface="Times New Roman" panose="02020603050405020304" pitchFamily="18" charset="0"/>
                <a:cs typeface="Times New Roman" panose="02020603050405020304" pitchFamily="18" charset="0"/>
              </a:rPr>
              <a:t>chặn hành động sniffer trên những thiết bị phần cứng </a:t>
            </a:r>
            <a:r>
              <a:rPr lang="en-US">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a:latin typeface="Times New Roman" panose="02020603050405020304" pitchFamily="18" charset="0"/>
                <a:cs typeface="Times New Roman" panose="02020603050405020304" pitchFamily="18" charset="0"/>
              </a:rPr>
              <a:t>T</a:t>
            </a:r>
            <a:r>
              <a:rPr lang="vi-VN" smtClean="0">
                <a:latin typeface="Times New Roman" panose="02020603050405020304" pitchFamily="18" charset="0"/>
                <a:cs typeface="Times New Roman" panose="02020603050405020304" pitchFamily="18" charset="0"/>
              </a:rPr>
              <a:t>hay </a:t>
            </a:r>
            <a:r>
              <a:rPr lang="vi-VN">
                <a:latin typeface="Times New Roman" panose="02020603050405020304" pitchFamily="18" charset="0"/>
                <a:cs typeface="Times New Roman" panose="02020603050405020304" pitchFamily="18" charset="0"/>
              </a:rPr>
              <a:t>thế Hub của bạn bằng những switch</a:t>
            </a:r>
            <a:endParaRPr lang="en-US">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a:latin typeface="Times New Roman" panose="02020603050405020304" pitchFamily="18" charset="0"/>
                <a:cs typeface="Times New Roman" panose="02020603050405020304" pitchFamily="18" charset="0"/>
              </a:rPr>
              <a:t>S</a:t>
            </a:r>
            <a:r>
              <a:rPr lang="vi-VN" smtClean="0">
                <a:latin typeface="Times New Roman" panose="02020603050405020304" pitchFamily="18" charset="0"/>
                <a:cs typeface="Times New Roman" panose="02020603050405020304" pitchFamily="18" charset="0"/>
              </a:rPr>
              <a:t>ử </a:t>
            </a:r>
            <a:r>
              <a:rPr lang="vi-VN">
                <a:latin typeface="Times New Roman" panose="02020603050405020304" pitchFamily="18" charset="0"/>
                <a:cs typeface="Times New Roman" panose="02020603050405020304" pitchFamily="18" charset="0"/>
              </a:rPr>
              <a:t>dụng các công cụ IDS (Intrusion Detecte Service)</a:t>
            </a:r>
            <a:endParaRPr lang="en-US">
              <a:latin typeface="Times New Roman" panose="02020603050405020304" pitchFamily="18" charset="0"/>
              <a:cs typeface="Times New Roman" panose="02020603050405020304" pitchFamily="18" charset="0"/>
            </a:endParaRPr>
          </a:p>
          <a:p>
            <a:pPr marL="0" indent="0">
              <a:buNone/>
            </a:pP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13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smtClean="0">
                <a:latin typeface="Times New Roman" panose="02020603050405020304" pitchFamily="18" charset="0"/>
                <a:cs typeface="Times New Roman" panose="02020603050405020304" pitchFamily="18" charset="0"/>
              </a:rPr>
              <a:t>Cách </a:t>
            </a:r>
            <a:r>
              <a:rPr lang="vi-VN" b="1">
                <a:latin typeface="Times New Roman" panose="02020603050405020304" pitchFamily="18" charset="0"/>
                <a:cs typeface="Times New Roman" panose="02020603050405020304" pitchFamily="18" charset="0"/>
              </a:rPr>
              <a:t>phòng </a:t>
            </a:r>
            <a:r>
              <a:rPr lang="vi-VN" b="1" smtClean="0">
                <a:latin typeface="Times New Roman" panose="02020603050405020304" pitchFamily="18" charset="0"/>
                <a:cs typeface="Times New Roman" panose="02020603050405020304" pitchFamily="18" charset="0"/>
              </a:rPr>
              <a:t>chống</a:t>
            </a:r>
            <a:endParaRPr lang="en-US" b="1">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288758" y="1023809"/>
            <a:ext cx="7134727" cy="4105392"/>
          </a:xfrm>
        </p:spPr>
        <p:txBody>
          <a:bodyPr>
            <a:normAutofit/>
          </a:bodyPr>
          <a:lstStyle/>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Cách </a:t>
            </a:r>
            <a:r>
              <a:rPr lang="vi-VN">
                <a:latin typeface="Times New Roman" panose="02020603050405020304" pitchFamily="18" charset="0"/>
                <a:cs typeface="Times New Roman" panose="02020603050405020304" pitchFamily="18" charset="0"/>
              </a:rPr>
              <a:t>phát hiện được sniffer trên hệ thống mạng của </a:t>
            </a:r>
            <a:r>
              <a:rPr lang="vi-VN" smtClean="0">
                <a:latin typeface="Times New Roman" panose="02020603050405020304" pitchFamily="18" charset="0"/>
                <a:cs typeface="Times New Roman" panose="02020603050405020304" pitchFamily="18" charset="0"/>
              </a:rPr>
              <a:t>mình</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marL="457200" lvl="1" indent="0">
              <a:buNone/>
            </a:pPr>
            <a:r>
              <a:rPr lang="vi-VN">
                <a:latin typeface="Times New Roman" panose="02020603050405020304" pitchFamily="18" charset="0"/>
                <a:cs typeface="Times New Roman" panose="02020603050405020304" pitchFamily="18" charset="0"/>
              </a:rPr>
              <a:t>Khi đứng đơn lẻ trên 1 máy tính không có sự truyền thông tin thì sẽ không có dấu hiệu gì. Tuy nhiên nếu được cài đặt trên một máy tính không đơn lẻ và có sự truyền thông, bản thân sniffer sẽ phát sinh ra lưu lượng thông tin. Bạn có thể truy vấn ngược DNS để tìm thông tin liên quan đến những địa chỉ IP.</a:t>
            </a:r>
            <a:endParaRPr lang="en-US">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047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220" y="431036"/>
            <a:ext cx="6816452" cy="3848356"/>
          </a:xfrm>
        </p:spPr>
        <p:txBody>
          <a:bodyPr/>
          <a:lstStyle/>
          <a:p>
            <a:r>
              <a:rPr lang="en-GB" dirty="0" smtClean="0">
                <a:latin typeface="Times New Roman" panose="02020603050405020304" pitchFamily="18" charset="0"/>
                <a:cs typeface="Times New Roman" panose="02020603050405020304" pitchFamily="18" charset="0"/>
              </a:rPr>
              <a:t>Thank you</a:t>
            </a:r>
            <a:br>
              <a:rPr lang="en-GB" dirty="0" smtClean="0">
                <a:latin typeface="Times New Roman" panose="02020603050405020304" pitchFamily="18" charset="0"/>
                <a:cs typeface="Times New Roman" panose="02020603050405020304" pitchFamily="18" charset="0"/>
              </a:rPr>
            </a:br>
            <a:r>
              <a:rPr lang="en-GB" dirty="0" smtClean="0">
                <a:solidFill>
                  <a:srgbClr val="34312E"/>
                </a:solidFill>
                <a:latin typeface="Times New Roman" panose="02020603050405020304" pitchFamily="18" charset="0"/>
                <a:cs typeface="Times New Roman" panose="02020603050405020304" pitchFamily="18" charset="0"/>
              </a:rPr>
              <a:t>that’s it</a:t>
            </a:r>
            <a:br>
              <a:rPr lang="en-GB" dirty="0" smtClean="0">
                <a:solidFill>
                  <a:srgbClr val="34312E"/>
                </a:solidFill>
                <a:latin typeface="Times New Roman" panose="02020603050405020304" pitchFamily="18" charset="0"/>
                <a:cs typeface="Times New Roman" panose="02020603050405020304" pitchFamily="18" charset="0"/>
              </a:rPr>
            </a:br>
            <a:r>
              <a:rPr lang="en-GB" smtClean="0">
                <a:solidFill>
                  <a:srgbClr val="34312E"/>
                </a:solidFill>
                <a:latin typeface="Times New Roman" panose="02020603050405020304" pitchFamily="18" charset="0"/>
                <a:cs typeface="Times New Roman" panose="02020603050405020304" pitchFamily="18" charset="0"/>
              </a:rPr>
              <a:t>for now for demo</a:t>
            </a:r>
            <a:endParaRPr lang="en-GB" dirty="0">
              <a:solidFill>
                <a:srgbClr val="34312E"/>
              </a:solidFill>
              <a:latin typeface="Times New Roman" panose="02020603050405020304" pitchFamily="18" charset="0"/>
              <a:cs typeface="Times New Roman" panose="02020603050405020304" pitchFamily="18" charset="0"/>
            </a:endParaRPr>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2466" r="42466"/>
          <a:stretch>
            <a:fillRect/>
          </a:stretch>
        </p:blipFill>
        <p:spPr/>
      </p:pic>
    </p:spTree>
    <p:extLst>
      <p:ext uri="{BB962C8B-B14F-4D97-AF65-F5344CB8AC3E}">
        <p14:creationId xmlns:p14="http://schemas.microsoft.com/office/powerpoint/2010/main" val="271498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latin typeface="Times New Roman" panose="02020603050405020304" pitchFamily="18" charset="0"/>
                <a:ea typeface="+mn-ea"/>
                <a:cs typeface="Times New Roman" panose="02020603050405020304" pitchFamily="18" charset="0"/>
              </a:rPr>
              <a:t>Thành viên</a:t>
            </a:r>
          </a:p>
        </p:txBody>
      </p:sp>
      <p:sp>
        <p:nvSpPr>
          <p:cNvPr id="3" name="Content Placeholder 2"/>
          <p:cNvSpPr>
            <a:spLocks noGrp="1"/>
          </p:cNvSpPr>
          <p:nvPr>
            <p:ph idx="1"/>
          </p:nvPr>
        </p:nvSpPr>
        <p:spPr>
          <a:xfrm>
            <a:off x="-329184" y="1426100"/>
            <a:ext cx="8229600" cy="3471773"/>
          </a:xfrm>
        </p:spPr>
        <p:txBody>
          <a:bodyPr>
            <a:normAutofit/>
          </a:bodyPr>
          <a:lstStyle/>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a:solidFill>
                  <a:srgbClr val="797A7D"/>
                </a:solidFill>
                <a:latin typeface="Times New Roman" panose="02020603050405020304" pitchFamily="18" charset="0"/>
                <a:cs typeface="Times New Roman" panose="02020603050405020304" pitchFamily="18" charset="0"/>
              </a:rPr>
              <a:t>1. Trịnh Thái Anh</a:t>
            </a:r>
            <a:endParaRPr lang="vi-VN" sz="2600">
              <a:solidFill>
                <a:srgbClr val="797A7D"/>
              </a:solidFill>
              <a:latin typeface="Times New Roman" panose="02020603050405020304" pitchFamily="18" charset="0"/>
              <a:cs typeface="Times New Roman" panose="02020603050405020304" pitchFamily="18" charset="0"/>
            </a:endParaRP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a:solidFill>
                  <a:srgbClr val="797A7D"/>
                </a:solidFill>
                <a:latin typeface="Times New Roman" panose="02020603050405020304" pitchFamily="18" charset="0"/>
                <a:cs typeface="Times New Roman" panose="02020603050405020304" pitchFamily="18" charset="0"/>
              </a:rPr>
              <a:t>2. Lê Ngọc Châu</a:t>
            </a:r>
            <a:endParaRPr lang="vi-VN" sz="2600">
              <a:solidFill>
                <a:srgbClr val="797A7D"/>
              </a:solidFill>
              <a:latin typeface="Times New Roman" panose="02020603050405020304" pitchFamily="18" charset="0"/>
              <a:cs typeface="Times New Roman" panose="02020603050405020304" pitchFamily="18" charset="0"/>
            </a:endParaRP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a:solidFill>
                  <a:srgbClr val="797A7D"/>
                </a:solidFill>
                <a:latin typeface="Times New Roman" panose="02020603050405020304" pitchFamily="18" charset="0"/>
                <a:cs typeface="Times New Roman" panose="02020603050405020304" pitchFamily="18" charset="0"/>
              </a:rPr>
              <a:t>3. Khấu Thành Đạo</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a:solidFill>
                  <a:srgbClr val="797A7D"/>
                </a:solidFill>
                <a:latin typeface="Times New Roman" panose="02020603050405020304" pitchFamily="18" charset="0"/>
                <a:cs typeface="Times New Roman" panose="02020603050405020304" pitchFamily="18" charset="0"/>
              </a:rPr>
              <a:t>4. Huỳnh Trọng Khang</a:t>
            </a:r>
            <a:endParaRPr lang="vi-VN" sz="2600">
              <a:solidFill>
                <a:srgbClr val="797A7D"/>
              </a:solidFill>
              <a:latin typeface="Times New Roman" panose="02020603050405020304" pitchFamily="18" charset="0"/>
              <a:cs typeface="Times New Roman" panose="02020603050405020304" pitchFamily="18" charset="0"/>
            </a:endParaRP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a:solidFill>
                  <a:srgbClr val="797A7D"/>
                </a:solidFill>
                <a:latin typeface="Times New Roman" panose="02020603050405020304" pitchFamily="18" charset="0"/>
                <a:cs typeface="Times New Roman" panose="02020603050405020304" pitchFamily="18" charset="0"/>
              </a:rPr>
              <a:t>5. Tạ Ngọc Thiên Phú</a:t>
            </a:r>
            <a:endParaRPr lang="vi-VN" sz="2600">
              <a:solidFill>
                <a:srgbClr val="797A7D"/>
              </a:solidFill>
              <a:latin typeface="Times New Roman" panose="02020603050405020304" pitchFamily="18" charset="0"/>
              <a:cs typeface="Times New Roman" panose="02020603050405020304" pitchFamily="18" charset="0"/>
            </a:endParaRP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a:solidFill>
                  <a:srgbClr val="797A7D"/>
                </a:solidFill>
                <a:latin typeface="Times New Roman" panose="02020603050405020304" pitchFamily="18" charset="0"/>
                <a:cs typeface="Times New Roman" panose="02020603050405020304" pitchFamily="18" charset="0"/>
              </a:rPr>
              <a:t>6. </a:t>
            </a:r>
            <a:r>
              <a:rPr lang="vi-VN" sz="2600">
                <a:solidFill>
                  <a:srgbClr val="797A7D"/>
                </a:solidFill>
                <a:latin typeface="Times New Roman" panose="02020603050405020304" pitchFamily="18" charset="0"/>
                <a:cs typeface="Times New Roman" panose="02020603050405020304" pitchFamily="18" charset="0"/>
              </a:rPr>
              <a:t>Nguy</a:t>
            </a:r>
            <a:r>
              <a:rPr lang="en-US" sz="2600">
                <a:solidFill>
                  <a:srgbClr val="797A7D"/>
                </a:solidFill>
                <a:latin typeface="Times New Roman" panose="02020603050405020304" pitchFamily="18" charset="0"/>
                <a:cs typeface="Times New Roman" panose="02020603050405020304" pitchFamily="18" charset="0"/>
              </a:rPr>
              <a:t>ễ</a:t>
            </a:r>
            <a:r>
              <a:rPr lang="vi-VN" sz="2600">
                <a:solidFill>
                  <a:srgbClr val="797A7D"/>
                </a:solidFill>
                <a:latin typeface="Times New Roman" panose="02020603050405020304" pitchFamily="18" charset="0"/>
                <a:cs typeface="Times New Roman" panose="02020603050405020304" pitchFamily="18" charset="0"/>
              </a:rPr>
              <a:t>n Ho</a:t>
            </a:r>
            <a:r>
              <a:rPr lang="en-US" sz="2600">
                <a:solidFill>
                  <a:srgbClr val="797A7D"/>
                </a:solidFill>
                <a:latin typeface="Times New Roman" panose="02020603050405020304" pitchFamily="18" charset="0"/>
                <a:cs typeface="Times New Roman" panose="02020603050405020304" pitchFamily="18" charset="0"/>
              </a:rPr>
              <a:t>à</a:t>
            </a:r>
            <a:r>
              <a:rPr lang="vi-VN" sz="2600">
                <a:solidFill>
                  <a:srgbClr val="797A7D"/>
                </a:solidFill>
                <a:latin typeface="Times New Roman" panose="02020603050405020304" pitchFamily="18" charset="0"/>
                <a:cs typeface="Times New Roman" panose="02020603050405020304" pitchFamily="18" charset="0"/>
              </a:rPr>
              <a:t>ng Fa Th</a:t>
            </a:r>
            <a:r>
              <a:rPr lang="en-US" sz="2600">
                <a:solidFill>
                  <a:srgbClr val="797A7D"/>
                </a:solidFill>
                <a:latin typeface="Times New Roman" panose="02020603050405020304" pitchFamily="18" charset="0"/>
                <a:cs typeface="Times New Roman" panose="02020603050405020304" pitchFamily="18" charset="0"/>
              </a:rPr>
              <a:t>ứ</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5616" y="1426100"/>
            <a:ext cx="3453384" cy="2889869"/>
          </a:xfrm>
          <a:prstGeom prst="rect">
            <a:avLst/>
          </a:prstGeom>
        </p:spPr>
      </p:pic>
    </p:spTree>
    <p:extLst>
      <p:ext uri="{BB962C8B-B14F-4D97-AF65-F5344CB8AC3E}">
        <p14:creationId xmlns:p14="http://schemas.microsoft.com/office/powerpoint/2010/main" val="291469078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b="1">
                <a:latin typeface="Times New Roman" panose="02020603050405020304" pitchFamily="18" charset="0"/>
                <a:ea typeface="+mn-ea"/>
                <a:cs typeface="Times New Roman" panose="02020603050405020304" pitchFamily="18" charset="0"/>
              </a:rPr>
              <a:t>Nội Dung</a:t>
            </a:r>
            <a:endParaRPr lang="en-GB" b="1" dirty="0">
              <a:latin typeface="Times New Roman" panose="02020603050405020304" pitchFamily="18" charset="0"/>
              <a:ea typeface="+mn-ea"/>
              <a:cs typeface="Times New Roman" panose="02020603050405020304" pitchFamily="18" charset="0"/>
            </a:endParaRPr>
          </a:p>
        </p:txBody>
      </p:sp>
      <p:sp>
        <p:nvSpPr>
          <p:cNvPr id="9" name="Content Placeholder 8"/>
          <p:cNvSpPr>
            <a:spLocks noGrp="1"/>
          </p:cNvSpPr>
          <p:nvPr>
            <p:ph idx="1"/>
          </p:nvPr>
        </p:nvSpPr>
        <p:spPr>
          <a:xfrm>
            <a:off x="219456" y="999745"/>
            <a:ext cx="7705344" cy="4105392"/>
          </a:xfrm>
        </p:spPr>
        <p:txBody>
          <a:bodyPr>
            <a:normAutofit/>
          </a:bodyPr>
          <a:lstStyle/>
          <a:p>
            <a:pPr>
              <a:buFont typeface="Wingdings" panose="05000000000000000000" pitchFamily="2" charset="2"/>
              <a:buChar char="Ø"/>
            </a:pPr>
            <a:r>
              <a:rPr lang="en-US" sz="3000">
                <a:latin typeface="Times New Roman" panose="02020603050405020304" pitchFamily="18" charset="0"/>
                <a:cs typeface="Times New Roman" panose="02020603050405020304" pitchFamily="18" charset="0"/>
              </a:rPr>
              <a:t>Giới thiệu c</a:t>
            </a:r>
            <a:r>
              <a:rPr lang="vi-VN" sz="3000">
                <a:latin typeface="Times New Roman" panose="02020603050405020304" pitchFamily="18" charset="0"/>
                <a:cs typeface="Times New Roman" panose="02020603050405020304" pitchFamily="18" charset="0"/>
              </a:rPr>
              <a:t>ơ bản về Cain and Abel</a:t>
            </a:r>
            <a:endParaRPr lang="en-US" sz="30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3000">
                <a:latin typeface="Times New Roman" panose="02020603050405020304" pitchFamily="18" charset="0"/>
                <a:cs typeface="Times New Roman" panose="02020603050405020304" pitchFamily="18" charset="0"/>
              </a:rPr>
              <a:t>Cách phòng chống</a:t>
            </a:r>
            <a:r>
              <a:rPr lang="en-US" sz="300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vi-VN" sz="3000">
                <a:latin typeface="Times New Roman" panose="02020603050405020304" pitchFamily="18" charset="0"/>
                <a:cs typeface="Times New Roman" panose="02020603050405020304" pitchFamily="18" charset="0"/>
              </a:rPr>
              <a:t>Demo</a:t>
            </a:r>
            <a:r>
              <a:rPr lang="en-US" sz="3000">
                <a:latin typeface="Times New Roman" panose="02020603050405020304" pitchFamily="18" charset="0"/>
                <a:cs typeface="Times New Roman" panose="02020603050405020304" pitchFamily="18" charset="0"/>
              </a:rPr>
              <a:t>.</a:t>
            </a:r>
            <a:endParaRPr lang="en-GB" sz="3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192" y="1511809"/>
            <a:ext cx="3517392" cy="3873744"/>
          </a:xfrm>
          <a:prstGeom prst="rect">
            <a:avLst/>
          </a:prstGeom>
        </p:spPr>
      </p:pic>
    </p:spTree>
    <p:extLst>
      <p:ext uri="{BB962C8B-B14F-4D97-AF65-F5344CB8AC3E}">
        <p14:creationId xmlns:p14="http://schemas.microsoft.com/office/powerpoint/2010/main" val="351935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a:latin typeface="Times New Roman" panose="02020603050405020304" pitchFamily="18" charset="0"/>
                <a:cs typeface="Times New Roman" panose="02020603050405020304" pitchFamily="18" charset="0"/>
              </a:rPr>
              <a:t>Giới thiệu </a:t>
            </a:r>
            <a:r>
              <a:rPr lang="vi-VN" b="1" smtClean="0">
                <a:latin typeface="Times New Roman" panose="02020603050405020304" pitchFamily="18" charset="0"/>
                <a:cs typeface="Times New Roman" panose="02020603050405020304" pitchFamily="18" charset="0"/>
              </a:rPr>
              <a:t>về </a:t>
            </a:r>
            <a:r>
              <a:rPr lang="vi-VN" b="1">
                <a:latin typeface="Times New Roman" panose="02020603050405020304" pitchFamily="18" charset="0"/>
                <a:cs typeface="Times New Roman" panose="02020603050405020304" pitchFamily="18" charset="0"/>
              </a:rPr>
              <a:t>Cain and Abel</a:t>
            </a:r>
            <a:endParaRPr lang="en-US" b="1">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146304" y="999745"/>
            <a:ext cx="7339584" cy="4105392"/>
          </a:xfrm>
        </p:spPr>
        <p:txBody>
          <a:bodyPr>
            <a:noAutofit/>
          </a:bodyPr>
          <a:lstStyle/>
          <a:p>
            <a:pPr marL="457200" indent="-457200">
              <a:buFont typeface="+mj-lt"/>
              <a:buAutoNum type="arabicPeriod"/>
            </a:pPr>
            <a:r>
              <a:rPr lang="en-GB" sz="2400">
                <a:latin typeface="Times New Roman" panose="02020603050405020304" pitchFamily="18" charset="0"/>
                <a:cs typeface="Times New Roman" panose="02020603050405020304" pitchFamily="18" charset="0"/>
              </a:rPr>
              <a:t>Giới thiệu tổng quát về </a:t>
            </a:r>
            <a:r>
              <a:rPr lang="vi-VN" sz="2400">
                <a:latin typeface="Times New Roman" panose="02020603050405020304" pitchFamily="18" charset="0"/>
                <a:cs typeface="Times New Roman" panose="02020603050405020304" pitchFamily="18" charset="0"/>
              </a:rPr>
              <a:t>Cain </a:t>
            </a:r>
            <a:r>
              <a:rPr lang="en-US" sz="2400">
                <a:latin typeface="Times New Roman" panose="02020603050405020304" pitchFamily="18" charset="0"/>
                <a:cs typeface="Times New Roman" panose="02020603050405020304" pitchFamily="18" charset="0"/>
              </a:rPr>
              <a:t>&amp;</a:t>
            </a:r>
            <a:r>
              <a:rPr lang="vi-VN" sz="2400">
                <a:latin typeface="Times New Roman" panose="02020603050405020304" pitchFamily="18" charset="0"/>
                <a:cs typeface="Times New Roman" panose="02020603050405020304" pitchFamily="18" charset="0"/>
              </a:rPr>
              <a:t> Abel </a:t>
            </a:r>
            <a:r>
              <a:rPr lang="en-GB" sz="2400">
                <a:latin typeface="Times New Roman" panose="02020603050405020304" pitchFamily="18" charset="0"/>
                <a:cs typeface="Times New Roman" panose="02020603050405020304" pitchFamily="18" charset="0"/>
              </a:rPr>
              <a:t>:</a:t>
            </a:r>
          </a:p>
          <a:p>
            <a:pPr marL="857250" lvl="1" indent="-4572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T</a:t>
            </a:r>
            <a:r>
              <a:rPr lang="vi-VN" sz="2400">
                <a:latin typeface="Times New Roman" panose="02020603050405020304" pitchFamily="18" charset="0"/>
                <a:cs typeface="Times New Roman" panose="02020603050405020304" pitchFamily="18" charset="0"/>
              </a:rPr>
              <a:t>ác gi</a:t>
            </a:r>
            <a:r>
              <a:rPr lang="en-US" sz="2400">
                <a:latin typeface="Times New Roman" panose="02020603050405020304" pitchFamily="18" charset="0"/>
                <a:cs typeface="Times New Roman" panose="02020603050405020304" pitchFamily="18" charset="0"/>
              </a:rPr>
              <a:t>ả</a:t>
            </a:r>
            <a:r>
              <a:rPr lang="vi-VN" sz="2400">
                <a:latin typeface="Times New Roman" panose="02020603050405020304" pitchFamily="18" charset="0"/>
                <a:cs typeface="Times New Roman" panose="02020603050405020304" pitchFamily="18" charset="0"/>
              </a:rPr>
              <a:t> của công cụ phá mã này </a:t>
            </a:r>
            <a:r>
              <a:rPr lang="en-US" sz="2400" smtClean="0">
                <a:latin typeface="Times New Roman" panose="02020603050405020304" pitchFamily="18" charset="0"/>
                <a:cs typeface="Times New Roman" panose="02020603050405020304" pitchFamily="18" charset="0"/>
              </a:rPr>
              <a:t>l</a:t>
            </a:r>
            <a:r>
              <a:rPr lang="vi-VN" sz="2400" smtClean="0">
                <a:latin typeface="Times New Roman" panose="02020603050405020304" pitchFamily="18" charset="0"/>
                <a:cs typeface="Times New Roman" panose="02020603050405020304" pitchFamily="18" charset="0"/>
              </a:rPr>
              <a:t>à</a:t>
            </a:r>
            <a:r>
              <a:rPr lang="vi-VN" sz="2400">
                <a:latin typeface="Times New Roman" panose="02020603050405020304" pitchFamily="18" charset="0"/>
                <a:cs typeface="Times New Roman" panose="02020603050405020304" pitchFamily="18" charset="0"/>
              </a:rPr>
              <a:t>  Massimiliano Montoro</a:t>
            </a:r>
            <a:r>
              <a:rPr lang="en-US" sz="2400">
                <a:latin typeface="Times New Roman" panose="02020603050405020304" pitchFamily="18" charset="0"/>
                <a:cs typeface="Times New Roman" panose="02020603050405020304" pitchFamily="18" charset="0"/>
              </a:rPr>
              <a:t>.</a:t>
            </a:r>
            <a:endParaRPr lang="en-GB" sz="2400">
              <a:latin typeface="Times New Roman" panose="02020603050405020304" pitchFamily="18" charset="0"/>
              <a:cs typeface="Times New Roman" panose="02020603050405020304" pitchFamily="18" charset="0"/>
            </a:endParaRPr>
          </a:p>
          <a:p>
            <a:pPr marL="857250" lvl="1" indent="-4572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L</a:t>
            </a:r>
            <a:r>
              <a:rPr lang="vi-VN" sz="2400">
                <a:latin typeface="Times New Roman" panose="02020603050405020304" pitchFamily="18" charset="0"/>
                <a:cs typeface="Times New Roman" panose="02020603050405020304" pitchFamily="18" charset="0"/>
              </a:rPr>
              <a:t>à chương trình tìm mật khẩu chạy trên hệ điều hành </a:t>
            </a:r>
            <a:r>
              <a:rPr lang="en-US" sz="2400">
                <a:latin typeface="Times New Roman" panose="02020603050405020304" pitchFamily="18" charset="0"/>
                <a:cs typeface="Times New Roman" panose="02020603050405020304" pitchFamily="18" charset="0"/>
              </a:rPr>
              <a:t>M</a:t>
            </a:r>
            <a:r>
              <a:rPr lang="vi-VN" sz="2400">
                <a:latin typeface="Times New Roman" panose="02020603050405020304" pitchFamily="18" charset="0"/>
                <a:cs typeface="Times New Roman" panose="02020603050405020304" pitchFamily="18" charset="0"/>
              </a:rPr>
              <a:t>icrosoft</a:t>
            </a:r>
            <a:r>
              <a:rPr lang="en-US" sz="2400">
                <a:latin typeface="Times New Roman" panose="02020603050405020304" pitchFamily="18" charset="0"/>
                <a:cs typeface="Times New Roman" panose="02020603050405020304" pitchFamily="18" charset="0"/>
              </a:rPr>
              <a:t>.</a:t>
            </a:r>
          </a:p>
          <a:p>
            <a:pPr marL="857250" lvl="1" indent="-4572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Tìm ra nhiều loại mật khẩu bằng cách dò tìm trên mạng.</a:t>
            </a:r>
          </a:p>
          <a:p>
            <a:pPr marL="857250" lvl="1" indent="-4572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P</a:t>
            </a:r>
            <a:r>
              <a:rPr lang="vi-VN" sz="2400">
                <a:latin typeface="Times New Roman" panose="02020603050405020304" pitchFamily="18" charset="0"/>
                <a:cs typeface="Times New Roman" panose="02020603050405020304" pitchFamily="18" charset="0"/>
              </a:rPr>
              <a:t>há các mật khẩu đã mã hóa bằng các phương pháp Dictionary, Brute-Force and Cryptanalysis</a:t>
            </a:r>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4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a:latin typeface="Times New Roman" panose="02020603050405020304" pitchFamily="18" charset="0"/>
                <a:cs typeface="Times New Roman" panose="02020603050405020304" pitchFamily="18" charset="0"/>
              </a:rPr>
              <a:t>Giới thiệu </a:t>
            </a:r>
            <a:r>
              <a:rPr lang="vi-VN" b="1" smtClean="0">
                <a:latin typeface="Times New Roman" panose="02020603050405020304" pitchFamily="18" charset="0"/>
                <a:cs typeface="Times New Roman" panose="02020603050405020304" pitchFamily="18" charset="0"/>
              </a:rPr>
              <a:t>về </a:t>
            </a:r>
            <a:r>
              <a:rPr lang="vi-VN" b="1">
                <a:latin typeface="Times New Roman" panose="02020603050405020304" pitchFamily="18" charset="0"/>
                <a:cs typeface="Times New Roman" panose="02020603050405020304" pitchFamily="18" charset="0"/>
              </a:rPr>
              <a:t>Cain and Abel</a:t>
            </a:r>
            <a:endParaRPr lang="en-US" b="1">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140208" y="1133857"/>
            <a:ext cx="7354824" cy="4105392"/>
          </a:xfrm>
        </p:spPr>
        <p:txBody>
          <a:bodyPr>
            <a:noAutofit/>
          </a:bodyPr>
          <a:lstStyle/>
          <a:p>
            <a:pPr marL="857250" lvl="1" indent="-4572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G</a:t>
            </a:r>
            <a:r>
              <a:rPr lang="vi-VN" sz="2400">
                <a:latin typeface="Times New Roman" panose="02020603050405020304" pitchFamily="18" charset="0"/>
                <a:cs typeface="Times New Roman" panose="02020603050405020304" pitchFamily="18" charset="0"/>
              </a:rPr>
              <a:t>hi âm các cuộc đàm thoại qua đường VoIP</a:t>
            </a:r>
            <a:r>
              <a:rPr lang="en-US" sz="2400" smtClean="0">
                <a:latin typeface="Times New Roman" panose="02020603050405020304" pitchFamily="18" charset="0"/>
                <a:cs typeface="Times New Roman" panose="02020603050405020304" pitchFamily="18" charset="0"/>
              </a:rPr>
              <a:t>.</a:t>
            </a:r>
          </a:p>
          <a:p>
            <a:pPr marL="857250" lvl="1" indent="-457200">
              <a:buFont typeface="Wingdings" panose="05000000000000000000" pitchFamily="2" charset="2"/>
              <a:buChar char="Ø"/>
            </a:pPr>
            <a:r>
              <a:rPr lang="en-US" sz="2400" smtClean="0">
                <a:latin typeface="Times New Roman" panose="02020603050405020304" pitchFamily="18" charset="0"/>
                <a:cs typeface="Times New Roman" panose="02020603050405020304" pitchFamily="18" charset="0"/>
              </a:rPr>
              <a:t>T</a:t>
            </a:r>
            <a:r>
              <a:rPr lang="vi-VN" sz="2400">
                <a:latin typeface="Times New Roman" panose="02020603050405020304" pitchFamily="18" charset="0"/>
                <a:cs typeface="Times New Roman" panose="02020603050405020304" pitchFamily="18" charset="0"/>
              </a:rPr>
              <a:t>ìm ra file nơi chứa mật khẩu, phát hiện mật khẩu có trong bộ đệm</a:t>
            </a:r>
            <a:r>
              <a:rPr lang="en-US" sz="2400">
                <a:latin typeface="Times New Roman" panose="02020603050405020304" pitchFamily="18" charset="0"/>
                <a:cs typeface="Times New Roman" panose="02020603050405020304" pitchFamily="18" charset="0"/>
              </a:rPr>
              <a:t>.</a:t>
            </a:r>
          </a:p>
          <a:p>
            <a:pPr marL="857250" lvl="1" indent="-4572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Đ</a:t>
            </a:r>
            <a:r>
              <a:rPr lang="vi-VN" sz="2400">
                <a:latin typeface="Times New Roman" panose="02020603050405020304" pitchFamily="18" charset="0"/>
                <a:cs typeface="Times New Roman" panose="02020603050405020304" pitchFamily="18" charset="0"/>
              </a:rPr>
              <a:t>ược phát triển với hy vọng là công cụ đắc lực cho các quản trị mạng, các nhân viên điều tra có thể truy cập dễ dàng vào các hệ thống máy tính bị mã khóa do hacker tấn công</a:t>
            </a:r>
            <a:r>
              <a:rPr lang="en-US" sz="24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1735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a:latin typeface="Times New Roman" panose="02020603050405020304" pitchFamily="18" charset="0"/>
                <a:cs typeface="Times New Roman" panose="02020603050405020304" pitchFamily="18" charset="0"/>
              </a:rPr>
              <a:t>Giới thiệu </a:t>
            </a:r>
            <a:r>
              <a:rPr lang="vi-VN" b="1" smtClean="0">
                <a:latin typeface="Times New Roman" panose="02020603050405020304" pitchFamily="18" charset="0"/>
                <a:cs typeface="Times New Roman" panose="02020603050405020304" pitchFamily="18" charset="0"/>
              </a:rPr>
              <a:t>về </a:t>
            </a:r>
            <a:r>
              <a:rPr lang="vi-VN" b="1">
                <a:latin typeface="Times New Roman" panose="02020603050405020304" pitchFamily="18" charset="0"/>
                <a:cs typeface="Times New Roman" panose="02020603050405020304" pitchFamily="18" charset="0"/>
              </a:rPr>
              <a:t>Cain and Abel</a:t>
            </a:r>
            <a:endParaRPr lang="en-US" b="1">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0" y="999745"/>
            <a:ext cx="7473696" cy="4105392"/>
          </a:xfrm>
        </p:spPr>
        <p:txBody>
          <a:bodyPr>
            <a:noAutofit/>
          </a:bodyPr>
          <a:lstStyle/>
          <a:p>
            <a:pPr marL="457200" indent="-457200">
              <a:buFont typeface="+mj-lt"/>
              <a:buAutoNum type="arabicPeriod" startAt="2"/>
            </a:pPr>
            <a:r>
              <a:rPr lang="en-GB" sz="2400">
                <a:latin typeface="Times New Roman" panose="02020603050405020304" pitchFamily="18" charset="0"/>
                <a:cs typeface="Times New Roman" panose="02020603050405020304" pitchFamily="18" charset="0"/>
              </a:rPr>
              <a:t>Giới thiệu </a:t>
            </a:r>
            <a:r>
              <a:rPr lang="en-US" sz="2400">
                <a:latin typeface="Times New Roman" panose="02020603050405020304" pitchFamily="18" charset="0"/>
                <a:cs typeface="Times New Roman" panose="02020603050405020304" pitchFamily="18" charset="0"/>
              </a:rPr>
              <a:t>Chi tiết về Cain</a:t>
            </a:r>
            <a:r>
              <a:rPr lang="en-GB" sz="240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L</a:t>
            </a:r>
            <a:r>
              <a:rPr lang="vi-VN" sz="2400">
                <a:latin typeface="Times New Roman" panose="02020603050405020304" pitchFamily="18" charset="0"/>
                <a:cs typeface="Times New Roman" panose="02020603050405020304" pitchFamily="18" charset="0"/>
              </a:rPr>
              <a:t>à phần đầu tiên của phần mềm, với một giao diện người dùng đơn giản, mục đích là tập trung vào một số kỹ thuật xâm nhập và những công cụ giúp phục hồi mật khẩu </a:t>
            </a:r>
            <a:r>
              <a:rPr lang="en-US" sz="2400">
                <a:latin typeface="Times New Roman" panose="02020603050405020304" pitchFamily="18" charset="0"/>
                <a:cs typeface="Times New Roman" panose="02020603050405020304" pitchFamily="18" charset="0"/>
              </a:rPr>
              <a:t>n</a:t>
            </a:r>
            <a:r>
              <a:rPr lang="vi-VN" sz="2400">
                <a:latin typeface="Times New Roman" panose="02020603050405020304" pitchFamily="18" charset="0"/>
                <a:cs typeface="Times New Roman" panose="02020603050405020304" pitchFamily="18" charset="0"/>
              </a:rPr>
              <a:t>hiều nguồn khác nhau</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Cisco Config Downloader/Uploader (SNMP/TFTP)</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Network  Enumerator</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MAC Address Scanner with OUI fingerprint</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Service Manager</a:t>
            </a:r>
            <a:r>
              <a:rPr lang="en-US" sz="2400">
                <a:latin typeface="Times New Roman" panose="02020603050405020304" pitchFamily="18" charset="0"/>
                <a:cs typeface="Times New Roman" panose="02020603050405020304" pitchFamily="18" charset="0"/>
              </a:rPr>
              <a:t>.</a:t>
            </a:r>
          </a:p>
          <a:p>
            <a:pPr marL="457200" indent="-457200">
              <a:buFont typeface="+mj-lt"/>
              <a:buAutoNum type="arabicPeriod" startAt="2"/>
            </a:pPr>
            <a:endParaRPr lang="en-GB"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62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a:latin typeface="Times New Roman" panose="02020603050405020304" pitchFamily="18" charset="0"/>
                <a:cs typeface="Times New Roman" panose="02020603050405020304" pitchFamily="18" charset="0"/>
              </a:rPr>
              <a:t>Giới thiệu </a:t>
            </a:r>
            <a:r>
              <a:rPr lang="vi-VN" b="1" smtClean="0">
                <a:latin typeface="Times New Roman" panose="02020603050405020304" pitchFamily="18" charset="0"/>
                <a:cs typeface="Times New Roman" panose="02020603050405020304" pitchFamily="18" charset="0"/>
              </a:rPr>
              <a:t>về </a:t>
            </a:r>
            <a:r>
              <a:rPr lang="vi-VN" b="1">
                <a:latin typeface="Times New Roman" panose="02020603050405020304" pitchFamily="18" charset="0"/>
                <a:cs typeface="Times New Roman" panose="02020603050405020304" pitchFamily="18" charset="0"/>
              </a:rPr>
              <a:t>Cain and Abel</a:t>
            </a:r>
            <a:endParaRPr lang="en-US" b="1">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146304" y="1085089"/>
            <a:ext cx="7141464" cy="4105392"/>
          </a:xfrm>
        </p:spPr>
        <p:txBody>
          <a:bodyPr>
            <a:noAutofit/>
          </a:bodyPr>
          <a:lstStyle/>
          <a:p>
            <a:pPr lvl="1">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Password Crackers</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Password Crackers</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Cryptanalysis attacks</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Rainbowcrack-online client</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WEP Cracker</a:t>
            </a:r>
            <a:r>
              <a:rPr lang="en-US" sz="2400">
                <a:latin typeface="Times New Roman" panose="02020603050405020304" pitchFamily="18" charset="0"/>
                <a:cs typeface="Times New Roman" panose="02020603050405020304" pitchFamily="18" charset="0"/>
              </a:rPr>
              <a:t>.</a:t>
            </a:r>
          </a:p>
          <a:p>
            <a:pPr marL="457200" indent="-457200">
              <a:buFont typeface="+mj-lt"/>
              <a:buAutoNum type="arabicPeriod" startAt="2"/>
            </a:pPr>
            <a:endParaRPr lang="en-GB" sz="240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68" y="1003662"/>
            <a:ext cx="6858000" cy="4268245"/>
          </a:xfrm>
          <a:prstGeom prst="rect">
            <a:avLst/>
          </a:prstGeom>
        </p:spPr>
      </p:pic>
    </p:spTree>
    <p:extLst>
      <p:ext uri="{BB962C8B-B14F-4D97-AF65-F5344CB8AC3E}">
        <p14:creationId xmlns:p14="http://schemas.microsoft.com/office/powerpoint/2010/main" val="116957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fade">
                                      <p:cBhvr>
                                        <p:cTn id="19" dur="500"/>
                                        <p:tgtEl>
                                          <p:spTgt spid="9">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ircle(in)">
                                      <p:cBhvr>
                                        <p:cTn id="2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a:latin typeface="Times New Roman" panose="02020603050405020304" pitchFamily="18" charset="0"/>
                <a:cs typeface="Times New Roman" panose="02020603050405020304" pitchFamily="18" charset="0"/>
              </a:rPr>
              <a:t>Giới thiệu </a:t>
            </a:r>
            <a:r>
              <a:rPr lang="vi-VN" b="1" smtClean="0">
                <a:latin typeface="Times New Roman" panose="02020603050405020304" pitchFamily="18" charset="0"/>
                <a:cs typeface="Times New Roman" panose="02020603050405020304" pitchFamily="18" charset="0"/>
              </a:rPr>
              <a:t>về </a:t>
            </a:r>
            <a:r>
              <a:rPr lang="vi-VN" b="1">
                <a:latin typeface="Times New Roman" panose="02020603050405020304" pitchFamily="18" charset="0"/>
                <a:cs typeface="Times New Roman" panose="02020603050405020304" pitchFamily="18" charset="0"/>
              </a:rPr>
              <a:t>Cain and Abel</a:t>
            </a:r>
            <a:endParaRPr lang="en-US" b="1">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97536" y="999745"/>
            <a:ext cx="7632192" cy="4105392"/>
          </a:xfrm>
        </p:spPr>
        <p:txBody>
          <a:bodyPr>
            <a:noAutofit/>
          </a:bodyPr>
          <a:lstStyle/>
          <a:p>
            <a:pPr lvl="1">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Password Decoders</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Access (9x/2000/XP) Database Passwords Decoder</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Base64 Password Decoder</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Box Revealer</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Cisco Type-7 Password Decoder</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Cisco VPN Client Password Decoder</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802.11 Capture Files Decoder</a:t>
            </a:r>
            <a:r>
              <a:rPr lang="en-US" sz="2400">
                <a:latin typeface="Times New Roman" panose="02020603050405020304" pitchFamily="18" charset="0"/>
                <a:cs typeface="Times New Roman" panose="02020603050405020304" pitchFamily="18" charset="0"/>
              </a:rPr>
              <a:t>.</a:t>
            </a:r>
            <a:endParaRPr lang="en-GB" sz="240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96" y="1024129"/>
            <a:ext cx="6510528" cy="4376927"/>
          </a:xfrm>
          <a:prstGeom prst="rect">
            <a:avLst/>
          </a:prstGeom>
        </p:spPr>
      </p:pic>
    </p:spTree>
    <p:extLst>
      <p:ext uri="{BB962C8B-B14F-4D97-AF65-F5344CB8AC3E}">
        <p14:creationId xmlns:p14="http://schemas.microsoft.com/office/powerpoint/2010/main" val="384334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fade">
                                      <p:cBhvr>
                                        <p:cTn id="19" dur="500"/>
                                        <p:tgtEl>
                                          <p:spTgt spid="9">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fade">
                                      <p:cBhvr>
                                        <p:cTn id="25" dur="500"/>
                                        <p:tgtEl>
                                          <p:spTgt spid="9">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6" end="6"/>
                                            </p:txEl>
                                          </p:spTgt>
                                        </p:tgtEl>
                                        <p:attrNameLst>
                                          <p:attrName>style.visibility</p:attrName>
                                        </p:attrNameLst>
                                      </p:cBhvr>
                                      <p:to>
                                        <p:strVal val="visible"/>
                                      </p:to>
                                    </p:set>
                                    <p:animEffect transition="in" filter="fade">
                                      <p:cBhvr>
                                        <p:cTn id="28" dur="500"/>
                                        <p:tgtEl>
                                          <p:spTgt spid="9">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circle(in)">
                                      <p:cBhvr>
                                        <p:cTn id="3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a:latin typeface="Times New Roman" panose="02020603050405020304" pitchFamily="18" charset="0"/>
                <a:cs typeface="Times New Roman" panose="02020603050405020304" pitchFamily="18" charset="0"/>
              </a:rPr>
              <a:t>Giới thiệu </a:t>
            </a:r>
            <a:r>
              <a:rPr lang="vi-VN" b="1" smtClean="0">
                <a:latin typeface="Times New Roman" panose="02020603050405020304" pitchFamily="18" charset="0"/>
                <a:cs typeface="Times New Roman" panose="02020603050405020304" pitchFamily="18" charset="0"/>
              </a:rPr>
              <a:t>về </a:t>
            </a:r>
            <a:r>
              <a:rPr lang="vi-VN" b="1">
                <a:latin typeface="Times New Roman" panose="02020603050405020304" pitchFamily="18" charset="0"/>
                <a:cs typeface="Times New Roman" panose="02020603050405020304" pitchFamily="18" charset="0"/>
              </a:rPr>
              <a:t>Cain and Abel</a:t>
            </a:r>
            <a:endParaRPr lang="en-US" b="1">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24384" y="1036321"/>
            <a:ext cx="7546848" cy="4105392"/>
          </a:xfrm>
        </p:spPr>
        <p:txBody>
          <a:bodyPr>
            <a:noAutofit/>
          </a:bodyPr>
          <a:lstStyle/>
          <a:p>
            <a:pPr lvl="1">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Password Dumpers</a:t>
            </a:r>
            <a:endParaRPr lang="en-US" sz="240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LSA Secrets Dumper</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MSCACHE Hashes Dumper</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MySQL Password Extractor via ODBC</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Oracle Password Extractor via ODBC</a:t>
            </a:r>
            <a:r>
              <a:rPr lang="en-US" sz="240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Microsoft SQL Server 2000 Password Extractor via ODBC</a:t>
            </a:r>
            <a:r>
              <a:rPr lang="en-US" sz="2400">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19" y="1040761"/>
            <a:ext cx="7262077" cy="4242816"/>
          </a:xfrm>
          <a:prstGeom prst="rect">
            <a:avLst/>
          </a:prstGeom>
        </p:spPr>
      </p:pic>
    </p:spTree>
    <p:extLst>
      <p:ext uri="{BB962C8B-B14F-4D97-AF65-F5344CB8AC3E}">
        <p14:creationId xmlns:p14="http://schemas.microsoft.com/office/powerpoint/2010/main" val="389090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fade">
                                      <p:cBhvr>
                                        <p:cTn id="19" dur="500"/>
                                        <p:tgtEl>
                                          <p:spTgt spid="9">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fade">
                                      <p:cBhvr>
                                        <p:cTn id="25" dur="500"/>
                                        <p:tgtEl>
                                          <p:spTgt spid="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circle(in)">
                                      <p:cBhvr>
                                        <p:cTn id="3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RetroGrade Green">
      <a:dk1>
        <a:srgbClr val="34312E"/>
      </a:dk1>
      <a:lt1>
        <a:srgbClr val="94C255"/>
      </a:lt1>
      <a:dk2>
        <a:srgbClr val="252525"/>
      </a:dk2>
      <a:lt2>
        <a:srgbClr val="EEECE1"/>
      </a:lt2>
      <a:accent1>
        <a:srgbClr val="B8CCE4"/>
      </a:accent1>
      <a:accent2>
        <a:srgbClr val="D99694"/>
      </a:accent2>
      <a:accent3>
        <a:srgbClr val="C3D69B"/>
      </a:accent3>
      <a:accent4>
        <a:srgbClr val="B2A1C7"/>
      </a:accent4>
      <a:accent5>
        <a:srgbClr val="31859B"/>
      </a:accent5>
      <a:accent6>
        <a:srgbClr val="A5A5A5"/>
      </a:accent6>
      <a:hlink>
        <a:srgbClr val="FFC000"/>
      </a:hlink>
      <a:folHlink>
        <a:srgbClr val="C00000"/>
      </a:folHlink>
    </a:clrScheme>
    <a:fontScheme name="RetroGrade">
      <a:majorFont>
        <a:latin typeface="Bebas Neue"/>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707</Words>
  <Application>Microsoft Office PowerPoint</Application>
  <PresentationFormat>Custom</PresentationFormat>
  <Paragraphs>93</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Bebas Neue</vt:lpstr>
      <vt:lpstr>Arial</vt:lpstr>
      <vt:lpstr>Calibri</vt:lpstr>
      <vt:lpstr>Georgia</vt:lpstr>
      <vt:lpstr>Times New Roman</vt:lpstr>
      <vt:lpstr>Wingdings</vt:lpstr>
      <vt:lpstr>Office Theme</vt:lpstr>
      <vt:lpstr>Chuyên Đề Bảo Mật</vt:lpstr>
      <vt:lpstr>Thành viên</vt:lpstr>
      <vt:lpstr>Nội Dung</vt:lpstr>
      <vt:lpstr>Giới thiệu về Cain and Abel</vt:lpstr>
      <vt:lpstr>Giới thiệu về Cain and Abel</vt:lpstr>
      <vt:lpstr>Giới thiệu về Cain and Abel</vt:lpstr>
      <vt:lpstr>Giới thiệu về Cain and Abel</vt:lpstr>
      <vt:lpstr>Giới thiệu về Cain and Abel</vt:lpstr>
      <vt:lpstr>Giới thiệu về Cain and Abel</vt:lpstr>
      <vt:lpstr>Giới thiệu về Cain and Abel</vt:lpstr>
      <vt:lpstr>Giới thiệu về Cain and Abel</vt:lpstr>
      <vt:lpstr>Giới thiệu về Cain and Abel</vt:lpstr>
      <vt:lpstr>Cách phòng chống</vt:lpstr>
      <vt:lpstr>Cách phòng chống</vt:lpstr>
      <vt:lpstr>Cách phòng chống</vt:lpstr>
      <vt:lpstr>Cách phòng chống</vt:lpstr>
      <vt:lpstr>Thank you that’s it for now for 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dmx</dc:creator>
  <cp:lastModifiedBy>Dao Khau</cp:lastModifiedBy>
  <cp:revision>307</cp:revision>
  <dcterms:created xsi:type="dcterms:W3CDTF">2011-04-07T19:22:19Z</dcterms:created>
  <dcterms:modified xsi:type="dcterms:W3CDTF">2013-10-05T14:46:39Z</dcterms:modified>
</cp:coreProperties>
</file>