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51"/>
  </p:notesMasterIdLst>
  <p:handoutMasterIdLst>
    <p:handoutMasterId r:id="rId52"/>
  </p:handoutMasterIdLst>
  <p:sldIdLst>
    <p:sldId id="321" r:id="rId11"/>
    <p:sldId id="409" r:id="rId12"/>
    <p:sldId id="435" r:id="rId13"/>
    <p:sldId id="416" r:id="rId14"/>
    <p:sldId id="418" r:id="rId15"/>
    <p:sldId id="412" r:id="rId16"/>
    <p:sldId id="410" r:id="rId17"/>
    <p:sldId id="414" r:id="rId18"/>
    <p:sldId id="411" r:id="rId19"/>
    <p:sldId id="344" r:id="rId20"/>
    <p:sldId id="419" r:id="rId21"/>
    <p:sldId id="343" r:id="rId22"/>
    <p:sldId id="421" r:id="rId23"/>
    <p:sldId id="423" r:id="rId24"/>
    <p:sldId id="424" r:id="rId25"/>
    <p:sldId id="425" r:id="rId26"/>
    <p:sldId id="427" r:id="rId27"/>
    <p:sldId id="429" r:id="rId28"/>
    <p:sldId id="434" r:id="rId29"/>
    <p:sldId id="433" r:id="rId30"/>
    <p:sldId id="436" r:id="rId31"/>
    <p:sldId id="437" r:id="rId32"/>
    <p:sldId id="438" r:id="rId33"/>
    <p:sldId id="439" r:id="rId34"/>
    <p:sldId id="441" r:id="rId35"/>
    <p:sldId id="443" r:id="rId36"/>
    <p:sldId id="444" r:id="rId37"/>
    <p:sldId id="446" r:id="rId38"/>
    <p:sldId id="457" r:id="rId39"/>
    <p:sldId id="447" r:id="rId40"/>
    <p:sldId id="449" r:id="rId41"/>
    <p:sldId id="451" r:id="rId42"/>
    <p:sldId id="450" r:id="rId43"/>
    <p:sldId id="453" r:id="rId44"/>
    <p:sldId id="452" r:id="rId45"/>
    <p:sldId id="455" r:id="rId46"/>
    <p:sldId id="458" r:id="rId47"/>
    <p:sldId id="430" r:id="rId48"/>
    <p:sldId id="460" r:id="rId49"/>
    <p:sldId id="408" r:id="rId5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409"/>
            <p14:sldId id="435"/>
            <p14:sldId id="416"/>
            <p14:sldId id="418"/>
            <p14:sldId id="412"/>
            <p14:sldId id="410"/>
            <p14:sldId id="414"/>
            <p14:sldId id="411"/>
            <p14:sldId id="344"/>
            <p14:sldId id="419"/>
            <p14:sldId id="343"/>
            <p14:sldId id="421"/>
            <p14:sldId id="423"/>
            <p14:sldId id="424"/>
            <p14:sldId id="425"/>
            <p14:sldId id="427"/>
            <p14:sldId id="429"/>
            <p14:sldId id="434"/>
            <p14:sldId id="433"/>
            <p14:sldId id="436"/>
            <p14:sldId id="437"/>
            <p14:sldId id="438"/>
            <p14:sldId id="439"/>
            <p14:sldId id="441"/>
            <p14:sldId id="443"/>
            <p14:sldId id="444"/>
            <p14:sldId id="446"/>
            <p14:sldId id="457"/>
            <p14:sldId id="447"/>
            <p14:sldId id="449"/>
            <p14:sldId id="451"/>
            <p14:sldId id="450"/>
            <p14:sldId id="453"/>
            <p14:sldId id="452"/>
            <p14:sldId id="455"/>
            <p14:sldId id="458"/>
            <p14:sldId id="430"/>
            <p14:sldId id="460"/>
            <p14:sldId id="408"/>
          </p14:sldIdLst>
        </p14:section>
      </p14:sectionLst>
    </p:ext>
    <p:ext uri="{EFAFB233-063F-42B5-8137-9DF3F51BA10A}">
      <p15:sldGuideLst xmlns:p15="http://schemas.microsoft.com/office/powerpoint/2012/main" xmlns="">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66FF"/>
    <a:srgbClr val="FFCC00"/>
    <a:srgbClr val="FFFF66"/>
    <a:srgbClr val="FFFF99"/>
    <a:srgbClr val="0083E6"/>
    <a:srgbClr val="0072C8"/>
    <a:srgbClr val="5F5F5F"/>
    <a:srgbClr val="283030"/>
    <a:srgbClr val="35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83" autoAdjust="0"/>
    <p:restoredTop sz="81705" autoAdjust="0"/>
  </p:normalViewPr>
  <p:slideViewPr>
    <p:cSldViewPr snapToGrid="0">
      <p:cViewPr varScale="1">
        <p:scale>
          <a:sx n="74" d="100"/>
          <a:sy n="74" d="100"/>
        </p:scale>
        <p:origin x="-258" y="-90"/>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0" y="7002"/>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notesMaster" Target="notesMasters/notesMaster1.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 Id="rId4" Type="http://schemas.openxmlformats.org/officeDocument/2006/relationships/image" Target="../media/image1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25/10/2013</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25/10/2013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sgs.vn/en/Training-Courses-Seminars/Subject-Specific-Training/Management-"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www.sixsigmaonline.org/"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iassc.org/" TargetMode="External"/><Relationship Id="rId2" Type="http://schemas.openxmlformats.org/officeDocument/2006/relationships/slide" Target="../slides/slide40.xml"/><Relationship Id="rId1" Type="http://schemas.openxmlformats.org/officeDocument/2006/relationships/notesMaster" Target="../notesMasters/notesMaster1.xml"/><Relationship Id="rId5" Type="http://schemas.openxmlformats.org/officeDocument/2006/relationships/hyperlink" Target="http://www.sgs.vn/en/Training-Courses-Seminars/Subject-Specific-Training/Management-Development/Lean-and-Six-Sigma/Six-Sigma-Green-Belt-Training.aspx" TargetMode="External"/><Relationship Id="rId4" Type="http://schemas.openxmlformats.org/officeDocument/2006/relationships/hyperlink" Target="http://www.simplilearn.com/quality-management/lean-six-sigma-black-belt-training"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Six_Sigma"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en.wikipedia.org/wiki/List_of_Six_Sigma_companie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021363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vi-VN" sz="900" kern="1200" dirty="0" smtClean="0">
                <a:solidFill>
                  <a:schemeClr val="tx1">
                    <a:alpha val="99000"/>
                  </a:schemeClr>
                </a:solidFill>
                <a:effectLst/>
                <a:latin typeface="Segoe UI" pitchFamily="34" charset="0"/>
                <a:ea typeface="+mn-ea"/>
                <a:cs typeface="+mn-cs"/>
              </a:rPr>
              <a:t>White Belt: Can work on local problem-solving teams that support overall projects, but may not be part of a Six Sigma project team. Understands basic Six Sigma concepts from an awareness perspective.</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Yellow Belt: Participates as a project team member. Reviews process improvements that support the project.</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Green Belt: Assists with data collection and analysis for Black Belt projects. Leads Green Belt projects or teams.</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Black Belt: Leads problem-solving projects. Trains and coaches project teams.</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Master Black Belt: Trains and coaches Black Belts and Green Belts. Functions more at the Six Sigma program level by developing key metrics and the strategic direction. Acts as an organization’s Six Sigma technologist and internal consultant.</a:t>
            </a:r>
            <a:endParaRPr lang="en-US" sz="900" kern="1200" dirty="0" smtClean="0">
              <a:solidFill>
                <a:schemeClr val="tx1">
                  <a:alpha val="99000"/>
                </a:schemeClr>
              </a:solidFill>
              <a:effectLst/>
              <a:latin typeface="Segoe UI" pitchFamily="34" charset="0"/>
              <a:ea typeface="+mn-ea"/>
              <a:cs typeface="+mn-cs"/>
            </a:endParaRPr>
          </a:p>
          <a:p>
            <a:r>
              <a:rPr lang="vi-VN" sz="900" kern="1200" dirty="0" smtClean="0">
                <a:solidFill>
                  <a:schemeClr val="tx1">
                    <a:alpha val="99000"/>
                  </a:schemeClr>
                </a:solidFill>
                <a:effectLst/>
                <a:latin typeface="Segoe UI" pitchFamily="34" charset="0"/>
                <a:ea typeface="+mn-ea"/>
                <a:cs typeface="+mn-cs"/>
              </a:rPr>
              <a:t>Very project needs organizational support. Six Sigma executives and champions set the direction for selecting and deploying projects. They ensure, at a high level, that projects succeed, add value and fit within the organizational plan.</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Champions: Translate the company’s vision, mission, goals and metrics to create an organizational deployment plan and identify individual projects. Identify resources and remove roadblocks.</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Executives: Provide overall alignment by establishing the strategic focus of the Six Sigma program within the context of the organization’s culture and vision.</a:t>
            </a:r>
            <a:endParaRPr lang="en-US" sz="900" kern="1200" dirty="0" smtClean="0">
              <a:solidFill>
                <a:schemeClr val="tx1">
                  <a:alpha val="99000"/>
                </a:schemeClr>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4077504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a:t>
            </a:r>
            <a:r>
              <a:rPr lang="en-US" baseline="0" dirty="0" smtClean="0"/>
              <a:t>sigma certificate </a:t>
            </a:r>
            <a:r>
              <a:rPr lang="vi-VN" dirty="0" smtClean="0"/>
              <a:t>liên quan đến năng lực cụ thể </a:t>
            </a:r>
            <a:r>
              <a:rPr lang="en-US" dirty="0" err="1" smtClean="0"/>
              <a:t>và</a:t>
            </a:r>
            <a:r>
              <a:rPr lang="vi-VN" dirty="0" smtClean="0"/>
              <a:t> khả năng </a:t>
            </a:r>
            <a:r>
              <a:rPr lang="en-US" dirty="0" err="1" smtClean="0"/>
              <a:t>của</a:t>
            </a:r>
            <a:r>
              <a:rPr lang="en-US" baseline="0" dirty="0" smtClean="0"/>
              <a:t> </a:t>
            </a:r>
            <a:r>
              <a:rPr lang="vi-VN" b="1" dirty="0" smtClean="0"/>
              <a:t>cá nhân</a:t>
            </a:r>
            <a:r>
              <a:rPr lang="en-US" b="1" dirty="0" smtClean="0"/>
              <a:t> </a:t>
            </a:r>
            <a:r>
              <a:rPr lang="en-US" b="0" dirty="0" err="1" smtClean="0"/>
              <a:t>đó</a:t>
            </a:r>
            <a:r>
              <a:rPr lang="vi-VN" dirty="0" smtClean="0"/>
              <a:t>. Cũng giống như bất kỳ chứng nhận chất lượng khác - chỉ cần họ đã hoàn thành các yêu cầu cần thiết từ các công ty cấp giấy chứng nhận</a:t>
            </a:r>
            <a:endParaRPr lang="en-US" dirty="0" smtClean="0"/>
          </a:p>
          <a:p>
            <a:endParaRPr lang="en-US" dirty="0" smtClean="0"/>
          </a:p>
          <a:p>
            <a:r>
              <a:rPr lang="vi-VN" noProof="0" dirty="0" smtClean="0"/>
              <a:t>Đưa</a:t>
            </a:r>
            <a:r>
              <a:rPr lang="vi-VN" baseline="0" noProof="0" dirty="0" smtClean="0"/>
              <a:t> ra ví dụ</a:t>
            </a:r>
            <a:endParaRPr lang="vi-VN" noProof="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2830111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alpha val="99000"/>
                  </a:schemeClr>
                </a:solidFill>
                <a:effectLst/>
                <a:latin typeface="Segoe UI" pitchFamily="34" charset="0"/>
                <a:ea typeface="+mn-ea"/>
                <a:cs typeface="+mn-cs"/>
              </a:rPr>
              <a:t>www.lean</a:t>
            </a:r>
            <a:r>
              <a:rPr lang="en-US" sz="900" b="1" i="0" kern="1200" dirty="0" smtClean="0">
                <a:solidFill>
                  <a:schemeClr val="tx1">
                    <a:alpha val="99000"/>
                  </a:schemeClr>
                </a:solidFill>
                <a:effectLst/>
                <a:latin typeface="Segoe UI" pitchFamily="34" charset="0"/>
                <a:ea typeface="+mn-ea"/>
                <a:cs typeface="+mn-cs"/>
              </a:rPr>
              <a:t>sigma</a:t>
            </a:r>
            <a:r>
              <a:rPr lang="en-US" sz="900" b="0" i="0" kern="1200" dirty="0" smtClean="0">
                <a:solidFill>
                  <a:schemeClr val="tx1">
                    <a:alpha val="99000"/>
                  </a:schemeClr>
                </a:solidFill>
                <a:effectLst/>
                <a:latin typeface="Segoe UI" pitchFamily="34" charset="0"/>
                <a:ea typeface="+mn-ea"/>
                <a:cs typeface="+mn-cs"/>
              </a:rPr>
              <a:t>vn.com/‎</a:t>
            </a:r>
            <a:endParaRPr lang="en-US" dirty="0" smtClean="0"/>
          </a:p>
          <a:p>
            <a:r>
              <a:rPr lang="en-US" dirty="0" smtClean="0">
                <a:hlinkClick r:id="rId3"/>
              </a:rPr>
              <a:t>http://www.sgs.vn/en/Training-Courses-Seminars/Subject-Specific-Training/Management-</a:t>
            </a:r>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hlinkClick r:id="rId4"/>
              </a:rPr>
              <a:t>http://www.sixsigmaonline.org/</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1267221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hlinkClick r:id="rId3"/>
              </a:rPr>
              <a:t>http://www.iassc.org/</a:t>
            </a:r>
            <a:endParaRPr lang="en-US" dirty="0" smtClean="0"/>
          </a:p>
          <a:p>
            <a:r>
              <a:rPr lang="en-US" dirty="0" smtClean="0">
                <a:hlinkClick r:id="rId4"/>
              </a:rPr>
              <a:t>http://www.simplilearn.com/quality-management/lean-six-sigma-black-belt-training</a:t>
            </a:r>
            <a:endParaRPr lang="en-US" dirty="0" smtClean="0"/>
          </a:p>
          <a:p>
            <a:r>
              <a:rPr lang="en-US" dirty="0" smtClean="0">
                <a:hlinkClick r:id="rId5"/>
              </a:rPr>
              <a:t>http://www.sgs.vn/en/Training-Courses-Seminars/Subject-Specific-Training/Management-Development/Lean-and-Six-Sigma/Six-Sigma-Green-Belt-Training.aspx</a:t>
            </a:r>
            <a:r>
              <a:rPr lang="en-US" dirty="0" smtClean="0"/>
              <a:t>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25/10/2013 12:08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40</a:t>
            </a:fld>
            <a:endParaRPr lang="en-US" dirty="0"/>
          </a:p>
        </p:txBody>
      </p:sp>
    </p:spTree>
    <p:extLst>
      <p:ext uri="{BB962C8B-B14F-4D97-AF65-F5344CB8AC3E}">
        <p14:creationId xmlns:p14="http://schemas.microsoft.com/office/powerpoint/2010/main" val="44539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b="1" dirty="0" smtClean="0"/>
              <a:t>Today</a:t>
            </a:r>
            <a:r>
              <a:rPr lang="en-US" b="1" baseline="0" dirty="0" smtClean="0"/>
              <a:t> we are going to try and avoid death by </a:t>
            </a:r>
            <a:r>
              <a:rPr lang="en-US" b="1" baseline="0" dirty="0" err="1" smtClean="0"/>
              <a:t>powerpoint</a:t>
            </a:r>
            <a:r>
              <a:rPr lang="en-US" b="1" baseline="0" dirty="0" smtClean="0"/>
              <a:t>, I have roughly 32 slides to get through and we will cover:</a:t>
            </a:r>
            <a:endParaRPr lang="en-US" b="1" dirty="0" smtClean="0"/>
          </a:p>
          <a:p>
            <a:endParaRPr lang="en-US" b="1" dirty="0" smtClean="0"/>
          </a:p>
          <a:p>
            <a:r>
              <a:rPr lang="en-US" b="1" dirty="0" smtClean="0"/>
              <a:t>Migration Planning</a:t>
            </a:r>
            <a:r>
              <a:rPr lang="en-US" b="1" baseline="0" dirty="0" smtClean="0"/>
              <a:t>, where we will have a look at:</a:t>
            </a:r>
          </a:p>
          <a:p>
            <a:pPr marL="388712" lvl="1" indent="-171450">
              <a:buFont typeface="Arial" panose="020B0604020202020204" pitchFamily="34" charset="0"/>
              <a:buChar char="•"/>
            </a:pPr>
            <a:r>
              <a:rPr lang="en-US" baseline="0" dirty="0" smtClean="0"/>
              <a:t>The Migration planning process</a:t>
            </a:r>
          </a:p>
          <a:p>
            <a:pPr marL="388712" lvl="1" indent="-171450">
              <a:buFont typeface="Arial" panose="020B0604020202020204" pitchFamily="34" charset="0"/>
              <a:buChar char="•"/>
            </a:pPr>
            <a:r>
              <a:rPr lang="en-US" baseline="0" dirty="0" smtClean="0"/>
              <a:t>The Migration options when migrating to Exchange Online</a:t>
            </a:r>
          </a:p>
          <a:p>
            <a:pPr marL="388712" lvl="1" indent="-171450">
              <a:buFont typeface="Arial" panose="020B0604020202020204" pitchFamily="34" charset="0"/>
              <a:buChar char="•"/>
            </a:pPr>
            <a:r>
              <a:rPr lang="en-US" baseline="0" dirty="0" smtClean="0"/>
              <a:t>We’ll compare those options and look at how to choose the right option for your environment</a:t>
            </a:r>
          </a:p>
          <a:p>
            <a:pPr marL="388712" marR="0" lvl="1" indent="-171450" algn="l" defTabSz="932742" rtl="0" eaLnBrk="1" fontAlgn="auto" latinLnBrk="0" hangingPunct="1">
              <a:lnSpc>
                <a:spcPct val="90000"/>
              </a:lnSpc>
              <a:spcBef>
                <a:spcPts val="0"/>
              </a:spcBef>
              <a:spcAft>
                <a:spcPts val="340"/>
              </a:spcAft>
              <a:buClrTx/>
              <a:buSzTx/>
              <a:buFont typeface="Arial" pitchFamily="34" charset="0"/>
              <a:buChar char="•"/>
              <a:tabLst/>
              <a:defRPr/>
            </a:pPr>
            <a:r>
              <a:rPr lang="en-US" baseline="0" dirty="0" smtClean="0"/>
              <a:t>And I’ll run through a list of useful Tools before we move on to</a:t>
            </a:r>
          </a:p>
          <a:p>
            <a:pPr marL="0" lvl="0" indent="0">
              <a:buFontTx/>
              <a:buNone/>
            </a:pPr>
            <a:r>
              <a:rPr lang="en-US" b="1" baseline="0" dirty="0" smtClean="0"/>
              <a:t>Hybrid deployments:</a:t>
            </a:r>
          </a:p>
          <a:p>
            <a:pPr marL="388712" lvl="1" indent="-171450">
              <a:buFont typeface="Arial" panose="020B0604020202020204" pitchFamily="34" charset="0"/>
              <a:buChar char="•"/>
            </a:pPr>
            <a:r>
              <a:rPr lang="en-US" baseline="0" dirty="0" smtClean="0"/>
              <a:t>We’ll look at What’s and improved with hybrid deployments in Exchange 2013, go over some of the pre-requisites</a:t>
            </a:r>
          </a:p>
          <a:p>
            <a:pPr marL="388712" lvl="1" indent="-171450">
              <a:buFont typeface="Arial" panose="020B0604020202020204" pitchFamily="34" charset="0"/>
              <a:buChar char="•"/>
            </a:pPr>
            <a:r>
              <a:rPr lang="en-US" baseline="0" dirty="0" smtClean="0"/>
              <a:t>We’ll also run through the steps required to setup a hybrid deployment before seeing the hybrid configuration wizard action in a live Demo</a:t>
            </a:r>
          </a:p>
          <a:p>
            <a:pPr marL="217262" lvl="1" indent="0">
              <a:buFont typeface="Arial" panose="020B0604020202020204" pitchFamily="34" charset="0"/>
              <a:buNone/>
            </a:pPr>
            <a:endParaRPr lang="en-US" b="1" baseline="0" dirty="0" smtClean="0"/>
          </a:p>
          <a:p>
            <a:pPr marL="217262" lvl="1" indent="0">
              <a:buFont typeface="Arial" panose="020B0604020202020204" pitchFamily="34" charset="0"/>
              <a:buNone/>
            </a:pPr>
            <a:r>
              <a:rPr lang="en-US" b="1" baseline="0" dirty="0" smtClean="0"/>
              <a:t>We’ll finish the session with a look at</a:t>
            </a:r>
          </a:p>
          <a:p>
            <a:pPr marL="217262" lvl="1" indent="0">
              <a:buFont typeface="Arial" panose="020B0604020202020204" pitchFamily="34" charset="0"/>
              <a:buNone/>
            </a:pPr>
            <a:r>
              <a:rPr lang="en-US" b="1" baseline="0" dirty="0" smtClean="0"/>
              <a:t>Modern Public Folders:</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Including</a:t>
            </a:r>
            <a:r>
              <a:rPr lang="en-AU" sz="900" kern="1200" baseline="0" dirty="0" smtClean="0">
                <a:solidFill>
                  <a:schemeClr val="tx1"/>
                </a:solidFill>
                <a:effectLst/>
                <a:latin typeface="Segoe UI Light" pitchFamily="34" charset="0"/>
                <a:ea typeface="+mn-ea"/>
                <a:cs typeface="+mn-cs"/>
              </a:rPr>
              <a:t> some of the changes and the differences in architecture and hierarchy synchronisation </a:t>
            </a:r>
            <a:endParaRPr lang="en-AU" sz="900" kern="120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We’ll</a:t>
            </a:r>
            <a:r>
              <a:rPr lang="en-AU" sz="900" kern="1200" baseline="0" dirty="0" smtClean="0">
                <a:solidFill>
                  <a:schemeClr val="tx1"/>
                </a:solidFill>
                <a:effectLst/>
                <a:latin typeface="Segoe UI Light" pitchFamily="34" charset="0"/>
                <a:ea typeface="+mn-ea"/>
                <a:cs typeface="+mn-cs"/>
              </a:rPr>
              <a:t> have a look at the </a:t>
            </a:r>
            <a:r>
              <a:rPr lang="en-AU" sz="900" kern="1200" dirty="0" smtClean="0">
                <a:solidFill>
                  <a:schemeClr val="tx1"/>
                </a:solidFill>
                <a:effectLst/>
                <a:latin typeface="Segoe UI Light" pitchFamily="34" charset="0"/>
                <a:ea typeface="+mn-ea"/>
                <a:cs typeface="+mn-cs"/>
              </a:rPr>
              <a:t>Planning process and migration considerations before</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Stepping</a:t>
            </a:r>
            <a:r>
              <a:rPr lang="en-AU" sz="900" kern="1200" baseline="0" dirty="0" smtClean="0">
                <a:solidFill>
                  <a:schemeClr val="tx1"/>
                </a:solidFill>
                <a:effectLst/>
                <a:latin typeface="Segoe UI Light" pitchFamily="34" charset="0"/>
                <a:ea typeface="+mn-ea"/>
                <a:cs typeface="+mn-cs"/>
              </a:rPr>
              <a:t> through the migration process</a:t>
            </a:r>
          </a:p>
          <a:p>
            <a:pPr marL="0" lvl="0" indent="0">
              <a:buFont typeface="Arial" panose="020B0604020202020204" pitchFamily="34" charset="0"/>
              <a:buNone/>
            </a:pPr>
            <a:endParaRPr lang="en-US" b="1" baseline="0" dirty="0" smtClean="0"/>
          </a:p>
          <a:p>
            <a:pPr marL="217262" lvl="1" indent="0">
              <a:buFont typeface="Arial" panose="020B0604020202020204" pitchFamily="34" charset="0"/>
              <a:buNone/>
            </a:pPr>
            <a:endParaRPr lang="en-US" dirty="0" smtClean="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25/10/2013 12:08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4534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latin typeface="Arial" pitchFamily="34" charset="0"/>
              </a:rPr>
              <a:t>Sigma is a Greek symbol represented by "σ".</a:t>
            </a:r>
          </a:p>
          <a:p>
            <a:pPr eaLnBrk="1" hangingPunct="1"/>
            <a:endParaRPr lang="en-US" dirty="0" smtClean="0">
              <a:latin typeface="Arial" pitchFamily="34" charset="0"/>
            </a:endParaRPr>
          </a:p>
          <a:p>
            <a:pPr eaLnBrk="1" hangingPunct="1"/>
            <a:r>
              <a:rPr lang="en-US" dirty="0" smtClean="0">
                <a:latin typeface="Arial" pitchFamily="34" charset="0"/>
              </a:rPr>
              <a:t>The term “sigma” is used to designate the distribution or spread about the mean (average) of any process or procedure.</a:t>
            </a:r>
          </a:p>
          <a:p>
            <a:pPr eaLnBrk="1" hangingPunct="1"/>
            <a:r>
              <a:rPr lang="en-US" dirty="0" smtClean="0">
                <a:latin typeface="Arial" pitchFamily="34" charset="0"/>
              </a:rPr>
              <a:t>For a process, the sigma capability (z-value) is a metric that indicates how well that process is performing. The higher the sigma</a:t>
            </a:r>
            <a:br>
              <a:rPr lang="en-US" dirty="0" smtClean="0">
                <a:latin typeface="Arial" pitchFamily="34" charset="0"/>
              </a:rPr>
            </a:br>
            <a:r>
              <a:rPr lang="en-US" dirty="0" smtClean="0">
                <a:latin typeface="Arial" pitchFamily="34" charset="0"/>
              </a:rPr>
              <a:t>capability, the better. Sigma capability measures the capability of the process to produce defect-free outputs. A defect is anything that</a:t>
            </a:r>
            <a:br>
              <a:rPr lang="en-US" dirty="0" smtClean="0">
                <a:latin typeface="Arial" pitchFamily="34" charset="0"/>
              </a:rPr>
            </a:br>
            <a:r>
              <a:rPr lang="en-US" dirty="0" smtClean="0">
                <a:latin typeface="Arial" pitchFamily="34" charset="0"/>
              </a:rPr>
              <a:t>results in customer dissatisfaction. </a:t>
            </a:r>
          </a:p>
          <a:p>
            <a:pPr eaLnBrk="1" hangingPunct="1"/>
            <a:endParaRPr lang="en-US" dirty="0" smtClean="0">
              <a:latin typeface="Arial" pitchFamily="34" charset="0"/>
            </a:endParaRPr>
          </a:p>
          <a:p>
            <a:pPr marL="0" marR="0" indent="0" algn="l" defTabSz="914363" rtl="0" eaLnBrk="1" fontAlgn="auto" latinLnBrk="0" hangingPunct="1">
              <a:lnSpc>
                <a:spcPct val="90000"/>
              </a:lnSpc>
              <a:spcBef>
                <a:spcPts val="0"/>
              </a:spcBef>
              <a:spcAft>
                <a:spcPts val="333"/>
              </a:spcAft>
              <a:buClrTx/>
              <a:buSzTx/>
              <a:buFontTx/>
              <a:buNone/>
              <a:tabLst/>
              <a:defRPr/>
            </a:pPr>
            <a:r>
              <a:rPr lang="vi-VN" sz="900" b="0" i="0" kern="1200" dirty="0" smtClean="0">
                <a:solidFill>
                  <a:schemeClr val="tx1">
                    <a:alpha val="99000"/>
                  </a:schemeClr>
                </a:solidFill>
                <a:effectLst/>
                <a:latin typeface="Segoe UI" pitchFamily="34" charset="0"/>
                <a:ea typeface="+mn-ea"/>
                <a:cs typeface="+mn-cs"/>
              </a:rPr>
              <a:t>Variation trong tiếng Anh có nghĩa là thay đổi nhưng dùng để diễn tả sự thay đổi mang tính điều chỉnh cho phù hợp với tác động nào đó nhưng về bản chất vẫn giữ nguyên, khác với từ "change" dùng để diễn tả sự thay đổi hẳn về bản chất. Trong lĩnh vực toán học, "variation" có nghĩa là "biến thiên".</a:t>
            </a:r>
            <a:endParaRPr lang="en-US" dirty="0" smtClean="0"/>
          </a:p>
          <a:p>
            <a:endParaRPr lang="en-US"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600168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latin typeface="Arial" pitchFamily="34" charset="0"/>
              </a:rPr>
              <a:t>Why do we call Six Sigma as Six Sigma and not Four or Five Sigma or Eight Alpha (another Greek symbol)? Sigma is a statistical term that measures process deviation from process mean or target. Mean is also referred as average in common language. The figure of six was arrived statistically by looking at the current average maturity of most business enterprises. We would like to revise this figure to 8 or may be 9 provided the world becomes a more orderly and predictable (even with increasing entropy or chaos) place to live!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188336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499293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0" i="0" kern="1200" dirty="0" smtClean="0">
                <a:solidFill>
                  <a:schemeClr val="tx1">
                    <a:alpha val="99000"/>
                  </a:schemeClr>
                </a:solidFill>
                <a:effectLst/>
                <a:latin typeface="Segoe UI" pitchFamily="34" charset="0"/>
                <a:ea typeface="+mn-ea"/>
                <a:cs typeface="+mn-cs"/>
              </a:rPr>
              <a:t>List of Six Sigma companies</a:t>
            </a:r>
          </a:p>
          <a:p>
            <a:r>
              <a:rPr lang="en-US" sz="900" b="0" i="0" kern="1200" dirty="0" smtClean="0">
                <a:solidFill>
                  <a:schemeClr val="tx1">
                    <a:alpha val="99000"/>
                  </a:schemeClr>
                </a:solidFill>
                <a:effectLst/>
                <a:latin typeface="Segoe UI" pitchFamily="34" charset="0"/>
                <a:ea typeface="+mn-ea"/>
                <a:cs typeface="+mn-cs"/>
              </a:rPr>
              <a:t>The following companies claim to have successfully implemented </a:t>
            </a:r>
            <a:r>
              <a:rPr lang="en-US" sz="900" b="0" i="0" u="none" strike="noStrike" kern="1200" dirty="0" smtClean="0">
                <a:solidFill>
                  <a:schemeClr val="tx1">
                    <a:alpha val="99000"/>
                  </a:schemeClr>
                </a:solidFill>
                <a:effectLst/>
                <a:latin typeface="Segoe UI" pitchFamily="34" charset="0"/>
                <a:ea typeface="+mn-ea"/>
                <a:cs typeface="+mn-cs"/>
                <a:hlinkClick r:id="rId3" tooltip="Six Sigma"/>
              </a:rPr>
              <a:t>Six Sigma</a:t>
            </a:r>
            <a:r>
              <a:rPr lang="en-US" sz="900" b="0" i="0" kern="1200" dirty="0" smtClean="0">
                <a:solidFill>
                  <a:schemeClr val="tx1">
                    <a:alpha val="99000"/>
                  </a:schemeClr>
                </a:solidFill>
                <a:effectLst/>
                <a:latin typeface="Segoe UI" pitchFamily="34" charset="0"/>
                <a:ea typeface="+mn-ea"/>
                <a:cs typeface="+mn-cs"/>
              </a:rPr>
              <a:t> in some form or another:</a:t>
            </a:r>
          </a:p>
          <a:p>
            <a:r>
              <a:rPr lang="en-US" dirty="0" smtClean="0">
                <a:hlinkClick r:id="rId4"/>
              </a:rPr>
              <a:t>http://en.wikipedia.org/wiki/List_of_Six_Sigma_companies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681549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25/10/2013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25/10/2013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1377316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38984" y="1516695"/>
            <a:ext cx="2189416" cy="1485153"/>
          </a:xfrm>
          <a:prstGeom prst="rect">
            <a:avLst/>
          </a:prstGeom>
        </p:spPr>
      </p:pic>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372104"/>
          </a:xfrm>
          <a:noFill/>
        </p:spPr>
        <p:txBody>
          <a:bodyPr tIns="89629" bIns="89629" anchor="t" anchorCtr="0"/>
          <a:lstStyle>
            <a:lvl1pPr>
              <a:defRPr sz="8600"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2405351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99117"/>
      </p:ext>
    </p:extLst>
  </p:cSld>
  <p:clrMapOvr>
    <a:masterClrMapping/>
  </p:clrMapOvr>
  <p:transition spd="slow">
    <p:push/>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6"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image" Target="../media/image2.png"/><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theme" Target="../theme/theme4.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theme" Target="../theme/theme7.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19" Type="http://schemas.openxmlformats.org/officeDocument/2006/relationships/image" Target="../media/image2.png"/><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 id="2147483835"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 id="2147483834" r:id="rId23"/>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2.xml"/></Relationships>
</file>

<file path=ppt/slides/_rels/slide12.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9.xml"/><Relationship Id="rId1" Type="http://schemas.openxmlformats.org/officeDocument/2006/relationships/slideLayout" Target="../slideLayouts/slideLayout72.xml"/></Relationships>
</file>

<file path=ppt/slides/_rels/slide13.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10.xml"/><Relationship Id="rId1" Type="http://schemas.openxmlformats.org/officeDocument/2006/relationships/slideLayout" Target="../slideLayouts/slideLayout113.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jpg"/><Relationship Id="rId1" Type="http://schemas.openxmlformats.org/officeDocument/2006/relationships/slideLayout" Target="../slideLayouts/slideLayout74.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2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13.xml"/></Relationships>
</file>

<file path=ppt/slides/_rels/slide2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13.xml"/></Relationships>
</file>

<file path=ppt/slides/_rels/slide2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13.xml"/></Relationships>
</file>

<file path=ppt/slides/_rels/slide2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13.xml"/></Relationships>
</file>

<file path=ppt/slides/_rels/slide2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1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1.xml"/></Relationships>
</file>

<file path=ppt/slides/_rels/slide2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jpg"/><Relationship Id="rId1" Type="http://schemas.openxmlformats.org/officeDocument/2006/relationships/slideLayout" Target="../slideLayouts/slideLayout31.xml"/><Relationship Id="rId4" Type="http://schemas.openxmlformats.org/officeDocument/2006/relationships/image" Target="../media/image69.jpg"/></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1.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5.xml"/><Relationship Id="rId1" Type="http://schemas.openxmlformats.org/officeDocument/2006/relationships/slideLayout" Target="../slideLayouts/slideLayout31.xml"/><Relationship Id="rId4" Type="http://schemas.openxmlformats.org/officeDocument/2006/relationships/image" Target="../media/image7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8" Type="http://schemas.openxmlformats.org/officeDocument/2006/relationships/image" Target="../media/image20.jpeg"/><Relationship Id="rId13" Type="http://schemas.openxmlformats.org/officeDocument/2006/relationships/oleObject" Target="../embeddings/oleObject2.bin"/><Relationship Id="rId3" Type="http://schemas.openxmlformats.org/officeDocument/2006/relationships/image" Target="../media/image17.jpeg"/><Relationship Id="rId7" Type="http://schemas.openxmlformats.org/officeDocument/2006/relationships/image" Target="../media/image19.jpeg"/><Relationship Id="rId12" Type="http://schemas.openxmlformats.org/officeDocument/2006/relationships/image" Target="../media/image24.png"/><Relationship Id="rId2" Type="http://schemas.openxmlformats.org/officeDocument/2006/relationships/slideLayout" Target="../slideLayouts/slideLayout30.xml"/><Relationship Id="rId1" Type="http://schemas.openxmlformats.org/officeDocument/2006/relationships/vmlDrawing" Target="../drawings/vmlDrawing1.vml"/><Relationship Id="rId6" Type="http://schemas.openxmlformats.org/officeDocument/2006/relationships/image" Target="../media/image15.png"/><Relationship Id="rId11" Type="http://schemas.openxmlformats.org/officeDocument/2006/relationships/image" Target="../media/image23.jpeg"/><Relationship Id="rId5" Type="http://schemas.openxmlformats.org/officeDocument/2006/relationships/oleObject" Target="../embeddings/oleObject1.bin"/><Relationship Id="rId10" Type="http://schemas.openxmlformats.org/officeDocument/2006/relationships/image" Target="../media/image22.jpeg"/><Relationship Id="rId4" Type="http://schemas.openxmlformats.org/officeDocument/2006/relationships/image" Target="../media/image18.jpeg"/><Relationship Id="rId9" Type="http://schemas.openxmlformats.org/officeDocument/2006/relationships/image" Target="../media/image21.png"/><Relationship Id="rId1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26.jpg"/><Relationship Id="rId7" Type="http://schemas.openxmlformats.org/officeDocument/2006/relationships/image" Target="../media/image30.jpg"/><Relationship Id="rId2" Type="http://schemas.openxmlformats.org/officeDocument/2006/relationships/image" Target="../media/image25.jpg"/><Relationship Id="rId1" Type="http://schemas.openxmlformats.org/officeDocument/2006/relationships/slideLayout" Target="../slideLayouts/slideLayout31.xml"/><Relationship Id="rId6" Type="http://schemas.openxmlformats.org/officeDocument/2006/relationships/image" Target="../media/image29.jpg"/><Relationship Id="rId11" Type="http://schemas.openxmlformats.org/officeDocument/2006/relationships/image" Target="../media/image34.jpg"/><Relationship Id="rId5" Type="http://schemas.openxmlformats.org/officeDocument/2006/relationships/image" Target="../media/image28.jpg"/><Relationship Id="rId10" Type="http://schemas.openxmlformats.org/officeDocument/2006/relationships/image" Target="../media/image33.jpg"/><Relationship Id="rId4" Type="http://schemas.openxmlformats.org/officeDocument/2006/relationships/image" Target="../media/image27.jpg"/><Relationship Id="rId9" Type="http://schemas.openxmlformats.org/officeDocument/2006/relationships/image" Target="../media/image32.jp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41.jpeg"/><Relationship Id="rId18" Type="http://schemas.openxmlformats.org/officeDocument/2006/relationships/image" Target="../media/image46.png"/><Relationship Id="rId26" Type="http://schemas.openxmlformats.org/officeDocument/2006/relationships/image" Target="../media/image52.png"/><Relationship Id="rId3" Type="http://schemas.openxmlformats.org/officeDocument/2006/relationships/notesSlide" Target="../notesSlides/notesSlide6.xml"/><Relationship Id="rId21" Type="http://schemas.openxmlformats.org/officeDocument/2006/relationships/image" Target="../media/image16.png"/><Relationship Id="rId7" Type="http://schemas.openxmlformats.org/officeDocument/2006/relationships/image" Target="../media/image36.png"/><Relationship Id="rId12" Type="http://schemas.openxmlformats.org/officeDocument/2006/relationships/image" Target="../media/image40.png"/><Relationship Id="rId17" Type="http://schemas.openxmlformats.org/officeDocument/2006/relationships/image" Target="../media/image45.png"/><Relationship Id="rId25" Type="http://schemas.openxmlformats.org/officeDocument/2006/relationships/image" Target="../media/image51.png"/><Relationship Id="rId2" Type="http://schemas.openxmlformats.org/officeDocument/2006/relationships/slideLayout" Target="../slideLayouts/slideLayout30.xml"/><Relationship Id="rId16" Type="http://schemas.openxmlformats.org/officeDocument/2006/relationships/image" Target="../media/image44.png"/><Relationship Id="rId20" Type="http://schemas.openxmlformats.org/officeDocument/2006/relationships/oleObject" Target="../embeddings/oleObject6.bin"/><Relationship Id="rId29" Type="http://schemas.openxmlformats.org/officeDocument/2006/relationships/image" Target="../media/image55.png"/><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39.png"/><Relationship Id="rId24" Type="http://schemas.openxmlformats.org/officeDocument/2006/relationships/image" Target="../media/image50.png"/><Relationship Id="rId5" Type="http://schemas.openxmlformats.org/officeDocument/2006/relationships/image" Target="../media/image35.png"/><Relationship Id="rId15" Type="http://schemas.openxmlformats.org/officeDocument/2006/relationships/image" Target="../media/image43.png"/><Relationship Id="rId23" Type="http://schemas.openxmlformats.org/officeDocument/2006/relationships/image" Target="../media/image49.png"/><Relationship Id="rId28" Type="http://schemas.openxmlformats.org/officeDocument/2006/relationships/image" Target="../media/image54.png"/><Relationship Id="rId10" Type="http://schemas.openxmlformats.org/officeDocument/2006/relationships/image" Target="../media/image38.png"/><Relationship Id="rId19" Type="http://schemas.openxmlformats.org/officeDocument/2006/relationships/image" Target="../media/image47.png"/><Relationship Id="rId31" Type="http://schemas.openxmlformats.org/officeDocument/2006/relationships/image" Target="../media/image57.png"/><Relationship Id="rId4" Type="http://schemas.openxmlformats.org/officeDocument/2006/relationships/oleObject" Target="../embeddings/oleObject3.bin"/><Relationship Id="rId9" Type="http://schemas.openxmlformats.org/officeDocument/2006/relationships/image" Target="../media/image37.png"/><Relationship Id="rId14" Type="http://schemas.openxmlformats.org/officeDocument/2006/relationships/image" Target="../media/image42.png"/><Relationship Id="rId22" Type="http://schemas.openxmlformats.org/officeDocument/2006/relationships/image" Target="../media/image48.png"/><Relationship Id="rId27" Type="http://schemas.openxmlformats.org/officeDocument/2006/relationships/image" Target="../media/image53.png"/><Relationship Id="rId30" Type="http://schemas.openxmlformats.org/officeDocument/2006/relationships/image" Target="../media/image5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p:txBody>
          <a:bodyPr/>
          <a:lstStyle/>
          <a:p>
            <a:r>
              <a:rPr lang="en-US" dirty="0" smtClean="0"/>
              <a:t>Software Process and Quality Management</a:t>
            </a:r>
            <a:endParaRPr lang="en-US" dirty="0"/>
          </a:p>
        </p:txBody>
      </p:sp>
      <p:sp>
        <p:nvSpPr>
          <p:cNvPr id="9" name="Subtitle 2"/>
          <p:cNvSpPr>
            <a:spLocks noGrp="1"/>
          </p:cNvSpPr>
          <p:nvPr>
            <p:ph type="subTitle" idx="1"/>
          </p:nvPr>
        </p:nvSpPr>
        <p:spPr>
          <a:xfrm>
            <a:off x="4181453" y="5029202"/>
            <a:ext cx="6870702" cy="958643"/>
          </a:xfrm>
        </p:spPr>
        <p:txBody>
          <a:bodyPr/>
          <a:lstStyle/>
          <a:p>
            <a:r>
              <a:rPr lang="en-US" sz="3200" dirty="0" smtClean="0">
                <a:solidFill>
                  <a:srgbClr val="5F5F5F">
                    <a:alpha val="99000"/>
                  </a:srgbClr>
                </a:solidFill>
              </a:rPr>
              <a:t>6 Sigma Presentation</a:t>
            </a:r>
            <a:endParaRPr lang="en-US" sz="3200" dirty="0">
              <a:solidFill>
                <a:srgbClr val="5F5F5F">
                  <a:alpha val="99000"/>
                </a:srgbClr>
              </a:solidFill>
            </a:endParaRPr>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800" b="0" dirty="0" smtClean="0">
                <a:gradFill>
                  <a:gsLst>
                    <a:gs pos="0">
                      <a:schemeClr val="tx1"/>
                    </a:gs>
                    <a:gs pos="100000">
                      <a:schemeClr val="tx1"/>
                    </a:gs>
                  </a:gsLst>
                  <a:lin ang="5400000" scaled="0"/>
                </a:gradFill>
              </a:rPr>
              <a:t>Team Assignment 02</a:t>
            </a:r>
            <a:endParaRPr lang="en-US" sz="1800" b="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08397458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201" y="1289053"/>
            <a:ext cx="3792599" cy="1105431"/>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Why is six sigma important?</a:t>
            </a:r>
            <a:endParaRPr lang="vi-VN" sz="3991" spc="-70" dirty="0">
              <a:gradFill>
                <a:gsLst>
                  <a:gs pos="100000">
                    <a:srgbClr val="FFFFFF"/>
                  </a:gs>
                  <a:gs pos="0">
                    <a:srgbClr val="FFFFFF"/>
                  </a:gs>
                </a:gsLst>
                <a:lin ang="5400000" scaled="0"/>
              </a:gradFill>
              <a:latin typeface="Segoe UI Light"/>
            </a:endParaRPr>
          </a:p>
        </p:txBody>
      </p:sp>
      <p:sp>
        <p:nvSpPr>
          <p:cNvPr id="8" name="Rectangle 7"/>
          <p:cNvSpPr/>
          <p:nvPr/>
        </p:nvSpPr>
        <p:spPr>
          <a:xfrm>
            <a:off x="4453466" y="721356"/>
            <a:ext cx="6410554" cy="4920963"/>
          </a:xfrm>
          <a:prstGeom prst="rect">
            <a:avLst/>
          </a:prstGeom>
        </p:spPr>
        <p:txBody>
          <a:bodyPr wrap="square">
            <a:spAutoFit/>
          </a:bodyPr>
          <a:lstStyle/>
          <a:p>
            <a:pPr>
              <a:lnSpc>
                <a:spcPct val="200000"/>
              </a:lnSpc>
            </a:pPr>
            <a:r>
              <a:rPr lang="en-US" sz="2000" dirty="0">
                <a:solidFill>
                  <a:srgbClr val="5F5F5F"/>
                </a:solidFill>
              </a:rPr>
              <a:t>Six Sigma emerged as a natural evolution in business to increase profit by eliminating defects</a:t>
            </a:r>
          </a:p>
          <a:p>
            <a:pPr>
              <a:lnSpc>
                <a:spcPct val="200000"/>
              </a:lnSpc>
            </a:pPr>
            <a:r>
              <a:rPr lang="en-US" sz="2000" dirty="0">
                <a:solidFill>
                  <a:srgbClr val="5F5F5F"/>
                </a:solidFill>
              </a:rPr>
              <a:t>The Current business environment now demands and rewards innovation more than ever before due to:</a:t>
            </a:r>
          </a:p>
          <a:p>
            <a:pPr>
              <a:lnSpc>
                <a:spcPct val="200000"/>
              </a:lnSpc>
              <a:buFont typeface="Wingdings" pitchFamily="2" charset="2"/>
              <a:buChar char="Ø"/>
            </a:pPr>
            <a:r>
              <a:rPr lang="en-US" sz="2000" dirty="0">
                <a:solidFill>
                  <a:srgbClr val="5F5F5F"/>
                </a:solidFill>
              </a:rPr>
              <a:t>Customer Expectations</a:t>
            </a:r>
          </a:p>
          <a:p>
            <a:pPr>
              <a:lnSpc>
                <a:spcPct val="200000"/>
              </a:lnSpc>
              <a:buFont typeface="Wingdings" pitchFamily="2" charset="2"/>
              <a:buChar char="Ø"/>
            </a:pPr>
            <a:r>
              <a:rPr lang="en-US" sz="2000" dirty="0">
                <a:solidFill>
                  <a:srgbClr val="5F5F5F"/>
                </a:solidFill>
              </a:rPr>
              <a:t>Technological Change</a:t>
            </a:r>
          </a:p>
          <a:p>
            <a:pPr>
              <a:lnSpc>
                <a:spcPct val="200000"/>
              </a:lnSpc>
              <a:buFont typeface="Wingdings" pitchFamily="2" charset="2"/>
              <a:buChar char="Ø"/>
            </a:pPr>
            <a:r>
              <a:rPr lang="en-US" sz="2000" dirty="0">
                <a:solidFill>
                  <a:srgbClr val="5F5F5F"/>
                </a:solidFill>
              </a:rPr>
              <a:t>Global Competition</a:t>
            </a:r>
          </a:p>
          <a:p>
            <a:pPr>
              <a:lnSpc>
                <a:spcPct val="200000"/>
              </a:lnSpc>
              <a:buFont typeface="Wingdings" pitchFamily="2" charset="2"/>
              <a:buChar char="Ø"/>
            </a:pPr>
            <a:r>
              <a:rPr lang="en-US" sz="2000" dirty="0">
                <a:solidFill>
                  <a:srgbClr val="5F5F5F"/>
                </a:solidFill>
              </a:rPr>
              <a:t>Market Fragmentation</a:t>
            </a:r>
          </a:p>
        </p:txBody>
      </p:sp>
    </p:spTree>
    <p:extLst>
      <p:ext uri="{BB962C8B-B14F-4D97-AF65-F5344CB8AC3E}">
        <p14:creationId xmlns:p14="http://schemas.microsoft.com/office/powerpoint/2010/main" val="20214548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201" y="1289053"/>
            <a:ext cx="3792599" cy="552715"/>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Six sigma levels</a:t>
            </a:r>
            <a:endParaRPr lang="vi-VN" sz="3991" spc="-70" dirty="0">
              <a:gradFill>
                <a:gsLst>
                  <a:gs pos="100000">
                    <a:srgbClr val="FFFFFF"/>
                  </a:gs>
                  <a:gs pos="0">
                    <a:srgbClr val="FFFFFF"/>
                  </a:gs>
                </a:gsLst>
                <a:lin ang="5400000" scaled="0"/>
              </a:gradFill>
              <a:latin typeface="Segoe UI Light"/>
            </a:endParaRPr>
          </a:p>
        </p:txBody>
      </p:sp>
      <p:graphicFrame>
        <p:nvGraphicFramePr>
          <p:cNvPr id="3" name="Table 2"/>
          <p:cNvGraphicFramePr>
            <a:graphicFrameLocks noGrp="1"/>
          </p:cNvGraphicFramePr>
          <p:nvPr>
            <p:extLst>
              <p:ext uri="{D42A27DB-BD31-4B8C-83A1-F6EECF244321}">
                <p14:modId xmlns:p14="http://schemas.microsoft.com/office/powerpoint/2010/main" val="643626738"/>
              </p:ext>
            </p:extLst>
          </p:nvPr>
        </p:nvGraphicFramePr>
        <p:xfrm>
          <a:off x="4460293" y="1377956"/>
          <a:ext cx="7393041" cy="4326193"/>
        </p:xfrm>
        <a:graphic>
          <a:graphicData uri="http://schemas.openxmlformats.org/drawingml/2006/table">
            <a:tbl>
              <a:tblPr firstRow="1" firstCol="1" bandRow="1">
                <a:tableStyleId>{2D5ABB26-0587-4C30-8999-92F81FD0307C}</a:tableStyleId>
              </a:tblPr>
              <a:tblGrid>
                <a:gridCol w="1449440"/>
                <a:gridCol w="1659467"/>
                <a:gridCol w="2296089"/>
                <a:gridCol w="1988045"/>
              </a:tblGrid>
              <a:tr h="472014">
                <a:tc>
                  <a:txBody>
                    <a:bodyPr/>
                    <a:lstStyle/>
                    <a:p>
                      <a:pPr marL="0" marR="0">
                        <a:lnSpc>
                          <a:spcPct val="115000"/>
                        </a:lnSpc>
                        <a:spcBef>
                          <a:spcPts val="0"/>
                        </a:spcBef>
                        <a:spcAft>
                          <a:spcPts val="1000"/>
                        </a:spcAft>
                      </a:pPr>
                      <a:r>
                        <a:rPr lang="vi-VN" sz="1800" b="1" dirty="0">
                          <a:solidFill>
                            <a:schemeClr val="bg1"/>
                          </a:solidFill>
                          <a:effectLst/>
                        </a:rPr>
                        <a:t>Sigma level</a:t>
                      </a:r>
                      <a:endParaRPr lang="en-US" sz="1800" b="1" dirty="0">
                        <a:solidFill>
                          <a:schemeClr val="bg1"/>
                        </a:solidFill>
                        <a:effectLst/>
                        <a:latin typeface="Calibri"/>
                        <a:ea typeface="Calibri"/>
                        <a:cs typeface="Times New Roman"/>
                      </a:endParaRPr>
                    </a:p>
                  </a:txBody>
                  <a:tcPr marL="68580" marR="68580" marT="0" marB="0">
                    <a:solidFill>
                      <a:schemeClr val="accent1">
                        <a:lumMod val="40000"/>
                        <a:lumOff val="60000"/>
                      </a:schemeClr>
                    </a:solidFill>
                  </a:tcPr>
                </a:tc>
                <a:tc>
                  <a:txBody>
                    <a:bodyPr/>
                    <a:lstStyle/>
                    <a:p>
                      <a:pPr marL="0" marR="0">
                        <a:lnSpc>
                          <a:spcPct val="115000"/>
                        </a:lnSpc>
                        <a:spcBef>
                          <a:spcPts val="0"/>
                        </a:spcBef>
                        <a:spcAft>
                          <a:spcPts val="1000"/>
                        </a:spcAft>
                      </a:pPr>
                      <a:r>
                        <a:rPr lang="vi-VN" sz="1800" b="1" u="none" strike="noStrike" dirty="0" smtClean="0">
                          <a:solidFill>
                            <a:schemeClr val="bg1"/>
                          </a:solidFill>
                          <a:effectLst/>
                        </a:rPr>
                        <a:t>DP</a:t>
                      </a:r>
                      <a:r>
                        <a:rPr lang="en-US" sz="1800" b="1" u="none" strike="noStrike" dirty="0" smtClean="0">
                          <a:solidFill>
                            <a:schemeClr val="bg1"/>
                          </a:solidFill>
                          <a:effectLst/>
                        </a:rPr>
                        <a:t>MO</a:t>
                      </a:r>
                      <a:endParaRPr lang="en-US" sz="1800" b="1" dirty="0">
                        <a:solidFill>
                          <a:schemeClr val="bg1"/>
                        </a:solidFill>
                        <a:effectLst/>
                        <a:latin typeface="Calibri"/>
                        <a:ea typeface="Calibri"/>
                        <a:cs typeface="Times New Roman"/>
                      </a:endParaRPr>
                    </a:p>
                  </a:txBody>
                  <a:tcPr marL="68580" marR="68580" marT="0" marB="0">
                    <a:solidFill>
                      <a:schemeClr val="accent1">
                        <a:lumMod val="40000"/>
                        <a:lumOff val="60000"/>
                      </a:schemeClr>
                    </a:solidFill>
                  </a:tcPr>
                </a:tc>
                <a:tc>
                  <a:txBody>
                    <a:bodyPr/>
                    <a:lstStyle/>
                    <a:p>
                      <a:pPr marL="0" marR="0">
                        <a:lnSpc>
                          <a:spcPct val="115000"/>
                        </a:lnSpc>
                        <a:spcBef>
                          <a:spcPts val="0"/>
                        </a:spcBef>
                        <a:spcAft>
                          <a:spcPts val="1000"/>
                        </a:spcAft>
                      </a:pPr>
                      <a:r>
                        <a:rPr lang="vi-VN" sz="1800" b="1" dirty="0" smtClean="0">
                          <a:solidFill>
                            <a:schemeClr val="bg1"/>
                          </a:solidFill>
                          <a:effectLst/>
                        </a:rPr>
                        <a:t>Percent defective</a:t>
                      </a:r>
                      <a:endParaRPr lang="en-US" sz="1800" b="1" dirty="0">
                        <a:solidFill>
                          <a:schemeClr val="bg1"/>
                        </a:solidFill>
                        <a:effectLst/>
                        <a:latin typeface="Calibri"/>
                        <a:ea typeface="Calibri"/>
                        <a:cs typeface="Times New Roman"/>
                      </a:endParaRPr>
                    </a:p>
                  </a:txBody>
                  <a:tcPr marL="68580" marR="68580" marT="0" marB="0">
                    <a:solidFill>
                      <a:schemeClr val="accent1">
                        <a:lumMod val="40000"/>
                        <a:lumOff val="60000"/>
                      </a:schemeClr>
                    </a:solidFill>
                  </a:tcPr>
                </a:tc>
                <a:tc>
                  <a:txBody>
                    <a:bodyPr/>
                    <a:lstStyle/>
                    <a:p>
                      <a:pPr marL="0" marR="0">
                        <a:lnSpc>
                          <a:spcPct val="115000"/>
                        </a:lnSpc>
                        <a:spcBef>
                          <a:spcPts val="0"/>
                        </a:spcBef>
                        <a:spcAft>
                          <a:spcPts val="1000"/>
                        </a:spcAft>
                      </a:pPr>
                      <a:r>
                        <a:rPr lang="vi-VN" sz="1800" b="1" dirty="0" smtClean="0">
                          <a:solidFill>
                            <a:schemeClr val="bg1"/>
                          </a:solidFill>
                          <a:effectLst/>
                        </a:rPr>
                        <a:t>Percentage yield</a:t>
                      </a:r>
                      <a:endParaRPr lang="en-US" sz="1800" b="1" dirty="0">
                        <a:solidFill>
                          <a:schemeClr val="bg1"/>
                        </a:solidFill>
                        <a:effectLst/>
                        <a:latin typeface="Calibri"/>
                        <a:ea typeface="Calibri"/>
                        <a:cs typeface="Times New Roman"/>
                      </a:endParaRPr>
                    </a:p>
                  </a:txBody>
                  <a:tcPr marL="68580" marR="68580" marT="0" marB="0">
                    <a:solidFill>
                      <a:schemeClr val="accent1">
                        <a:lumMod val="40000"/>
                        <a:lumOff val="60000"/>
                      </a:schemeClr>
                    </a:solidFill>
                  </a:tcPr>
                </a:tc>
              </a:tr>
              <a:tr h="550597">
                <a:tc>
                  <a:txBody>
                    <a:bodyPr/>
                    <a:lstStyle/>
                    <a:p>
                      <a:pPr marL="0" marR="0">
                        <a:lnSpc>
                          <a:spcPct val="115000"/>
                        </a:lnSpc>
                        <a:spcBef>
                          <a:spcPts val="0"/>
                        </a:spcBef>
                        <a:spcAft>
                          <a:spcPts val="1000"/>
                        </a:spcAft>
                      </a:pPr>
                      <a:r>
                        <a:rPr lang="vi-VN" sz="1800">
                          <a:effectLst/>
                        </a:rPr>
                        <a:t>1</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691,462</a:t>
                      </a:r>
                      <a:endParaRPr lang="en-US" sz="1800" dirty="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69%</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31%</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2</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308,538</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31%</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69%</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3</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66,807</a:t>
                      </a:r>
                      <a:endParaRPr lang="en-US" sz="1800" dirty="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6.7%</a:t>
                      </a:r>
                      <a:endParaRPr lang="en-US" sz="1800" dirty="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93.3%</a:t>
                      </a:r>
                      <a:endParaRPr lang="en-US" sz="1800" dirty="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4</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6,210</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0.62%</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99.38%</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5</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233</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0.023%</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99.977%</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6</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3.4</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0.00034%</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99.99966%</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7</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0.019</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0.0000019%</a:t>
                      </a:r>
                      <a:endParaRPr lang="en-US" sz="1800" dirty="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99.9999981%</a:t>
                      </a:r>
                      <a:endParaRPr lang="en-US" sz="1800" dirty="0">
                        <a:solidFill>
                          <a:srgbClr val="2F5496"/>
                        </a:solidFill>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5193650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Roles &amp; Responsibilities</a:t>
            </a:r>
            <a:endParaRPr lang="vi-VN" dirty="0"/>
          </a:p>
        </p:txBody>
      </p:sp>
      <p:pic>
        <p:nvPicPr>
          <p:cNvPr id="7" name="Picture Placeholder 6"/>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1041" r="21041"/>
          <a:stretch>
            <a:fillRect/>
          </a:stretch>
        </p:blipFill>
        <p:spPr>
          <a:xfrm>
            <a:off x="6208714" y="0"/>
            <a:ext cx="5980111" cy="6858000"/>
          </a:xfrm>
        </p:spPr>
      </p:pic>
    </p:spTree>
    <p:extLst>
      <p:ext uri="{BB962C8B-B14F-4D97-AF65-F5344CB8AC3E}">
        <p14:creationId xmlns:p14="http://schemas.microsoft.com/office/powerpoint/2010/main" val="12104959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113870" y="2447288"/>
            <a:ext cx="2325455" cy="2074521"/>
          </a:xfrm>
          <a:prstGeom prst="rect">
            <a:avLst/>
          </a:prstGeom>
          <a:solidFill>
            <a:schemeClr val="tx1">
              <a:lumMod val="95000"/>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45" name="Rectangle 44"/>
          <p:cNvSpPr/>
          <p:nvPr/>
        </p:nvSpPr>
        <p:spPr>
          <a:xfrm>
            <a:off x="123242" y="4569404"/>
            <a:ext cx="11846503" cy="2117145"/>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2400" dirty="0"/>
          </a:p>
        </p:txBody>
      </p:sp>
      <p:sp>
        <p:nvSpPr>
          <p:cNvPr id="51" name="Rectangle 50"/>
          <p:cNvSpPr/>
          <p:nvPr/>
        </p:nvSpPr>
        <p:spPr bwMode="auto">
          <a:xfrm>
            <a:off x="2496475" y="2057401"/>
            <a:ext cx="2325455" cy="2464408"/>
          </a:xfrm>
          <a:prstGeom prst="rect">
            <a:avLst/>
          </a:prstGeom>
          <a:solidFill>
            <a:schemeClr val="accent6">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3600" dirty="0">
              <a:solidFill>
                <a:schemeClr val="bg1">
                  <a:lumMod val="50000"/>
                </a:schemeClr>
              </a:solidFill>
              <a:latin typeface="Segoe UI Light" pitchFamily="34" charset="0"/>
              <a:ea typeface="Segoe UI" pitchFamily="34" charset="0"/>
              <a:cs typeface="Segoe UI" pitchFamily="34" charset="0"/>
            </a:endParaRPr>
          </a:p>
        </p:txBody>
      </p:sp>
      <p:sp>
        <p:nvSpPr>
          <p:cNvPr id="52" name="Rectangle 51"/>
          <p:cNvSpPr/>
          <p:nvPr/>
        </p:nvSpPr>
        <p:spPr bwMode="auto">
          <a:xfrm>
            <a:off x="4879080" y="1790699"/>
            <a:ext cx="2325455" cy="2731109"/>
          </a:xfrm>
          <a:prstGeom prst="rect">
            <a:avLst/>
          </a:prstGeom>
          <a:solidFill>
            <a:schemeClr val="accent5">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480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sp>
        <p:nvSpPr>
          <p:cNvPr id="53" name="Rectangle 52"/>
          <p:cNvSpPr/>
          <p:nvPr/>
        </p:nvSpPr>
        <p:spPr bwMode="auto">
          <a:xfrm>
            <a:off x="7261685" y="1428750"/>
            <a:ext cx="2325455" cy="3093057"/>
          </a:xfrm>
          <a:prstGeom prst="rect">
            <a:avLst/>
          </a:prstGeom>
          <a:solidFill>
            <a:schemeClr val="bg1">
              <a:lumMod val="60000"/>
              <a:lumOff val="40000"/>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3808"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algn="ctr" defTabSz="932109" fontAlgn="base">
              <a:spcBef>
                <a:spcPct val="0"/>
              </a:spcBef>
              <a:spcAft>
                <a:spcPct val="0"/>
              </a:spcAft>
            </a:pPr>
            <a:endParaRPr lang="en-US" sz="272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sp>
        <p:nvSpPr>
          <p:cNvPr id="54" name="Rectangle 53"/>
          <p:cNvSpPr/>
          <p:nvPr/>
        </p:nvSpPr>
        <p:spPr bwMode="auto">
          <a:xfrm>
            <a:off x="9644290" y="1066801"/>
            <a:ext cx="2325455" cy="3455006"/>
          </a:xfrm>
          <a:prstGeom prst="rect">
            <a:avLst/>
          </a:prstGeom>
          <a:solidFill>
            <a:schemeClr val="bg1">
              <a:lumMod val="75000"/>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3808"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algn="ctr" defTabSz="932109" fontAlgn="base">
              <a:spcBef>
                <a:spcPct val="0"/>
              </a:spcBef>
              <a:spcAft>
                <a:spcPct val="0"/>
              </a:spcAft>
            </a:pPr>
            <a:endParaRPr lang="en-US" sz="272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812" y="2292756"/>
            <a:ext cx="1269841" cy="1650794"/>
          </a:xfrm>
          <a:prstGeom prst="rect">
            <a:avLst/>
          </a:prstGeom>
        </p:spPr>
      </p:pic>
      <p:pic>
        <p:nvPicPr>
          <p:cNvPr id="58" name="Picture 5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4281" y="2073681"/>
            <a:ext cx="1269841" cy="1650794"/>
          </a:xfrm>
          <a:prstGeom prst="rect">
            <a:avLst/>
          </a:prstGeom>
        </p:spPr>
      </p:pic>
      <p:pic>
        <p:nvPicPr>
          <p:cNvPr id="60" name="Picture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89491" y="1295400"/>
            <a:ext cx="1269841" cy="1650794"/>
          </a:xfrm>
          <a:prstGeom prst="rect">
            <a:avLst/>
          </a:prstGeom>
        </p:spPr>
      </p:pic>
      <p:pic>
        <p:nvPicPr>
          <p:cNvPr id="61" name="Picture 6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72096" y="1098654"/>
            <a:ext cx="1269841" cy="1650794"/>
          </a:xfrm>
          <a:prstGeom prst="rect">
            <a:avLst/>
          </a:prstGeom>
        </p:spPr>
      </p:pic>
      <p:sp>
        <p:nvSpPr>
          <p:cNvPr id="65" name="Rectangle 64"/>
          <p:cNvSpPr/>
          <p:nvPr/>
        </p:nvSpPr>
        <p:spPr>
          <a:xfrm>
            <a:off x="270552" y="3875476"/>
            <a:ext cx="2153154" cy="646331"/>
          </a:xfrm>
          <a:prstGeom prst="rect">
            <a:avLst/>
          </a:prstGeom>
        </p:spPr>
        <p:txBody>
          <a:bodyPr wrap="none">
            <a:spAutoFit/>
          </a:bodyPr>
          <a:lstStyle/>
          <a:p>
            <a:pPr defTabSz="932109" fontAlgn="base">
              <a:spcBef>
                <a:spcPct val="0"/>
              </a:spcBef>
              <a:spcAft>
                <a:spcPct val="0"/>
              </a:spcAft>
            </a:pPr>
            <a:r>
              <a:rPr lang="en-US" sz="3600" dirty="0" smtClean="0">
                <a:solidFill>
                  <a:schemeClr val="bg1">
                    <a:lumMod val="50000"/>
                  </a:schemeClr>
                </a:solidFill>
                <a:latin typeface="Segoe UI Light" pitchFamily="34" charset="0"/>
                <a:ea typeface="Segoe UI" pitchFamily="34" charset="0"/>
                <a:cs typeface="Segoe UI" pitchFamily="34" charset="0"/>
              </a:rPr>
              <a:t>White Belt</a:t>
            </a: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66" name="Rectangle 65"/>
          <p:cNvSpPr/>
          <p:nvPr/>
        </p:nvSpPr>
        <p:spPr>
          <a:xfrm>
            <a:off x="2652392" y="3904024"/>
            <a:ext cx="2210029" cy="646331"/>
          </a:xfrm>
          <a:prstGeom prst="rect">
            <a:avLst/>
          </a:prstGeom>
        </p:spPr>
        <p:txBody>
          <a:bodyPr wrap="none">
            <a:spAutoFit/>
          </a:bodyPr>
          <a:lstStyle/>
          <a:p>
            <a:pPr defTabSz="932109" fontAlgn="base">
              <a:spcBef>
                <a:spcPct val="0"/>
              </a:spcBef>
              <a:spcAft>
                <a:spcPct val="0"/>
              </a:spcAft>
            </a:pPr>
            <a:r>
              <a:rPr lang="en-US" sz="3600" dirty="0" smtClean="0">
                <a:solidFill>
                  <a:schemeClr val="bg1">
                    <a:lumMod val="50000"/>
                  </a:schemeClr>
                </a:solidFill>
                <a:latin typeface="Segoe UI Light" pitchFamily="34" charset="0"/>
                <a:ea typeface="Segoe UI" pitchFamily="34" charset="0"/>
                <a:cs typeface="Segoe UI" pitchFamily="34" charset="0"/>
              </a:rPr>
              <a:t>Yellow </a:t>
            </a:r>
            <a:r>
              <a:rPr lang="en-US" sz="3600" dirty="0">
                <a:solidFill>
                  <a:schemeClr val="bg1">
                    <a:lumMod val="50000"/>
                  </a:schemeClr>
                </a:solidFill>
                <a:latin typeface="Segoe UI Light" pitchFamily="34" charset="0"/>
                <a:ea typeface="Segoe UI" pitchFamily="34" charset="0"/>
                <a:cs typeface="Segoe UI" pitchFamily="34" charset="0"/>
              </a:rPr>
              <a:t>Belt</a:t>
            </a: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67" name="Rectangle 66"/>
          <p:cNvSpPr/>
          <p:nvPr/>
        </p:nvSpPr>
        <p:spPr>
          <a:xfrm>
            <a:off x="4954312" y="3875476"/>
            <a:ext cx="2190408" cy="646331"/>
          </a:xfrm>
          <a:prstGeom prst="rect">
            <a:avLst/>
          </a:prstGeom>
        </p:spPr>
        <p:txBody>
          <a:bodyPr wrap="none">
            <a:spAutoFit/>
          </a:bodyPr>
          <a:lstStyle/>
          <a:p>
            <a:pPr defTabSz="932109" fontAlgn="base">
              <a:spcBef>
                <a:spcPct val="0"/>
              </a:spcBef>
              <a:spcAft>
                <a:spcPct val="0"/>
              </a:spcAft>
            </a:pPr>
            <a:r>
              <a:rPr lang="en-US" sz="3600" dirty="0" smtClean="0">
                <a:solidFill>
                  <a:schemeClr val="bg1">
                    <a:lumMod val="50000"/>
                  </a:schemeClr>
                </a:solidFill>
                <a:latin typeface="Segoe UI Light" pitchFamily="34" charset="0"/>
                <a:ea typeface="Segoe UI" pitchFamily="34" charset="0"/>
                <a:cs typeface="Segoe UI" pitchFamily="34" charset="0"/>
              </a:rPr>
              <a:t>Green Belt</a:t>
            </a: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68" name="Rectangle 67"/>
          <p:cNvSpPr/>
          <p:nvPr/>
        </p:nvSpPr>
        <p:spPr>
          <a:xfrm>
            <a:off x="7329208" y="3904023"/>
            <a:ext cx="2012089" cy="646331"/>
          </a:xfrm>
          <a:prstGeom prst="rect">
            <a:avLst/>
          </a:prstGeom>
        </p:spPr>
        <p:txBody>
          <a:bodyPr wrap="none">
            <a:spAutoFit/>
          </a:bodyPr>
          <a:lstStyle/>
          <a:p>
            <a:pPr defTabSz="932109" fontAlgn="base">
              <a:spcBef>
                <a:spcPct val="0"/>
              </a:spcBef>
              <a:spcAft>
                <a:spcPct val="0"/>
              </a:spcAft>
            </a:pPr>
            <a:r>
              <a:rPr lang="en-US" sz="3600" dirty="0" smtClean="0">
                <a:solidFill>
                  <a:schemeClr val="bg1">
                    <a:lumMod val="50000"/>
                  </a:schemeClr>
                </a:solidFill>
                <a:latin typeface="Segoe UI Light" pitchFamily="34" charset="0"/>
                <a:ea typeface="Segoe UI" pitchFamily="34" charset="0"/>
                <a:cs typeface="Segoe UI" pitchFamily="34" charset="0"/>
              </a:rPr>
              <a:t>Black Belt</a:t>
            </a: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69" name="Rectangle 68"/>
          <p:cNvSpPr/>
          <p:nvPr/>
        </p:nvSpPr>
        <p:spPr>
          <a:xfrm>
            <a:off x="9800972" y="3321480"/>
            <a:ext cx="2012089" cy="1200329"/>
          </a:xfrm>
          <a:prstGeom prst="rect">
            <a:avLst/>
          </a:prstGeom>
        </p:spPr>
        <p:txBody>
          <a:bodyPr wrap="none">
            <a:spAutoFit/>
          </a:bodyPr>
          <a:lstStyle/>
          <a:p>
            <a:pPr algn="ctr" defTabSz="932109" fontAlgn="base">
              <a:spcBef>
                <a:spcPct val="0"/>
              </a:spcBef>
              <a:spcAft>
                <a:spcPct val="0"/>
              </a:spcAft>
            </a:pPr>
            <a:r>
              <a:rPr lang="en-US" sz="3600" dirty="0" smtClean="0">
                <a:latin typeface="Segoe UI Light" pitchFamily="34" charset="0"/>
                <a:ea typeface="Segoe UI" pitchFamily="34" charset="0"/>
                <a:cs typeface="Segoe UI" pitchFamily="34" charset="0"/>
              </a:rPr>
              <a:t>Master </a:t>
            </a:r>
          </a:p>
          <a:p>
            <a:pPr algn="ctr" defTabSz="932109" fontAlgn="base">
              <a:spcBef>
                <a:spcPct val="0"/>
              </a:spcBef>
              <a:spcAft>
                <a:spcPct val="0"/>
              </a:spcAft>
            </a:pPr>
            <a:r>
              <a:rPr lang="en-US" sz="3600" dirty="0" smtClean="0">
                <a:latin typeface="Segoe UI Light" pitchFamily="34" charset="0"/>
                <a:ea typeface="Segoe UI" pitchFamily="34" charset="0"/>
                <a:cs typeface="Segoe UI" pitchFamily="34" charset="0"/>
              </a:rPr>
              <a:t>Black Belt</a:t>
            </a:r>
            <a:endParaRPr lang="en-US" sz="2400" dirty="0">
              <a:latin typeface="Segoe UI Light" pitchFamily="34" charset="0"/>
              <a:ea typeface="Segoe UI" pitchFamily="34" charset="0"/>
              <a:cs typeface="Segoe UI" pitchFamily="34" charset="0"/>
            </a:endParaRPr>
          </a:p>
        </p:txBody>
      </p:sp>
      <p:pic>
        <p:nvPicPr>
          <p:cNvPr id="70" name="Picture 6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59492" y="1841603"/>
            <a:ext cx="1269841" cy="1650794"/>
          </a:xfrm>
          <a:prstGeom prst="rect">
            <a:avLst/>
          </a:prstGeom>
        </p:spPr>
      </p:pic>
      <p:sp>
        <p:nvSpPr>
          <p:cNvPr id="71" name="Rectangle 70"/>
          <p:cNvSpPr/>
          <p:nvPr/>
        </p:nvSpPr>
        <p:spPr>
          <a:xfrm>
            <a:off x="270552" y="263724"/>
            <a:ext cx="6092825" cy="1200329"/>
          </a:xfrm>
          <a:prstGeom prst="rect">
            <a:avLst/>
          </a:prstGeom>
        </p:spPr>
        <p:txBody>
          <a:bodyPr>
            <a:spAutoFit/>
          </a:bodyPr>
          <a:lstStyle/>
          <a:p>
            <a:pPr defTabSz="932109" fontAlgn="base">
              <a:spcBef>
                <a:spcPct val="0"/>
              </a:spcBef>
              <a:spcAft>
                <a:spcPct val="0"/>
              </a:spcAft>
            </a:pPr>
            <a:r>
              <a:rPr lang="en-US" sz="3600" b="1" dirty="0">
                <a:gradFill>
                  <a:gsLst>
                    <a:gs pos="0">
                      <a:srgbClr val="FFFFFF"/>
                    </a:gs>
                    <a:gs pos="100000">
                      <a:srgbClr val="FFFFFF"/>
                    </a:gs>
                  </a:gsLst>
                  <a:lin ang="5400000" scaled="0"/>
                </a:gradFill>
                <a:latin typeface="Segoe UI Light" pitchFamily="34" charset="0"/>
                <a:ea typeface="Segoe UI" pitchFamily="34" charset="0"/>
                <a:cs typeface="Segoe UI" pitchFamily="34" charset="0"/>
              </a:rPr>
              <a:t>Six sigma o</a:t>
            </a:r>
            <a:r>
              <a:rPr lang="en-US" sz="3600" b="1" dirty="0"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rPr>
              <a:t>rganization</a:t>
            </a:r>
            <a:endParaRPr lang="en-US" sz="3600" b="1"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defTabSz="932109" fontAlgn="base">
              <a:spcBef>
                <a:spcPct val="0"/>
              </a:spcBef>
              <a:spcAft>
                <a:spcPct val="0"/>
              </a:spcAft>
            </a:pPr>
            <a:r>
              <a:rPr lang="en-US" sz="3600" b="1" dirty="0">
                <a:gradFill>
                  <a:gsLst>
                    <a:gs pos="0">
                      <a:srgbClr val="FFFFFF"/>
                    </a:gs>
                    <a:gs pos="100000">
                      <a:srgbClr val="FFFFFF"/>
                    </a:gs>
                  </a:gsLst>
                  <a:lin ang="5400000" scaled="0"/>
                </a:gradFill>
                <a:latin typeface="Segoe UI Light" pitchFamily="34" charset="0"/>
                <a:ea typeface="Segoe UI" pitchFamily="34" charset="0"/>
                <a:cs typeface="Segoe UI" pitchFamily="34" charset="0"/>
              </a:rPr>
              <a:t>   </a:t>
            </a:r>
          </a:p>
        </p:txBody>
      </p:sp>
      <p:sp>
        <p:nvSpPr>
          <p:cNvPr id="72" name="Rectangle 71"/>
          <p:cNvSpPr/>
          <p:nvPr/>
        </p:nvSpPr>
        <p:spPr>
          <a:xfrm>
            <a:off x="113870" y="4569404"/>
            <a:ext cx="11855875" cy="1200329"/>
          </a:xfrm>
          <a:prstGeom prst="rect">
            <a:avLst/>
          </a:prstGeom>
        </p:spPr>
        <p:txBody>
          <a:bodyPr wrap="square">
            <a:spAutoFit/>
          </a:bodyPr>
          <a:lstStyle/>
          <a:p>
            <a:r>
              <a:rPr lang="vi-VN" sz="2400" dirty="0"/>
              <a:t>Can work on local problem-solving teams that support overall projects, but may not be part of a Six Sigma project team. Understands basic Six Sigma concepts from an awareness perspective.</a:t>
            </a:r>
            <a:endParaRPr lang="en-US" sz="2400" dirty="0"/>
          </a:p>
        </p:txBody>
      </p:sp>
      <p:sp>
        <p:nvSpPr>
          <p:cNvPr id="74" name="Rectangle 73"/>
          <p:cNvSpPr/>
          <p:nvPr/>
        </p:nvSpPr>
        <p:spPr>
          <a:xfrm>
            <a:off x="113870" y="4569404"/>
            <a:ext cx="11855875" cy="830997"/>
          </a:xfrm>
          <a:prstGeom prst="rect">
            <a:avLst/>
          </a:prstGeom>
        </p:spPr>
        <p:txBody>
          <a:bodyPr wrap="square">
            <a:spAutoFit/>
          </a:bodyPr>
          <a:lstStyle/>
          <a:p>
            <a:r>
              <a:rPr lang="vi-VN" sz="2400" dirty="0"/>
              <a:t>Participates as a project team member. Reviews process improvements that support the project.</a:t>
            </a:r>
            <a:endParaRPr lang="en-US" sz="2400" dirty="0"/>
          </a:p>
        </p:txBody>
      </p:sp>
      <p:sp>
        <p:nvSpPr>
          <p:cNvPr id="78" name="Rectangle 77"/>
          <p:cNvSpPr/>
          <p:nvPr/>
        </p:nvSpPr>
        <p:spPr>
          <a:xfrm>
            <a:off x="123242" y="4569404"/>
            <a:ext cx="11846503" cy="830997"/>
          </a:xfrm>
          <a:prstGeom prst="rect">
            <a:avLst/>
          </a:prstGeom>
        </p:spPr>
        <p:txBody>
          <a:bodyPr wrap="square">
            <a:spAutoFit/>
          </a:bodyPr>
          <a:lstStyle/>
          <a:p>
            <a:r>
              <a:rPr lang="vi-VN" sz="2400" dirty="0"/>
              <a:t>Assists with data collection and analysis for Black Belt projects. Leads Green Belt projects or teams.</a:t>
            </a:r>
            <a:endParaRPr lang="en-US" sz="2400" dirty="0"/>
          </a:p>
        </p:txBody>
      </p:sp>
      <p:sp>
        <p:nvSpPr>
          <p:cNvPr id="79" name="Rectangle 78"/>
          <p:cNvSpPr/>
          <p:nvPr/>
        </p:nvSpPr>
        <p:spPr>
          <a:xfrm>
            <a:off x="113870" y="4550355"/>
            <a:ext cx="11855875" cy="461665"/>
          </a:xfrm>
          <a:prstGeom prst="rect">
            <a:avLst/>
          </a:prstGeom>
        </p:spPr>
        <p:txBody>
          <a:bodyPr wrap="square">
            <a:spAutoFit/>
          </a:bodyPr>
          <a:lstStyle/>
          <a:p>
            <a:r>
              <a:rPr lang="vi-VN" sz="2400" dirty="0"/>
              <a:t>Leads problem-solving projects. Trains and coaches project teams.</a:t>
            </a:r>
            <a:endParaRPr lang="en-US" sz="2400" dirty="0"/>
          </a:p>
        </p:txBody>
      </p:sp>
      <p:sp>
        <p:nvSpPr>
          <p:cNvPr id="81" name="Rectangle 80"/>
          <p:cNvSpPr/>
          <p:nvPr/>
        </p:nvSpPr>
        <p:spPr>
          <a:xfrm>
            <a:off x="110265" y="4531060"/>
            <a:ext cx="11859480" cy="1200329"/>
          </a:xfrm>
          <a:prstGeom prst="rect">
            <a:avLst/>
          </a:prstGeom>
        </p:spPr>
        <p:txBody>
          <a:bodyPr wrap="square">
            <a:spAutoFit/>
          </a:bodyPr>
          <a:lstStyle/>
          <a:p>
            <a:r>
              <a:rPr lang="vi-VN" sz="2400" dirty="0"/>
              <a:t>Trains and coaches Black Belts and Green Belts. Functions more at the Six Sigma program level by developing key metrics and the strategic direction. Acts as an organization’s Six Sigma technologist and internal consultant.</a:t>
            </a:r>
            <a:endParaRPr lang="en-US" sz="2400" dirty="0"/>
          </a:p>
        </p:txBody>
      </p:sp>
      <p:sp>
        <p:nvSpPr>
          <p:cNvPr id="82" name="Rectangle 81"/>
          <p:cNvSpPr/>
          <p:nvPr/>
        </p:nvSpPr>
        <p:spPr>
          <a:xfrm>
            <a:off x="100239" y="4569404"/>
            <a:ext cx="11869505" cy="1200329"/>
          </a:xfrm>
          <a:prstGeom prst="rect">
            <a:avLst/>
          </a:prstGeom>
        </p:spPr>
        <p:txBody>
          <a:bodyPr wrap="square">
            <a:spAutoFit/>
          </a:bodyPr>
          <a:lstStyle/>
          <a:p>
            <a:r>
              <a:rPr lang="en-US" sz="2400" b="1" u="sng" dirty="0" smtClean="0"/>
              <a:t>Note</a:t>
            </a:r>
            <a:r>
              <a:rPr lang="en-US" sz="2400" b="1" dirty="0" smtClean="0"/>
              <a:t>:</a:t>
            </a:r>
            <a:r>
              <a:rPr lang="en-US" sz="2400" dirty="0" smtClean="0"/>
              <a:t> </a:t>
            </a:r>
            <a:r>
              <a:rPr lang="vi-VN" sz="2400" dirty="0" smtClean="0"/>
              <a:t>Very </a:t>
            </a:r>
            <a:r>
              <a:rPr lang="vi-VN" sz="2400" dirty="0"/>
              <a:t>project needs organizational support. Six Sigma executives and champions set the direction for selecting and deploying projects. They ensure, at a high level, that projects succeed, add value and fit within the organizational plan.</a:t>
            </a:r>
            <a:endParaRPr lang="en-US" sz="2400" dirty="0"/>
          </a:p>
        </p:txBody>
      </p:sp>
    </p:spTree>
    <p:extLst>
      <p:ext uri="{BB962C8B-B14F-4D97-AF65-F5344CB8AC3E}">
        <p14:creationId xmlns:p14="http://schemas.microsoft.com/office/powerpoint/2010/main" val="14459849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42"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1000"/>
                                        <p:tgtEl>
                                          <p:spTgt spid="57"/>
                                        </p:tgtEl>
                                      </p:cBhvr>
                                    </p:animEffect>
                                    <p:anim calcmode="lin" valueType="num">
                                      <p:cBhvr>
                                        <p:cTn id="11" dur="1000" fill="hold"/>
                                        <p:tgtEl>
                                          <p:spTgt spid="57"/>
                                        </p:tgtEl>
                                        <p:attrNameLst>
                                          <p:attrName>ppt_x</p:attrName>
                                        </p:attrNameLst>
                                      </p:cBhvr>
                                      <p:tavLst>
                                        <p:tav tm="0">
                                          <p:val>
                                            <p:strVal val="#ppt_x"/>
                                          </p:val>
                                        </p:tav>
                                        <p:tav tm="100000">
                                          <p:val>
                                            <p:strVal val="#ppt_x"/>
                                          </p:val>
                                        </p:tav>
                                      </p:tavLst>
                                    </p:anim>
                                    <p:anim calcmode="lin" valueType="num">
                                      <p:cBhvr>
                                        <p:cTn id="12" dur="1000" fill="hold"/>
                                        <p:tgtEl>
                                          <p:spTgt spid="57"/>
                                        </p:tgtEl>
                                        <p:attrNameLst>
                                          <p:attrName>ppt_y</p:attrName>
                                        </p:attrNameLst>
                                      </p:cBhvr>
                                      <p:tavLst>
                                        <p:tav tm="0">
                                          <p:val>
                                            <p:strVal val="#ppt_y+.1"/>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800"/>
                                        <p:tgtEl>
                                          <p:spTgt spid="45"/>
                                        </p:tgtEl>
                                      </p:cBhvr>
                                    </p:animEffect>
                                    <p:anim calcmode="lin" valueType="num">
                                      <p:cBhvr>
                                        <p:cTn id="19" dur="800" fill="hold"/>
                                        <p:tgtEl>
                                          <p:spTgt spid="45"/>
                                        </p:tgtEl>
                                        <p:attrNameLst>
                                          <p:attrName>ppt_x</p:attrName>
                                        </p:attrNameLst>
                                      </p:cBhvr>
                                      <p:tavLst>
                                        <p:tav tm="0">
                                          <p:val>
                                            <p:strVal val="#ppt_x"/>
                                          </p:val>
                                        </p:tav>
                                        <p:tav tm="100000">
                                          <p:val>
                                            <p:strVal val="#ppt_x"/>
                                          </p:val>
                                        </p:tav>
                                      </p:tavLst>
                                    </p:anim>
                                    <p:anim calcmode="lin" valueType="num">
                                      <p:cBhvr>
                                        <p:cTn id="20" dur="800" fill="hold"/>
                                        <p:tgtEl>
                                          <p:spTgt spid="45"/>
                                        </p:tgtEl>
                                        <p:attrNameLst>
                                          <p:attrName>ppt_y</p:attrName>
                                        </p:attrNameLst>
                                      </p:cBhvr>
                                      <p:tavLst>
                                        <p:tav tm="0">
                                          <p:val>
                                            <p:strVal val="#ppt_y+.1"/>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72">
                                            <p:txEl>
                                              <p:pRg st="0" end="0"/>
                                            </p:txEl>
                                          </p:spTgt>
                                        </p:tgtEl>
                                        <p:attrNameLst>
                                          <p:attrName>style.visibility</p:attrName>
                                        </p:attrNameLst>
                                      </p:cBhvr>
                                      <p:to>
                                        <p:strVal val="visible"/>
                                      </p:to>
                                    </p:set>
                                    <p:animEffect transition="in" filter="fade">
                                      <p:cBhvr>
                                        <p:cTn id="23" dur="500"/>
                                        <p:tgtEl>
                                          <p:spTgt spid="72">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1000"/>
                                        <p:tgtEl>
                                          <p:spTgt spid="58"/>
                                        </p:tgtEl>
                                      </p:cBhvr>
                                    </p:animEffect>
                                    <p:anim calcmode="lin" valueType="num">
                                      <p:cBhvr>
                                        <p:cTn id="29" dur="1000" fill="hold"/>
                                        <p:tgtEl>
                                          <p:spTgt spid="58"/>
                                        </p:tgtEl>
                                        <p:attrNameLst>
                                          <p:attrName>ppt_x</p:attrName>
                                        </p:attrNameLst>
                                      </p:cBhvr>
                                      <p:tavLst>
                                        <p:tav tm="0">
                                          <p:val>
                                            <p:strVal val="#ppt_x"/>
                                          </p:val>
                                        </p:tav>
                                        <p:tav tm="100000">
                                          <p:val>
                                            <p:strVal val="#ppt_x"/>
                                          </p:val>
                                        </p:tav>
                                      </p:tavLst>
                                    </p:anim>
                                    <p:anim calcmode="lin" valueType="num">
                                      <p:cBhvr>
                                        <p:cTn id="30" dur="1000" fill="hold"/>
                                        <p:tgtEl>
                                          <p:spTgt spid="58"/>
                                        </p:tgtEl>
                                        <p:attrNameLst>
                                          <p:attrName>ppt_y</p:attrName>
                                        </p:attrNameLst>
                                      </p:cBhvr>
                                      <p:tavLst>
                                        <p:tav tm="0">
                                          <p:val>
                                            <p:strVal val="#ppt_y+.1"/>
                                          </p:val>
                                        </p:tav>
                                        <p:tav tm="100000">
                                          <p:val>
                                            <p:strVal val="#ppt_y"/>
                                          </p:val>
                                        </p:tav>
                                      </p:tavLst>
                                    </p:anim>
                                  </p:childTnLst>
                                </p:cTn>
                              </p:par>
                              <p:par>
                                <p:cTn id="31" presetID="10" presetClass="exit" presetSubtype="0" fill="hold" grpId="0" nodeType="withEffect">
                                  <p:stCondLst>
                                    <p:cond delay="0"/>
                                  </p:stCondLst>
                                  <p:childTnLst>
                                    <p:animEffect transition="out" filter="fade">
                                      <p:cBhvr>
                                        <p:cTn id="32" dur="500"/>
                                        <p:tgtEl>
                                          <p:spTgt spid="72">
                                            <p:txEl>
                                              <p:pRg st="0" end="0"/>
                                            </p:txEl>
                                          </p:spTgt>
                                        </p:tgtEl>
                                      </p:cBhvr>
                                    </p:animEffect>
                                    <p:set>
                                      <p:cBhvr>
                                        <p:cTn id="33" dur="1" fill="hold">
                                          <p:stCondLst>
                                            <p:cond delay="499"/>
                                          </p:stCondLst>
                                        </p:cTn>
                                        <p:tgtEl>
                                          <p:spTgt spid="72">
                                            <p:txEl>
                                              <p:pRg st="0" end="0"/>
                                            </p:txEl>
                                          </p:spTgt>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fade">
                                      <p:cBhvr>
                                        <p:cTn id="36" dur="500"/>
                                        <p:tgtEl>
                                          <p:spTgt spid="6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fade">
                                      <p:cBhvr>
                                        <p:cTn id="42" dur="500"/>
                                        <p:tgtEl>
                                          <p:spTgt spid="74"/>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fade">
                                      <p:cBhvr>
                                        <p:cTn id="47" dur="1000"/>
                                        <p:tgtEl>
                                          <p:spTgt spid="70"/>
                                        </p:tgtEl>
                                      </p:cBhvr>
                                    </p:animEffect>
                                    <p:anim calcmode="lin" valueType="num">
                                      <p:cBhvr>
                                        <p:cTn id="48" dur="1000" fill="hold"/>
                                        <p:tgtEl>
                                          <p:spTgt spid="70"/>
                                        </p:tgtEl>
                                        <p:attrNameLst>
                                          <p:attrName>ppt_x</p:attrName>
                                        </p:attrNameLst>
                                      </p:cBhvr>
                                      <p:tavLst>
                                        <p:tav tm="0">
                                          <p:val>
                                            <p:strVal val="#ppt_x"/>
                                          </p:val>
                                        </p:tav>
                                        <p:tav tm="100000">
                                          <p:val>
                                            <p:strVal val="#ppt_x"/>
                                          </p:val>
                                        </p:tav>
                                      </p:tavLst>
                                    </p:anim>
                                    <p:anim calcmode="lin" valueType="num">
                                      <p:cBhvr>
                                        <p:cTn id="49" dur="1000" fill="hold"/>
                                        <p:tgtEl>
                                          <p:spTgt spid="70"/>
                                        </p:tgtEl>
                                        <p:attrNameLst>
                                          <p:attrName>ppt_y</p:attrName>
                                        </p:attrNameLst>
                                      </p:cBhvr>
                                      <p:tavLst>
                                        <p:tav tm="0">
                                          <p:val>
                                            <p:strVal val="#ppt_y+.1"/>
                                          </p:val>
                                        </p:tav>
                                        <p:tav tm="100000">
                                          <p:val>
                                            <p:strVal val="#ppt_y"/>
                                          </p:val>
                                        </p:tav>
                                      </p:tavLst>
                                    </p:anim>
                                  </p:childTnLst>
                                </p:cTn>
                              </p:par>
                              <p:par>
                                <p:cTn id="50" presetID="10" presetClass="entr" presetSubtype="0"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fade">
                                      <p:cBhvr>
                                        <p:cTn id="55" dur="500"/>
                                        <p:tgtEl>
                                          <p:spTgt spid="67"/>
                                        </p:tgtEl>
                                      </p:cBhvr>
                                    </p:animEffect>
                                  </p:childTnLst>
                                </p:cTn>
                              </p:par>
                              <p:par>
                                <p:cTn id="56" presetID="10" presetClass="exit" presetSubtype="0" fill="hold" grpId="1" nodeType="withEffect">
                                  <p:stCondLst>
                                    <p:cond delay="0"/>
                                  </p:stCondLst>
                                  <p:childTnLst>
                                    <p:animEffect transition="out" filter="fade">
                                      <p:cBhvr>
                                        <p:cTn id="57" dur="500"/>
                                        <p:tgtEl>
                                          <p:spTgt spid="74"/>
                                        </p:tgtEl>
                                      </p:cBhvr>
                                    </p:animEffect>
                                    <p:set>
                                      <p:cBhvr>
                                        <p:cTn id="58" dur="1" fill="hold">
                                          <p:stCondLst>
                                            <p:cond delay="499"/>
                                          </p:stCondLst>
                                        </p:cTn>
                                        <p:tgtEl>
                                          <p:spTgt spid="74"/>
                                        </p:tgtEl>
                                        <p:attrNameLst>
                                          <p:attrName>style.visibility</p:attrName>
                                        </p:attrNameLst>
                                      </p:cBhvr>
                                      <p:to>
                                        <p:strVal val="hidden"/>
                                      </p:to>
                                    </p:set>
                                  </p:childTnLst>
                                </p:cTn>
                              </p:par>
                              <p:par>
                                <p:cTn id="59" presetID="10" presetClass="entr" presetSubtype="0" fill="hold" grpId="0" nodeType="withEffect">
                                  <p:stCondLst>
                                    <p:cond delay="0"/>
                                  </p:stCondLst>
                                  <p:childTnLst>
                                    <p:set>
                                      <p:cBhvr>
                                        <p:cTn id="60" dur="1" fill="hold">
                                          <p:stCondLst>
                                            <p:cond delay="0"/>
                                          </p:stCondLst>
                                        </p:cTn>
                                        <p:tgtEl>
                                          <p:spTgt spid="78"/>
                                        </p:tgtEl>
                                        <p:attrNameLst>
                                          <p:attrName>style.visibility</p:attrName>
                                        </p:attrNameLst>
                                      </p:cBhvr>
                                      <p:to>
                                        <p:strVal val="visible"/>
                                      </p:to>
                                    </p:set>
                                    <p:animEffect transition="in" filter="fade">
                                      <p:cBhvr>
                                        <p:cTn id="61" dur="500"/>
                                        <p:tgtEl>
                                          <p:spTgt spid="78"/>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fade">
                                      <p:cBhvr>
                                        <p:cTn id="66" dur="1000"/>
                                        <p:tgtEl>
                                          <p:spTgt spid="60"/>
                                        </p:tgtEl>
                                      </p:cBhvr>
                                    </p:animEffect>
                                    <p:anim calcmode="lin" valueType="num">
                                      <p:cBhvr>
                                        <p:cTn id="67" dur="1000" fill="hold"/>
                                        <p:tgtEl>
                                          <p:spTgt spid="60"/>
                                        </p:tgtEl>
                                        <p:attrNameLst>
                                          <p:attrName>ppt_x</p:attrName>
                                        </p:attrNameLst>
                                      </p:cBhvr>
                                      <p:tavLst>
                                        <p:tav tm="0">
                                          <p:val>
                                            <p:strVal val="#ppt_x"/>
                                          </p:val>
                                        </p:tav>
                                        <p:tav tm="100000">
                                          <p:val>
                                            <p:strVal val="#ppt_x"/>
                                          </p:val>
                                        </p:tav>
                                      </p:tavLst>
                                    </p:anim>
                                    <p:anim calcmode="lin" valueType="num">
                                      <p:cBhvr>
                                        <p:cTn id="68" dur="1000" fill="hold"/>
                                        <p:tgtEl>
                                          <p:spTgt spid="60"/>
                                        </p:tgtEl>
                                        <p:attrNameLst>
                                          <p:attrName>ppt_y</p:attrName>
                                        </p:attrNameLst>
                                      </p:cBhvr>
                                      <p:tavLst>
                                        <p:tav tm="0">
                                          <p:val>
                                            <p:strVal val="#ppt_y+.1"/>
                                          </p:val>
                                        </p:tav>
                                        <p:tav tm="100000">
                                          <p:val>
                                            <p:strVal val="#ppt_y"/>
                                          </p:val>
                                        </p:tav>
                                      </p:tavLst>
                                    </p:anim>
                                  </p:childTnLst>
                                </p:cTn>
                              </p:par>
                              <p:par>
                                <p:cTn id="69" presetID="10" presetClass="exit" presetSubtype="0" fill="hold" grpId="1" nodeType="withEffect">
                                  <p:stCondLst>
                                    <p:cond delay="0"/>
                                  </p:stCondLst>
                                  <p:childTnLst>
                                    <p:animEffect transition="out" filter="fade">
                                      <p:cBhvr>
                                        <p:cTn id="70" dur="500"/>
                                        <p:tgtEl>
                                          <p:spTgt spid="78"/>
                                        </p:tgtEl>
                                      </p:cBhvr>
                                    </p:animEffect>
                                    <p:set>
                                      <p:cBhvr>
                                        <p:cTn id="71" dur="1" fill="hold">
                                          <p:stCondLst>
                                            <p:cond delay="499"/>
                                          </p:stCondLst>
                                        </p:cTn>
                                        <p:tgtEl>
                                          <p:spTgt spid="78"/>
                                        </p:tgtEl>
                                        <p:attrNameLst>
                                          <p:attrName>style.visibility</p:attrName>
                                        </p:attrNameLst>
                                      </p:cBhvr>
                                      <p:to>
                                        <p:strVal val="hidden"/>
                                      </p:to>
                                    </p:set>
                                  </p:childTnLst>
                                </p:cTn>
                              </p:par>
                              <p:par>
                                <p:cTn id="72" presetID="10" presetClass="entr" presetSubtype="0" fill="hold" grpId="0" nodeType="with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fade">
                                      <p:cBhvr>
                                        <p:cTn id="74" dur="500"/>
                                        <p:tgtEl>
                                          <p:spTgt spid="5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fade">
                                      <p:cBhvr>
                                        <p:cTn id="77" dur="500"/>
                                        <p:tgtEl>
                                          <p:spTgt spid="6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9"/>
                                        </p:tgtEl>
                                        <p:attrNameLst>
                                          <p:attrName>style.visibility</p:attrName>
                                        </p:attrNameLst>
                                      </p:cBhvr>
                                      <p:to>
                                        <p:strVal val="visible"/>
                                      </p:to>
                                    </p:set>
                                    <p:animEffect transition="in" filter="fade">
                                      <p:cBhvr>
                                        <p:cTn id="80" dur="500"/>
                                        <p:tgtEl>
                                          <p:spTgt spid="79"/>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61"/>
                                        </p:tgtEl>
                                        <p:attrNameLst>
                                          <p:attrName>style.visibility</p:attrName>
                                        </p:attrNameLst>
                                      </p:cBhvr>
                                      <p:to>
                                        <p:strVal val="visible"/>
                                      </p:to>
                                    </p:set>
                                    <p:animEffect transition="in" filter="fade">
                                      <p:cBhvr>
                                        <p:cTn id="85" dur="1000"/>
                                        <p:tgtEl>
                                          <p:spTgt spid="61"/>
                                        </p:tgtEl>
                                      </p:cBhvr>
                                    </p:animEffect>
                                    <p:anim calcmode="lin" valueType="num">
                                      <p:cBhvr>
                                        <p:cTn id="86" dur="1000" fill="hold"/>
                                        <p:tgtEl>
                                          <p:spTgt spid="61"/>
                                        </p:tgtEl>
                                        <p:attrNameLst>
                                          <p:attrName>ppt_x</p:attrName>
                                        </p:attrNameLst>
                                      </p:cBhvr>
                                      <p:tavLst>
                                        <p:tav tm="0">
                                          <p:val>
                                            <p:strVal val="#ppt_x"/>
                                          </p:val>
                                        </p:tav>
                                        <p:tav tm="100000">
                                          <p:val>
                                            <p:strVal val="#ppt_x"/>
                                          </p:val>
                                        </p:tav>
                                      </p:tavLst>
                                    </p:anim>
                                    <p:anim calcmode="lin" valueType="num">
                                      <p:cBhvr>
                                        <p:cTn id="87" dur="1000" fill="hold"/>
                                        <p:tgtEl>
                                          <p:spTgt spid="61"/>
                                        </p:tgtEl>
                                        <p:attrNameLst>
                                          <p:attrName>ppt_y</p:attrName>
                                        </p:attrNameLst>
                                      </p:cBhvr>
                                      <p:tavLst>
                                        <p:tav tm="0">
                                          <p:val>
                                            <p:strVal val="#ppt_y+.1"/>
                                          </p:val>
                                        </p:tav>
                                        <p:tav tm="100000">
                                          <p:val>
                                            <p:strVal val="#ppt_y"/>
                                          </p:val>
                                        </p:tav>
                                      </p:tavLst>
                                    </p:anim>
                                  </p:childTnLst>
                                </p:cTn>
                              </p:par>
                              <p:par>
                                <p:cTn id="88" presetID="10" presetClass="exit" presetSubtype="0" fill="hold" grpId="1" nodeType="withEffect">
                                  <p:stCondLst>
                                    <p:cond delay="0"/>
                                  </p:stCondLst>
                                  <p:childTnLst>
                                    <p:animEffect transition="out" filter="fade">
                                      <p:cBhvr>
                                        <p:cTn id="89" dur="500"/>
                                        <p:tgtEl>
                                          <p:spTgt spid="79"/>
                                        </p:tgtEl>
                                      </p:cBhvr>
                                    </p:animEffect>
                                    <p:set>
                                      <p:cBhvr>
                                        <p:cTn id="90" dur="1" fill="hold">
                                          <p:stCondLst>
                                            <p:cond delay="499"/>
                                          </p:stCondLst>
                                        </p:cTn>
                                        <p:tgtEl>
                                          <p:spTgt spid="79"/>
                                        </p:tgtEl>
                                        <p:attrNameLst>
                                          <p:attrName>style.visibility</p:attrName>
                                        </p:attrNameLst>
                                      </p:cBhvr>
                                      <p:to>
                                        <p:strVal val="hidden"/>
                                      </p:to>
                                    </p:set>
                                  </p:childTnLst>
                                </p:cTn>
                              </p:par>
                              <p:par>
                                <p:cTn id="91" presetID="10" presetClass="entr" presetSubtype="0" fill="hold" grpId="0" nodeType="with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fade">
                                      <p:cBhvr>
                                        <p:cTn id="93" dur="500"/>
                                        <p:tgtEl>
                                          <p:spTgt spid="54"/>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9"/>
                                        </p:tgtEl>
                                        <p:attrNameLst>
                                          <p:attrName>style.visibility</p:attrName>
                                        </p:attrNameLst>
                                      </p:cBhvr>
                                      <p:to>
                                        <p:strVal val="visible"/>
                                      </p:to>
                                    </p:set>
                                    <p:animEffect transition="in" filter="fade">
                                      <p:cBhvr>
                                        <p:cTn id="96" dur="500"/>
                                        <p:tgtEl>
                                          <p:spTgt spid="6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82"/>
                                        </p:tgtEl>
                                        <p:attrNameLst>
                                          <p:attrName>style.visibility</p:attrName>
                                        </p:attrNameLst>
                                      </p:cBhvr>
                                      <p:to>
                                        <p:strVal val="visible"/>
                                      </p:to>
                                    </p:set>
                                    <p:animEffect transition="in" filter="fade">
                                      <p:cBhvr>
                                        <p:cTn id="104" dur="500"/>
                                        <p:tgtEl>
                                          <p:spTgt spid="82"/>
                                        </p:tgtEl>
                                      </p:cBhvr>
                                    </p:animEffect>
                                  </p:childTnLst>
                                </p:cTn>
                              </p:par>
                              <p:par>
                                <p:cTn id="105" presetID="10" presetClass="exit" presetSubtype="0" fill="hold" grpId="1" nodeType="withEffect">
                                  <p:stCondLst>
                                    <p:cond delay="0"/>
                                  </p:stCondLst>
                                  <p:childTnLst>
                                    <p:animEffect transition="out" filter="fade">
                                      <p:cBhvr>
                                        <p:cTn id="106" dur="500"/>
                                        <p:tgtEl>
                                          <p:spTgt spid="81"/>
                                        </p:tgtEl>
                                      </p:cBhvr>
                                    </p:animEffect>
                                    <p:set>
                                      <p:cBhvr>
                                        <p:cTn id="107" dur="1" fill="hold">
                                          <p:stCondLst>
                                            <p:cond delay="499"/>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5" grpId="0" animBg="1"/>
      <p:bldP spid="51" grpId="0" animBg="1"/>
      <p:bldP spid="52" grpId="0" animBg="1"/>
      <p:bldP spid="53" grpId="0" animBg="1"/>
      <p:bldP spid="54" grpId="0" animBg="1"/>
      <p:bldP spid="65" grpId="0"/>
      <p:bldP spid="66" grpId="0"/>
      <p:bldP spid="67" grpId="0"/>
      <p:bldP spid="68" grpId="0"/>
      <p:bldP spid="69" grpId="0"/>
      <p:bldP spid="72" grpId="0" build="allAtOnce"/>
      <p:bldP spid="74" grpId="0"/>
      <p:bldP spid="74" grpId="1"/>
      <p:bldP spid="78" grpId="0"/>
      <p:bldP spid="78" grpId="1"/>
      <p:bldP spid="79" grpId="0"/>
      <p:bldP spid="79" grpId="1"/>
      <p:bldP spid="81" grpId="0"/>
      <p:bldP spid="81" grpId="1"/>
      <p:bldP spid="8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txBox="1">
            <a:spLocks/>
          </p:cNvSpPr>
          <p:nvPr/>
        </p:nvSpPr>
        <p:spPr>
          <a:xfrm>
            <a:off x="274702" y="1211287"/>
            <a:ext cx="10056812" cy="2751698"/>
          </a:xfrm>
          <a:prstGeom prst="rect">
            <a:avLst/>
          </a:prstGeom>
          <a:noFill/>
        </p:spPr>
        <p:txBody>
          <a:bodyPr tIns="91440" bIns="91440" anchor="t" anchorCtr="0"/>
          <a:lstStyle>
            <a:lvl1pPr algn="l" defTabSz="912813" rtl="0" eaLnBrk="1" fontAlgn="base" hangingPunct="1">
              <a:lnSpc>
                <a:spcPct val="90000"/>
              </a:lnSpc>
              <a:spcBef>
                <a:spcPct val="0"/>
              </a:spcBef>
              <a:spcAft>
                <a:spcPct val="0"/>
              </a:spcAft>
              <a:defRPr lang="en-US" sz="7200" kern="1200" spc="-100" baseline="0">
                <a:ln w="3175">
                  <a:noFill/>
                </a:ln>
                <a:gradFill>
                  <a:gsLst>
                    <a:gs pos="5833">
                      <a:srgbClr val="FFFFFF"/>
                    </a:gs>
                    <a:gs pos="18000">
                      <a:srgbClr val="FFFFFF"/>
                    </a:gs>
                  </a:gsLst>
                  <a:lin ang="5400000" scaled="0"/>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dirty="0"/>
              <a:t>How to implement </a:t>
            </a:r>
            <a:endParaRPr lang="en-US" dirty="0" smtClean="0"/>
          </a:p>
          <a:p>
            <a:r>
              <a:rPr lang="en-US" dirty="0" smtClean="0"/>
              <a:t>6 </a:t>
            </a:r>
            <a:r>
              <a:rPr lang="en-US" dirty="0"/>
              <a:t>sigma?</a:t>
            </a:r>
          </a:p>
        </p:txBody>
      </p:sp>
      <p:sp>
        <p:nvSpPr>
          <p:cNvPr id="10" name="Text Placeholder 4"/>
          <p:cNvSpPr txBox="1">
            <a:spLocks/>
          </p:cNvSpPr>
          <p:nvPr/>
        </p:nvSpPr>
        <p:spPr>
          <a:xfrm>
            <a:off x="274638" y="3954457"/>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Dao </a:t>
            </a:r>
            <a:r>
              <a:rPr lang="en-US" dirty="0" err="1" smtClean="0"/>
              <a:t>Khau</a:t>
            </a:r>
            <a:endParaRPr lang="vi-VN" dirty="0" smtClean="0"/>
          </a:p>
        </p:txBody>
      </p:sp>
    </p:spTree>
    <p:extLst>
      <p:ext uri="{BB962C8B-B14F-4D97-AF65-F5344CB8AC3E}">
        <p14:creationId xmlns:p14="http://schemas.microsoft.com/office/powerpoint/2010/main" val="20972000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256" y="1200150"/>
            <a:ext cx="11316494"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TW" sz="2000" dirty="0" smtClean="0">
                <a:solidFill>
                  <a:schemeClr val="tx1"/>
                </a:solidFill>
              </a:rPr>
              <a:t>This is accomplished through the use of two Six Sigma sub-methodologies: </a:t>
            </a:r>
            <a:r>
              <a:rPr lang="en-US" altLang="zh-TW" sz="2000" b="1" dirty="0" smtClean="0">
                <a:solidFill>
                  <a:schemeClr val="tx1"/>
                </a:solidFill>
              </a:rPr>
              <a:t>DMAIC</a:t>
            </a:r>
            <a:r>
              <a:rPr lang="en-US" altLang="zh-TW" sz="2000" dirty="0" smtClean="0">
                <a:solidFill>
                  <a:schemeClr val="tx1"/>
                </a:solidFill>
              </a:rPr>
              <a:t> and </a:t>
            </a:r>
            <a:r>
              <a:rPr lang="en-US" altLang="zh-TW" sz="2000" b="1" dirty="0" smtClean="0">
                <a:solidFill>
                  <a:schemeClr val="tx1"/>
                </a:solidFill>
              </a:rPr>
              <a:t>DMADV</a:t>
            </a:r>
            <a:r>
              <a:rPr lang="en-US" altLang="zh-TW" sz="2000" dirty="0" smtClean="0">
                <a:solidFill>
                  <a:schemeClr val="tx1"/>
                </a:solidFill>
              </a:rPr>
              <a:t>.</a:t>
            </a:r>
          </a:p>
          <a:p>
            <a:pPr lvl="1">
              <a:lnSpc>
                <a:spcPct val="150000"/>
              </a:lnSpc>
            </a:pPr>
            <a:r>
              <a:rPr lang="en-US" altLang="zh-TW" sz="2000" dirty="0" smtClean="0">
                <a:solidFill>
                  <a:schemeClr val="tx1"/>
                </a:solidFill>
              </a:rPr>
              <a:t>The Six Sigma DMAIC process (define, measure, analyze, improve, control) is an improvement system for existing processes falling below specification and looking for incremental improvement.</a:t>
            </a:r>
          </a:p>
          <a:p>
            <a:pPr lvl="1">
              <a:lnSpc>
                <a:spcPct val="150000"/>
              </a:lnSpc>
            </a:pPr>
            <a:r>
              <a:rPr lang="en-US" altLang="zh-TW" sz="2000" dirty="0" smtClean="0">
                <a:solidFill>
                  <a:schemeClr val="tx1"/>
                </a:solidFill>
              </a:rPr>
              <a:t>The Six Sigma DMADV process (define, measure, analyze, design, verify) is an improvement system used to develop new processes or products at Six Sigma quality levels.</a:t>
            </a:r>
          </a:p>
          <a:p>
            <a:pPr lvl="1">
              <a:lnSpc>
                <a:spcPct val="150000"/>
              </a:lnSpc>
            </a:pPr>
            <a:r>
              <a:rPr lang="en-US" altLang="zh-TW" sz="2000" dirty="0" smtClean="0">
                <a:solidFill>
                  <a:schemeClr val="tx1"/>
                </a:solidFill>
              </a:rPr>
              <a:t>Both Six Sigma processes are executed by Six Sigma Green Belts and Six Sigma Black Belts, and are overseen by Six Sigma Master Black Belts.</a:t>
            </a:r>
          </a:p>
          <a:p>
            <a:pPr lvl="1">
              <a:lnSpc>
                <a:spcPct val="150000"/>
              </a:lnSpc>
            </a:pPr>
            <a:endParaRPr lang="en-US" altLang="zh-TW" sz="2000" dirty="0">
              <a:solidFill>
                <a:schemeClr val="tx1"/>
              </a:solidFill>
            </a:endParaRPr>
          </a:p>
        </p:txBody>
      </p:sp>
      <p:sp>
        <p:nvSpPr>
          <p:cNvPr id="4" name="Rectangle 2"/>
          <p:cNvSpPr txBox="1">
            <a:spLocks noChangeArrowheads="1"/>
          </p:cNvSpPr>
          <p:nvPr/>
        </p:nvSpPr>
        <p:spPr>
          <a:xfrm>
            <a:off x="399256" y="397669"/>
            <a:ext cx="7772400" cy="443198"/>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b="1" dirty="0" smtClean="0">
                <a:solidFill>
                  <a:schemeClr val="tx1"/>
                </a:solidFill>
              </a:rPr>
              <a:t>SIX SIGMA METHODOLOGIES</a:t>
            </a:r>
            <a:endParaRPr lang="en-US" b="1" dirty="0">
              <a:solidFill>
                <a:schemeClr val="tx1"/>
              </a:solidFill>
            </a:endParaRPr>
          </a:p>
        </p:txBody>
      </p:sp>
    </p:spTree>
    <p:extLst>
      <p:ext uri="{BB962C8B-B14F-4D97-AF65-F5344CB8AC3E}">
        <p14:creationId xmlns:p14="http://schemas.microsoft.com/office/powerpoint/2010/main" val="119458038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256" y="1200150"/>
            <a:ext cx="11316494"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TW" sz="2000" b="1" dirty="0" smtClean="0">
                <a:solidFill>
                  <a:schemeClr val="tx1"/>
                </a:solidFill>
              </a:rPr>
              <a:t>   DMAIC</a:t>
            </a:r>
            <a:r>
              <a:rPr lang="en-US" altLang="zh-TW" sz="2000" dirty="0" smtClean="0">
                <a:solidFill>
                  <a:schemeClr val="tx1"/>
                </a:solidFill>
              </a:rPr>
              <a:t> </a:t>
            </a:r>
            <a:endParaRPr lang="en-US" altLang="zh-TW" sz="2000" dirty="0">
              <a:solidFill>
                <a:schemeClr val="tx1"/>
              </a:solidFill>
            </a:endParaRPr>
          </a:p>
          <a:p>
            <a:pPr lvl="1">
              <a:lnSpc>
                <a:spcPct val="150000"/>
              </a:lnSpc>
            </a:pPr>
            <a:r>
              <a:rPr lang="en-US" altLang="zh-TW" sz="2000" dirty="0">
                <a:solidFill>
                  <a:schemeClr val="tx1"/>
                </a:solidFill>
              </a:rPr>
              <a:t>Define the project goals and customer (internal and external) deliverables </a:t>
            </a:r>
          </a:p>
          <a:p>
            <a:pPr lvl="1">
              <a:lnSpc>
                <a:spcPct val="150000"/>
              </a:lnSpc>
            </a:pPr>
            <a:r>
              <a:rPr lang="en-US" altLang="zh-TW" sz="2000" dirty="0">
                <a:solidFill>
                  <a:schemeClr val="tx1"/>
                </a:solidFill>
              </a:rPr>
              <a:t>Measure the process to determine current performance </a:t>
            </a:r>
          </a:p>
          <a:p>
            <a:pPr lvl="1">
              <a:lnSpc>
                <a:spcPct val="150000"/>
              </a:lnSpc>
            </a:pPr>
            <a:r>
              <a:rPr lang="en-US" altLang="zh-TW" sz="2000" dirty="0">
                <a:solidFill>
                  <a:schemeClr val="tx1"/>
                </a:solidFill>
              </a:rPr>
              <a:t>Analyze and determine the root cause(s) of the defects </a:t>
            </a:r>
          </a:p>
          <a:p>
            <a:pPr lvl="1">
              <a:lnSpc>
                <a:spcPct val="150000"/>
              </a:lnSpc>
            </a:pPr>
            <a:r>
              <a:rPr lang="en-US" altLang="zh-TW" sz="2000" dirty="0">
                <a:solidFill>
                  <a:schemeClr val="tx1"/>
                </a:solidFill>
              </a:rPr>
              <a:t>Improve the process by eliminating defects </a:t>
            </a:r>
          </a:p>
          <a:p>
            <a:pPr lvl="1">
              <a:lnSpc>
                <a:spcPct val="150000"/>
              </a:lnSpc>
            </a:pPr>
            <a:r>
              <a:rPr lang="en-US" altLang="zh-TW" sz="2000" dirty="0">
                <a:solidFill>
                  <a:schemeClr val="tx1"/>
                </a:solidFill>
              </a:rPr>
              <a:t>Control future process performance</a:t>
            </a:r>
          </a:p>
          <a:p>
            <a:pPr marL="0" indent="0">
              <a:lnSpc>
                <a:spcPct val="150000"/>
              </a:lnSpc>
              <a:buNone/>
            </a:pPr>
            <a:r>
              <a:rPr lang="en-US" altLang="zh-TW" sz="2000" b="1" dirty="0" smtClean="0">
                <a:solidFill>
                  <a:schemeClr val="tx1"/>
                </a:solidFill>
              </a:rPr>
              <a:t>   When </a:t>
            </a:r>
            <a:r>
              <a:rPr lang="en-US" altLang="zh-TW" sz="2000" b="1" dirty="0">
                <a:solidFill>
                  <a:schemeClr val="tx1"/>
                </a:solidFill>
              </a:rPr>
              <a:t>To Use DMAIC</a:t>
            </a:r>
          </a:p>
          <a:p>
            <a:pPr lvl="1">
              <a:lnSpc>
                <a:spcPct val="150000"/>
              </a:lnSpc>
            </a:pPr>
            <a:r>
              <a:rPr lang="en-US" altLang="zh-TW" sz="2000" dirty="0">
                <a:solidFill>
                  <a:schemeClr val="tx1"/>
                </a:solidFill>
              </a:rPr>
              <a:t>The DMAIC methodology, instead of the DMADV methodology, should be used when a product or process is in existence at your company but is not meeting customer specification or is not performing adequately. </a:t>
            </a:r>
          </a:p>
          <a:p>
            <a:pPr lvl="1">
              <a:lnSpc>
                <a:spcPct val="150000"/>
              </a:lnSpc>
            </a:pPr>
            <a:endParaRPr lang="en-US" altLang="zh-TW" sz="2000" dirty="0">
              <a:solidFill>
                <a:schemeClr val="tx1"/>
              </a:solidFill>
            </a:endParaRPr>
          </a:p>
        </p:txBody>
      </p:sp>
      <p:sp>
        <p:nvSpPr>
          <p:cNvPr id="4" name="Rectangle 2"/>
          <p:cNvSpPr txBox="1">
            <a:spLocks noChangeArrowheads="1"/>
          </p:cNvSpPr>
          <p:nvPr/>
        </p:nvSpPr>
        <p:spPr>
          <a:xfrm>
            <a:off x="399256" y="397669"/>
            <a:ext cx="7772400" cy="443198"/>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b="1" dirty="0" smtClean="0">
                <a:solidFill>
                  <a:schemeClr val="tx1"/>
                </a:solidFill>
              </a:rPr>
              <a:t>SIX SIGMA DMAIC</a:t>
            </a:r>
            <a:endParaRPr lang="en-US" b="1" dirty="0">
              <a:solidFill>
                <a:schemeClr val="tx1"/>
              </a:solidFill>
            </a:endParaRPr>
          </a:p>
        </p:txBody>
      </p:sp>
    </p:spTree>
    <p:extLst>
      <p:ext uri="{BB962C8B-B14F-4D97-AF65-F5344CB8AC3E}">
        <p14:creationId xmlns:p14="http://schemas.microsoft.com/office/powerpoint/2010/main" val="258740199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256" y="1200150"/>
            <a:ext cx="11316494"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TW" sz="2000" b="1" dirty="0" smtClean="0">
                <a:solidFill>
                  <a:schemeClr val="tx1"/>
                </a:solidFill>
              </a:rPr>
              <a:t>   DMADV </a:t>
            </a:r>
            <a:endParaRPr lang="en-US" altLang="zh-TW" sz="2000" b="1" dirty="0">
              <a:solidFill>
                <a:schemeClr val="tx1"/>
              </a:solidFill>
            </a:endParaRPr>
          </a:p>
          <a:p>
            <a:pPr lvl="1">
              <a:lnSpc>
                <a:spcPct val="150000"/>
              </a:lnSpc>
            </a:pPr>
            <a:r>
              <a:rPr lang="en-US" altLang="zh-TW" sz="2000" dirty="0">
                <a:solidFill>
                  <a:schemeClr val="tx1"/>
                </a:solidFill>
              </a:rPr>
              <a:t>Define the project goals and customer (internal and external) deliverables </a:t>
            </a:r>
          </a:p>
          <a:p>
            <a:pPr lvl="1">
              <a:lnSpc>
                <a:spcPct val="150000"/>
              </a:lnSpc>
            </a:pPr>
            <a:r>
              <a:rPr lang="en-US" altLang="zh-TW" sz="2000" dirty="0">
                <a:solidFill>
                  <a:schemeClr val="tx1"/>
                </a:solidFill>
              </a:rPr>
              <a:t>Measure and determine customer needs and specifications </a:t>
            </a:r>
          </a:p>
          <a:p>
            <a:pPr lvl="1">
              <a:lnSpc>
                <a:spcPct val="150000"/>
              </a:lnSpc>
            </a:pPr>
            <a:r>
              <a:rPr lang="en-US" altLang="zh-TW" sz="2000" dirty="0">
                <a:solidFill>
                  <a:schemeClr val="tx1"/>
                </a:solidFill>
              </a:rPr>
              <a:t>Analyze the process options to meet the customer needs </a:t>
            </a:r>
          </a:p>
          <a:p>
            <a:pPr lvl="1">
              <a:lnSpc>
                <a:spcPct val="150000"/>
              </a:lnSpc>
            </a:pPr>
            <a:r>
              <a:rPr lang="en-US" altLang="zh-TW" sz="2000" dirty="0">
                <a:solidFill>
                  <a:schemeClr val="tx1"/>
                </a:solidFill>
              </a:rPr>
              <a:t>Design (detailed) the process to meet the customer needs </a:t>
            </a:r>
          </a:p>
          <a:p>
            <a:pPr lvl="1">
              <a:lnSpc>
                <a:spcPct val="150000"/>
              </a:lnSpc>
            </a:pPr>
            <a:r>
              <a:rPr lang="en-US" altLang="zh-TW" sz="2000" dirty="0">
                <a:solidFill>
                  <a:schemeClr val="tx1"/>
                </a:solidFill>
              </a:rPr>
              <a:t>Verify the design performance and ability to meet customer needs </a:t>
            </a:r>
          </a:p>
          <a:p>
            <a:pPr marL="0" indent="0">
              <a:lnSpc>
                <a:spcPct val="150000"/>
              </a:lnSpc>
              <a:buNone/>
            </a:pPr>
            <a:r>
              <a:rPr lang="en-US" altLang="zh-TW" sz="2000" b="1" dirty="0" smtClean="0">
                <a:solidFill>
                  <a:schemeClr val="tx1"/>
                </a:solidFill>
              </a:rPr>
              <a:t>   When </a:t>
            </a:r>
            <a:r>
              <a:rPr lang="en-US" altLang="zh-TW" sz="2000" b="1" dirty="0">
                <a:solidFill>
                  <a:schemeClr val="tx1"/>
                </a:solidFill>
              </a:rPr>
              <a:t>To Use DMADV</a:t>
            </a:r>
            <a:endParaRPr lang="en-US" altLang="zh-TW" sz="2000" dirty="0">
              <a:solidFill>
                <a:schemeClr val="tx1"/>
              </a:solidFill>
            </a:endParaRPr>
          </a:p>
          <a:p>
            <a:pPr lvl="1">
              <a:lnSpc>
                <a:spcPct val="150000"/>
              </a:lnSpc>
            </a:pPr>
            <a:r>
              <a:rPr lang="en-US" altLang="zh-TW" sz="2000" dirty="0">
                <a:solidFill>
                  <a:schemeClr val="tx1"/>
                </a:solidFill>
              </a:rPr>
              <a:t>A product or process is not in existence at your company and one needs to be developed </a:t>
            </a:r>
          </a:p>
          <a:p>
            <a:pPr lvl="1">
              <a:lnSpc>
                <a:spcPct val="150000"/>
              </a:lnSpc>
            </a:pPr>
            <a:r>
              <a:rPr lang="en-US" altLang="zh-TW" sz="2000" dirty="0">
                <a:solidFill>
                  <a:schemeClr val="tx1"/>
                </a:solidFill>
              </a:rPr>
              <a:t>The existing product or process exists and has been optimized (using either DMAIC or not) and still doesn't meet the level of customer specification or six sigma level</a:t>
            </a:r>
          </a:p>
          <a:p>
            <a:pPr>
              <a:lnSpc>
                <a:spcPct val="150000"/>
              </a:lnSpc>
            </a:pPr>
            <a:endParaRPr lang="en-US" altLang="zh-TW" sz="2000" dirty="0">
              <a:solidFill>
                <a:schemeClr val="tx1"/>
              </a:solidFill>
            </a:endParaRPr>
          </a:p>
          <a:p>
            <a:pPr>
              <a:lnSpc>
                <a:spcPct val="150000"/>
              </a:lnSpc>
            </a:pPr>
            <a:endParaRPr lang="en-US" altLang="zh-TW" sz="2000" dirty="0">
              <a:solidFill>
                <a:schemeClr val="tx1"/>
              </a:solidFill>
            </a:endParaRPr>
          </a:p>
        </p:txBody>
      </p:sp>
      <p:sp>
        <p:nvSpPr>
          <p:cNvPr id="4"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b="1" dirty="0" smtClean="0">
                <a:solidFill>
                  <a:schemeClr val="tx1"/>
                </a:solidFill>
              </a:rPr>
              <a:t>SIX SIGMA DMADV</a:t>
            </a:r>
            <a:endParaRPr lang="en-US" b="1" dirty="0">
              <a:solidFill>
                <a:schemeClr val="tx1"/>
              </a:solidFill>
            </a:endParaRPr>
          </a:p>
        </p:txBody>
      </p:sp>
    </p:spTree>
    <p:extLst>
      <p:ext uri="{BB962C8B-B14F-4D97-AF65-F5344CB8AC3E}">
        <p14:creationId xmlns:p14="http://schemas.microsoft.com/office/powerpoint/2010/main" val="319613935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256" y="1200150"/>
            <a:ext cx="11316494"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altLang="zh-TW" sz="2000" dirty="0">
                <a:solidFill>
                  <a:schemeClr val="tx1"/>
                </a:solidFill>
              </a:rPr>
              <a:t>The Similarities of DMAIC and DMADV</a:t>
            </a:r>
          </a:p>
          <a:p>
            <a:pPr lvl="1">
              <a:lnSpc>
                <a:spcPct val="150000"/>
              </a:lnSpc>
            </a:pPr>
            <a:r>
              <a:rPr lang="en-US" altLang="zh-TW" sz="2000" dirty="0">
                <a:solidFill>
                  <a:schemeClr val="tx1"/>
                </a:solidFill>
              </a:rPr>
              <a:t>Six Sigma methodologies used to drive defects to less than 3.4 per million opportunities. </a:t>
            </a:r>
          </a:p>
          <a:p>
            <a:pPr lvl="1">
              <a:lnSpc>
                <a:spcPct val="150000"/>
              </a:lnSpc>
            </a:pPr>
            <a:r>
              <a:rPr lang="en-US" altLang="zh-TW" sz="2000" dirty="0">
                <a:solidFill>
                  <a:schemeClr val="tx1"/>
                </a:solidFill>
              </a:rPr>
              <a:t>Data intensive solution approaches. Intuition has no place in Six Sigma -- only cold, hard facts. </a:t>
            </a:r>
          </a:p>
          <a:p>
            <a:pPr lvl="1">
              <a:lnSpc>
                <a:spcPct val="150000"/>
              </a:lnSpc>
            </a:pPr>
            <a:r>
              <a:rPr lang="en-US" altLang="zh-TW" sz="2000" dirty="0">
                <a:solidFill>
                  <a:schemeClr val="tx1"/>
                </a:solidFill>
              </a:rPr>
              <a:t>Implemented by Green Belts, Black Belts and Master Black Belts. </a:t>
            </a:r>
          </a:p>
          <a:p>
            <a:pPr lvl="1">
              <a:lnSpc>
                <a:spcPct val="150000"/>
              </a:lnSpc>
            </a:pPr>
            <a:r>
              <a:rPr lang="en-US" altLang="zh-TW" sz="2000" dirty="0">
                <a:solidFill>
                  <a:schemeClr val="tx1"/>
                </a:solidFill>
              </a:rPr>
              <a:t>Ways to help meet the business/financial bottom-line numbers. </a:t>
            </a:r>
          </a:p>
          <a:p>
            <a:pPr lvl="1">
              <a:lnSpc>
                <a:spcPct val="150000"/>
              </a:lnSpc>
            </a:pPr>
            <a:r>
              <a:rPr lang="en-US" altLang="zh-TW" sz="2000" dirty="0">
                <a:solidFill>
                  <a:schemeClr val="tx1"/>
                </a:solidFill>
              </a:rPr>
              <a:t>Implemented with the support of a champion and process owner </a:t>
            </a:r>
          </a:p>
        </p:txBody>
      </p:sp>
      <p:sp>
        <p:nvSpPr>
          <p:cNvPr id="4"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a:t>DMAIC Versus DMADV</a:t>
            </a:r>
            <a:endParaRPr lang="en-US" b="1" dirty="0">
              <a:solidFill>
                <a:schemeClr val="tx1"/>
              </a:solidFill>
            </a:endParaRPr>
          </a:p>
        </p:txBody>
      </p:sp>
    </p:spTree>
    <p:extLst>
      <p:ext uri="{BB962C8B-B14F-4D97-AF65-F5344CB8AC3E}">
        <p14:creationId xmlns:p14="http://schemas.microsoft.com/office/powerpoint/2010/main" val="244901653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txBox="1">
            <a:spLocks/>
          </p:cNvSpPr>
          <p:nvPr/>
        </p:nvSpPr>
        <p:spPr>
          <a:xfrm>
            <a:off x="274702" y="1211287"/>
            <a:ext cx="10056812" cy="2751698"/>
          </a:xfrm>
          <a:prstGeom prst="rect">
            <a:avLst/>
          </a:prstGeom>
          <a:noFill/>
        </p:spPr>
        <p:txBody>
          <a:bodyPr tIns="91440" bIns="91440" anchor="t" anchorCtr="0"/>
          <a:lstStyle>
            <a:lvl1pPr algn="l" defTabSz="912813" rtl="0" eaLnBrk="1" fontAlgn="base" hangingPunct="1">
              <a:lnSpc>
                <a:spcPct val="90000"/>
              </a:lnSpc>
              <a:spcBef>
                <a:spcPct val="0"/>
              </a:spcBef>
              <a:spcAft>
                <a:spcPct val="0"/>
              </a:spcAft>
              <a:defRPr lang="en-US" sz="7200" kern="1200" spc="-100" baseline="0">
                <a:ln w="3175">
                  <a:noFill/>
                </a:ln>
                <a:gradFill>
                  <a:gsLst>
                    <a:gs pos="5833">
                      <a:srgbClr val="FFFFFF"/>
                    </a:gs>
                    <a:gs pos="18000">
                      <a:srgbClr val="FFFFFF"/>
                    </a:gs>
                  </a:gsLst>
                  <a:lin ang="5400000" scaled="0"/>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dirty="0"/>
              <a:t>Six Sigma DMAIC Roadmap</a:t>
            </a:r>
            <a:endParaRPr lang="en-US" dirty="0">
              <a:solidFill>
                <a:schemeClr val="tx1"/>
              </a:solidFill>
            </a:endParaRPr>
          </a:p>
        </p:txBody>
      </p:sp>
    </p:spTree>
    <p:extLst>
      <p:ext uri="{BB962C8B-B14F-4D97-AF65-F5344CB8AC3E}">
        <p14:creationId xmlns:p14="http://schemas.microsoft.com/office/powerpoint/2010/main" val="202642022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9157" y="2144146"/>
            <a:ext cx="1674233" cy="1756546"/>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9157" y="4039582"/>
            <a:ext cx="1697821" cy="1728089"/>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3711" y="4023825"/>
            <a:ext cx="1793711" cy="177342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4054" y="4011125"/>
            <a:ext cx="1717751" cy="1778847"/>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200" y="4023825"/>
            <a:ext cx="1759973" cy="1756470"/>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43200" y="2178745"/>
            <a:ext cx="1759970" cy="1755838"/>
          </a:xfrm>
          <a:prstGeom prst="rect">
            <a:avLst/>
          </a:prstGeom>
        </p:spPr>
      </p:pic>
      <p:sp>
        <p:nvSpPr>
          <p:cNvPr id="6" name="Rectangle 5"/>
          <p:cNvSpPr/>
          <p:nvPr/>
        </p:nvSpPr>
        <p:spPr>
          <a:xfrm>
            <a:off x="0" y="1110485"/>
            <a:ext cx="4503174" cy="970160"/>
          </a:xfrm>
          <a:prstGeom prst="rect">
            <a:avLst/>
          </a:prstGeom>
          <a:solidFill>
            <a:schemeClr val="bg2">
              <a:lumMod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199" y="1380122"/>
            <a:ext cx="4045971" cy="523220"/>
          </a:xfrm>
          <a:prstGeom prst="rect">
            <a:avLst/>
          </a:prstGeom>
          <a:noFill/>
        </p:spPr>
        <p:txBody>
          <a:bodyPr wrap="square" rtlCol="0">
            <a:spAutoFit/>
          </a:bodyPr>
          <a:lstStyle/>
          <a:p>
            <a:pPr algn="r"/>
            <a:r>
              <a:rPr lang="en-US" sz="2800" b="1" dirty="0" smtClean="0">
                <a:solidFill>
                  <a:schemeClr val="bg1"/>
                </a:solidFill>
                <a:latin typeface="Calibri" pitchFamily="34" charset="0"/>
                <a:cs typeface="Calibri" pitchFamily="34" charset="0"/>
              </a:rPr>
              <a:t>MEET THE TEAM</a:t>
            </a:r>
            <a:endParaRPr lang="en-US" sz="2800" b="1" dirty="0">
              <a:solidFill>
                <a:schemeClr val="bg1"/>
              </a:solidFill>
              <a:latin typeface="Calibri" pitchFamily="34" charset="0"/>
              <a:cs typeface="Calibri" pitchFamily="34" charset="0"/>
            </a:endParaRPr>
          </a:p>
        </p:txBody>
      </p:sp>
      <p:sp>
        <p:nvSpPr>
          <p:cNvPr id="8" name="Rectangle 7"/>
          <p:cNvSpPr/>
          <p:nvPr/>
        </p:nvSpPr>
        <p:spPr>
          <a:xfrm>
            <a:off x="4624054" y="1110485"/>
            <a:ext cx="3643368" cy="2797018"/>
          </a:xfrm>
          <a:prstGeom prst="rect">
            <a:avLst/>
          </a:prstGeom>
          <a:solidFill>
            <a:srgbClr val="00B0F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endParaRPr lang="en-US" sz="2800" dirty="0">
              <a:solidFill>
                <a:schemeClr val="bg1"/>
              </a:solidFill>
            </a:endParaRPr>
          </a:p>
        </p:txBody>
      </p:sp>
      <p:sp>
        <p:nvSpPr>
          <p:cNvPr id="22" name="Title 1"/>
          <p:cNvSpPr txBox="1">
            <a:spLocks/>
          </p:cNvSpPr>
          <p:nvPr/>
        </p:nvSpPr>
        <p:spPr>
          <a:xfrm>
            <a:off x="6775479" y="2700658"/>
            <a:ext cx="925831"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400" dirty="0" smtClean="0">
                <a:solidFill>
                  <a:schemeClr val="bg1">
                    <a:alpha val="99000"/>
                  </a:schemeClr>
                </a:solidFill>
              </a:rPr>
              <a:t>K16T1</a:t>
            </a:r>
            <a:endParaRPr lang="en-US" sz="2400" dirty="0">
              <a:solidFill>
                <a:schemeClr val="bg1">
                  <a:alpha val="99000"/>
                </a:schemeClr>
              </a:solidFill>
            </a:endParaRPr>
          </a:p>
        </p:txBody>
      </p:sp>
      <p:sp>
        <p:nvSpPr>
          <p:cNvPr id="23" name="Title 1"/>
          <p:cNvSpPr txBox="1">
            <a:spLocks/>
          </p:cNvSpPr>
          <p:nvPr/>
        </p:nvSpPr>
        <p:spPr>
          <a:xfrm>
            <a:off x="5184590" y="1828054"/>
            <a:ext cx="2816410"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6000" dirty="0" smtClean="0">
                <a:solidFill>
                  <a:schemeClr val="bg1">
                    <a:alpha val="99000"/>
                  </a:schemeClr>
                </a:solidFill>
              </a:rPr>
              <a:t>BigFive</a:t>
            </a:r>
            <a:endParaRPr lang="vi-VN" sz="6000" dirty="0">
              <a:solidFill>
                <a:schemeClr val="bg1">
                  <a:alpha val="99000"/>
                </a:schemeClr>
              </a:solidFill>
            </a:endParaRPr>
          </a:p>
        </p:txBody>
      </p:sp>
      <p:sp>
        <p:nvSpPr>
          <p:cNvPr id="24" name="Rectangle 23"/>
          <p:cNvSpPr/>
          <p:nvPr/>
        </p:nvSpPr>
        <p:spPr>
          <a:xfrm>
            <a:off x="7522736" y="1911546"/>
            <a:ext cx="503664" cy="523220"/>
          </a:xfrm>
          <a:prstGeom prst="rect">
            <a:avLst/>
          </a:prstGeom>
        </p:spPr>
        <p:txBody>
          <a:bodyPr wrap="none">
            <a:spAutoFit/>
          </a:bodyPr>
          <a:lstStyle/>
          <a:p>
            <a:r>
              <a:rPr lang="en-US" sz="2800" dirty="0">
                <a:solidFill>
                  <a:schemeClr val="bg1"/>
                </a:solidFill>
              </a:rPr>
              <a:t>®</a:t>
            </a:r>
          </a:p>
        </p:txBody>
      </p:sp>
    </p:spTree>
    <p:extLst>
      <p:ext uri="{BB962C8B-B14F-4D97-AF65-F5344CB8AC3E}">
        <p14:creationId xmlns:p14="http://schemas.microsoft.com/office/powerpoint/2010/main" val="3402120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0" presetClass="emph" presetSubtype="0" fill="hold" grpId="1" nodeType="clickEffect">
                                  <p:stCondLst>
                                    <p:cond delay="0"/>
                                  </p:stCondLst>
                                  <p:childTnLst>
                                    <p:animClr clrSpc="hsl" dir="cw">
                                      <p:cBhvr override="childStyle">
                                        <p:cTn id="35" dur="500" fill="hold"/>
                                        <p:tgtEl>
                                          <p:spTgt spid="8"/>
                                        </p:tgtEl>
                                        <p:attrNameLst>
                                          <p:attrName>style.color</p:attrName>
                                        </p:attrNameLst>
                                      </p:cBhvr>
                                      <p:by>
                                        <p:hsl h="0" s="12549" l="25098"/>
                                      </p:by>
                                    </p:animClr>
                                    <p:animClr clrSpc="hsl" dir="cw">
                                      <p:cBhvr>
                                        <p:cTn id="36" dur="500" fill="hold"/>
                                        <p:tgtEl>
                                          <p:spTgt spid="8"/>
                                        </p:tgtEl>
                                        <p:attrNameLst>
                                          <p:attrName>fillcolor</p:attrName>
                                        </p:attrNameLst>
                                      </p:cBhvr>
                                      <p:by>
                                        <p:hsl h="0" s="12549" l="25098"/>
                                      </p:by>
                                    </p:animClr>
                                    <p:animClr clrSpc="hsl" dir="cw">
                                      <p:cBhvr>
                                        <p:cTn id="37" dur="500" fill="hold"/>
                                        <p:tgtEl>
                                          <p:spTgt spid="8"/>
                                        </p:tgtEl>
                                        <p:attrNameLst>
                                          <p:attrName>stroke.color</p:attrName>
                                        </p:attrNameLst>
                                      </p:cBhvr>
                                      <p:by>
                                        <p:hsl h="0" s="12549" l="25098"/>
                                      </p:by>
                                    </p:animClr>
                                    <p:set>
                                      <p:cBhvr>
                                        <p:cTn id="38" dur="500" fill="hold"/>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285750" indent="-285750">
              <a:lnSpc>
                <a:spcPct val="200000"/>
              </a:lnSpc>
              <a:buFont typeface="Courier New" pitchFamily="49" charset="0"/>
              <a:buChar char="o"/>
            </a:pPr>
            <a:endParaRPr lang="en-US" sz="2000" dirty="0">
              <a:solidFill>
                <a:srgbClr val="FFFFFF"/>
              </a:solidFill>
              <a:latin typeface="Segoe Semibold" pitchFamily="34" charset="0"/>
              <a:ea typeface="Segoe UI" pitchFamily="34" charset="0"/>
              <a:cs typeface="Segoe UI" pitchFamily="34" charset="0"/>
            </a:endParaRPr>
          </a:p>
          <a:p>
            <a:pPr marL="285750" indent="-285750">
              <a:lnSpc>
                <a:spcPct val="200000"/>
              </a:lnSpc>
              <a:buFont typeface="Courier New" pitchFamily="49" charset="0"/>
              <a:buChar char="o"/>
            </a:pPr>
            <a:endParaRPr lang="en-US" sz="2000" dirty="0" smtClean="0">
              <a:solidFill>
                <a:srgbClr val="FFFFFF"/>
              </a:solidFill>
              <a:latin typeface="Segoe Semibold" pitchFamily="34" charset="0"/>
              <a:ea typeface="Segoe UI" pitchFamily="34" charset="0"/>
              <a:cs typeface="Segoe UI" pitchFamily="34" charset="0"/>
            </a:endParaRPr>
          </a:p>
          <a:p>
            <a:pPr marL="285750" indent="-285750">
              <a:lnSpc>
                <a:spcPct val="200000"/>
              </a:lnSpc>
              <a:buFont typeface="Courier New" pitchFamily="49" charset="0"/>
              <a:buChar char="o"/>
            </a:pPr>
            <a:endParaRPr lang="en-US" sz="2000" dirty="0" smtClean="0">
              <a:solidFill>
                <a:srgbClr val="FFFFFF"/>
              </a:solidFill>
              <a:latin typeface="Segoe Semibold" pitchFamily="34" charset="0"/>
              <a:ea typeface="Segoe UI" pitchFamily="34" charset="0"/>
              <a:cs typeface="Segoe UI" pitchFamily="34" charset="0"/>
            </a:endParaRPr>
          </a:p>
          <a:p>
            <a:pPr marL="285750" indent="-285750">
              <a:lnSpc>
                <a:spcPct val="200000"/>
              </a:lnSpc>
              <a:buFont typeface="Courier New" pitchFamily="49" charset="0"/>
              <a:buChar char="o"/>
            </a:pPr>
            <a:r>
              <a:rPr lang="en-US" sz="2000" dirty="0" smtClean="0">
                <a:solidFill>
                  <a:srgbClr val="FFFFFF"/>
                </a:solidFill>
                <a:latin typeface="Segoe Semibold" pitchFamily="34" charset="0"/>
                <a:ea typeface="Segoe UI" pitchFamily="34" charset="0"/>
                <a:cs typeface="Segoe UI" pitchFamily="34" charset="0"/>
              </a:rPr>
              <a:t>Project Charter</a:t>
            </a:r>
          </a:p>
          <a:p>
            <a:pPr marL="285750" indent="-285750">
              <a:lnSpc>
                <a:spcPct val="200000"/>
              </a:lnSpc>
              <a:buFont typeface="Courier New" pitchFamily="49" charset="0"/>
              <a:buChar char="o"/>
            </a:pPr>
            <a:r>
              <a:rPr lang="en-US" sz="2000" dirty="0" smtClean="0">
                <a:solidFill>
                  <a:srgbClr val="FFFFFF"/>
                </a:solidFill>
                <a:latin typeface="Segoe Semibold" pitchFamily="34" charset="0"/>
                <a:ea typeface="Segoe UI" pitchFamily="34" charset="0"/>
                <a:cs typeface="Segoe UI" pitchFamily="34" charset="0"/>
              </a:rPr>
              <a:t>SIPOC</a:t>
            </a:r>
          </a:p>
          <a:p>
            <a:pPr marL="285750" indent="-285750">
              <a:lnSpc>
                <a:spcPct val="200000"/>
              </a:lnSpc>
              <a:buFont typeface="Courier New" pitchFamily="49" charset="0"/>
              <a:buChar char="o"/>
            </a:pPr>
            <a:r>
              <a:rPr lang="en-US" sz="2000" dirty="0" smtClean="0">
                <a:solidFill>
                  <a:srgbClr val="FFFFFF"/>
                </a:solidFill>
                <a:latin typeface="Segoe Semibold" pitchFamily="34" charset="0"/>
                <a:ea typeface="Segoe UI" pitchFamily="34" charset="0"/>
                <a:cs typeface="Segoe UI" pitchFamily="34" charset="0"/>
              </a:rPr>
              <a:t>Deployment Map</a:t>
            </a:r>
          </a:p>
          <a:p>
            <a:pPr marL="285750" indent="-285750">
              <a:lnSpc>
                <a:spcPct val="200000"/>
              </a:lnSpc>
              <a:buFont typeface="Courier New" pitchFamily="49" charset="0"/>
              <a:buChar char="o"/>
            </a:pPr>
            <a:r>
              <a:rPr lang="en-US" sz="2000" dirty="0" smtClean="0">
                <a:solidFill>
                  <a:srgbClr val="FFFFFF"/>
                </a:solidFill>
                <a:latin typeface="Segoe Semibold" pitchFamily="34" charset="0"/>
                <a:ea typeface="Segoe UI" pitchFamily="34" charset="0"/>
                <a:cs typeface="Segoe UI" pitchFamily="34" charset="0"/>
              </a:rPr>
              <a:t>VOC Translation Matrix</a:t>
            </a:r>
            <a:endParaRPr lang="en-US" sz="2000" dirty="0">
              <a:solidFill>
                <a:srgbClr val="FFFFFF"/>
              </a:solidFill>
              <a:latin typeface="Segoe Semibold" pitchFamily="34" charset="0"/>
              <a:ea typeface="Segoe UI" pitchFamily="34" charset="0"/>
              <a:cs typeface="Segoe UI" pitchFamily="34" charset="0"/>
            </a:endParaRPr>
          </a:p>
          <a:p>
            <a:pPr marL="285750" indent="-285750">
              <a:lnSpc>
                <a:spcPct val="200000"/>
              </a:lnSpc>
              <a:buFont typeface="Courier New" pitchFamily="49" charset="0"/>
              <a:buChar char="o"/>
            </a:pPr>
            <a:r>
              <a:rPr lang="en-US" sz="2000" dirty="0" smtClean="0">
                <a:solidFill>
                  <a:srgbClr val="FFFFFF"/>
                </a:solidFill>
                <a:latin typeface="Segoe Semibold" pitchFamily="34" charset="0"/>
                <a:ea typeface="Segoe UI" pitchFamily="34" charset="0"/>
                <a:cs typeface="Segoe UI" pitchFamily="34" charset="0"/>
              </a:rPr>
              <a:t>Tree Diagram</a:t>
            </a:r>
            <a:endParaRPr lang="en-US" dirty="0">
              <a:solidFill>
                <a:srgbClr val="FFFFFF"/>
              </a:solidFill>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4576975"/>
            </a:xfrm>
            <a:prstGeom prst="rect">
              <a:avLst/>
            </a:prstGeom>
          </p:spPr>
          <p:txBody>
            <a:bodyPr wrap="square">
              <a:spAutoFit/>
            </a:bodyPr>
            <a:lstStyle/>
            <a:p>
              <a:pPr defTabSz="932290" fontAlgn="base">
                <a:lnSpc>
                  <a:spcPct val="90000"/>
                </a:lnSpc>
                <a:spcBef>
                  <a:spcPct val="0"/>
                </a:spcBef>
                <a:spcAft>
                  <a:spcPct val="0"/>
                </a:spcAft>
              </a:pPr>
              <a:r>
                <a:rPr lang="en-US" sz="2000" dirty="0">
                  <a:ln w="0"/>
                  <a:effectLst>
                    <a:outerShdw blurRad="38100" dist="19050" dir="2700000" algn="tl" rotWithShape="0">
                      <a:schemeClr val="dk1">
                        <a:alpha val="40000"/>
                      </a:schemeClr>
                    </a:outerShdw>
                  </a:effectLst>
                </a:rPr>
                <a:t>The Define Phase is the first phase of the Six sigma implement process. In the phase, the leaders of the project create a Project Charter, create a high-level view of the process and begin to understand the need of the customer of the process</a:t>
              </a:r>
            </a:p>
          </p:txBody>
        </p:sp>
      </p:grpSp>
      <p:pic>
        <p:nvPicPr>
          <p:cNvPr id="21"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2256" y="1646801"/>
            <a:ext cx="1426533" cy="142371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Define the problem by developing a “Problem Statement”</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Define the goal by developing a “Goal Statement”</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Define process by developing maps of the process</a:t>
            </a:r>
            <a:endParaRPr lang="en-US" sz="2000" dirty="0">
              <a:solidFill>
                <a:srgbClr val="FFFFFF"/>
              </a:solidFill>
            </a:endParaRPr>
          </a:p>
        </p:txBody>
      </p:sp>
      <p:sp>
        <p:nvSpPr>
          <p:cNvPr id="35" name="Rectangle 34"/>
          <p:cNvSpPr/>
          <p:nvPr/>
        </p:nvSpPr>
        <p:spPr>
          <a:xfrm>
            <a:off x="2019300" y="4627524"/>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Define your customer and their requirements</a:t>
            </a:r>
            <a:endParaRPr lang="en-US" sz="2000" dirty="0">
              <a:solidFill>
                <a:srgbClr val="FFFFFF"/>
              </a:solidFill>
            </a:endParaRPr>
          </a:p>
        </p:txBody>
      </p:sp>
      <p:sp>
        <p:nvSpPr>
          <p:cNvPr id="40" name="Rectangle 39"/>
          <p:cNvSpPr/>
          <p:nvPr/>
        </p:nvSpPr>
        <p:spPr>
          <a:xfrm>
            <a:off x="537136" y="2807781"/>
            <a:ext cx="1329763"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DEFINESTEPS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1: DEFINE</a:t>
            </a:r>
            <a:endParaRPr lang="en-US" b="1" dirty="0">
              <a:solidFill>
                <a:schemeClr val="tx1"/>
              </a:solidFill>
            </a:endParaRPr>
          </a:p>
        </p:txBody>
      </p:sp>
    </p:spTree>
    <p:extLst>
      <p:ext uri="{BB962C8B-B14F-4D97-AF65-F5344CB8AC3E}">
        <p14:creationId xmlns:p14="http://schemas.microsoft.com/office/powerpoint/2010/main" val="15566064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800"/>
                                        <p:tgtEl>
                                          <p:spTgt spid="40"/>
                                        </p:tgtEl>
                                      </p:cBhvr>
                                    </p:animEffect>
                                  </p:childTnLst>
                                </p:cTn>
                              </p:par>
                            </p:childTnLst>
                          </p:cTn>
                        </p:par>
                        <p:par>
                          <p:cTn id="28" fill="hold">
                            <p:stCondLst>
                              <p:cond delay="2150"/>
                            </p:stCondLst>
                            <p:childTnLst>
                              <p:par>
                                <p:cTn id="29" presetID="10" presetClass="entr" presetSubtype="0"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285750" indent="-285750">
              <a:lnSpc>
                <a:spcPct val="200000"/>
              </a:lnSpc>
              <a:buFont typeface="Courier New" pitchFamily="49" charset="0"/>
              <a:buChar char="o"/>
            </a:pPr>
            <a:endParaRPr lang="vi-VN" sz="2000" dirty="0" smtClean="0">
              <a:solidFill>
                <a:srgbClr val="FFFFFF"/>
              </a:solidFill>
              <a:latin typeface="Segoe Semibold" pitchFamily="34" charset="0"/>
              <a:ea typeface="Segoe UI" pitchFamily="34" charset="0"/>
              <a:cs typeface="Segoe UI" pitchFamily="34" charset="0"/>
            </a:endParaRPr>
          </a:p>
          <a:p>
            <a:pPr marL="285750" indent="-285750">
              <a:lnSpc>
                <a:spcPct val="200000"/>
              </a:lnSpc>
              <a:buFont typeface="Courier New" pitchFamily="49" charset="0"/>
              <a:buChar char="o"/>
            </a:pPr>
            <a:endParaRPr lang="vi-VN" sz="2000" dirty="0" smtClean="0">
              <a:solidFill>
                <a:srgbClr val="FFFFFF"/>
              </a:solidFill>
              <a:latin typeface="Segoe Semibold" pitchFamily="34" charset="0"/>
              <a:ea typeface="Segoe UI" pitchFamily="34" charset="0"/>
              <a:cs typeface="Segoe UI" pitchFamily="34" charset="0"/>
            </a:endParaRPr>
          </a:p>
          <a:p>
            <a:pPr marL="285750" indent="-285750">
              <a:lnSpc>
                <a:spcPct val="200000"/>
              </a:lnSpc>
              <a:buFont typeface="Courier New" pitchFamily="49" charset="0"/>
              <a:buChar char="o"/>
            </a:pPr>
            <a:endParaRPr lang="vi-VN" sz="2000" dirty="0" smtClean="0">
              <a:solidFill>
                <a:srgbClr val="FFFFFF"/>
              </a:solidFill>
              <a:latin typeface="Segoe Semibold" pitchFamily="34" charset="0"/>
              <a:ea typeface="Segoe UI" pitchFamily="34" charset="0"/>
              <a:cs typeface="Segoe UI" pitchFamily="34" charset="0"/>
            </a:endParaRPr>
          </a:p>
          <a:p>
            <a:pPr marL="285750" indent="-285750">
              <a:lnSpc>
                <a:spcPct val="200000"/>
              </a:lnSpc>
              <a:buFont typeface="Courier New" pitchFamily="49" charset="0"/>
              <a:buChar char="o"/>
            </a:pPr>
            <a:r>
              <a:rPr lang="vi-VN" sz="2000" dirty="0" smtClean="0">
                <a:solidFill>
                  <a:srgbClr val="FFFFFF"/>
                </a:solidFill>
                <a:latin typeface="Segoe Semibold" pitchFamily="34" charset="0"/>
                <a:ea typeface="Segoe UI" pitchFamily="34" charset="0"/>
                <a:cs typeface="Segoe UI" pitchFamily="34" charset="0"/>
              </a:rPr>
              <a:t>Data Collection Plan</a:t>
            </a:r>
          </a:p>
          <a:p>
            <a:pPr marL="285750" indent="-285750">
              <a:lnSpc>
                <a:spcPct val="200000"/>
              </a:lnSpc>
              <a:buFont typeface="Courier New" pitchFamily="49" charset="0"/>
              <a:buChar char="o"/>
            </a:pPr>
            <a:r>
              <a:rPr lang="vi-VN" sz="2000" dirty="0" smtClean="0">
                <a:solidFill>
                  <a:srgbClr val="FFFFFF"/>
                </a:solidFill>
                <a:latin typeface="Segoe Semibold" pitchFamily="34" charset="0"/>
                <a:ea typeface="Segoe UI" pitchFamily="34" charset="0"/>
                <a:cs typeface="Segoe UI" pitchFamily="34" charset="0"/>
              </a:rPr>
              <a:t>Checksheets</a:t>
            </a:r>
          </a:p>
          <a:p>
            <a:pPr marL="285750" indent="-285750">
              <a:lnSpc>
                <a:spcPct val="200000"/>
              </a:lnSpc>
              <a:buFont typeface="Courier New" pitchFamily="49" charset="0"/>
              <a:buChar char="o"/>
            </a:pPr>
            <a:r>
              <a:rPr lang="vi-VN" sz="2000" dirty="0" smtClean="0">
                <a:solidFill>
                  <a:srgbClr val="FFFFFF"/>
                </a:solidFill>
                <a:latin typeface="Segoe Semibold" pitchFamily="34" charset="0"/>
                <a:ea typeface="Segoe UI" pitchFamily="34" charset="0"/>
                <a:cs typeface="Segoe UI" pitchFamily="34" charset="0"/>
              </a:rPr>
              <a:t>Operational Definitions</a:t>
            </a:r>
          </a:p>
          <a:p>
            <a:pPr marL="285750" indent="-285750">
              <a:lnSpc>
                <a:spcPct val="200000"/>
              </a:lnSpc>
              <a:buFont typeface="Courier New" pitchFamily="49" charset="0"/>
              <a:buChar char="o"/>
            </a:pPr>
            <a:r>
              <a:rPr lang="vi-VN" sz="2000" dirty="0" smtClean="0">
                <a:solidFill>
                  <a:srgbClr val="FFFFFF"/>
                </a:solidFill>
                <a:latin typeface="Segoe Semibold" pitchFamily="34" charset="0"/>
                <a:ea typeface="Segoe UI" pitchFamily="34" charset="0"/>
                <a:cs typeface="Segoe UI" pitchFamily="34" charset="0"/>
              </a:rPr>
              <a:t>Value Stream Map</a:t>
            </a:r>
          </a:p>
          <a:p>
            <a:pPr marL="285750" indent="-285750">
              <a:lnSpc>
                <a:spcPct val="200000"/>
              </a:lnSpc>
              <a:buFont typeface="Courier New" pitchFamily="49" charset="0"/>
              <a:buChar char="o"/>
            </a:pPr>
            <a:endParaRPr lang="vi-VN" sz="2000" dirty="0" smtClean="0">
              <a:solidFill>
                <a:srgbClr val="FFFFFF"/>
              </a:solidFill>
              <a:latin typeface="Segoe Semibold" pitchFamily="34" charset="0"/>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3520750"/>
            </a:xfrm>
            <a:prstGeom prst="rect">
              <a:avLst/>
            </a:prstGeom>
          </p:spPr>
          <p:txBody>
            <a:bodyPr wrap="square">
              <a:spAutoFit/>
            </a:bodyPr>
            <a:lstStyle/>
            <a:p>
              <a:pPr defTabSz="932290" fontAlgn="base">
                <a:lnSpc>
                  <a:spcPct val="90000"/>
                </a:lnSpc>
                <a:spcBef>
                  <a:spcPct val="0"/>
                </a:spcBef>
                <a:spcAft>
                  <a:spcPct val="0"/>
                </a:spcAft>
              </a:pPr>
              <a:r>
                <a:rPr lang="en-US" sz="2000" dirty="0" smtClean="0">
                  <a:ln w="0"/>
                  <a:effectLst>
                    <a:outerShdw blurRad="38100" dist="19050" dir="2700000" algn="tl" rotWithShape="0">
                      <a:schemeClr val="dk1">
                        <a:alpha val="40000"/>
                      </a:schemeClr>
                    </a:outerShdw>
                  </a:effectLst>
                </a:rPr>
                <a:t>In the Measure Phase, the team focuses on data collection. They have two goals: determine the start point or baseline of the process and find clues to understand the root cause of the problem in the process</a:t>
              </a:r>
              <a:endParaRPr lang="en-US" sz="2000" dirty="0">
                <a:ln w="0"/>
                <a:effectLst>
                  <a:outerShdw blurRad="38100" dist="19050" dir="2700000" algn="tl" rotWithShape="0">
                    <a:schemeClr val="dk1">
                      <a:alpha val="40000"/>
                    </a:schemeClr>
                  </a:outerShdw>
                </a:effectLst>
              </a:endParaRPr>
            </a:p>
          </p:txBody>
        </p:sp>
      </p:grpSp>
      <p:pic>
        <p:nvPicPr>
          <p:cNvPr id="21"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2256" y="1646801"/>
            <a:ext cx="1426533" cy="142371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Determine how the process currently performs</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Look for what might be causing problems</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Create a plan to collect the data</a:t>
            </a:r>
            <a:endParaRPr lang="en-US" sz="2000" dirty="0">
              <a:solidFill>
                <a:srgbClr val="FFFFFF"/>
              </a:solidFill>
            </a:endParaRPr>
          </a:p>
        </p:txBody>
      </p:sp>
      <p:sp>
        <p:nvSpPr>
          <p:cNvPr id="35" name="Rectangle 34"/>
          <p:cNvSpPr/>
          <p:nvPr/>
        </p:nvSpPr>
        <p:spPr>
          <a:xfrm>
            <a:off x="2019300" y="4627524"/>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Ensure your data is reliable</a:t>
            </a:r>
            <a:endParaRPr lang="en-US" sz="2000" dirty="0">
              <a:solidFill>
                <a:srgbClr val="FFFFFF"/>
              </a:solidFill>
            </a:endParaRPr>
          </a:p>
        </p:txBody>
      </p:sp>
      <p:sp>
        <p:nvSpPr>
          <p:cNvPr id="40" name="Rectangle 39"/>
          <p:cNvSpPr/>
          <p:nvPr/>
        </p:nvSpPr>
        <p:spPr>
          <a:xfrm>
            <a:off x="110362" y="2807781"/>
            <a:ext cx="1866899"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MEASURE 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2: MEASURE</a:t>
            </a:r>
            <a:endParaRPr lang="en-US" b="1" dirty="0">
              <a:solidFill>
                <a:schemeClr val="tx1"/>
              </a:solidFill>
            </a:endParaRPr>
          </a:p>
        </p:txBody>
      </p:sp>
      <p:sp>
        <p:nvSpPr>
          <p:cNvPr id="16" name="Rectangle 15"/>
          <p:cNvSpPr/>
          <p:nvPr/>
        </p:nvSpPr>
        <p:spPr>
          <a:xfrm>
            <a:off x="2019300" y="525253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Update your project charter</a:t>
            </a:r>
            <a:endParaRPr lang="en-US" sz="2000" dirty="0">
              <a:solidFill>
                <a:srgbClr val="FFFFFF"/>
              </a:solidFill>
            </a:endParaRPr>
          </a:p>
        </p:txBody>
      </p:sp>
    </p:spTree>
    <p:extLst>
      <p:ext uri="{BB962C8B-B14F-4D97-AF65-F5344CB8AC3E}">
        <p14:creationId xmlns:p14="http://schemas.microsoft.com/office/powerpoint/2010/main" val="6930243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1000" fill="hold"/>
                                        <p:tgtEl>
                                          <p:spTgt spid="16"/>
                                        </p:tgtEl>
                                        <p:attrNameLst>
                                          <p:attrName>ppt_x</p:attrName>
                                        </p:attrNameLst>
                                      </p:cBhvr>
                                      <p:tavLst>
                                        <p:tav tm="0">
                                          <p:val>
                                            <p:strVal val="1+#ppt_w/2"/>
                                          </p:val>
                                        </p:tav>
                                        <p:tav tm="100000">
                                          <p:val>
                                            <p:strVal val="#ppt_x"/>
                                          </p:val>
                                        </p:tav>
                                      </p:tavLst>
                                    </p:anim>
                                    <p:anim calcmode="lin" valueType="num">
                                      <p:cBhvr additive="base">
                                        <p:cTn id="28" dur="1000" fill="hold"/>
                                        <p:tgtEl>
                                          <p:spTgt spid="16"/>
                                        </p:tgtEl>
                                        <p:attrNameLst>
                                          <p:attrName>ppt_y</p:attrName>
                                        </p:attrNameLst>
                                      </p:cBhvr>
                                      <p:tavLst>
                                        <p:tav tm="0">
                                          <p:val>
                                            <p:strVal val="#ppt_y"/>
                                          </p:val>
                                        </p:tav>
                                        <p:tav tm="100000">
                                          <p:val>
                                            <p:strVal val="#ppt_y"/>
                                          </p:val>
                                        </p:tav>
                                      </p:tavLst>
                                    </p:anim>
                                  </p:childTnLst>
                                </p:cTn>
                              </p:par>
                              <p:par>
                                <p:cTn id="29" presetID="10" presetClass="entr" presetSubtype="0" fill="hold" grpId="0" nodeType="withEffect">
                                  <p:stCondLst>
                                    <p:cond delay="20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800"/>
                                        <p:tgtEl>
                                          <p:spTgt spid="40"/>
                                        </p:tgtEl>
                                      </p:cBhvr>
                                    </p:animEffect>
                                  </p:childTnLst>
                                </p:cTn>
                              </p:par>
                            </p:childTnLst>
                          </p:cTn>
                        </p:par>
                        <p:par>
                          <p:cTn id="32" fill="hold">
                            <p:stCondLst>
                              <p:cond delay="240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285750" indent="-285750">
              <a:lnSpc>
                <a:spcPct val="200000"/>
              </a:lnSpc>
              <a:buFont typeface="Courier New" pitchFamily="49" charset="0"/>
              <a:buChar char="o"/>
            </a:pPr>
            <a:endParaRPr lang="en-US" sz="2000" dirty="0" smtClean="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endParaRPr lang="en-US" sz="2000" dirty="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endParaRPr lang="en-US" sz="2000" dirty="0" smtClean="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Process Analysis</a:t>
            </a: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Data Analysis</a:t>
            </a: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Cause &amp; Effect Diagram</a:t>
            </a: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Value Stream Map</a:t>
            </a:r>
            <a:endParaRPr lang="en-US" sz="2000" dirty="0">
              <a:solidFill>
                <a:srgbClr val="FFFFFF"/>
              </a:solidFill>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3520750"/>
            </a:xfrm>
            <a:prstGeom prst="rect">
              <a:avLst/>
            </a:prstGeom>
          </p:spPr>
          <p:txBody>
            <a:bodyPr wrap="square">
              <a:spAutoFit/>
            </a:bodyPr>
            <a:lstStyle/>
            <a:p>
              <a:pPr defTabSz="932290" fontAlgn="base">
                <a:lnSpc>
                  <a:spcPct val="90000"/>
                </a:lnSpc>
                <a:spcBef>
                  <a:spcPct val="0"/>
                </a:spcBef>
                <a:spcAft>
                  <a:spcPct val="0"/>
                </a:spcAft>
              </a:pPr>
              <a:r>
                <a:rPr lang="en-US" sz="2000" dirty="0" smtClean="0">
                  <a:ln w="0"/>
                  <a:effectLst>
                    <a:outerShdw blurRad="38100" dist="19050" dir="2700000" algn="tl" rotWithShape="0">
                      <a:schemeClr val="dk1">
                        <a:alpha val="40000"/>
                      </a:schemeClr>
                    </a:outerShdw>
                  </a:effectLst>
                </a:rPr>
                <a:t>In the Analyze Phase. The team reviews the data collected during the Measure Phase. They analyze both the data and the process in an effort to narrow down and verify the root causes of waste and defects</a:t>
              </a:r>
              <a:endParaRPr lang="en-US" sz="2000" dirty="0">
                <a:ln w="0"/>
                <a:effectLst>
                  <a:outerShdw blurRad="38100" dist="19050" dir="2700000" algn="tl" rotWithShape="0">
                    <a:schemeClr val="dk1">
                      <a:alpha val="40000"/>
                    </a:schemeClr>
                  </a:outerShdw>
                </a:effectLst>
              </a:endParaRPr>
            </a:p>
          </p:txBody>
        </p:sp>
      </p:grpSp>
      <p:pic>
        <p:nvPicPr>
          <p:cNvPr id="21"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2256" y="1646801"/>
            <a:ext cx="1426533" cy="142371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Closely examine the process</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Visually display the data</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Brainstorm potential cause(s) of the problem</a:t>
            </a:r>
            <a:endParaRPr lang="en-US" sz="2000" dirty="0">
              <a:solidFill>
                <a:srgbClr val="FFFFFF"/>
              </a:solidFill>
            </a:endParaRPr>
          </a:p>
        </p:txBody>
      </p:sp>
      <p:sp>
        <p:nvSpPr>
          <p:cNvPr id="35" name="Rectangle 34"/>
          <p:cNvSpPr/>
          <p:nvPr/>
        </p:nvSpPr>
        <p:spPr>
          <a:xfrm>
            <a:off x="2019300" y="4627524"/>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Verify the cause(s) of the problem</a:t>
            </a:r>
            <a:endParaRPr lang="en-US" sz="2000" dirty="0">
              <a:solidFill>
                <a:srgbClr val="FFFFFF"/>
              </a:solidFill>
            </a:endParaRPr>
          </a:p>
        </p:txBody>
      </p:sp>
      <p:sp>
        <p:nvSpPr>
          <p:cNvPr id="40" name="Rectangle 39"/>
          <p:cNvSpPr/>
          <p:nvPr/>
        </p:nvSpPr>
        <p:spPr>
          <a:xfrm>
            <a:off x="343374" y="2807781"/>
            <a:ext cx="1665419"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ANALYZE 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3: ANALYZE</a:t>
            </a:r>
            <a:endParaRPr lang="en-US" b="1" dirty="0">
              <a:solidFill>
                <a:schemeClr val="tx1"/>
              </a:solidFill>
            </a:endParaRPr>
          </a:p>
        </p:txBody>
      </p:sp>
      <p:sp>
        <p:nvSpPr>
          <p:cNvPr id="16" name="Rectangle 15"/>
          <p:cNvSpPr/>
          <p:nvPr/>
        </p:nvSpPr>
        <p:spPr>
          <a:xfrm>
            <a:off x="2019300" y="524989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Update your Project Charter</a:t>
            </a:r>
            <a:endParaRPr lang="en-US" sz="2000" dirty="0">
              <a:solidFill>
                <a:srgbClr val="FFFFFF"/>
              </a:solidFill>
            </a:endParaRPr>
          </a:p>
        </p:txBody>
      </p:sp>
    </p:spTree>
    <p:extLst>
      <p:ext uri="{BB962C8B-B14F-4D97-AF65-F5344CB8AC3E}">
        <p14:creationId xmlns:p14="http://schemas.microsoft.com/office/powerpoint/2010/main" val="6930243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800"/>
                                        <p:tgtEl>
                                          <p:spTgt spid="40"/>
                                        </p:tgtEl>
                                      </p:cBhvr>
                                    </p:animEffect>
                                  </p:childTnLst>
                                </p:cTn>
                              </p:par>
                              <p:par>
                                <p:cTn id="28" presetID="2" presetClass="entr" presetSubtype="2" decel="100000" fill="hold" grpId="0" nodeType="withEffect">
                                  <p:stCondLst>
                                    <p:cond delay="20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1000" fill="hold"/>
                                        <p:tgtEl>
                                          <p:spTgt spid="16"/>
                                        </p:tgtEl>
                                        <p:attrNameLst>
                                          <p:attrName>ppt_x</p:attrName>
                                        </p:attrNameLst>
                                      </p:cBhvr>
                                      <p:tavLst>
                                        <p:tav tm="0">
                                          <p:val>
                                            <p:strVal val="1+#ppt_w/2"/>
                                          </p:val>
                                        </p:tav>
                                        <p:tav tm="100000">
                                          <p:val>
                                            <p:strVal val="#ppt_x"/>
                                          </p:val>
                                        </p:tav>
                                      </p:tavLst>
                                    </p:anim>
                                    <p:anim calcmode="lin" valueType="num">
                                      <p:cBhvr additive="base">
                                        <p:cTn id="31" dur="1000" fill="hold"/>
                                        <p:tgtEl>
                                          <p:spTgt spid="16"/>
                                        </p:tgtEl>
                                        <p:attrNameLst>
                                          <p:attrName>ppt_y</p:attrName>
                                        </p:attrNameLst>
                                      </p:cBhvr>
                                      <p:tavLst>
                                        <p:tav tm="0">
                                          <p:val>
                                            <p:strVal val="#ppt_y"/>
                                          </p:val>
                                        </p:tav>
                                        <p:tav tm="100000">
                                          <p:val>
                                            <p:strVal val="#ppt_y"/>
                                          </p:val>
                                        </p:tav>
                                      </p:tavLst>
                                    </p:anim>
                                  </p:childTnLst>
                                </p:cTn>
                              </p:par>
                            </p:childTnLst>
                          </p:cTn>
                        </p:par>
                        <p:par>
                          <p:cTn id="32" fill="hold">
                            <p:stCondLst>
                              <p:cond delay="240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285750" indent="-285750">
              <a:lnSpc>
                <a:spcPct val="200000"/>
              </a:lnSpc>
              <a:buFont typeface="Courier New" pitchFamily="49" charset="0"/>
              <a:buChar char="o"/>
            </a:pPr>
            <a:endParaRPr lang="en-US" sz="2000" dirty="0" smtClean="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endParaRPr lang="en-US" sz="2000" dirty="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endParaRPr lang="en-US" sz="2000" dirty="0" smtClean="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Weighted Criteria Matrix</a:t>
            </a: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To-Be Maps</a:t>
            </a: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PDCA/PDSA</a:t>
            </a:r>
            <a:endParaRPr lang="en-US" sz="2000" dirty="0">
              <a:solidFill>
                <a:srgbClr val="FFFFFF"/>
              </a:solidFill>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3520750"/>
            </a:xfrm>
            <a:prstGeom prst="rect">
              <a:avLst/>
            </a:prstGeom>
          </p:spPr>
          <p:txBody>
            <a:bodyPr wrap="square">
              <a:spAutoFit/>
            </a:bodyPr>
            <a:lstStyle/>
            <a:p>
              <a:pPr defTabSz="932290" fontAlgn="base">
                <a:lnSpc>
                  <a:spcPct val="90000"/>
                </a:lnSpc>
                <a:spcBef>
                  <a:spcPct val="0"/>
                </a:spcBef>
                <a:spcAft>
                  <a:spcPct val="0"/>
                </a:spcAft>
              </a:pPr>
              <a:r>
                <a:rPr lang="en-US" sz="2000" dirty="0" smtClean="0">
                  <a:ln w="0"/>
                  <a:effectLst>
                    <a:outerShdw blurRad="38100" dist="19050" dir="2700000" algn="tl" rotWithShape="0">
                      <a:schemeClr val="dk1">
                        <a:alpha val="40000"/>
                      </a:schemeClr>
                    </a:outerShdw>
                  </a:effectLst>
                </a:rPr>
                <a:t>In the Improve Phase. The team moves on to solution developments. A structured improvement effort can lead to innovative and elegant solution</a:t>
              </a:r>
              <a:endParaRPr lang="en-US" sz="2000" dirty="0">
                <a:ln w="0"/>
                <a:effectLst>
                  <a:outerShdw blurRad="38100" dist="19050" dir="2700000" algn="tl" rotWithShape="0">
                    <a:schemeClr val="dk1">
                      <a:alpha val="40000"/>
                    </a:schemeClr>
                  </a:outerShdw>
                </a:effectLst>
              </a:endParaRPr>
            </a:p>
          </p:txBody>
        </p:sp>
      </p:grpSp>
      <p:pic>
        <p:nvPicPr>
          <p:cNvPr id="21"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2256" y="1646801"/>
            <a:ext cx="1426533" cy="142371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Brainstorm solutions that might fix the problem</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Select the practical solutions</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Develop maps of processes based on different solution</a:t>
            </a:r>
            <a:endParaRPr lang="en-US" sz="2000" dirty="0">
              <a:solidFill>
                <a:srgbClr val="FFFFFF"/>
              </a:solidFill>
            </a:endParaRPr>
          </a:p>
        </p:txBody>
      </p:sp>
      <p:sp>
        <p:nvSpPr>
          <p:cNvPr id="35" name="Rectangle 34"/>
          <p:cNvSpPr/>
          <p:nvPr/>
        </p:nvSpPr>
        <p:spPr>
          <a:xfrm>
            <a:off x="2019300" y="5268301"/>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Implement the solution(s)</a:t>
            </a:r>
            <a:endParaRPr lang="en-US" sz="2000" dirty="0">
              <a:solidFill>
                <a:srgbClr val="FFFFFF"/>
              </a:solidFill>
            </a:endParaRPr>
          </a:p>
        </p:txBody>
      </p:sp>
      <p:sp>
        <p:nvSpPr>
          <p:cNvPr id="40" name="Rectangle 39"/>
          <p:cNvSpPr/>
          <p:nvPr/>
        </p:nvSpPr>
        <p:spPr>
          <a:xfrm>
            <a:off x="343374" y="2807781"/>
            <a:ext cx="1665419"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IMPROVE 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4: IMPROVE</a:t>
            </a:r>
            <a:endParaRPr lang="en-US" b="1" dirty="0">
              <a:solidFill>
                <a:schemeClr val="tx1"/>
              </a:solidFill>
            </a:endParaRPr>
          </a:p>
        </p:txBody>
      </p:sp>
      <p:sp>
        <p:nvSpPr>
          <p:cNvPr id="16" name="Rectangle 15"/>
          <p:cNvSpPr/>
          <p:nvPr/>
        </p:nvSpPr>
        <p:spPr>
          <a:xfrm>
            <a:off x="2019300" y="5890672"/>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Measure improvement</a:t>
            </a:r>
            <a:endParaRPr lang="en-US" sz="2000" dirty="0">
              <a:solidFill>
                <a:srgbClr val="FFFFFF"/>
              </a:solidFill>
            </a:endParaRPr>
          </a:p>
        </p:txBody>
      </p:sp>
      <p:sp>
        <p:nvSpPr>
          <p:cNvPr id="17" name="Rectangle 16"/>
          <p:cNvSpPr/>
          <p:nvPr/>
        </p:nvSpPr>
        <p:spPr>
          <a:xfrm>
            <a:off x="2019300" y="4639176"/>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Select the best solutions(s)</a:t>
            </a:r>
            <a:endParaRPr lang="en-US" sz="2000" dirty="0">
              <a:solidFill>
                <a:srgbClr val="FFFFFF"/>
              </a:solidFill>
            </a:endParaRPr>
          </a:p>
        </p:txBody>
      </p:sp>
    </p:spTree>
    <p:extLst>
      <p:ext uri="{BB962C8B-B14F-4D97-AF65-F5344CB8AC3E}">
        <p14:creationId xmlns:p14="http://schemas.microsoft.com/office/powerpoint/2010/main" val="33155494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900"/>
                                        <p:tgtEl>
                                          <p:spTgt spid="40"/>
                                        </p:tgtEl>
                                      </p:cBhvr>
                                    </p:animEffect>
                                  </p:childTnLst>
                                </p:cTn>
                              </p:par>
                              <p:par>
                                <p:cTn id="28" presetID="2" presetClass="entr" presetSubtype="2" decel="100000" fill="hold" grpId="0" nodeType="withEffect">
                                  <p:stCondLst>
                                    <p:cond delay="20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1000" fill="hold"/>
                                        <p:tgtEl>
                                          <p:spTgt spid="16"/>
                                        </p:tgtEl>
                                        <p:attrNameLst>
                                          <p:attrName>ppt_x</p:attrName>
                                        </p:attrNameLst>
                                      </p:cBhvr>
                                      <p:tavLst>
                                        <p:tav tm="0">
                                          <p:val>
                                            <p:strVal val="1+#ppt_w/2"/>
                                          </p:val>
                                        </p:tav>
                                        <p:tav tm="100000">
                                          <p:val>
                                            <p:strVal val="#ppt_x"/>
                                          </p:val>
                                        </p:tav>
                                      </p:tavLst>
                                    </p:anim>
                                    <p:anim calcmode="lin" valueType="num">
                                      <p:cBhvr additive="base">
                                        <p:cTn id="31" dur="1000" fill="hold"/>
                                        <p:tgtEl>
                                          <p:spTgt spid="16"/>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20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1000" fill="hold"/>
                                        <p:tgtEl>
                                          <p:spTgt spid="17"/>
                                        </p:tgtEl>
                                        <p:attrNameLst>
                                          <p:attrName>ppt_x</p:attrName>
                                        </p:attrNameLst>
                                      </p:cBhvr>
                                      <p:tavLst>
                                        <p:tav tm="0">
                                          <p:val>
                                            <p:strVal val="1+#ppt_w/2"/>
                                          </p:val>
                                        </p:tav>
                                        <p:tav tm="100000">
                                          <p:val>
                                            <p:strVal val="#ppt_x"/>
                                          </p:val>
                                        </p:tav>
                                      </p:tavLst>
                                    </p:anim>
                                    <p:anim calcmode="lin" valueType="num">
                                      <p:cBhvr additive="base">
                                        <p:cTn id="35" dur="1000" fill="hold"/>
                                        <p:tgtEl>
                                          <p:spTgt spid="17"/>
                                        </p:tgtEl>
                                        <p:attrNameLst>
                                          <p:attrName>ppt_y</p:attrName>
                                        </p:attrNameLst>
                                      </p:cBhvr>
                                      <p:tavLst>
                                        <p:tav tm="0">
                                          <p:val>
                                            <p:strVal val="#ppt_y"/>
                                          </p:val>
                                        </p:tav>
                                        <p:tav tm="100000">
                                          <p:val>
                                            <p:strVal val="#ppt_y"/>
                                          </p:val>
                                        </p:tav>
                                      </p:tavLst>
                                    </p:anim>
                                  </p:childTnLst>
                                </p:cTn>
                              </p:par>
                            </p:childTnLst>
                          </p:cTn>
                        </p:par>
                        <p:par>
                          <p:cTn id="36" fill="hold">
                            <p:stCondLst>
                              <p:cond delay="2400"/>
                            </p:stCondLst>
                            <p:childTnLst>
                              <p:par>
                                <p:cTn id="37" presetID="10" presetClass="entr" presetSubtype="0"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par>
                                <p:cTn id="40" presetID="10" presetClass="entr" presetSubtype="0"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285750" indent="-285750">
              <a:lnSpc>
                <a:spcPct val="200000"/>
              </a:lnSpc>
              <a:buFont typeface="Courier New" pitchFamily="49" charset="0"/>
              <a:buChar char="o"/>
            </a:pPr>
            <a:endParaRPr lang="en-US" sz="2000" dirty="0" smtClean="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endParaRPr lang="en-US" sz="2000" dirty="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endParaRPr lang="en-US" sz="2000" dirty="0" smtClean="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Control Plan</a:t>
            </a: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Response Plan</a:t>
            </a: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Control Charts</a:t>
            </a: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Documentation</a:t>
            </a:r>
            <a:endParaRPr lang="en-US" sz="2000" dirty="0">
              <a:solidFill>
                <a:srgbClr val="FFFFFF"/>
              </a:solidFill>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3520750"/>
            </a:xfrm>
            <a:prstGeom prst="rect">
              <a:avLst/>
            </a:prstGeom>
          </p:spPr>
          <p:txBody>
            <a:bodyPr wrap="square">
              <a:spAutoFit/>
            </a:bodyPr>
            <a:lstStyle/>
            <a:p>
              <a:pPr defTabSz="932290" fontAlgn="base">
                <a:lnSpc>
                  <a:spcPct val="90000"/>
                </a:lnSpc>
                <a:spcBef>
                  <a:spcPct val="0"/>
                </a:spcBef>
                <a:spcAft>
                  <a:spcPct val="0"/>
                </a:spcAft>
              </a:pPr>
              <a:r>
                <a:rPr lang="en-US" sz="2000" dirty="0" smtClean="0">
                  <a:ln w="0"/>
                  <a:effectLst>
                    <a:outerShdw blurRad="38100" dist="19050" dir="2700000" algn="tl" rotWithShape="0">
                      <a:schemeClr val="dk1">
                        <a:alpha val="40000"/>
                      </a:schemeClr>
                    </a:outerShdw>
                  </a:effectLst>
                </a:rPr>
                <a:t>In the Control Phase. The team begins to document exactly how they want to sustain improvement by passing process improvement infrastructure on to the employees who work within the process</a:t>
              </a:r>
              <a:endParaRPr lang="en-US" sz="2000" dirty="0">
                <a:ln w="0"/>
                <a:effectLst>
                  <a:outerShdw blurRad="38100" dist="19050" dir="2700000" algn="tl" rotWithShape="0">
                    <a:schemeClr val="dk1">
                      <a:alpha val="40000"/>
                    </a:schemeClr>
                  </a:outerShdw>
                </a:effectLst>
              </a:endParaRPr>
            </a:p>
          </p:txBody>
        </p:sp>
      </p:grpSp>
      <p:pic>
        <p:nvPicPr>
          <p:cNvPr id="21"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2256" y="1646801"/>
            <a:ext cx="1426533" cy="142371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Continuously improve the process using principles</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Ensure the process is being managed and monitored properly</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Expand the improved process throughout organization</a:t>
            </a:r>
            <a:endParaRPr lang="en-US" sz="2000" dirty="0">
              <a:solidFill>
                <a:srgbClr val="FFFFFF"/>
              </a:solidFill>
            </a:endParaRPr>
          </a:p>
        </p:txBody>
      </p:sp>
      <p:sp>
        <p:nvSpPr>
          <p:cNvPr id="35" name="Rectangle 34"/>
          <p:cNvSpPr/>
          <p:nvPr/>
        </p:nvSpPr>
        <p:spPr>
          <a:xfrm>
            <a:off x="2019300" y="5268301"/>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Share and celebrate your success!</a:t>
            </a:r>
            <a:endParaRPr lang="en-US" sz="2000" dirty="0">
              <a:solidFill>
                <a:srgbClr val="FFFFFF"/>
              </a:solidFill>
            </a:endParaRPr>
          </a:p>
        </p:txBody>
      </p:sp>
      <p:sp>
        <p:nvSpPr>
          <p:cNvPr id="40" name="Rectangle 39"/>
          <p:cNvSpPr/>
          <p:nvPr/>
        </p:nvSpPr>
        <p:spPr>
          <a:xfrm>
            <a:off x="201480" y="2807781"/>
            <a:ext cx="1807313"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CONTROLSTEPS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5: CONTROL </a:t>
            </a:r>
            <a:endParaRPr lang="en-US" b="1" dirty="0">
              <a:solidFill>
                <a:schemeClr val="tx1"/>
              </a:solidFill>
            </a:endParaRPr>
          </a:p>
        </p:txBody>
      </p:sp>
      <p:sp>
        <p:nvSpPr>
          <p:cNvPr id="17" name="Rectangle 16"/>
          <p:cNvSpPr/>
          <p:nvPr/>
        </p:nvSpPr>
        <p:spPr>
          <a:xfrm>
            <a:off x="2019300" y="4639176"/>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Apply new knowledge to other process in your organization</a:t>
            </a:r>
            <a:endParaRPr lang="en-US" sz="2000" dirty="0">
              <a:solidFill>
                <a:srgbClr val="FFFFFF"/>
              </a:solidFill>
            </a:endParaRPr>
          </a:p>
        </p:txBody>
      </p:sp>
    </p:spTree>
    <p:extLst>
      <p:ext uri="{BB962C8B-B14F-4D97-AF65-F5344CB8AC3E}">
        <p14:creationId xmlns:p14="http://schemas.microsoft.com/office/powerpoint/2010/main" val="4249856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900"/>
                                        <p:tgtEl>
                                          <p:spTgt spid="40"/>
                                        </p:tgtEl>
                                      </p:cBhvr>
                                    </p:animEffect>
                                  </p:childTnLst>
                                </p:cTn>
                              </p:par>
                              <p:par>
                                <p:cTn id="28" presetID="2" presetClass="entr" presetSubtype="2" decel="100000" fill="hold" grpId="0" nodeType="withEffect">
                                  <p:stCondLst>
                                    <p:cond delay="20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1000" fill="hold"/>
                                        <p:tgtEl>
                                          <p:spTgt spid="17"/>
                                        </p:tgtEl>
                                        <p:attrNameLst>
                                          <p:attrName>ppt_x</p:attrName>
                                        </p:attrNameLst>
                                      </p:cBhvr>
                                      <p:tavLst>
                                        <p:tav tm="0">
                                          <p:val>
                                            <p:strVal val="1+#ppt_w/2"/>
                                          </p:val>
                                        </p:tav>
                                        <p:tav tm="100000">
                                          <p:val>
                                            <p:strVal val="#ppt_x"/>
                                          </p:val>
                                        </p:tav>
                                      </p:tavLst>
                                    </p:anim>
                                    <p:anim calcmode="lin" valueType="num">
                                      <p:cBhvr additive="base">
                                        <p:cTn id="31" dur="1000" fill="hold"/>
                                        <p:tgtEl>
                                          <p:spTgt spid="17"/>
                                        </p:tgtEl>
                                        <p:attrNameLst>
                                          <p:attrName>ppt_y</p:attrName>
                                        </p:attrNameLst>
                                      </p:cBhvr>
                                      <p:tavLst>
                                        <p:tav tm="0">
                                          <p:val>
                                            <p:strVal val="#ppt_y"/>
                                          </p:val>
                                        </p:tav>
                                        <p:tav tm="100000">
                                          <p:val>
                                            <p:strVal val="#ppt_y"/>
                                          </p:val>
                                        </p:tav>
                                      </p:tavLst>
                                    </p:anim>
                                  </p:childTnLst>
                                </p:cTn>
                              </p:par>
                            </p:childTnLst>
                          </p:cTn>
                        </p:par>
                        <p:par>
                          <p:cTn id="32" fill="hold">
                            <p:stCondLst>
                              <p:cond delay="240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4"/>
          <p:cNvSpPr txBox="1">
            <a:spLocks/>
          </p:cNvSpPr>
          <p:nvPr/>
        </p:nvSpPr>
        <p:spPr>
          <a:xfrm>
            <a:off x="274638" y="3962985"/>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dirty="0" smtClean="0">
                <a:solidFill>
                  <a:schemeClr val="bg1"/>
                </a:solidFill>
              </a:rPr>
              <a:t>Chau Le</a:t>
            </a:r>
          </a:p>
        </p:txBody>
      </p:sp>
      <p:sp>
        <p:nvSpPr>
          <p:cNvPr id="11" name="Title 3"/>
          <p:cNvSpPr txBox="1">
            <a:spLocks/>
          </p:cNvSpPr>
          <p:nvPr/>
        </p:nvSpPr>
        <p:spPr>
          <a:xfrm>
            <a:off x="274702" y="1211287"/>
            <a:ext cx="10056812" cy="2751698"/>
          </a:xfrm>
          <a:prstGeom prst="rect">
            <a:avLst/>
          </a:prstGeom>
          <a:solidFill>
            <a:schemeClr val="accent1">
              <a:lumMod val="50000"/>
            </a:schemeClr>
          </a:solidFill>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sz="6000" dirty="0" smtClean="0">
                <a:solidFill>
                  <a:schemeClr val="bg1"/>
                </a:solidFill>
              </a:rPr>
              <a:t>SWOT of Six Sigma</a:t>
            </a:r>
            <a:endParaRPr lang="en-US" sz="6000" dirty="0">
              <a:solidFill>
                <a:schemeClr val="bg1"/>
              </a:solidFill>
            </a:endParaRPr>
          </a:p>
        </p:txBody>
      </p:sp>
    </p:spTree>
    <p:extLst>
      <p:ext uri="{BB962C8B-B14F-4D97-AF65-F5344CB8AC3E}">
        <p14:creationId xmlns:p14="http://schemas.microsoft.com/office/powerpoint/2010/main" val="311513713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24497" y="1691809"/>
            <a:ext cx="2793907" cy="4389120"/>
            <a:chOff x="536581" y="1858360"/>
            <a:chExt cx="3566160" cy="4389120"/>
          </a:xfrm>
        </p:grpSpPr>
        <p:sp>
          <p:nvSpPr>
            <p:cNvPr id="4" name="TextBox 3"/>
            <p:cNvSpPr txBox="1"/>
            <p:nvPr/>
          </p:nvSpPr>
          <p:spPr>
            <a:xfrm>
              <a:off x="536581" y="2120750"/>
              <a:ext cx="3566160"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Strengths</a:t>
              </a:r>
              <a:endParaRPr lang="en-US" sz="2400" b="1" dirty="0">
                <a:solidFill>
                  <a:srgbClr val="FFFFFF"/>
                </a:solidFill>
                <a:latin typeface="Segoe Semibold" pitchFamily="34" charset="0"/>
                <a:cs typeface="Arial" pitchFamily="34" charset="0"/>
              </a:endParaRPr>
            </a:p>
          </p:txBody>
        </p:sp>
        <p:sp>
          <p:nvSpPr>
            <p:cNvPr id="5" name="Rectangle 4"/>
            <p:cNvSpPr/>
            <p:nvPr/>
          </p:nvSpPr>
          <p:spPr bwMode="auto">
            <a:xfrm>
              <a:off x="536581"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sp>
          <p:nvSpPr>
            <p:cNvPr id="6" name="Rectangle 5"/>
            <p:cNvSpPr/>
            <p:nvPr/>
          </p:nvSpPr>
          <p:spPr>
            <a:xfrm>
              <a:off x="823698" y="4546420"/>
              <a:ext cx="2991927" cy="1631216"/>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Characteristics of the business or project that give it an advantage over others.</a:t>
              </a:r>
              <a:endParaRPr lang="en-US" sz="2000" dirty="0">
                <a:solidFill>
                  <a:srgbClr val="FFFFFF"/>
                </a:solidFill>
                <a:latin typeface="Segoe" pitchFamily="34" charset="0"/>
                <a:cs typeface="Arial" pitchFamily="34" charset="0"/>
              </a:endParaRPr>
            </a:p>
          </p:txBody>
        </p:sp>
      </p:grpSp>
      <p:grpSp>
        <p:nvGrpSpPr>
          <p:cNvPr id="21" name="Group 20"/>
          <p:cNvGrpSpPr/>
          <p:nvPr/>
        </p:nvGrpSpPr>
        <p:grpSpPr>
          <a:xfrm>
            <a:off x="3168316" y="1702258"/>
            <a:ext cx="2793908" cy="4389120"/>
            <a:chOff x="4306096" y="1858360"/>
            <a:chExt cx="3566160" cy="4389120"/>
          </a:xfrm>
        </p:grpSpPr>
        <p:sp>
          <p:nvSpPr>
            <p:cNvPr id="22" name="TextBox 21"/>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Weaknesses</a:t>
              </a:r>
              <a:endParaRPr lang="en-US" sz="2400" b="1" dirty="0">
                <a:solidFill>
                  <a:srgbClr val="FFFFFF"/>
                </a:solidFill>
                <a:latin typeface="Segoe Semibold" pitchFamily="34" charset="0"/>
                <a:cs typeface="Arial" pitchFamily="34" charset="0"/>
              </a:endParaRPr>
            </a:p>
          </p:txBody>
        </p:sp>
        <p:sp>
          <p:nvSpPr>
            <p:cNvPr id="23" name="Rectangle 22"/>
            <p:cNvSpPr/>
            <p:nvPr/>
          </p:nvSpPr>
          <p:spPr>
            <a:xfrm>
              <a:off x="4306097" y="4546420"/>
              <a:ext cx="3566159" cy="1323439"/>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Characteristics that place the business at a disadvantage relative to others.</a:t>
              </a:r>
              <a:endParaRPr lang="en-US" sz="2000" dirty="0">
                <a:solidFill>
                  <a:srgbClr val="FFFFFF"/>
                </a:solidFill>
                <a:latin typeface="Segoe" pitchFamily="34" charset="0"/>
                <a:cs typeface="Arial" pitchFamily="34" charset="0"/>
              </a:endParaRPr>
            </a:p>
          </p:txBody>
        </p:sp>
        <p:sp>
          <p:nvSpPr>
            <p:cNvPr id="24" name="Rectangle 23"/>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544" y="2941376"/>
            <a:ext cx="847182" cy="847182"/>
          </a:xfrm>
          <a:prstGeom prst="rect">
            <a:avLst/>
          </a:prstGeom>
        </p:spPr>
      </p:pic>
      <p:grpSp>
        <p:nvGrpSpPr>
          <p:cNvPr id="32" name="Group 31"/>
          <p:cNvGrpSpPr/>
          <p:nvPr/>
        </p:nvGrpSpPr>
        <p:grpSpPr>
          <a:xfrm>
            <a:off x="6209674" y="1702258"/>
            <a:ext cx="2793908" cy="4389120"/>
            <a:chOff x="4306096" y="1858360"/>
            <a:chExt cx="3566160" cy="4389120"/>
          </a:xfrm>
        </p:grpSpPr>
        <p:sp>
          <p:nvSpPr>
            <p:cNvPr id="33" name="TextBox 32"/>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Opportunities</a:t>
              </a:r>
              <a:endParaRPr lang="en-US" sz="2400" b="1" dirty="0">
                <a:solidFill>
                  <a:srgbClr val="FFFFFF"/>
                </a:solidFill>
                <a:latin typeface="Segoe Semibold" pitchFamily="34" charset="0"/>
                <a:cs typeface="Arial" pitchFamily="34" charset="0"/>
              </a:endParaRPr>
            </a:p>
          </p:txBody>
        </p:sp>
        <p:sp>
          <p:nvSpPr>
            <p:cNvPr id="34" name="Rectangle 33"/>
            <p:cNvSpPr/>
            <p:nvPr/>
          </p:nvSpPr>
          <p:spPr>
            <a:xfrm>
              <a:off x="4306097" y="4546420"/>
              <a:ext cx="3566159" cy="1015663"/>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Elements that the project could exploit to it advantage.</a:t>
              </a:r>
              <a:endParaRPr lang="en-US" sz="2000" dirty="0">
                <a:solidFill>
                  <a:srgbClr val="FFFFFF"/>
                </a:solidFill>
                <a:latin typeface="Segoe" pitchFamily="34" charset="0"/>
                <a:cs typeface="Arial" pitchFamily="34" charset="0"/>
              </a:endParaRPr>
            </a:p>
          </p:txBody>
        </p:sp>
        <p:sp>
          <p:nvSpPr>
            <p:cNvPr id="35" name="Rectangle 34"/>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grpSp>
        <p:nvGrpSpPr>
          <p:cNvPr id="42" name="Group 41"/>
          <p:cNvGrpSpPr/>
          <p:nvPr/>
        </p:nvGrpSpPr>
        <p:grpSpPr>
          <a:xfrm>
            <a:off x="9180781" y="1723916"/>
            <a:ext cx="2793908" cy="4389120"/>
            <a:chOff x="4306096" y="1858360"/>
            <a:chExt cx="3566160" cy="4389120"/>
          </a:xfrm>
        </p:grpSpPr>
        <p:sp>
          <p:nvSpPr>
            <p:cNvPr id="43" name="TextBox 42"/>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Threats</a:t>
              </a:r>
              <a:endParaRPr lang="en-US" sz="2400" b="1" dirty="0">
                <a:solidFill>
                  <a:srgbClr val="FFFFFF"/>
                </a:solidFill>
                <a:latin typeface="Segoe Semibold" pitchFamily="34" charset="0"/>
                <a:cs typeface="Arial" pitchFamily="34" charset="0"/>
              </a:endParaRPr>
            </a:p>
          </p:txBody>
        </p:sp>
        <p:sp>
          <p:nvSpPr>
            <p:cNvPr id="44" name="Rectangle 43"/>
            <p:cNvSpPr/>
            <p:nvPr/>
          </p:nvSpPr>
          <p:spPr>
            <a:xfrm>
              <a:off x="4306097" y="4546420"/>
              <a:ext cx="3566159" cy="1323439"/>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Elements in the environment that could cause trouble for the business or project</a:t>
              </a:r>
              <a:endParaRPr lang="en-US" sz="2000" dirty="0">
                <a:solidFill>
                  <a:srgbClr val="FFFFFF"/>
                </a:solidFill>
                <a:latin typeface="Segoe" pitchFamily="34" charset="0"/>
                <a:cs typeface="Arial" pitchFamily="34" charset="0"/>
              </a:endParaRPr>
            </a:p>
          </p:txBody>
        </p:sp>
        <p:sp>
          <p:nvSpPr>
            <p:cNvPr id="45" name="Rectangle 44"/>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sp>
        <p:nvSpPr>
          <p:cNvPr id="53" name="Freeform 7"/>
          <p:cNvSpPr>
            <a:spLocks noEditPoints="1"/>
          </p:cNvSpPr>
          <p:nvPr/>
        </p:nvSpPr>
        <p:spPr bwMode="black">
          <a:xfrm>
            <a:off x="7138976" y="2954237"/>
            <a:ext cx="935303" cy="880815"/>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54" name="Group 53"/>
          <p:cNvGrpSpPr/>
          <p:nvPr/>
        </p:nvGrpSpPr>
        <p:grpSpPr bwMode="black">
          <a:xfrm>
            <a:off x="10134906" y="2833104"/>
            <a:ext cx="864096" cy="935127"/>
            <a:chOff x="1435100" y="3879850"/>
            <a:chExt cx="739775" cy="795338"/>
          </a:xfrm>
          <a:solidFill>
            <a:schemeClr val="tx1"/>
          </a:solidFill>
        </p:grpSpPr>
        <p:sp>
          <p:nvSpPr>
            <p:cNvPr id="55" name="Freeform 6"/>
            <p:cNvSpPr>
              <a:spLocks/>
            </p:cNvSpPr>
            <p:nvPr/>
          </p:nvSpPr>
          <p:spPr bwMode="black">
            <a:xfrm>
              <a:off x="1435100" y="4191000"/>
              <a:ext cx="106363" cy="106363"/>
            </a:xfrm>
            <a:custGeom>
              <a:avLst/>
              <a:gdLst>
                <a:gd name="T0" fmla="*/ 15 w 67"/>
                <a:gd name="T1" fmla="*/ 67 h 67"/>
                <a:gd name="T2" fmla="*/ 15 w 67"/>
                <a:gd name="T3" fmla="*/ 66 h 67"/>
                <a:gd name="T4" fmla="*/ 33 w 67"/>
                <a:gd name="T5" fmla="*/ 48 h 67"/>
                <a:gd name="T6" fmla="*/ 52 w 67"/>
                <a:gd name="T7" fmla="*/ 67 h 67"/>
                <a:gd name="T8" fmla="*/ 67 w 67"/>
                <a:gd name="T9" fmla="*/ 52 h 67"/>
                <a:gd name="T10" fmla="*/ 66 w 67"/>
                <a:gd name="T11" fmla="*/ 51 h 67"/>
                <a:gd name="T12" fmla="*/ 48 w 67"/>
                <a:gd name="T13" fmla="*/ 33 h 67"/>
                <a:gd name="T14" fmla="*/ 67 w 67"/>
                <a:gd name="T15" fmla="*/ 15 h 67"/>
                <a:gd name="T16" fmla="*/ 52 w 67"/>
                <a:gd name="T17" fmla="*/ 0 h 67"/>
                <a:gd name="T18" fmla="*/ 33 w 67"/>
                <a:gd name="T19" fmla="*/ 19 h 67"/>
                <a:gd name="T20" fmla="*/ 15 w 67"/>
                <a:gd name="T21" fmla="*/ 0 h 67"/>
                <a:gd name="T22" fmla="*/ 0 w 67"/>
                <a:gd name="T23" fmla="*/ 15 h 67"/>
                <a:gd name="T24" fmla="*/ 19 w 67"/>
                <a:gd name="T25" fmla="*/ 33 h 67"/>
                <a:gd name="T26" fmla="*/ 0 w 67"/>
                <a:gd name="T27" fmla="*/ 52 h 67"/>
                <a:gd name="T28" fmla="*/ 15 w 67"/>
                <a:gd name="T2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7">
                  <a:moveTo>
                    <a:pt x="15" y="67"/>
                  </a:moveTo>
                  <a:lnTo>
                    <a:pt x="15" y="66"/>
                  </a:lnTo>
                  <a:lnTo>
                    <a:pt x="33" y="48"/>
                  </a:lnTo>
                  <a:lnTo>
                    <a:pt x="52" y="67"/>
                  </a:lnTo>
                  <a:lnTo>
                    <a:pt x="67" y="52"/>
                  </a:lnTo>
                  <a:lnTo>
                    <a:pt x="66" y="51"/>
                  </a:lnTo>
                  <a:lnTo>
                    <a:pt x="48" y="33"/>
                  </a:lnTo>
                  <a:lnTo>
                    <a:pt x="67" y="15"/>
                  </a:lnTo>
                  <a:lnTo>
                    <a:pt x="52" y="0"/>
                  </a:lnTo>
                  <a:lnTo>
                    <a:pt x="33" y="19"/>
                  </a:lnTo>
                  <a:lnTo>
                    <a:pt x="15" y="0"/>
                  </a:lnTo>
                  <a:lnTo>
                    <a:pt x="0" y="15"/>
                  </a:lnTo>
                  <a:lnTo>
                    <a:pt x="19" y="33"/>
                  </a:lnTo>
                  <a:lnTo>
                    <a:pt x="0" y="52"/>
                  </a:lnTo>
                  <a:lnTo>
                    <a:pt x="15"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6" name="Freeform 7"/>
            <p:cNvSpPr>
              <a:spLocks/>
            </p:cNvSpPr>
            <p:nvPr/>
          </p:nvSpPr>
          <p:spPr bwMode="black">
            <a:xfrm>
              <a:off x="1620838" y="4208463"/>
              <a:ext cx="106363" cy="104775"/>
            </a:xfrm>
            <a:custGeom>
              <a:avLst/>
              <a:gdLst>
                <a:gd name="T0" fmla="*/ 66 w 67"/>
                <a:gd name="T1" fmla="*/ 51 h 66"/>
                <a:gd name="T2" fmla="*/ 48 w 67"/>
                <a:gd name="T3" fmla="*/ 33 h 66"/>
                <a:gd name="T4" fmla="*/ 67 w 67"/>
                <a:gd name="T5" fmla="*/ 14 h 66"/>
                <a:gd name="T6" fmla="*/ 52 w 67"/>
                <a:gd name="T7" fmla="*/ 0 h 66"/>
                <a:gd name="T8" fmla="*/ 33 w 67"/>
                <a:gd name="T9" fmla="*/ 18 h 66"/>
                <a:gd name="T10" fmla="*/ 15 w 67"/>
                <a:gd name="T11" fmla="*/ 0 h 66"/>
                <a:gd name="T12" fmla="*/ 0 w 67"/>
                <a:gd name="T13" fmla="*/ 14 h 66"/>
                <a:gd name="T14" fmla="*/ 19 w 67"/>
                <a:gd name="T15" fmla="*/ 33 h 66"/>
                <a:gd name="T16" fmla="*/ 0 w 67"/>
                <a:gd name="T17" fmla="*/ 51 h 66"/>
                <a:gd name="T18" fmla="*/ 15 w 67"/>
                <a:gd name="T19" fmla="*/ 66 h 66"/>
                <a:gd name="T20" fmla="*/ 15 w 67"/>
                <a:gd name="T21" fmla="*/ 66 h 66"/>
                <a:gd name="T22" fmla="*/ 33 w 67"/>
                <a:gd name="T23" fmla="*/ 48 h 66"/>
                <a:gd name="T24" fmla="*/ 52 w 67"/>
                <a:gd name="T25" fmla="*/ 66 h 66"/>
                <a:gd name="T26" fmla="*/ 67 w 67"/>
                <a:gd name="T27" fmla="*/ 51 h 66"/>
                <a:gd name="T28" fmla="*/ 66 w 67"/>
                <a:gd name="T29"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6">
                  <a:moveTo>
                    <a:pt x="66" y="51"/>
                  </a:moveTo>
                  <a:lnTo>
                    <a:pt x="48" y="33"/>
                  </a:lnTo>
                  <a:lnTo>
                    <a:pt x="67" y="14"/>
                  </a:lnTo>
                  <a:lnTo>
                    <a:pt x="52" y="0"/>
                  </a:lnTo>
                  <a:lnTo>
                    <a:pt x="33" y="18"/>
                  </a:lnTo>
                  <a:lnTo>
                    <a:pt x="15" y="0"/>
                  </a:lnTo>
                  <a:lnTo>
                    <a:pt x="0" y="14"/>
                  </a:lnTo>
                  <a:lnTo>
                    <a:pt x="19" y="33"/>
                  </a:lnTo>
                  <a:lnTo>
                    <a:pt x="0" y="51"/>
                  </a:lnTo>
                  <a:lnTo>
                    <a:pt x="15" y="66"/>
                  </a:lnTo>
                  <a:lnTo>
                    <a:pt x="15" y="66"/>
                  </a:lnTo>
                  <a:lnTo>
                    <a:pt x="33" y="48"/>
                  </a:lnTo>
                  <a:lnTo>
                    <a:pt x="52" y="66"/>
                  </a:lnTo>
                  <a:lnTo>
                    <a:pt x="67" y="51"/>
                  </a:lnTo>
                  <a:lnTo>
                    <a:pt x="66"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7" name="Freeform 8"/>
            <p:cNvSpPr>
              <a:spLocks/>
            </p:cNvSpPr>
            <p:nvPr/>
          </p:nvSpPr>
          <p:spPr bwMode="black">
            <a:xfrm>
              <a:off x="1876425" y="4184650"/>
              <a:ext cx="104775" cy="104775"/>
            </a:xfrm>
            <a:custGeom>
              <a:avLst/>
              <a:gdLst>
                <a:gd name="T0" fmla="*/ 14 w 66"/>
                <a:gd name="T1" fmla="*/ 66 h 66"/>
                <a:gd name="T2" fmla="*/ 15 w 66"/>
                <a:gd name="T3" fmla="*/ 66 h 66"/>
                <a:gd name="T4" fmla="*/ 33 w 66"/>
                <a:gd name="T5" fmla="*/ 48 h 66"/>
                <a:gd name="T6" fmla="*/ 52 w 66"/>
                <a:gd name="T7" fmla="*/ 66 h 66"/>
                <a:gd name="T8" fmla="*/ 66 w 66"/>
                <a:gd name="T9" fmla="*/ 51 h 66"/>
                <a:gd name="T10" fmla="*/ 66 w 66"/>
                <a:gd name="T11" fmla="*/ 51 h 66"/>
                <a:gd name="T12" fmla="*/ 48 w 66"/>
                <a:gd name="T13" fmla="*/ 33 h 66"/>
                <a:gd name="T14" fmla="*/ 66 w 66"/>
                <a:gd name="T15" fmla="*/ 14 h 66"/>
                <a:gd name="T16" fmla="*/ 52 w 66"/>
                <a:gd name="T17" fmla="*/ 0 h 66"/>
                <a:gd name="T18" fmla="*/ 33 w 66"/>
                <a:gd name="T19" fmla="*/ 18 h 66"/>
                <a:gd name="T20" fmla="*/ 14 w 66"/>
                <a:gd name="T21" fmla="*/ 0 h 66"/>
                <a:gd name="T22" fmla="*/ 0 w 66"/>
                <a:gd name="T23" fmla="*/ 14 h 66"/>
                <a:gd name="T24" fmla="*/ 18 w 66"/>
                <a:gd name="T25" fmla="*/ 33 h 66"/>
                <a:gd name="T26" fmla="*/ 0 w 66"/>
                <a:gd name="T27" fmla="*/ 51 h 66"/>
                <a:gd name="T28" fmla="*/ 14 w 6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66">
                  <a:moveTo>
                    <a:pt x="14" y="66"/>
                  </a:moveTo>
                  <a:lnTo>
                    <a:pt x="15" y="66"/>
                  </a:lnTo>
                  <a:lnTo>
                    <a:pt x="33" y="48"/>
                  </a:lnTo>
                  <a:lnTo>
                    <a:pt x="52" y="66"/>
                  </a:lnTo>
                  <a:lnTo>
                    <a:pt x="66" y="51"/>
                  </a:lnTo>
                  <a:lnTo>
                    <a:pt x="66" y="51"/>
                  </a:lnTo>
                  <a:lnTo>
                    <a:pt x="48" y="33"/>
                  </a:lnTo>
                  <a:lnTo>
                    <a:pt x="66" y="14"/>
                  </a:lnTo>
                  <a:lnTo>
                    <a:pt x="52" y="0"/>
                  </a:lnTo>
                  <a:lnTo>
                    <a:pt x="33" y="18"/>
                  </a:lnTo>
                  <a:lnTo>
                    <a:pt x="14" y="0"/>
                  </a:lnTo>
                  <a:lnTo>
                    <a:pt x="0" y="14"/>
                  </a:lnTo>
                  <a:lnTo>
                    <a:pt x="18" y="33"/>
                  </a:lnTo>
                  <a:lnTo>
                    <a:pt x="0" y="51"/>
                  </a:lnTo>
                  <a:lnTo>
                    <a:pt x="14"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8" name="Freeform 9"/>
            <p:cNvSpPr>
              <a:spLocks/>
            </p:cNvSpPr>
            <p:nvPr/>
          </p:nvSpPr>
          <p:spPr bwMode="black">
            <a:xfrm>
              <a:off x="1498600" y="3879850"/>
              <a:ext cx="336550" cy="795338"/>
            </a:xfrm>
            <a:custGeom>
              <a:avLst/>
              <a:gdLst>
                <a:gd name="T0" fmla="*/ 938 w 1156"/>
                <a:gd name="T1" fmla="*/ 2724 h 2724"/>
                <a:gd name="T2" fmla="*/ 1139 w 1156"/>
                <a:gd name="T3" fmla="*/ 2523 h 2724"/>
                <a:gd name="T4" fmla="*/ 1036 w 1156"/>
                <a:gd name="T5" fmla="*/ 2347 h 2724"/>
                <a:gd name="T6" fmla="*/ 1156 w 1156"/>
                <a:gd name="T7" fmla="*/ 1686 h 2724"/>
                <a:gd name="T8" fmla="*/ 953 w 1156"/>
                <a:gd name="T9" fmla="*/ 884 h 2724"/>
                <a:gd name="T10" fmla="*/ 188 w 1156"/>
                <a:gd name="T11" fmla="*/ 128 h 2724"/>
                <a:gd name="T12" fmla="*/ 327 w 1156"/>
                <a:gd name="T13" fmla="*/ 90 h 2724"/>
                <a:gd name="T14" fmla="*/ 302 w 1156"/>
                <a:gd name="T15" fmla="*/ 0 h 2724"/>
                <a:gd name="T16" fmla="*/ 0 w 1156"/>
                <a:gd name="T17" fmla="*/ 82 h 2724"/>
                <a:gd name="T18" fmla="*/ 83 w 1156"/>
                <a:gd name="T19" fmla="*/ 385 h 2724"/>
                <a:gd name="T20" fmla="*/ 173 w 1156"/>
                <a:gd name="T21" fmla="*/ 360 h 2724"/>
                <a:gd name="T22" fmla="*/ 135 w 1156"/>
                <a:gd name="T23" fmla="*/ 223 h 2724"/>
                <a:gd name="T24" fmla="*/ 858 w 1156"/>
                <a:gd name="T25" fmla="*/ 937 h 2724"/>
                <a:gd name="T26" fmla="*/ 1047 w 1156"/>
                <a:gd name="T27" fmla="*/ 1686 h 2724"/>
                <a:gd name="T28" fmla="*/ 979 w 1156"/>
                <a:gd name="T29" fmla="*/ 2171 h 2724"/>
                <a:gd name="T30" fmla="*/ 933 w 1156"/>
                <a:gd name="T31" fmla="*/ 2312 h 2724"/>
                <a:gd name="T32" fmla="*/ 929 w 1156"/>
                <a:gd name="T33" fmla="*/ 2321 h 2724"/>
                <a:gd name="T34" fmla="*/ 736 w 1156"/>
                <a:gd name="T35" fmla="*/ 2523 h 2724"/>
                <a:gd name="T36" fmla="*/ 938 w 1156"/>
                <a:gd name="T37" fmla="*/ 2724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6" h="2724">
                  <a:moveTo>
                    <a:pt x="938" y="2724"/>
                  </a:moveTo>
                  <a:cubicBezTo>
                    <a:pt x="1049" y="2724"/>
                    <a:pt x="1139" y="2634"/>
                    <a:pt x="1139" y="2523"/>
                  </a:cubicBezTo>
                  <a:cubicBezTo>
                    <a:pt x="1139" y="2447"/>
                    <a:pt x="1098" y="2382"/>
                    <a:pt x="1036" y="2347"/>
                  </a:cubicBezTo>
                  <a:cubicBezTo>
                    <a:pt x="1078" y="2239"/>
                    <a:pt x="1156" y="1994"/>
                    <a:pt x="1156" y="1686"/>
                  </a:cubicBezTo>
                  <a:cubicBezTo>
                    <a:pt x="1156" y="1444"/>
                    <a:pt x="1108" y="1164"/>
                    <a:pt x="953" y="884"/>
                  </a:cubicBezTo>
                  <a:cubicBezTo>
                    <a:pt x="807" y="619"/>
                    <a:pt x="566" y="356"/>
                    <a:pt x="188" y="128"/>
                  </a:cubicBezTo>
                  <a:cubicBezTo>
                    <a:pt x="327" y="90"/>
                    <a:pt x="327" y="90"/>
                    <a:pt x="327" y="90"/>
                  </a:cubicBezTo>
                  <a:cubicBezTo>
                    <a:pt x="302" y="0"/>
                    <a:pt x="302" y="0"/>
                    <a:pt x="302" y="0"/>
                  </a:cubicBezTo>
                  <a:cubicBezTo>
                    <a:pt x="0" y="82"/>
                    <a:pt x="0" y="82"/>
                    <a:pt x="0" y="82"/>
                  </a:cubicBezTo>
                  <a:cubicBezTo>
                    <a:pt x="83" y="385"/>
                    <a:pt x="83" y="385"/>
                    <a:pt x="83" y="385"/>
                  </a:cubicBezTo>
                  <a:cubicBezTo>
                    <a:pt x="173" y="360"/>
                    <a:pt x="173" y="360"/>
                    <a:pt x="173" y="360"/>
                  </a:cubicBezTo>
                  <a:cubicBezTo>
                    <a:pt x="135" y="223"/>
                    <a:pt x="135" y="223"/>
                    <a:pt x="135" y="223"/>
                  </a:cubicBezTo>
                  <a:cubicBezTo>
                    <a:pt x="497" y="443"/>
                    <a:pt x="721" y="690"/>
                    <a:pt x="858" y="937"/>
                  </a:cubicBezTo>
                  <a:cubicBezTo>
                    <a:pt x="1002" y="1198"/>
                    <a:pt x="1047" y="1459"/>
                    <a:pt x="1047" y="1686"/>
                  </a:cubicBezTo>
                  <a:cubicBezTo>
                    <a:pt x="1047" y="1881"/>
                    <a:pt x="1013" y="2051"/>
                    <a:pt x="979" y="2171"/>
                  </a:cubicBezTo>
                  <a:cubicBezTo>
                    <a:pt x="963" y="2231"/>
                    <a:pt x="946" y="2279"/>
                    <a:pt x="933" y="2312"/>
                  </a:cubicBezTo>
                  <a:cubicBezTo>
                    <a:pt x="932" y="2315"/>
                    <a:pt x="931" y="2318"/>
                    <a:pt x="929" y="2321"/>
                  </a:cubicBezTo>
                  <a:cubicBezTo>
                    <a:pt x="822" y="2326"/>
                    <a:pt x="736" y="2414"/>
                    <a:pt x="736" y="2523"/>
                  </a:cubicBezTo>
                  <a:cubicBezTo>
                    <a:pt x="736" y="2634"/>
                    <a:pt x="826" y="2724"/>
                    <a:pt x="938" y="27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Oval 10"/>
            <p:cNvSpPr>
              <a:spLocks noChangeArrowheads="1"/>
            </p:cNvSpPr>
            <p:nvPr/>
          </p:nvSpPr>
          <p:spPr bwMode="black">
            <a:xfrm>
              <a:off x="1744663" y="4589463"/>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1"/>
            <p:cNvSpPr>
              <a:spLocks/>
            </p:cNvSpPr>
            <p:nvPr/>
          </p:nvSpPr>
          <p:spPr bwMode="black">
            <a:xfrm>
              <a:off x="1860550" y="4225925"/>
              <a:ext cx="314325" cy="350838"/>
            </a:xfrm>
            <a:custGeom>
              <a:avLst/>
              <a:gdLst>
                <a:gd name="T0" fmla="*/ 695 w 1079"/>
                <a:gd name="T1" fmla="*/ 124 h 1206"/>
                <a:gd name="T2" fmla="*/ 834 w 1079"/>
                <a:gd name="T3" fmla="*/ 90 h 1206"/>
                <a:gd name="T4" fmla="*/ 812 w 1079"/>
                <a:gd name="T5" fmla="*/ 0 h 1206"/>
                <a:gd name="T6" fmla="*/ 507 w 1079"/>
                <a:gd name="T7" fmla="*/ 73 h 1206"/>
                <a:gd name="T8" fmla="*/ 580 w 1079"/>
                <a:gd name="T9" fmla="*/ 378 h 1206"/>
                <a:gd name="T10" fmla="*/ 671 w 1079"/>
                <a:gd name="T11" fmla="*/ 356 h 1206"/>
                <a:gd name="T12" fmla="*/ 638 w 1079"/>
                <a:gd name="T13" fmla="*/ 217 h 1206"/>
                <a:gd name="T14" fmla="*/ 924 w 1079"/>
                <a:gd name="T15" fmla="*/ 392 h 1206"/>
                <a:gd name="T16" fmla="*/ 528 w 1079"/>
                <a:gd name="T17" fmla="*/ 753 h 1206"/>
                <a:gd name="T18" fmla="*/ 362 w 1079"/>
                <a:gd name="T19" fmla="*/ 844 h 1206"/>
                <a:gd name="T20" fmla="*/ 337 w 1079"/>
                <a:gd name="T21" fmla="*/ 856 h 1206"/>
                <a:gd name="T22" fmla="*/ 201 w 1079"/>
                <a:gd name="T23" fmla="*/ 803 h 1206"/>
                <a:gd name="T24" fmla="*/ 0 w 1079"/>
                <a:gd name="T25" fmla="*/ 1005 h 1206"/>
                <a:gd name="T26" fmla="*/ 201 w 1079"/>
                <a:gd name="T27" fmla="*/ 1206 h 1206"/>
                <a:gd name="T28" fmla="*/ 403 w 1079"/>
                <a:gd name="T29" fmla="*/ 1005 h 1206"/>
                <a:gd name="T30" fmla="*/ 395 w 1079"/>
                <a:gd name="T31" fmla="*/ 949 h 1206"/>
                <a:gd name="T32" fmla="*/ 1047 w 1079"/>
                <a:gd name="T33" fmla="*/ 406 h 1206"/>
                <a:gd name="T34" fmla="*/ 1079 w 1079"/>
                <a:gd name="T35" fmla="*/ 359 h 1206"/>
                <a:gd name="T36" fmla="*/ 695 w 1079"/>
                <a:gd name="T37" fmla="*/ 124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9" h="1206">
                  <a:moveTo>
                    <a:pt x="695" y="124"/>
                  </a:moveTo>
                  <a:cubicBezTo>
                    <a:pt x="834" y="90"/>
                    <a:pt x="834" y="90"/>
                    <a:pt x="834" y="90"/>
                  </a:cubicBezTo>
                  <a:cubicBezTo>
                    <a:pt x="812" y="0"/>
                    <a:pt x="812" y="0"/>
                    <a:pt x="812" y="0"/>
                  </a:cubicBezTo>
                  <a:cubicBezTo>
                    <a:pt x="507" y="73"/>
                    <a:pt x="507" y="73"/>
                    <a:pt x="507" y="73"/>
                  </a:cubicBezTo>
                  <a:cubicBezTo>
                    <a:pt x="580" y="378"/>
                    <a:pt x="580" y="378"/>
                    <a:pt x="580" y="378"/>
                  </a:cubicBezTo>
                  <a:cubicBezTo>
                    <a:pt x="671" y="356"/>
                    <a:pt x="671" y="356"/>
                    <a:pt x="671" y="356"/>
                  </a:cubicBezTo>
                  <a:cubicBezTo>
                    <a:pt x="638" y="217"/>
                    <a:pt x="638" y="217"/>
                    <a:pt x="638" y="217"/>
                  </a:cubicBezTo>
                  <a:cubicBezTo>
                    <a:pt x="924" y="392"/>
                    <a:pt x="924" y="392"/>
                    <a:pt x="924" y="392"/>
                  </a:cubicBezTo>
                  <a:cubicBezTo>
                    <a:pt x="800" y="559"/>
                    <a:pt x="651" y="677"/>
                    <a:pt x="528" y="753"/>
                  </a:cubicBezTo>
                  <a:cubicBezTo>
                    <a:pt x="462" y="795"/>
                    <a:pt x="403" y="825"/>
                    <a:pt x="362" y="844"/>
                  </a:cubicBezTo>
                  <a:cubicBezTo>
                    <a:pt x="353" y="849"/>
                    <a:pt x="344" y="853"/>
                    <a:pt x="337" y="856"/>
                  </a:cubicBezTo>
                  <a:cubicBezTo>
                    <a:pt x="301" y="823"/>
                    <a:pt x="253" y="803"/>
                    <a:pt x="201" y="803"/>
                  </a:cubicBezTo>
                  <a:cubicBezTo>
                    <a:pt x="90" y="803"/>
                    <a:pt x="0" y="894"/>
                    <a:pt x="0" y="1005"/>
                  </a:cubicBezTo>
                  <a:cubicBezTo>
                    <a:pt x="0" y="1116"/>
                    <a:pt x="90" y="1206"/>
                    <a:pt x="201" y="1206"/>
                  </a:cubicBezTo>
                  <a:cubicBezTo>
                    <a:pt x="312" y="1206"/>
                    <a:pt x="403" y="1116"/>
                    <a:pt x="403" y="1005"/>
                  </a:cubicBezTo>
                  <a:cubicBezTo>
                    <a:pt x="403" y="986"/>
                    <a:pt x="400" y="967"/>
                    <a:pt x="395" y="949"/>
                  </a:cubicBezTo>
                  <a:cubicBezTo>
                    <a:pt x="524" y="891"/>
                    <a:pt x="829" y="729"/>
                    <a:pt x="1047" y="406"/>
                  </a:cubicBezTo>
                  <a:cubicBezTo>
                    <a:pt x="1079" y="359"/>
                    <a:pt x="1079" y="359"/>
                    <a:pt x="1079" y="359"/>
                  </a:cubicBezTo>
                  <a:lnTo>
                    <a:pt x="69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Oval 12"/>
            <p:cNvSpPr>
              <a:spLocks noChangeArrowheads="1"/>
            </p:cNvSpPr>
            <p:nvPr/>
          </p:nvSpPr>
          <p:spPr bwMode="black">
            <a:xfrm>
              <a:off x="1892300" y="4491038"/>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3"/>
            <p:cNvSpPr>
              <a:spLocks/>
            </p:cNvSpPr>
            <p:nvPr/>
          </p:nvSpPr>
          <p:spPr bwMode="black">
            <a:xfrm>
              <a:off x="1447800" y="4306888"/>
              <a:ext cx="215900" cy="322263"/>
            </a:xfrm>
            <a:custGeom>
              <a:avLst/>
              <a:gdLst>
                <a:gd name="T0" fmla="*/ 537 w 738"/>
                <a:gd name="T1" fmla="*/ 706 h 1109"/>
                <a:gd name="T2" fmla="*/ 506 w 738"/>
                <a:gd name="T3" fmla="*/ 708 h 1109"/>
                <a:gd name="T4" fmla="*/ 273 w 738"/>
                <a:gd name="T5" fmla="*/ 155 h 1109"/>
                <a:gd name="T6" fmla="*/ 408 w 738"/>
                <a:gd name="T7" fmla="*/ 101 h 1109"/>
                <a:gd name="T8" fmla="*/ 368 w 738"/>
                <a:gd name="T9" fmla="*/ 0 h 1109"/>
                <a:gd name="T10" fmla="*/ 0 w 738"/>
                <a:gd name="T11" fmla="*/ 147 h 1109"/>
                <a:gd name="T12" fmla="*/ 41 w 738"/>
                <a:gd name="T13" fmla="*/ 248 h 1109"/>
                <a:gd name="T14" fmla="*/ 172 w 738"/>
                <a:gd name="T15" fmla="*/ 195 h 1109"/>
                <a:gd name="T16" fmla="*/ 407 w 738"/>
                <a:gd name="T17" fmla="*/ 753 h 1109"/>
                <a:gd name="T18" fmla="*/ 335 w 738"/>
                <a:gd name="T19" fmla="*/ 908 h 1109"/>
                <a:gd name="T20" fmla="*/ 537 w 738"/>
                <a:gd name="T21" fmla="*/ 1109 h 1109"/>
                <a:gd name="T22" fmla="*/ 738 w 738"/>
                <a:gd name="T23" fmla="*/ 908 h 1109"/>
                <a:gd name="T24" fmla="*/ 537 w 738"/>
                <a:gd name="T25" fmla="*/ 706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8" h="1109">
                  <a:moveTo>
                    <a:pt x="537" y="706"/>
                  </a:moveTo>
                  <a:cubicBezTo>
                    <a:pt x="526" y="706"/>
                    <a:pt x="516" y="707"/>
                    <a:pt x="506" y="708"/>
                  </a:cubicBezTo>
                  <a:cubicBezTo>
                    <a:pt x="273" y="155"/>
                    <a:pt x="273" y="155"/>
                    <a:pt x="273" y="155"/>
                  </a:cubicBezTo>
                  <a:cubicBezTo>
                    <a:pt x="408" y="101"/>
                    <a:pt x="408" y="101"/>
                    <a:pt x="408" y="101"/>
                  </a:cubicBezTo>
                  <a:cubicBezTo>
                    <a:pt x="368" y="0"/>
                    <a:pt x="368" y="0"/>
                    <a:pt x="368" y="0"/>
                  </a:cubicBezTo>
                  <a:cubicBezTo>
                    <a:pt x="0" y="147"/>
                    <a:pt x="0" y="147"/>
                    <a:pt x="0" y="147"/>
                  </a:cubicBezTo>
                  <a:cubicBezTo>
                    <a:pt x="41" y="248"/>
                    <a:pt x="41" y="248"/>
                    <a:pt x="41" y="248"/>
                  </a:cubicBezTo>
                  <a:cubicBezTo>
                    <a:pt x="172" y="195"/>
                    <a:pt x="172" y="195"/>
                    <a:pt x="172" y="195"/>
                  </a:cubicBezTo>
                  <a:cubicBezTo>
                    <a:pt x="407" y="753"/>
                    <a:pt x="407" y="753"/>
                    <a:pt x="407" y="753"/>
                  </a:cubicBezTo>
                  <a:cubicBezTo>
                    <a:pt x="363" y="790"/>
                    <a:pt x="335" y="846"/>
                    <a:pt x="335" y="908"/>
                  </a:cubicBezTo>
                  <a:cubicBezTo>
                    <a:pt x="335" y="1019"/>
                    <a:pt x="425" y="1109"/>
                    <a:pt x="537" y="1109"/>
                  </a:cubicBezTo>
                  <a:cubicBezTo>
                    <a:pt x="648" y="1109"/>
                    <a:pt x="738" y="1019"/>
                    <a:pt x="738" y="908"/>
                  </a:cubicBezTo>
                  <a:cubicBezTo>
                    <a:pt x="738" y="796"/>
                    <a:pt x="648" y="706"/>
                    <a:pt x="537" y="70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Oval 14"/>
            <p:cNvSpPr>
              <a:spLocks noChangeArrowheads="1"/>
            </p:cNvSpPr>
            <p:nvPr/>
          </p:nvSpPr>
          <p:spPr bwMode="black">
            <a:xfrm>
              <a:off x="1577975" y="4543425"/>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1155" y="2670909"/>
            <a:ext cx="908229" cy="1231290"/>
          </a:xfrm>
          <a:prstGeom prst="rect">
            <a:avLst/>
          </a:prstGeom>
        </p:spPr>
      </p:pic>
      <p:sp>
        <p:nvSpPr>
          <p:cNvPr id="74" name="Title 43"/>
          <p:cNvSpPr txBox="1">
            <a:spLocks/>
          </p:cNvSpPr>
          <p:nvPr/>
        </p:nvSpPr>
        <p:spPr>
          <a:xfrm>
            <a:off x="519112" y="228600"/>
            <a:ext cx="11149013" cy="609398"/>
          </a:xfrm>
          <a:prstGeom prst="rect">
            <a:avLst/>
          </a:prstGeom>
        </p:spPr>
        <p:txBody>
          <a:bodyPr>
            <a:noAutofit/>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dirty="0" smtClean="0">
                <a:solidFill>
                  <a:schemeClr val="tx1"/>
                </a:solidFill>
              </a:rPr>
              <a:t>SWOT OF SIX SIGMA</a:t>
            </a:r>
            <a:endParaRPr lang="en-US" dirty="0">
              <a:solidFill>
                <a:schemeClr val="tx1"/>
              </a:solidFill>
            </a:endParaRPr>
          </a:p>
        </p:txBody>
      </p:sp>
    </p:spTree>
    <p:extLst>
      <p:ext uri="{BB962C8B-B14F-4D97-AF65-F5344CB8AC3E}">
        <p14:creationId xmlns:p14="http://schemas.microsoft.com/office/powerpoint/2010/main" val="15677571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1000"/>
                                        <p:tgtEl>
                                          <p:spTgt spid="31"/>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childTnLst>
                                </p:cTn>
                              </p:par>
                              <p:par>
                                <p:cTn id="15" presetID="10" presetClass="entr" presetSubtype="0" fill="hold" nodeType="with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1000"/>
                                        <p:tgtEl>
                                          <p:spTgt spid="73"/>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10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1000"/>
                                        <p:tgtEl>
                                          <p:spTgt spid="53"/>
                                        </p:tgtEl>
                                      </p:cBhvr>
                                    </p:animEffec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1000"/>
                                        <p:tgtEl>
                                          <p:spTgt spid="42"/>
                                        </p:tgtEl>
                                      </p:cBhvr>
                                    </p:animEffect>
                                  </p:childTnLst>
                                </p:cTn>
                              </p:par>
                              <p:par>
                                <p:cTn id="29" presetID="10"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24497" y="1691809"/>
            <a:ext cx="2793907" cy="4389120"/>
            <a:chOff x="536581" y="1858360"/>
            <a:chExt cx="3566160" cy="4389120"/>
          </a:xfrm>
        </p:grpSpPr>
        <p:sp>
          <p:nvSpPr>
            <p:cNvPr id="4" name="TextBox 3"/>
            <p:cNvSpPr txBox="1"/>
            <p:nvPr/>
          </p:nvSpPr>
          <p:spPr>
            <a:xfrm>
              <a:off x="536581" y="2120750"/>
              <a:ext cx="3566160"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Strengths</a:t>
              </a:r>
              <a:endParaRPr lang="en-US" sz="2400" b="1" dirty="0">
                <a:solidFill>
                  <a:srgbClr val="FFFFFF"/>
                </a:solidFill>
                <a:latin typeface="Segoe Semibold" pitchFamily="34" charset="0"/>
                <a:cs typeface="Arial" pitchFamily="34" charset="0"/>
              </a:endParaRPr>
            </a:p>
          </p:txBody>
        </p:sp>
        <p:sp>
          <p:nvSpPr>
            <p:cNvPr id="5" name="Rectangle 4"/>
            <p:cNvSpPr/>
            <p:nvPr/>
          </p:nvSpPr>
          <p:spPr bwMode="auto">
            <a:xfrm>
              <a:off x="536581"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sp>
          <p:nvSpPr>
            <p:cNvPr id="6" name="Rectangle 5"/>
            <p:cNvSpPr/>
            <p:nvPr/>
          </p:nvSpPr>
          <p:spPr>
            <a:xfrm>
              <a:off x="823698" y="4546420"/>
              <a:ext cx="2991927" cy="1631216"/>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Characteristics of the business or project that give it an advantage over others.</a:t>
              </a:r>
              <a:endParaRPr lang="en-US" sz="2000" dirty="0">
                <a:solidFill>
                  <a:srgbClr val="FFFFFF"/>
                </a:solidFill>
                <a:latin typeface="Segoe" pitchFamily="34" charset="0"/>
                <a:cs typeface="Arial" pitchFamily="34" charset="0"/>
              </a:endParaRPr>
            </a:p>
          </p:txBody>
        </p:sp>
      </p:grpSp>
      <p:grpSp>
        <p:nvGrpSpPr>
          <p:cNvPr id="21" name="Group 20"/>
          <p:cNvGrpSpPr/>
          <p:nvPr/>
        </p:nvGrpSpPr>
        <p:grpSpPr>
          <a:xfrm>
            <a:off x="3168316" y="1702258"/>
            <a:ext cx="2793908" cy="4389120"/>
            <a:chOff x="4306096" y="1858360"/>
            <a:chExt cx="3566160" cy="4389120"/>
          </a:xfrm>
        </p:grpSpPr>
        <p:sp>
          <p:nvSpPr>
            <p:cNvPr id="22" name="TextBox 21"/>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Weaknesses</a:t>
              </a:r>
              <a:endParaRPr lang="en-US" sz="2400" b="1" dirty="0">
                <a:solidFill>
                  <a:srgbClr val="FFFFFF"/>
                </a:solidFill>
                <a:latin typeface="Segoe Semibold" pitchFamily="34" charset="0"/>
                <a:cs typeface="Arial" pitchFamily="34" charset="0"/>
              </a:endParaRPr>
            </a:p>
          </p:txBody>
        </p:sp>
        <p:sp>
          <p:nvSpPr>
            <p:cNvPr id="23" name="Rectangle 22"/>
            <p:cNvSpPr/>
            <p:nvPr/>
          </p:nvSpPr>
          <p:spPr>
            <a:xfrm>
              <a:off x="4306097" y="4546420"/>
              <a:ext cx="3566159" cy="1323439"/>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Characteristics that place the business at a disadvantage relative to others.</a:t>
              </a:r>
              <a:endParaRPr lang="en-US" sz="2000" dirty="0">
                <a:solidFill>
                  <a:srgbClr val="FFFFFF"/>
                </a:solidFill>
                <a:latin typeface="Segoe" pitchFamily="34" charset="0"/>
                <a:cs typeface="Arial" pitchFamily="34" charset="0"/>
              </a:endParaRPr>
            </a:p>
          </p:txBody>
        </p:sp>
        <p:sp>
          <p:nvSpPr>
            <p:cNvPr id="24" name="Rectangle 23"/>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544" y="2941376"/>
            <a:ext cx="847182" cy="847182"/>
          </a:xfrm>
          <a:prstGeom prst="rect">
            <a:avLst/>
          </a:prstGeom>
        </p:spPr>
      </p:pic>
      <p:grpSp>
        <p:nvGrpSpPr>
          <p:cNvPr id="32" name="Group 31"/>
          <p:cNvGrpSpPr/>
          <p:nvPr/>
        </p:nvGrpSpPr>
        <p:grpSpPr>
          <a:xfrm>
            <a:off x="6209674" y="1702258"/>
            <a:ext cx="2793908" cy="4389120"/>
            <a:chOff x="4306096" y="1858360"/>
            <a:chExt cx="3566160" cy="4389120"/>
          </a:xfrm>
        </p:grpSpPr>
        <p:sp>
          <p:nvSpPr>
            <p:cNvPr id="33" name="TextBox 32"/>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Opportunities</a:t>
              </a:r>
              <a:endParaRPr lang="en-US" sz="2400" b="1" dirty="0">
                <a:solidFill>
                  <a:srgbClr val="FFFFFF"/>
                </a:solidFill>
                <a:latin typeface="Segoe Semibold" pitchFamily="34" charset="0"/>
                <a:cs typeface="Arial" pitchFamily="34" charset="0"/>
              </a:endParaRPr>
            </a:p>
          </p:txBody>
        </p:sp>
        <p:sp>
          <p:nvSpPr>
            <p:cNvPr id="34" name="Rectangle 33"/>
            <p:cNvSpPr/>
            <p:nvPr/>
          </p:nvSpPr>
          <p:spPr>
            <a:xfrm>
              <a:off x="4306097" y="4546420"/>
              <a:ext cx="3566159" cy="1015663"/>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Elements that the project could exploit to it advantage.</a:t>
              </a:r>
              <a:endParaRPr lang="en-US" sz="2000" dirty="0">
                <a:solidFill>
                  <a:srgbClr val="FFFFFF"/>
                </a:solidFill>
                <a:latin typeface="Segoe" pitchFamily="34" charset="0"/>
                <a:cs typeface="Arial" pitchFamily="34" charset="0"/>
              </a:endParaRPr>
            </a:p>
          </p:txBody>
        </p:sp>
        <p:sp>
          <p:nvSpPr>
            <p:cNvPr id="35" name="Rectangle 34"/>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grpSp>
        <p:nvGrpSpPr>
          <p:cNvPr id="42" name="Group 41"/>
          <p:cNvGrpSpPr/>
          <p:nvPr/>
        </p:nvGrpSpPr>
        <p:grpSpPr>
          <a:xfrm>
            <a:off x="9180781" y="1723916"/>
            <a:ext cx="2793908" cy="4389120"/>
            <a:chOff x="4306096" y="1858360"/>
            <a:chExt cx="3566160" cy="4389120"/>
          </a:xfrm>
        </p:grpSpPr>
        <p:sp>
          <p:nvSpPr>
            <p:cNvPr id="43" name="TextBox 42"/>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Threats</a:t>
              </a:r>
              <a:endParaRPr lang="en-US" sz="2400" b="1" dirty="0">
                <a:solidFill>
                  <a:srgbClr val="FFFFFF"/>
                </a:solidFill>
                <a:latin typeface="Segoe Semibold" pitchFamily="34" charset="0"/>
                <a:cs typeface="Arial" pitchFamily="34" charset="0"/>
              </a:endParaRPr>
            </a:p>
          </p:txBody>
        </p:sp>
        <p:sp>
          <p:nvSpPr>
            <p:cNvPr id="44" name="Rectangle 43"/>
            <p:cNvSpPr/>
            <p:nvPr/>
          </p:nvSpPr>
          <p:spPr>
            <a:xfrm>
              <a:off x="4306097" y="4546420"/>
              <a:ext cx="3566159" cy="1323439"/>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Elements in the environment that could cause trouble for the business or project</a:t>
              </a:r>
              <a:endParaRPr lang="en-US" sz="2000" dirty="0">
                <a:solidFill>
                  <a:srgbClr val="FFFFFF"/>
                </a:solidFill>
                <a:latin typeface="Segoe" pitchFamily="34" charset="0"/>
                <a:cs typeface="Arial" pitchFamily="34" charset="0"/>
              </a:endParaRPr>
            </a:p>
          </p:txBody>
        </p:sp>
        <p:sp>
          <p:nvSpPr>
            <p:cNvPr id="45" name="Rectangle 44"/>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sp>
        <p:nvSpPr>
          <p:cNvPr id="53" name="Freeform 7"/>
          <p:cNvSpPr>
            <a:spLocks noEditPoints="1"/>
          </p:cNvSpPr>
          <p:nvPr/>
        </p:nvSpPr>
        <p:spPr bwMode="black">
          <a:xfrm>
            <a:off x="7138976" y="2954237"/>
            <a:ext cx="935303" cy="880815"/>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54" name="Group 53"/>
          <p:cNvGrpSpPr/>
          <p:nvPr/>
        </p:nvGrpSpPr>
        <p:grpSpPr bwMode="black">
          <a:xfrm>
            <a:off x="10134906" y="2833104"/>
            <a:ext cx="864096" cy="935127"/>
            <a:chOff x="1435100" y="3879850"/>
            <a:chExt cx="739775" cy="795338"/>
          </a:xfrm>
          <a:solidFill>
            <a:schemeClr val="tx1"/>
          </a:solidFill>
        </p:grpSpPr>
        <p:sp>
          <p:nvSpPr>
            <p:cNvPr id="55" name="Freeform 6"/>
            <p:cNvSpPr>
              <a:spLocks/>
            </p:cNvSpPr>
            <p:nvPr/>
          </p:nvSpPr>
          <p:spPr bwMode="black">
            <a:xfrm>
              <a:off x="1435100" y="4191000"/>
              <a:ext cx="106363" cy="106363"/>
            </a:xfrm>
            <a:custGeom>
              <a:avLst/>
              <a:gdLst>
                <a:gd name="T0" fmla="*/ 15 w 67"/>
                <a:gd name="T1" fmla="*/ 67 h 67"/>
                <a:gd name="T2" fmla="*/ 15 w 67"/>
                <a:gd name="T3" fmla="*/ 66 h 67"/>
                <a:gd name="T4" fmla="*/ 33 w 67"/>
                <a:gd name="T5" fmla="*/ 48 h 67"/>
                <a:gd name="T6" fmla="*/ 52 w 67"/>
                <a:gd name="T7" fmla="*/ 67 h 67"/>
                <a:gd name="T8" fmla="*/ 67 w 67"/>
                <a:gd name="T9" fmla="*/ 52 h 67"/>
                <a:gd name="T10" fmla="*/ 66 w 67"/>
                <a:gd name="T11" fmla="*/ 51 h 67"/>
                <a:gd name="T12" fmla="*/ 48 w 67"/>
                <a:gd name="T13" fmla="*/ 33 h 67"/>
                <a:gd name="T14" fmla="*/ 67 w 67"/>
                <a:gd name="T15" fmla="*/ 15 h 67"/>
                <a:gd name="T16" fmla="*/ 52 w 67"/>
                <a:gd name="T17" fmla="*/ 0 h 67"/>
                <a:gd name="T18" fmla="*/ 33 w 67"/>
                <a:gd name="T19" fmla="*/ 19 h 67"/>
                <a:gd name="T20" fmla="*/ 15 w 67"/>
                <a:gd name="T21" fmla="*/ 0 h 67"/>
                <a:gd name="T22" fmla="*/ 0 w 67"/>
                <a:gd name="T23" fmla="*/ 15 h 67"/>
                <a:gd name="T24" fmla="*/ 19 w 67"/>
                <a:gd name="T25" fmla="*/ 33 h 67"/>
                <a:gd name="T26" fmla="*/ 0 w 67"/>
                <a:gd name="T27" fmla="*/ 52 h 67"/>
                <a:gd name="T28" fmla="*/ 15 w 67"/>
                <a:gd name="T2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7">
                  <a:moveTo>
                    <a:pt x="15" y="67"/>
                  </a:moveTo>
                  <a:lnTo>
                    <a:pt x="15" y="66"/>
                  </a:lnTo>
                  <a:lnTo>
                    <a:pt x="33" y="48"/>
                  </a:lnTo>
                  <a:lnTo>
                    <a:pt x="52" y="67"/>
                  </a:lnTo>
                  <a:lnTo>
                    <a:pt x="67" y="52"/>
                  </a:lnTo>
                  <a:lnTo>
                    <a:pt x="66" y="51"/>
                  </a:lnTo>
                  <a:lnTo>
                    <a:pt x="48" y="33"/>
                  </a:lnTo>
                  <a:lnTo>
                    <a:pt x="67" y="15"/>
                  </a:lnTo>
                  <a:lnTo>
                    <a:pt x="52" y="0"/>
                  </a:lnTo>
                  <a:lnTo>
                    <a:pt x="33" y="19"/>
                  </a:lnTo>
                  <a:lnTo>
                    <a:pt x="15" y="0"/>
                  </a:lnTo>
                  <a:lnTo>
                    <a:pt x="0" y="15"/>
                  </a:lnTo>
                  <a:lnTo>
                    <a:pt x="19" y="33"/>
                  </a:lnTo>
                  <a:lnTo>
                    <a:pt x="0" y="52"/>
                  </a:lnTo>
                  <a:lnTo>
                    <a:pt x="15"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6" name="Freeform 7"/>
            <p:cNvSpPr>
              <a:spLocks/>
            </p:cNvSpPr>
            <p:nvPr/>
          </p:nvSpPr>
          <p:spPr bwMode="black">
            <a:xfrm>
              <a:off x="1620838" y="4208463"/>
              <a:ext cx="106363" cy="104775"/>
            </a:xfrm>
            <a:custGeom>
              <a:avLst/>
              <a:gdLst>
                <a:gd name="T0" fmla="*/ 66 w 67"/>
                <a:gd name="T1" fmla="*/ 51 h 66"/>
                <a:gd name="T2" fmla="*/ 48 w 67"/>
                <a:gd name="T3" fmla="*/ 33 h 66"/>
                <a:gd name="T4" fmla="*/ 67 w 67"/>
                <a:gd name="T5" fmla="*/ 14 h 66"/>
                <a:gd name="T6" fmla="*/ 52 w 67"/>
                <a:gd name="T7" fmla="*/ 0 h 66"/>
                <a:gd name="T8" fmla="*/ 33 w 67"/>
                <a:gd name="T9" fmla="*/ 18 h 66"/>
                <a:gd name="T10" fmla="*/ 15 w 67"/>
                <a:gd name="T11" fmla="*/ 0 h 66"/>
                <a:gd name="T12" fmla="*/ 0 w 67"/>
                <a:gd name="T13" fmla="*/ 14 h 66"/>
                <a:gd name="T14" fmla="*/ 19 w 67"/>
                <a:gd name="T15" fmla="*/ 33 h 66"/>
                <a:gd name="T16" fmla="*/ 0 w 67"/>
                <a:gd name="T17" fmla="*/ 51 h 66"/>
                <a:gd name="T18" fmla="*/ 15 w 67"/>
                <a:gd name="T19" fmla="*/ 66 h 66"/>
                <a:gd name="T20" fmla="*/ 15 w 67"/>
                <a:gd name="T21" fmla="*/ 66 h 66"/>
                <a:gd name="T22" fmla="*/ 33 w 67"/>
                <a:gd name="T23" fmla="*/ 48 h 66"/>
                <a:gd name="T24" fmla="*/ 52 w 67"/>
                <a:gd name="T25" fmla="*/ 66 h 66"/>
                <a:gd name="T26" fmla="*/ 67 w 67"/>
                <a:gd name="T27" fmla="*/ 51 h 66"/>
                <a:gd name="T28" fmla="*/ 66 w 67"/>
                <a:gd name="T29"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6">
                  <a:moveTo>
                    <a:pt x="66" y="51"/>
                  </a:moveTo>
                  <a:lnTo>
                    <a:pt x="48" y="33"/>
                  </a:lnTo>
                  <a:lnTo>
                    <a:pt x="67" y="14"/>
                  </a:lnTo>
                  <a:lnTo>
                    <a:pt x="52" y="0"/>
                  </a:lnTo>
                  <a:lnTo>
                    <a:pt x="33" y="18"/>
                  </a:lnTo>
                  <a:lnTo>
                    <a:pt x="15" y="0"/>
                  </a:lnTo>
                  <a:lnTo>
                    <a:pt x="0" y="14"/>
                  </a:lnTo>
                  <a:lnTo>
                    <a:pt x="19" y="33"/>
                  </a:lnTo>
                  <a:lnTo>
                    <a:pt x="0" y="51"/>
                  </a:lnTo>
                  <a:lnTo>
                    <a:pt x="15" y="66"/>
                  </a:lnTo>
                  <a:lnTo>
                    <a:pt x="15" y="66"/>
                  </a:lnTo>
                  <a:lnTo>
                    <a:pt x="33" y="48"/>
                  </a:lnTo>
                  <a:lnTo>
                    <a:pt x="52" y="66"/>
                  </a:lnTo>
                  <a:lnTo>
                    <a:pt x="67" y="51"/>
                  </a:lnTo>
                  <a:lnTo>
                    <a:pt x="66"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7" name="Freeform 8"/>
            <p:cNvSpPr>
              <a:spLocks/>
            </p:cNvSpPr>
            <p:nvPr/>
          </p:nvSpPr>
          <p:spPr bwMode="black">
            <a:xfrm>
              <a:off x="1876425" y="4184650"/>
              <a:ext cx="104775" cy="104775"/>
            </a:xfrm>
            <a:custGeom>
              <a:avLst/>
              <a:gdLst>
                <a:gd name="T0" fmla="*/ 14 w 66"/>
                <a:gd name="T1" fmla="*/ 66 h 66"/>
                <a:gd name="T2" fmla="*/ 15 w 66"/>
                <a:gd name="T3" fmla="*/ 66 h 66"/>
                <a:gd name="T4" fmla="*/ 33 w 66"/>
                <a:gd name="T5" fmla="*/ 48 h 66"/>
                <a:gd name="T6" fmla="*/ 52 w 66"/>
                <a:gd name="T7" fmla="*/ 66 h 66"/>
                <a:gd name="T8" fmla="*/ 66 w 66"/>
                <a:gd name="T9" fmla="*/ 51 h 66"/>
                <a:gd name="T10" fmla="*/ 66 w 66"/>
                <a:gd name="T11" fmla="*/ 51 h 66"/>
                <a:gd name="T12" fmla="*/ 48 w 66"/>
                <a:gd name="T13" fmla="*/ 33 h 66"/>
                <a:gd name="T14" fmla="*/ 66 w 66"/>
                <a:gd name="T15" fmla="*/ 14 h 66"/>
                <a:gd name="T16" fmla="*/ 52 w 66"/>
                <a:gd name="T17" fmla="*/ 0 h 66"/>
                <a:gd name="T18" fmla="*/ 33 w 66"/>
                <a:gd name="T19" fmla="*/ 18 h 66"/>
                <a:gd name="T20" fmla="*/ 14 w 66"/>
                <a:gd name="T21" fmla="*/ 0 h 66"/>
                <a:gd name="T22" fmla="*/ 0 w 66"/>
                <a:gd name="T23" fmla="*/ 14 h 66"/>
                <a:gd name="T24" fmla="*/ 18 w 66"/>
                <a:gd name="T25" fmla="*/ 33 h 66"/>
                <a:gd name="T26" fmla="*/ 0 w 66"/>
                <a:gd name="T27" fmla="*/ 51 h 66"/>
                <a:gd name="T28" fmla="*/ 14 w 6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66">
                  <a:moveTo>
                    <a:pt x="14" y="66"/>
                  </a:moveTo>
                  <a:lnTo>
                    <a:pt x="15" y="66"/>
                  </a:lnTo>
                  <a:lnTo>
                    <a:pt x="33" y="48"/>
                  </a:lnTo>
                  <a:lnTo>
                    <a:pt x="52" y="66"/>
                  </a:lnTo>
                  <a:lnTo>
                    <a:pt x="66" y="51"/>
                  </a:lnTo>
                  <a:lnTo>
                    <a:pt x="66" y="51"/>
                  </a:lnTo>
                  <a:lnTo>
                    <a:pt x="48" y="33"/>
                  </a:lnTo>
                  <a:lnTo>
                    <a:pt x="66" y="14"/>
                  </a:lnTo>
                  <a:lnTo>
                    <a:pt x="52" y="0"/>
                  </a:lnTo>
                  <a:lnTo>
                    <a:pt x="33" y="18"/>
                  </a:lnTo>
                  <a:lnTo>
                    <a:pt x="14" y="0"/>
                  </a:lnTo>
                  <a:lnTo>
                    <a:pt x="0" y="14"/>
                  </a:lnTo>
                  <a:lnTo>
                    <a:pt x="18" y="33"/>
                  </a:lnTo>
                  <a:lnTo>
                    <a:pt x="0" y="51"/>
                  </a:lnTo>
                  <a:lnTo>
                    <a:pt x="14"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8" name="Freeform 9"/>
            <p:cNvSpPr>
              <a:spLocks/>
            </p:cNvSpPr>
            <p:nvPr/>
          </p:nvSpPr>
          <p:spPr bwMode="black">
            <a:xfrm>
              <a:off x="1498600" y="3879850"/>
              <a:ext cx="336550" cy="795338"/>
            </a:xfrm>
            <a:custGeom>
              <a:avLst/>
              <a:gdLst>
                <a:gd name="T0" fmla="*/ 938 w 1156"/>
                <a:gd name="T1" fmla="*/ 2724 h 2724"/>
                <a:gd name="T2" fmla="*/ 1139 w 1156"/>
                <a:gd name="T3" fmla="*/ 2523 h 2724"/>
                <a:gd name="T4" fmla="*/ 1036 w 1156"/>
                <a:gd name="T5" fmla="*/ 2347 h 2724"/>
                <a:gd name="T6" fmla="*/ 1156 w 1156"/>
                <a:gd name="T7" fmla="*/ 1686 h 2724"/>
                <a:gd name="T8" fmla="*/ 953 w 1156"/>
                <a:gd name="T9" fmla="*/ 884 h 2724"/>
                <a:gd name="T10" fmla="*/ 188 w 1156"/>
                <a:gd name="T11" fmla="*/ 128 h 2724"/>
                <a:gd name="T12" fmla="*/ 327 w 1156"/>
                <a:gd name="T13" fmla="*/ 90 h 2724"/>
                <a:gd name="T14" fmla="*/ 302 w 1156"/>
                <a:gd name="T15" fmla="*/ 0 h 2724"/>
                <a:gd name="T16" fmla="*/ 0 w 1156"/>
                <a:gd name="T17" fmla="*/ 82 h 2724"/>
                <a:gd name="T18" fmla="*/ 83 w 1156"/>
                <a:gd name="T19" fmla="*/ 385 h 2724"/>
                <a:gd name="T20" fmla="*/ 173 w 1156"/>
                <a:gd name="T21" fmla="*/ 360 h 2724"/>
                <a:gd name="T22" fmla="*/ 135 w 1156"/>
                <a:gd name="T23" fmla="*/ 223 h 2724"/>
                <a:gd name="T24" fmla="*/ 858 w 1156"/>
                <a:gd name="T25" fmla="*/ 937 h 2724"/>
                <a:gd name="T26" fmla="*/ 1047 w 1156"/>
                <a:gd name="T27" fmla="*/ 1686 h 2724"/>
                <a:gd name="T28" fmla="*/ 979 w 1156"/>
                <a:gd name="T29" fmla="*/ 2171 h 2724"/>
                <a:gd name="T30" fmla="*/ 933 w 1156"/>
                <a:gd name="T31" fmla="*/ 2312 h 2724"/>
                <a:gd name="T32" fmla="*/ 929 w 1156"/>
                <a:gd name="T33" fmla="*/ 2321 h 2724"/>
                <a:gd name="T34" fmla="*/ 736 w 1156"/>
                <a:gd name="T35" fmla="*/ 2523 h 2724"/>
                <a:gd name="T36" fmla="*/ 938 w 1156"/>
                <a:gd name="T37" fmla="*/ 2724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6" h="2724">
                  <a:moveTo>
                    <a:pt x="938" y="2724"/>
                  </a:moveTo>
                  <a:cubicBezTo>
                    <a:pt x="1049" y="2724"/>
                    <a:pt x="1139" y="2634"/>
                    <a:pt x="1139" y="2523"/>
                  </a:cubicBezTo>
                  <a:cubicBezTo>
                    <a:pt x="1139" y="2447"/>
                    <a:pt x="1098" y="2382"/>
                    <a:pt x="1036" y="2347"/>
                  </a:cubicBezTo>
                  <a:cubicBezTo>
                    <a:pt x="1078" y="2239"/>
                    <a:pt x="1156" y="1994"/>
                    <a:pt x="1156" y="1686"/>
                  </a:cubicBezTo>
                  <a:cubicBezTo>
                    <a:pt x="1156" y="1444"/>
                    <a:pt x="1108" y="1164"/>
                    <a:pt x="953" y="884"/>
                  </a:cubicBezTo>
                  <a:cubicBezTo>
                    <a:pt x="807" y="619"/>
                    <a:pt x="566" y="356"/>
                    <a:pt x="188" y="128"/>
                  </a:cubicBezTo>
                  <a:cubicBezTo>
                    <a:pt x="327" y="90"/>
                    <a:pt x="327" y="90"/>
                    <a:pt x="327" y="90"/>
                  </a:cubicBezTo>
                  <a:cubicBezTo>
                    <a:pt x="302" y="0"/>
                    <a:pt x="302" y="0"/>
                    <a:pt x="302" y="0"/>
                  </a:cubicBezTo>
                  <a:cubicBezTo>
                    <a:pt x="0" y="82"/>
                    <a:pt x="0" y="82"/>
                    <a:pt x="0" y="82"/>
                  </a:cubicBezTo>
                  <a:cubicBezTo>
                    <a:pt x="83" y="385"/>
                    <a:pt x="83" y="385"/>
                    <a:pt x="83" y="385"/>
                  </a:cubicBezTo>
                  <a:cubicBezTo>
                    <a:pt x="173" y="360"/>
                    <a:pt x="173" y="360"/>
                    <a:pt x="173" y="360"/>
                  </a:cubicBezTo>
                  <a:cubicBezTo>
                    <a:pt x="135" y="223"/>
                    <a:pt x="135" y="223"/>
                    <a:pt x="135" y="223"/>
                  </a:cubicBezTo>
                  <a:cubicBezTo>
                    <a:pt x="497" y="443"/>
                    <a:pt x="721" y="690"/>
                    <a:pt x="858" y="937"/>
                  </a:cubicBezTo>
                  <a:cubicBezTo>
                    <a:pt x="1002" y="1198"/>
                    <a:pt x="1047" y="1459"/>
                    <a:pt x="1047" y="1686"/>
                  </a:cubicBezTo>
                  <a:cubicBezTo>
                    <a:pt x="1047" y="1881"/>
                    <a:pt x="1013" y="2051"/>
                    <a:pt x="979" y="2171"/>
                  </a:cubicBezTo>
                  <a:cubicBezTo>
                    <a:pt x="963" y="2231"/>
                    <a:pt x="946" y="2279"/>
                    <a:pt x="933" y="2312"/>
                  </a:cubicBezTo>
                  <a:cubicBezTo>
                    <a:pt x="932" y="2315"/>
                    <a:pt x="931" y="2318"/>
                    <a:pt x="929" y="2321"/>
                  </a:cubicBezTo>
                  <a:cubicBezTo>
                    <a:pt x="822" y="2326"/>
                    <a:pt x="736" y="2414"/>
                    <a:pt x="736" y="2523"/>
                  </a:cubicBezTo>
                  <a:cubicBezTo>
                    <a:pt x="736" y="2634"/>
                    <a:pt x="826" y="2724"/>
                    <a:pt x="938" y="27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Oval 10"/>
            <p:cNvSpPr>
              <a:spLocks noChangeArrowheads="1"/>
            </p:cNvSpPr>
            <p:nvPr/>
          </p:nvSpPr>
          <p:spPr bwMode="black">
            <a:xfrm>
              <a:off x="1744663" y="4589463"/>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1"/>
            <p:cNvSpPr>
              <a:spLocks/>
            </p:cNvSpPr>
            <p:nvPr/>
          </p:nvSpPr>
          <p:spPr bwMode="black">
            <a:xfrm>
              <a:off x="1860550" y="4225925"/>
              <a:ext cx="314325" cy="350838"/>
            </a:xfrm>
            <a:custGeom>
              <a:avLst/>
              <a:gdLst>
                <a:gd name="T0" fmla="*/ 695 w 1079"/>
                <a:gd name="T1" fmla="*/ 124 h 1206"/>
                <a:gd name="T2" fmla="*/ 834 w 1079"/>
                <a:gd name="T3" fmla="*/ 90 h 1206"/>
                <a:gd name="T4" fmla="*/ 812 w 1079"/>
                <a:gd name="T5" fmla="*/ 0 h 1206"/>
                <a:gd name="T6" fmla="*/ 507 w 1079"/>
                <a:gd name="T7" fmla="*/ 73 h 1206"/>
                <a:gd name="T8" fmla="*/ 580 w 1079"/>
                <a:gd name="T9" fmla="*/ 378 h 1206"/>
                <a:gd name="T10" fmla="*/ 671 w 1079"/>
                <a:gd name="T11" fmla="*/ 356 h 1206"/>
                <a:gd name="T12" fmla="*/ 638 w 1079"/>
                <a:gd name="T13" fmla="*/ 217 h 1206"/>
                <a:gd name="T14" fmla="*/ 924 w 1079"/>
                <a:gd name="T15" fmla="*/ 392 h 1206"/>
                <a:gd name="T16" fmla="*/ 528 w 1079"/>
                <a:gd name="T17" fmla="*/ 753 h 1206"/>
                <a:gd name="T18" fmla="*/ 362 w 1079"/>
                <a:gd name="T19" fmla="*/ 844 h 1206"/>
                <a:gd name="T20" fmla="*/ 337 w 1079"/>
                <a:gd name="T21" fmla="*/ 856 h 1206"/>
                <a:gd name="T22" fmla="*/ 201 w 1079"/>
                <a:gd name="T23" fmla="*/ 803 h 1206"/>
                <a:gd name="T24" fmla="*/ 0 w 1079"/>
                <a:gd name="T25" fmla="*/ 1005 h 1206"/>
                <a:gd name="T26" fmla="*/ 201 w 1079"/>
                <a:gd name="T27" fmla="*/ 1206 h 1206"/>
                <a:gd name="T28" fmla="*/ 403 w 1079"/>
                <a:gd name="T29" fmla="*/ 1005 h 1206"/>
                <a:gd name="T30" fmla="*/ 395 w 1079"/>
                <a:gd name="T31" fmla="*/ 949 h 1206"/>
                <a:gd name="T32" fmla="*/ 1047 w 1079"/>
                <a:gd name="T33" fmla="*/ 406 h 1206"/>
                <a:gd name="T34" fmla="*/ 1079 w 1079"/>
                <a:gd name="T35" fmla="*/ 359 h 1206"/>
                <a:gd name="T36" fmla="*/ 695 w 1079"/>
                <a:gd name="T37" fmla="*/ 124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9" h="1206">
                  <a:moveTo>
                    <a:pt x="695" y="124"/>
                  </a:moveTo>
                  <a:cubicBezTo>
                    <a:pt x="834" y="90"/>
                    <a:pt x="834" y="90"/>
                    <a:pt x="834" y="90"/>
                  </a:cubicBezTo>
                  <a:cubicBezTo>
                    <a:pt x="812" y="0"/>
                    <a:pt x="812" y="0"/>
                    <a:pt x="812" y="0"/>
                  </a:cubicBezTo>
                  <a:cubicBezTo>
                    <a:pt x="507" y="73"/>
                    <a:pt x="507" y="73"/>
                    <a:pt x="507" y="73"/>
                  </a:cubicBezTo>
                  <a:cubicBezTo>
                    <a:pt x="580" y="378"/>
                    <a:pt x="580" y="378"/>
                    <a:pt x="580" y="378"/>
                  </a:cubicBezTo>
                  <a:cubicBezTo>
                    <a:pt x="671" y="356"/>
                    <a:pt x="671" y="356"/>
                    <a:pt x="671" y="356"/>
                  </a:cubicBezTo>
                  <a:cubicBezTo>
                    <a:pt x="638" y="217"/>
                    <a:pt x="638" y="217"/>
                    <a:pt x="638" y="217"/>
                  </a:cubicBezTo>
                  <a:cubicBezTo>
                    <a:pt x="924" y="392"/>
                    <a:pt x="924" y="392"/>
                    <a:pt x="924" y="392"/>
                  </a:cubicBezTo>
                  <a:cubicBezTo>
                    <a:pt x="800" y="559"/>
                    <a:pt x="651" y="677"/>
                    <a:pt x="528" y="753"/>
                  </a:cubicBezTo>
                  <a:cubicBezTo>
                    <a:pt x="462" y="795"/>
                    <a:pt x="403" y="825"/>
                    <a:pt x="362" y="844"/>
                  </a:cubicBezTo>
                  <a:cubicBezTo>
                    <a:pt x="353" y="849"/>
                    <a:pt x="344" y="853"/>
                    <a:pt x="337" y="856"/>
                  </a:cubicBezTo>
                  <a:cubicBezTo>
                    <a:pt x="301" y="823"/>
                    <a:pt x="253" y="803"/>
                    <a:pt x="201" y="803"/>
                  </a:cubicBezTo>
                  <a:cubicBezTo>
                    <a:pt x="90" y="803"/>
                    <a:pt x="0" y="894"/>
                    <a:pt x="0" y="1005"/>
                  </a:cubicBezTo>
                  <a:cubicBezTo>
                    <a:pt x="0" y="1116"/>
                    <a:pt x="90" y="1206"/>
                    <a:pt x="201" y="1206"/>
                  </a:cubicBezTo>
                  <a:cubicBezTo>
                    <a:pt x="312" y="1206"/>
                    <a:pt x="403" y="1116"/>
                    <a:pt x="403" y="1005"/>
                  </a:cubicBezTo>
                  <a:cubicBezTo>
                    <a:pt x="403" y="986"/>
                    <a:pt x="400" y="967"/>
                    <a:pt x="395" y="949"/>
                  </a:cubicBezTo>
                  <a:cubicBezTo>
                    <a:pt x="524" y="891"/>
                    <a:pt x="829" y="729"/>
                    <a:pt x="1047" y="406"/>
                  </a:cubicBezTo>
                  <a:cubicBezTo>
                    <a:pt x="1079" y="359"/>
                    <a:pt x="1079" y="359"/>
                    <a:pt x="1079" y="359"/>
                  </a:cubicBezTo>
                  <a:lnTo>
                    <a:pt x="69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Oval 12"/>
            <p:cNvSpPr>
              <a:spLocks noChangeArrowheads="1"/>
            </p:cNvSpPr>
            <p:nvPr/>
          </p:nvSpPr>
          <p:spPr bwMode="black">
            <a:xfrm>
              <a:off x="1892300" y="4491038"/>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3"/>
            <p:cNvSpPr>
              <a:spLocks/>
            </p:cNvSpPr>
            <p:nvPr/>
          </p:nvSpPr>
          <p:spPr bwMode="black">
            <a:xfrm>
              <a:off x="1447800" y="4306888"/>
              <a:ext cx="215900" cy="322263"/>
            </a:xfrm>
            <a:custGeom>
              <a:avLst/>
              <a:gdLst>
                <a:gd name="T0" fmla="*/ 537 w 738"/>
                <a:gd name="T1" fmla="*/ 706 h 1109"/>
                <a:gd name="T2" fmla="*/ 506 w 738"/>
                <a:gd name="T3" fmla="*/ 708 h 1109"/>
                <a:gd name="T4" fmla="*/ 273 w 738"/>
                <a:gd name="T5" fmla="*/ 155 h 1109"/>
                <a:gd name="T6" fmla="*/ 408 w 738"/>
                <a:gd name="T7" fmla="*/ 101 h 1109"/>
                <a:gd name="T8" fmla="*/ 368 w 738"/>
                <a:gd name="T9" fmla="*/ 0 h 1109"/>
                <a:gd name="T10" fmla="*/ 0 w 738"/>
                <a:gd name="T11" fmla="*/ 147 h 1109"/>
                <a:gd name="T12" fmla="*/ 41 w 738"/>
                <a:gd name="T13" fmla="*/ 248 h 1109"/>
                <a:gd name="T14" fmla="*/ 172 w 738"/>
                <a:gd name="T15" fmla="*/ 195 h 1109"/>
                <a:gd name="T16" fmla="*/ 407 w 738"/>
                <a:gd name="T17" fmla="*/ 753 h 1109"/>
                <a:gd name="T18" fmla="*/ 335 w 738"/>
                <a:gd name="T19" fmla="*/ 908 h 1109"/>
                <a:gd name="T20" fmla="*/ 537 w 738"/>
                <a:gd name="T21" fmla="*/ 1109 h 1109"/>
                <a:gd name="T22" fmla="*/ 738 w 738"/>
                <a:gd name="T23" fmla="*/ 908 h 1109"/>
                <a:gd name="T24" fmla="*/ 537 w 738"/>
                <a:gd name="T25" fmla="*/ 706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8" h="1109">
                  <a:moveTo>
                    <a:pt x="537" y="706"/>
                  </a:moveTo>
                  <a:cubicBezTo>
                    <a:pt x="526" y="706"/>
                    <a:pt x="516" y="707"/>
                    <a:pt x="506" y="708"/>
                  </a:cubicBezTo>
                  <a:cubicBezTo>
                    <a:pt x="273" y="155"/>
                    <a:pt x="273" y="155"/>
                    <a:pt x="273" y="155"/>
                  </a:cubicBezTo>
                  <a:cubicBezTo>
                    <a:pt x="408" y="101"/>
                    <a:pt x="408" y="101"/>
                    <a:pt x="408" y="101"/>
                  </a:cubicBezTo>
                  <a:cubicBezTo>
                    <a:pt x="368" y="0"/>
                    <a:pt x="368" y="0"/>
                    <a:pt x="368" y="0"/>
                  </a:cubicBezTo>
                  <a:cubicBezTo>
                    <a:pt x="0" y="147"/>
                    <a:pt x="0" y="147"/>
                    <a:pt x="0" y="147"/>
                  </a:cubicBezTo>
                  <a:cubicBezTo>
                    <a:pt x="41" y="248"/>
                    <a:pt x="41" y="248"/>
                    <a:pt x="41" y="248"/>
                  </a:cubicBezTo>
                  <a:cubicBezTo>
                    <a:pt x="172" y="195"/>
                    <a:pt x="172" y="195"/>
                    <a:pt x="172" y="195"/>
                  </a:cubicBezTo>
                  <a:cubicBezTo>
                    <a:pt x="407" y="753"/>
                    <a:pt x="407" y="753"/>
                    <a:pt x="407" y="753"/>
                  </a:cubicBezTo>
                  <a:cubicBezTo>
                    <a:pt x="363" y="790"/>
                    <a:pt x="335" y="846"/>
                    <a:pt x="335" y="908"/>
                  </a:cubicBezTo>
                  <a:cubicBezTo>
                    <a:pt x="335" y="1019"/>
                    <a:pt x="425" y="1109"/>
                    <a:pt x="537" y="1109"/>
                  </a:cubicBezTo>
                  <a:cubicBezTo>
                    <a:pt x="648" y="1109"/>
                    <a:pt x="738" y="1019"/>
                    <a:pt x="738" y="908"/>
                  </a:cubicBezTo>
                  <a:cubicBezTo>
                    <a:pt x="738" y="796"/>
                    <a:pt x="648" y="706"/>
                    <a:pt x="537" y="70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Oval 14"/>
            <p:cNvSpPr>
              <a:spLocks noChangeArrowheads="1"/>
            </p:cNvSpPr>
            <p:nvPr/>
          </p:nvSpPr>
          <p:spPr bwMode="black">
            <a:xfrm>
              <a:off x="1577975" y="4543425"/>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1155" y="2670909"/>
            <a:ext cx="908229" cy="1231290"/>
          </a:xfrm>
          <a:prstGeom prst="rect">
            <a:avLst/>
          </a:prstGeom>
        </p:spPr>
      </p:pic>
      <p:sp>
        <p:nvSpPr>
          <p:cNvPr id="74" name="Title 43"/>
          <p:cNvSpPr txBox="1">
            <a:spLocks/>
          </p:cNvSpPr>
          <p:nvPr/>
        </p:nvSpPr>
        <p:spPr>
          <a:xfrm>
            <a:off x="519112" y="228600"/>
            <a:ext cx="11149013" cy="609398"/>
          </a:xfrm>
          <a:prstGeom prst="rect">
            <a:avLst/>
          </a:prstGeom>
        </p:spPr>
        <p:txBody>
          <a:bodyPr>
            <a:noAutofit/>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dirty="0" smtClean="0">
                <a:solidFill>
                  <a:schemeClr val="tx1"/>
                </a:solidFill>
              </a:rPr>
              <a:t>SWOT OF SIX SIGMA</a:t>
            </a:r>
            <a:endParaRPr lang="en-US" dirty="0">
              <a:solidFill>
                <a:schemeClr val="tx1"/>
              </a:solidFill>
            </a:endParaRPr>
          </a:p>
        </p:txBody>
      </p:sp>
      <p:sp>
        <p:nvSpPr>
          <p:cNvPr id="48" name="Rectangle 47"/>
          <p:cNvSpPr/>
          <p:nvPr/>
        </p:nvSpPr>
        <p:spPr>
          <a:xfrm>
            <a:off x="3177517" y="1688498"/>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smtClean="0"/>
              <a:t>Customer </a:t>
            </a:r>
            <a:r>
              <a:rPr lang="vi-VN" sz="2000" dirty="0"/>
              <a:t>focus</a:t>
            </a:r>
            <a:endParaRPr lang="en-US" sz="2000" dirty="0"/>
          </a:p>
        </p:txBody>
      </p:sp>
      <p:sp>
        <p:nvSpPr>
          <p:cNvPr id="49" name="Rectangle 48"/>
          <p:cNvSpPr/>
          <p:nvPr/>
        </p:nvSpPr>
        <p:spPr>
          <a:xfrm>
            <a:off x="3177517" y="2227718"/>
            <a:ext cx="6597104"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smtClean="0"/>
              <a:t>Data-driven </a:t>
            </a:r>
            <a:r>
              <a:rPr lang="vi-VN" sz="2000" dirty="0"/>
              <a:t>and statistical approach to problem solving</a:t>
            </a:r>
            <a:endParaRPr lang="en-US" sz="2000" dirty="0"/>
          </a:p>
        </p:txBody>
      </p:sp>
      <p:sp>
        <p:nvSpPr>
          <p:cNvPr id="50" name="Rectangle 49"/>
          <p:cNvSpPr/>
          <p:nvPr/>
        </p:nvSpPr>
        <p:spPr>
          <a:xfrm>
            <a:off x="3177517" y="2765393"/>
            <a:ext cx="6597104"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smtClean="0"/>
              <a:t>Top-down </a:t>
            </a:r>
            <a:r>
              <a:rPr lang="vi-VN" sz="2000" dirty="0"/>
              <a:t>support and corporate-wide culture</a:t>
            </a:r>
            <a:endParaRPr lang="en-US" sz="2000" dirty="0"/>
          </a:p>
        </p:txBody>
      </p:sp>
      <p:sp>
        <p:nvSpPr>
          <p:cNvPr id="51" name="Rectangle 50"/>
          <p:cNvSpPr/>
          <p:nvPr/>
        </p:nvSpPr>
        <p:spPr>
          <a:xfrm>
            <a:off x="3177517" y="3288847"/>
            <a:ext cx="6597104"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Project-based approach</a:t>
            </a:r>
            <a:endParaRPr lang="en-US" sz="2000" dirty="0"/>
          </a:p>
        </p:txBody>
      </p:sp>
      <p:sp>
        <p:nvSpPr>
          <p:cNvPr id="52" name="Rectangle 51"/>
          <p:cNvSpPr/>
          <p:nvPr/>
        </p:nvSpPr>
        <p:spPr>
          <a:xfrm>
            <a:off x="3177517" y="3828146"/>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Well-structured project team</a:t>
            </a:r>
            <a:endParaRPr lang="en-US" sz="2000" dirty="0"/>
          </a:p>
        </p:txBody>
      </p:sp>
      <p:sp>
        <p:nvSpPr>
          <p:cNvPr id="64" name="Rectangle 63"/>
          <p:cNvSpPr/>
          <p:nvPr/>
        </p:nvSpPr>
        <p:spPr>
          <a:xfrm>
            <a:off x="3177517" y="4367366"/>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Clear problem-solving framework</a:t>
            </a:r>
            <a:endParaRPr lang="en-US" sz="2000" dirty="0"/>
          </a:p>
        </p:txBody>
      </p:sp>
      <p:sp>
        <p:nvSpPr>
          <p:cNvPr id="65" name="Rectangle 64"/>
          <p:cNvSpPr/>
          <p:nvPr/>
        </p:nvSpPr>
        <p:spPr>
          <a:xfrm>
            <a:off x="3177517" y="4905041"/>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Systematic human resource development</a:t>
            </a:r>
            <a:endParaRPr lang="en-US" sz="2000" dirty="0"/>
          </a:p>
        </p:txBody>
      </p:sp>
      <p:sp>
        <p:nvSpPr>
          <p:cNvPr id="66" name="Rectangle 65"/>
          <p:cNvSpPr/>
          <p:nvPr/>
        </p:nvSpPr>
        <p:spPr>
          <a:xfrm>
            <a:off x="3177517" y="5444261"/>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Project tied to bottom line</a:t>
            </a:r>
            <a:endParaRPr lang="en-US" sz="2000" dirty="0"/>
          </a:p>
        </p:txBody>
      </p:sp>
    </p:spTree>
    <p:extLst>
      <p:ext uri="{BB962C8B-B14F-4D97-AF65-F5344CB8AC3E}">
        <p14:creationId xmlns:p14="http://schemas.microsoft.com/office/powerpoint/2010/main" val="14217454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73"/>
                                        </p:tgtEl>
                                      </p:cBhvr>
                                    </p:animEffect>
                                    <p:set>
                                      <p:cBhvr>
                                        <p:cTn id="10" dur="1" fill="hold">
                                          <p:stCondLst>
                                            <p:cond delay="999"/>
                                          </p:stCondLst>
                                        </p:cTn>
                                        <p:tgtEl>
                                          <p:spTgt spid="7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1000"/>
                                        <p:tgtEl>
                                          <p:spTgt spid="32"/>
                                        </p:tgtEl>
                                      </p:cBhvr>
                                    </p:animEffect>
                                    <p:set>
                                      <p:cBhvr>
                                        <p:cTn id="13" dur="1" fill="hold">
                                          <p:stCondLst>
                                            <p:cond delay="999"/>
                                          </p:stCondLst>
                                        </p:cTn>
                                        <p:tgtEl>
                                          <p:spTgt spid="32"/>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1000"/>
                                        <p:tgtEl>
                                          <p:spTgt spid="53"/>
                                        </p:tgtEl>
                                      </p:cBhvr>
                                    </p:animEffect>
                                    <p:set>
                                      <p:cBhvr>
                                        <p:cTn id="16" dur="1" fill="hold">
                                          <p:stCondLst>
                                            <p:cond delay="999"/>
                                          </p:stCondLst>
                                        </p:cTn>
                                        <p:tgtEl>
                                          <p:spTgt spid="53"/>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1000"/>
                                        <p:tgtEl>
                                          <p:spTgt spid="42"/>
                                        </p:tgtEl>
                                      </p:cBhvr>
                                    </p:animEffect>
                                    <p:set>
                                      <p:cBhvr>
                                        <p:cTn id="19" dur="1" fill="hold">
                                          <p:stCondLst>
                                            <p:cond delay="999"/>
                                          </p:stCondLst>
                                        </p:cTn>
                                        <p:tgtEl>
                                          <p:spTgt spid="42"/>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1000"/>
                                        <p:tgtEl>
                                          <p:spTgt spid="54"/>
                                        </p:tgtEl>
                                      </p:cBhvr>
                                    </p:animEffect>
                                    <p:set>
                                      <p:cBhvr>
                                        <p:cTn id="22" dur="1" fill="hold">
                                          <p:stCondLst>
                                            <p:cond delay="999"/>
                                          </p:stCondLst>
                                        </p:cTn>
                                        <p:tgtEl>
                                          <p:spTgt spid="54"/>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1000"/>
                                        <p:tgtEl>
                                          <p:spTgt spid="74"/>
                                        </p:tgtEl>
                                      </p:cBhvr>
                                    </p:animEffect>
                                    <p:set>
                                      <p:cBhvr>
                                        <p:cTn id="25" dur="1" fill="hold">
                                          <p:stCondLst>
                                            <p:cond delay="999"/>
                                          </p:stCondLst>
                                        </p:cTn>
                                        <p:tgtEl>
                                          <p:spTgt spid="74"/>
                                        </p:tgtEl>
                                        <p:attrNameLst>
                                          <p:attrName>style.visibility</p:attrName>
                                        </p:attrNameLst>
                                      </p:cBhvr>
                                      <p:to>
                                        <p:strVal val="hidden"/>
                                      </p:to>
                                    </p:set>
                                  </p:childTnLst>
                                </p:cTn>
                              </p:par>
                            </p:childTnLst>
                          </p:cTn>
                        </p:par>
                        <p:par>
                          <p:cTn id="26" fill="hold">
                            <p:stCondLst>
                              <p:cond delay="1000"/>
                            </p:stCondLst>
                            <p:childTnLst>
                              <p:par>
                                <p:cTn id="27" presetID="2" presetClass="entr" presetSubtype="2" decel="100000"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1000" fill="hold"/>
                                        <p:tgtEl>
                                          <p:spTgt spid="48"/>
                                        </p:tgtEl>
                                        <p:attrNameLst>
                                          <p:attrName>ppt_x</p:attrName>
                                        </p:attrNameLst>
                                      </p:cBhvr>
                                      <p:tavLst>
                                        <p:tav tm="0">
                                          <p:val>
                                            <p:strVal val="1+#ppt_w/2"/>
                                          </p:val>
                                        </p:tav>
                                        <p:tav tm="100000">
                                          <p:val>
                                            <p:strVal val="#ppt_x"/>
                                          </p:val>
                                        </p:tav>
                                      </p:tavLst>
                                    </p:anim>
                                    <p:anim calcmode="lin" valueType="num">
                                      <p:cBhvr additive="base">
                                        <p:cTn id="30" dur="1000" fill="hold"/>
                                        <p:tgtEl>
                                          <p:spTgt spid="48"/>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1000" fill="hold"/>
                                        <p:tgtEl>
                                          <p:spTgt spid="49"/>
                                        </p:tgtEl>
                                        <p:attrNameLst>
                                          <p:attrName>ppt_x</p:attrName>
                                        </p:attrNameLst>
                                      </p:cBhvr>
                                      <p:tavLst>
                                        <p:tav tm="0">
                                          <p:val>
                                            <p:strVal val="1+#ppt_w/2"/>
                                          </p:val>
                                        </p:tav>
                                        <p:tav tm="100000">
                                          <p:val>
                                            <p:strVal val="#ppt_x"/>
                                          </p:val>
                                        </p:tav>
                                      </p:tavLst>
                                    </p:anim>
                                    <p:anim calcmode="lin" valueType="num">
                                      <p:cBhvr additive="base">
                                        <p:cTn id="34" dur="1000" fill="hold"/>
                                        <p:tgtEl>
                                          <p:spTgt spid="49"/>
                                        </p:tgtEl>
                                        <p:attrNameLst>
                                          <p:attrName>ppt_y</p:attrName>
                                        </p:attrNameLst>
                                      </p:cBhvr>
                                      <p:tavLst>
                                        <p:tav tm="0">
                                          <p:val>
                                            <p:strVal val="#ppt_y"/>
                                          </p:val>
                                        </p:tav>
                                        <p:tav tm="100000">
                                          <p:val>
                                            <p:strVal val="#ppt_y"/>
                                          </p:val>
                                        </p:tav>
                                      </p:tavLst>
                                    </p:anim>
                                  </p:childTnLst>
                                </p:cTn>
                              </p:par>
                            </p:childTnLst>
                          </p:cTn>
                        </p:par>
                        <p:par>
                          <p:cTn id="35" fill="hold">
                            <p:stCondLst>
                              <p:cond delay="2250"/>
                            </p:stCondLst>
                            <p:childTnLst>
                              <p:par>
                                <p:cTn id="36" presetID="2" presetClass="entr" presetSubtype="2" decel="100000" fill="hold" grpId="0" nodeType="afterEffect">
                                  <p:stCondLst>
                                    <p:cond delay="0"/>
                                  </p:stCondLst>
                                  <p:childTnLst>
                                    <p:set>
                                      <p:cBhvr>
                                        <p:cTn id="37" dur="1" fill="hold">
                                          <p:stCondLst>
                                            <p:cond delay="0"/>
                                          </p:stCondLst>
                                        </p:cTn>
                                        <p:tgtEl>
                                          <p:spTgt spid="50"/>
                                        </p:tgtEl>
                                        <p:attrNameLst>
                                          <p:attrName>style.visibility</p:attrName>
                                        </p:attrNameLst>
                                      </p:cBhvr>
                                      <p:to>
                                        <p:strVal val="visible"/>
                                      </p:to>
                                    </p:set>
                                    <p:anim calcmode="lin" valueType="num">
                                      <p:cBhvr additive="base">
                                        <p:cTn id="38" dur="1000" fill="hold"/>
                                        <p:tgtEl>
                                          <p:spTgt spid="50"/>
                                        </p:tgtEl>
                                        <p:attrNameLst>
                                          <p:attrName>ppt_x</p:attrName>
                                        </p:attrNameLst>
                                      </p:cBhvr>
                                      <p:tavLst>
                                        <p:tav tm="0">
                                          <p:val>
                                            <p:strVal val="1+#ppt_w/2"/>
                                          </p:val>
                                        </p:tav>
                                        <p:tav tm="100000">
                                          <p:val>
                                            <p:strVal val="#ppt_x"/>
                                          </p:val>
                                        </p:tav>
                                      </p:tavLst>
                                    </p:anim>
                                    <p:anim calcmode="lin" valueType="num">
                                      <p:cBhvr additive="base">
                                        <p:cTn id="39" dur="1000" fill="hold"/>
                                        <p:tgtEl>
                                          <p:spTgt spid="50"/>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1000" fill="hold"/>
                                        <p:tgtEl>
                                          <p:spTgt spid="51"/>
                                        </p:tgtEl>
                                        <p:attrNameLst>
                                          <p:attrName>ppt_x</p:attrName>
                                        </p:attrNameLst>
                                      </p:cBhvr>
                                      <p:tavLst>
                                        <p:tav tm="0">
                                          <p:val>
                                            <p:strVal val="1+#ppt_w/2"/>
                                          </p:val>
                                        </p:tav>
                                        <p:tav tm="100000">
                                          <p:val>
                                            <p:strVal val="#ppt_x"/>
                                          </p:val>
                                        </p:tav>
                                      </p:tavLst>
                                    </p:anim>
                                    <p:anim calcmode="lin" valueType="num">
                                      <p:cBhvr additive="base">
                                        <p:cTn id="43" dur="1000" fill="hold"/>
                                        <p:tgtEl>
                                          <p:spTgt spid="51"/>
                                        </p:tgtEl>
                                        <p:attrNameLst>
                                          <p:attrName>ppt_y</p:attrName>
                                        </p:attrNameLst>
                                      </p:cBhvr>
                                      <p:tavLst>
                                        <p:tav tm="0">
                                          <p:val>
                                            <p:strVal val="#ppt_y"/>
                                          </p:val>
                                        </p:tav>
                                        <p:tav tm="100000">
                                          <p:val>
                                            <p:strVal val="#ppt_y"/>
                                          </p:val>
                                        </p:tav>
                                      </p:tavLst>
                                    </p:anim>
                                  </p:childTnLst>
                                </p:cTn>
                              </p:par>
                            </p:childTnLst>
                          </p:cTn>
                        </p:par>
                        <p:par>
                          <p:cTn id="44" fill="hold">
                            <p:stCondLst>
                              <p:cond delay="3500"/>
                            </p:stCondLst>
                            <p:childTnLst>
                              <p:par>
                                <p:cTn id="45" presetID="2" presetClass="entr" presetSubtype="2" decel="100000" fill="hold" grpId="0" nodeType="afterEffect">
                                  <p:stCondLst>
                                    <p:cond delay="20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1000" fill="hold"/>
                                        <p:tgtEl>
                                          <p:spTgt spid="52"/>
                                        </p:tgtEl>
                                        <p:attrNameLst>
                                          <p:attrName>ppt_x</p:attrName>
                                        </p:attrNameLst>
                                      </p:cBhvr>
                                      <p:tavLst>
                                        <p:tav tm="0">
                                          <p:val>
                                            <p:strVal val="1+#ppt_w/2"/>
                                          </p:val>
                                        </p:tav>
                                        <p:tav tm="100000">
                                          <p:val>
                                            <p:strVal val="#ppt_x"/>
                                          </p:val>
                                        </p:tav>
                                      </p:tavLst>
                                    </p:anim>
                                    <p:anim calcmode="lin" valueType="num">
                                      <p:cBhvr additive="base">
                                        <p:cTn id="48" dur="1000" fill="hold"/>
                                        <p:tgtEl>
                                          <p:spTgt spid="52"/>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1000" fill="hold"/>
                                        <p:tgtEl>
                                          <p:spTgt spid="64"/>
                                        </p:tgtEl>
                                        <p:attrNameLst>
                                          <p:attrName>ppt_x</p:attrName>
                                        </p:attrNameLst>
                                      </p:cBhvr>
                                      <p:tavLst>
                                        <p:tav tm="0">
                                          <p:val>
                                            <p:strVal val="1+#ppt_w/2"/>
                                          </p:val>
                                        </p:tav>
                                        <p:tav tm="100000">
                                          <p:val>
                                            <p:strVal val="#ppt_x"/>
                                          </p:val>
                                        </p:tav>
                                      </p:tavLst>
                                    </p:anim>
                                    <p:anim calcmode="lin" valueType="num">
                                      <p:cBhvr additive="base">
                                        <p:cTn id="52" dur="1000" fill="hold"/>
                                        <p:tgtEl>
                                          <p:spTgt spid="64"/>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20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1000" fill="hold"/>
                                        <p:tgtEl>
                                          <p:spTgt spid="65"/>
                                        </p:tgtEl>
                                        <p:attrNameLst>
                                          <p:attrName>ppt_x</p:attrName>
                                        </p:attrNameLst>
                                      </p:cBhvr>
                                      <p:tavLst>
                                        <p:tav tm="0">
                                          <p:val>
                                            <p:strVal val="1+#ppt_w/2"/>
                                          </p:val>
                                        </p:tav>
                                        <p:tav tm="100000">
                                          <p:val>
                                            <p:strVal val="#ppt_x"/>
                                          </p:val>
                                        </p:tav>
                                      </p:tavLst>
                                    </p:anim>
                                    <p:anim calcmode="lin" valueType="num">
                                      <p:cBhvr additive="base">
                                        <p:cTn id="56" dur="1000" fill="hold"/>
                                        <p:tgtEl>
                                          <p:spTgt spid="65"/>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anim calcmode="lin" valueType="num">
                                      <p:cBhvr additive="base">
                                        <p:cTn id="59" dur="1000" fill="hold"/>
                                        <p:tgtEl>
                                          <p:spTgt spid="66"/>
                                        </p:tgtEl>
                                        <p:attrNameLst>
                                          <p:attrName>ppt_x</p:attrName>
                                        </p:attrNameLst>
                                      </p:cBhvr>
                                      <p:tavLst>
                                        <p:tav tm="0">
                                          <p:val>
                                            <p:strVal val="1+#ppt_w/2"/>
                                          </p:val>
                                        </p:tav>
                                        <p:tav tm="100000">
                                          <p:val>
                                            <p:strVal val="#ppt_x"/>
                                          </p:val>
                                        </p:tav>
                                      </p:tavLst>
                                    </p:anim>
                                    <p:anim calcmode="lin" valueType="num">
                                      <p:cBhvr additive="base">
                                        <p:cTn id="60" dur="10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74" grpId="0"/>
      <p:bldP spid="48" grpId="0" animBg="1"/>
      <p:bldP spid="49" grpId="0" animBg="1"/>
      <p:bldP spid="50" grpId="0" animBg="1"/>
      <p:bldP spid="51" grpId="0" animBg="1"/>
      <p:bldP spid="52" grpId="0" animBg="1"/>
      <p:bldP spid="64" grpId="0" animBg="1"/>
      <p:bldP spid="65" grpId="0" animBg="1"/>
      <p:bldP spid="6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val 66"/>
          <p:cNvSpPr/>
          <p:nvPr/>
        </p:nvSpPr>
        <p:spPr>
          <a:xfrm>
            <a:off x="2595802" y="4497479"/>
            <a:ext cx="1240615" cy="1240615"/>
          </a:xfrm>
          <a:prstGeom prst="ellipse">
            <a:avLst/>
          </a:prstGeom>
          <a:blipFill>
            <a:blip r:embed="rId2">
              <a:extLst>
                <a:ext uri="{28A0092B-C50C-407E-A947-70E740481C1C}">
                  <a14:useLocalDpi xmlns:a14="http://schemas.microsoft.com/office/drawing/2010/main" val="0"/>
                </a:ext>
              </a:extLst>
            </a:blip>
            <a:srcRect/>
            <a:stretch>
              <a:fillRect l="-17000" r="-17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6" name="Oval 65"/>
          <p:cNvSpPr/>
          <p:nvPr/>
        </p:nvSpPr>
        <p:spPr>
          <a:xfrm>
            <a:off x="2571645" y="2915920"/>
            <a:ext cx="1255658" cy="1255658"/>
          </a:xfrm>
          <a:prstGeom prst="ellipse">
            <a:avLst/>
          </a:prstGeom>
          <a:blipFill>
            <a:blip r:embed="rId3">
              <a:extLst>
                <a:ext uri="{28A0092B-C50C-407E-A947-70E740481C1C}">
                  <a14:useLocalDpi xmlns:a14="http://schemas.microsoft.com/office/drawing/2010/main" val="0"/>
                </a:ext>
              </a:extLst>
            </a:blip>
            <a:srcRect/>
            <a:stretch>
              <a:fillRect l="-80000" r="-80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5" name="Oval 64"/>
          <p:cNvSpPr/>
          <p:nvPr/>
        </p:nvSpPr>
        <p:spPr>
          <a:xfrm>
            <a:off x="2536870" y="1326004"/>
            <a:ext cx="1299547" cy="1305517"/>
          </a:xfrm>
          <a:prstGeom prst="ellipse">
            <a:avLst/>
          </a:prstGeom>
          <a:blipFill>
            <a:blip r:embed="rId4">
              <a:extLst>
                <a:ext uri="{28A0092B-C50C-407E-A947-70E740481C1C}">
                  <a14:useLocalDpi xmlns:a14="http://schemas.microsoft.com/office/drawing/2010/main" val="0"/>
                </a:ext>
              </a:extLst>
            </a:blip>
            <a:srcRect/>
            <a:stretch>
              <a:fillRect l="-17000" r="-17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8" name="Rectangle 17"/>
          <p:cNvSpPr/>
          <p:nvPr/>
        </p:nvSpPr>
        <p:spPr>
          <a:xfrm>
            <a:off x="7015654" y="981804"/>
            <a:ext cx="5044967" cy="344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FF"/>
                </a:solidFill>
              </a:rPr>
              <a:t>Opportunities</a:t>
            </a:r>
            <a:endParaRPr lang="en-US" dirty="0">
              <a:solidFill>
                <a:srgbClr val="FFFFFF"/>
              </a:solidFill>
            </a:endParaRPr>
          </a:p>
        </p:txBody>
      </p:sp>
      <p:sp>
        <p:nvSpPr>
          <p:cNvPr id="19" name="Rectangle 18"/>
          <p:cNvSpPr/>
          <p:nvPr/>
        </p:nvSpPr>
        <p:spPr>
          <a:xfrm flipH="1">
            <a:off x="7015655" y="1371793"/>
            <a:ext cx="5044966" cy="3105913"/>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pPr marL="285750" lvl="0" indent="-285750">
              <a:lnSpc>
                <a:spcPct val="150000"/>
              </a:lnSpc>
              <a:buFont typeface="Arial" pitchFamily="34" charset="0"/>
              <a:buChar char="•"/>
            </a:pPr>
            <a:r>
              <a:rPr lang="vi-VN" sz="1600" dirty="0"/>
              <a:t>Highly competitive market and demanding </a:t>
            </a:r>
            <a:r>
              <a:rPr lang="vi-VN" sz="1600" dirty="0" smtClean="0"/>
              <a:t>customers</a:t>
            </a:r>
            <a:endParaRPr lang="en-US" sz="1600" dirty="0" smtClean="0"/>
          </a:p>
          <a:p>
            <a:pPr marL="285750" indent="-285750">
              <a:lnSpc>
                <a:spcPct val="150000"/>
              </a:lnSpc>
              <a:buFont typeface="Arial" pitchFamily="34" charset="0"/>
              <a:buChar char="•"/>
            </a:pPr>
            <a:r>
              <a:rPr lang="vi-VN" sz="1600" dirty="0"/>
              <a:t>Fast development of information and data mining technologies</a:t>
            </a:r>
            <a:endParaRPr lang="en-US" sz="1600" dirty="0"/>
          </a:p>
          <a:p>
            <a:pPr marL="285750" indent="-285750">
              <a:lnSpc>
                <a:spcPct val="150000"/>
              </a:lnSpc>
              <a:buFont typeface="Arial" pitchFamily="34" charset="0"/>
              <a:buChar char="•"/>
            </a:pPr>
            <a:r>
              <a:rPr lang="vi-VN" sz="1600" dirty="0"/>
              <a:t>Growing research interest in </a:t>
            </a:r>
            <a:r>
              <a:rPr lang="vi-VN" sz="1600" dirty="0" smtClean="0"/>
              <a:t>quality </a:t>
            </a:r>
            <a:r>
              <a:rPr lang="vi-VN" sz="1600" dirty="0"/>
              <a:t>and reliability </a:t>
            </a:r>
            <a:r>
              <a:rPr lang="vi-VN" sz="1600" dirty="0" smtClean="0"/>
              <a:t>engineering</a:t>
            </a:r>
            <a:endParaRPr lang="en-US" sz="1600" dirty="0" smtClean="0"/>
          </a:p>
          <a:p>
            <a:pPr marL="285750" lvl="0" indent="-285750">
              <a:lnSpc>
                <a:spcPct val="150000"/>
              </a:lnSpc>
              <a:buFont typeface="Arial" pitchFamily="34" charset="0"/>
              <a:buChar char="•"/>
            </a:pPr>
            <a:r>
              <a:rPr lang="vi-VN" sz="1600" dirty="0" smtClean="0"/>
              <a:t>Previous </a:t>
            </a:r>
            <a:r>
              <a:rPr lang="vi-VN" sz="1600" dirty="0"/>
              <a:t>implementation of quality programs has laid foundation for the easy adoption of Six Sigma</a:t>
            </a:r>
            <a:endParaRPr lang="en-US" sz="1600" dirty="0"/>
          </a:p>
          <a:p>
            <a:pPr marL="285750" indent="-285750">
              <a:lnSpc>
                <a:spcPct val="150000"/>
              </a:lnSpc>
              <a:buFont typeface="Arial" pitchFamily="34" charset="0"/>
              <a:buChar char="•"/>
            </a:pPr>
            <a:endParaRPr lang="en-US" sz="1600" dirty="0"/>
          </a:p>
          <a:p>
            <a:pPr marL="285750" lvl="0" indent="-285750">
              <a:lnSpc>
                <a:spcPct val="150000"/>
              </a:lnSpc>
              <a:buFont typeface="Arial" pitchFamily="34" charset="0"/>
              <a:buChar char="•"/>
            </a:pPr>
            <a:endParaRPr lang="en-US" sz="1600" dirty="0"/>
          </a:p>
        </p:txBody>
      </p:sp>
      <p:sp>
        <p:nvSpPr>
          <p:cNvPr id="20" name="Rectangle 19"/>
          <p:cNvSpPr/>
          <p:nvPr/>
        </p:nvSpPr>
        <p:spPr>
          <a:xfrm>
            <a:off x="7015655" y="4517252"/>
            <a:ext cx="5044966" cy="344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FF"/>
                </a:solidFill>
              </a:rPr>
              <a:t>Threats</a:t>
            </a:r>
            <a:endParaRPr lang="en-US" dirty="0">
              <a:solidFill>
                <a:srgbClr val="FFFFFF"/>
              </a:solidFill>
            </a:endParaRPr>
          </a:p>
        </p:txBody>
      </p:sp>
      <p:sp>
        <p:nvSpPr>
          <p:cNvPr id="21" name="Rectangle 20"/>
          <p:cNvSpPr/>
          <p:nvPr/>
        </p:nvSpPr>
        <p:spPr>
          <a:xfrm flipH="1">
            <a:off x="7015655" y="4921218"/>
            <a:ext cx="5044966" cy="1301987"/>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pPr marL="285750" lvl="0" indent="-285750">
              <a:lnSpc>
                <a:spcPct val="150000"/>
              </a:lnSpc>
              <a:buFont typeface="Arial" pitchFamily="34" charset="0"/>
              <a:buChar char="•"/>
            </a:pPr>
            <a:r>
              <a:rPr lang="vi-VN" sz="1600" dirty="0"/>
              <a:t>Resistance to </a:t>
            </a:r>
            <a:r>
              <a:rPr lang="vi-VN" sz="1600" dirty="0" smtClean="0"/>
              <a:t>change</a:t>
            </a:r>
            <a:endParaRPr lang="en-US" sz="1600" dirty="0" smtClean="0"/>
          </a:p>
          <a:p>
            <a:pPr marL="285750" indent="-285750">
              <a:lnSpc>
                <a:spcPct val="150000"/>
              </a:lnSpc>
              <a:buFont typeface="Arial" pitchFamily="34" charset="0"/>
              <a:buChar char="•"/>
            </a:pPr>
            <a:r>
              <a:rPr lang="vi-VN" sz="1600" dirty="0"/>
              <a:t>Highly competitive job market</a:t>
            </a:r>
            <a:endParaRPr lang="en-US" sz="1600" dirty="0"/>
          </a:p>
          <a:p>
            <a:pPr marL="285750" indent="-285750">
              <a:lnSpc>
                <a:spcPct val="150000"/>
              </a:lnSpc>
              <a:buFont typeface="Arial" pitchFamily="34" charset="0"/>
              <a:buChar char="•"/>
            </a:pPr>
            <a:r>
              <a:rPr lang="vi-VN" sz="1600" dirty="0"/>
              <a:t>Cyclical economic conditions</a:t>
            </a:r>
            <a:endParaRPr lang="en-US" sz="1600" dirty="0"/>
          </a:p>
          <a:p>
            <a:pPr marL="285750" lvl="0" indent="-285750">
              <a:lnSpc>
                <a:spcPct val="150000"/>
              </a:lnSpc>
              <a:buFont typeface="Arial" pitchFamily="34" charset="0"/>
              <a:buChar char="•"/>
            </a:pPr>
            <a:endParaRPr lang="en-US" sz="1600" dirty="0"/>
          </a:p>
        </p:txBody>
      </p:sp>
      <p:cxnSp>
        <p:nvCxnSpPr>
          <p:cNvPr id="23" name="Straight Arrow Connector 22"/>
          <p:cNvCxnSpPr/>
          <p:nvPr/>
        </p:nvCxnSpPr>
        <p:spPr>
          <a:xfrm>
            <a:off x="816004" y="1985755"/>
            <a:ext cx="1740253" cy="1557994"/>
          </a:xfrm>
          <a:prstGeom prst="straightConnector1">
            <a:avLst/>
          </a:prstGeom>
          <a:ln w="381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91647" y="2058361"/>
            <a:ext cx="1788965" cy="2970776"/>
          </a:xfrm>
          <a:prstGeom prst="straightConnector1">
            <a:avLst/>
          </a:prstGeom>
          <a:ln w="381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99160" y="1948516"/>
            <a:ext cx="1657097" cy="37239"/>
          </a:xfrm>
          <a:prstGeom prst="straightConnector1">
            <a:avLst/>
          </a:prstGeom>
          <a:ln w="381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flipH="1">
            <a:off x="1926730" y="981804"/>
            <a:ext cx="4828173" cy="5231258"/>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endParaRPr lang="en-US" sz="1400" dirty="0">
              <a:solidFill>
                <a:srgbClr val="363535"/>
              </a:solidFill>
              <a:ea typeface="Segoe UI" pitchFamily="34" charset="0"/>
              <a:cs typeface="Segoe UI" pitchFamily="34" charset="0"/>
            </a:endParaRPr>
          </a:p>
          <a:p>
            <a:endParaRPr lang="en-US" sz="1400" dirty="0" smtClean="0">
              <a:solidFill>
                <a:srgbClr val="363535"/>
              </a:solidFill>
              <a:ea typeface="Segoe UI" pitchFamily="34" charset="0"/>
              <a:cs typeface="Segoe UI" pitchFamily="34" charset="0"/>
            </a:endParaRPr>
          </a:p>
          <a:p>
            <a:pPr marL="233363" indent="-233363">
              <a:buFont typeface="Arial" pitchFamily="34" charset="0"/>
              <a:buChar char="•"/>
            </a:pPr>
            <a:endParaRPr lang="en-US" sz="1400" dirty="0">
              <a:solidFill>
                <a:srgbClr val="363535"/>
              </a:solidFill>
              <a:ea typeface="Segoe UI" pitchFamily="34" charset="0"/>
              <a:cs typeface="Segoe UI" pitchFamily="34" charset="0"/>
            </a:endParaRPr>
          </a:p>
        </p:txBody>
      </p:sp>
      <p:sp>
        <p:nvSpPr>
          <p:cNvPr id="59" name="Rectangle 58"/>
          <p:cNvSpPr/>
          <p:nvPr/>
        </p:nvSpPr>
        <p:spPr>
          <a:xfrm>
            <a:off x="3980800" y="1783918"/>
            <a:ext cx="1852045" cy="369332"/>
          </a:xfrm>
          <a:prstGeom prst="rect">
            <a:avLst/>
          </a:prstGeom>
        </p:spPr>
        <p:txBody>
          <a:bodyPr wrap="none">
            <a:spAutoFit/>
          </a:bodyPr>
          <a:lstStyle/>
          <a:p>
            <a:pPr lvl="0"/>
            <a:r>
              <a:rPr lang="vi-VN" dirty="0"/>
              <a:t>High investment</a:t>
            </a:r>
            <a:endParaRPr lang="en-US" dirty="0"/>
          </a:p>
        </p:txBody>
      </p:sp>
      <p:sp>
        <p:nvSpPr>
          <p:cNvPr id="61" name="Rectangle 60"/>
          <p:cNvSpPr/>
          <p:nvPr/>
        </p:nvSpPr>
        <p:spPr>
          <a:xfrm>
            <a:off x="4101177" y="3274267"/>
            <a:ext cx="2722747" cy="646331"/>
          </a:xfrm>
          <a:prstGeom prst="rect">
            <a:avLst/>
          </a:prstGeom>
        </p:spPr>
        <p:txBody>
          <a:bodyPr wrap="square">
            <a:spAutoFit/>
          </a:bodyPr>
          <a:lstStyle/>
          <a:p>
            <a:pPr lvl="0"/>
            <a:r>
              <a:rPr lang="vi-VN" dirty="0"/>
              <a:t>Highly dependent on corporate culture</a:t>
            </a:r>
            <a:endParaRPr lang="en-US" dirty="0"/>
          </a:p>
        </p:txBody>
      </p:sp>
      <p:sp>
        <p:nvSpPr>
          <p:cNvPr id="62" name="Rectangle 61"/>
          <p:cNvSpPr/>
          <p:nvPr/>
        </p:nvSpPr>
        <p:spPr>
          <a:xfrm>
            <a:off x="4022557" y="4819954"/>
            <a:ext cx="2732347" cy="646331"/>
          </a:xfrm>
          <a:prstGeom prst="rect">
            <a:avLst/>
          </a:prstGeom>
        </p:spPr>
        <p:txBody>
          <a:bodyPr wrap="square">
            <a:spAutoFit/>
          </a:bodyPr>
          <a:lstStyle/>
          <a:p>
            <a:pPr lvl="0"/>
            <a:r>
              <a:rPr lang="vi-VN" dirty="0"/>
              <a:t>No uniformly accepted standards</a:t>
            </a:r>
            <a:endParaRPr lang="en-US" dirty="0"/>
          </a:p>
        </p:txBody>
      </p:sp>
      <p:sp>
        <p:nvSpPr>
          <p:cNvPr id="4097" name="Rectangle 4096"/>
          <p:cNvSpPr/>
          <p:nvPr/>
        </p:nvSpPr>
        <p:spPr>
          <a:xfrm>
            <a:off x="-77522" y="1541945"/>
            <a:ext cx="1720536" cy="400110"/>
          </a:xfrm>
          <a:prstGeom prst="rect">
            <a:avLst/>
          </a:prstGeom>
        </p:spPr>
        <p:txBody>
          <a:bodyPr wrap="none">
            <a:spAutoFit/>
          </a:bodyPr>
          <a:lstStyle/>
          <a:p>
            <a:pPr algn="ctr"/>
            <a:r>
              <a:rPr lang="en-US" sz="2000" b="1" dirty="0" smtClean="0">
                <a:solidFill>
                  <a:srgbClr val="FFFFFF"/>
                </a:solidFill>
                <a:latin typeface="Segoe Semibold" pitchFamily="34" charset="0"/>
                <a:cs typeface="Arial" pitchFamily="34" charset="0"/>
              </a:rPr>
              <a:t>Weaknesses</a:t>
            </a:r>
            <a:endParaRPr lang="en-US" sz="2000" b="1" dirty="0">
              <a:solidFill>
                <a:srgbClr val="FFFFFF"/>
              </a:solidFill>
              <a:latin typeface="Segoe Semibold" pitchFamily="34" charset="0"/>
              <a:cs typeface="Arial" pitchFamily="34" charset="0"/>
            </a:endParaRPr>
          </a:p>
        </p:txBody>
      </p:sp>
    </p:spTree>
    <p:extLst>
      <p:ext uri="{BB962C8B-B14F-4D97-AF65-F5344CB8AC3E}">
        <p14:creationId xmlns:p14="http://schemas.microsoft.com/office/powerpoint/2010/main" val="15327175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1"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up)">
                                      <p:cBhvr>
                                        <p:cTn id="10" dur="1000"/>
                                        <p:tgtEl>
                                          <p:spTgt spid="24"/>
                                        </p:tgtEl>
                                      </p:cBhvr>
                                    </p:animEffect>
                                  </p:childTnLst>
                                </p:cTn>
                              </p:par>
                              <p:par>
                                <p:cTn id="11" presetID="22" presetClass="entr" presetSubtype="8"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10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1000"/>
                                        <p:tgtEl>
                                          <p:spTgt spid="6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1000"/>
                                        <p:tgtEl>
                                          <p:spTgt spid="59"/>
                                        </p:tgtEl>
                                      </p:cBhvr>
                                    </p:animEffect>
                                  </p:childTnLst>
                                </p:cTn>
                              </p:par>
                              <p:par>
                                <p:cTn id="20" presetID="10" presetClass="entr" presetSubtype="0" fill="hold"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1000"/>
                                        <p:tgtEl>
                                          <p:spTgt spid="6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1000"/>
                                        <p:tgtEl>
                                          <p:spTgt spid="61"/>
                                        </p:tgtEl>
                                      </p:cBhvr>
                                    </p:animEffect>
                                  </p:childTnLst>
                                </p:cTn>
                              </p:par>
                              <p:par>
                                <p:cTn id="26" presetID="10" presetClass="entr" presetSubtype="0" fill="hold" nodeType="with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1000"/>
                                        <p:tgtEl>
                                          <p:spTgt spid="6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1000"/>
                                        <p:tgtEl>
                                          <p:spTgt spid="6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59" grpId="0"/>
      <p:bldP spid="61" grpId="0"/>
      <p:bldP spid="6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4"/>
          <p:cNvSpPr txBox="1">
            <a:spLocks/>
          </p:cNvSpPr>
          <p:nvPr/>
        </p:nvSpPr>
        <p:spPr>
          <a:xfrm>
            <a:off x="274638" y="3962985"/>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dirty="0" smtClean="0">
                <a:solidFill>
                  <a:schemeClr val="bg1"/>
                </a:solidFill>
              </a:rPr>
              <a:t>Khang Huynh</a:t>
            </a:r>
          </a:p>
        </p:txBody>
      </p:sp>
      <p:sp>
        <p:nvSpPr>
          <p:cNvPr id="11" name="Title 3"/>
          <p:cNvSpPr txBox="1">
            <a:spLocks/>
          </p:cNvSpPr>
          <p:nvPr/>
        </p:nvSpPr>
        <p:spPr>
          <a:xfrm>
            <a:off x="274702" y="1211287"/>
            <a:ext cx="10056812" cy="2751698"/>
          </a:xfrm>
          <a:prstGeom prst="rect">
            <a:avLst/>
          </a:prstGeom>
          <a:solidFill>
            <a:schemeClr val="accent1">
              <a:lumMod val="50000"/>
            </a:schemeClr>
          </a:solidFill>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sz="6600" dirty="0" smtClean="0">
                <a:solidFill>
                  <a:schemeClr val="bg1"/>
                </a:solidFill>
              </a:rPr>
              <a:t>Six Sigma certificate</a:t>
            </a:r>
            <a:endParaRPr lang="en-US" sz="6600" dirty="0">
              <a:solidFill>
                <a:schemeClr val="bg1"/>
              </a:solidFill>
            </a:endParaRPr>
          </a:p>
        </p:txBody>
      </p:sp>
    </p:spTree>
    <p:extLst>
      <p:ext uri="{BB962C8B-B14F-4D97-AF65-F5344CB8AC3E}">
        <p14:creationId xmlns:p14="http://schemas.microsoft.com/office/powerpoint/2010/main" val="134506566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5133" y="1286017"/>
            <a:ext cx="11650799" cy="470795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sp>
        <p:nvSpPr>
          <p:cNvPr id="12" name="Rectangle 11"/>
          <p:cNvSpPr/>
          <p:nvPr/>
        </p:nvSpPr>
        <p:spPr bwMode="invGray">
          <a:xfrm>
            <a:off x="369570" y="489063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Differences between 6 sigma and criterions</a:t>
            </a:r>
            <a:endParaRPr lang="en-US" sz="3500" dirty="0">
              <a:solidFill>
                <a:schemeClr val="bg1"/>
              </a:solidFill>
              <a:latin typeface="+mj-lt"/>
            </a:endParaRPr>
          </a:p>
        </p:txBody>
      </p:sp>
      <p:sp>
        <p:nvSpPr>
          <p:cNvPr id="7" name="Rectangle 6"/>
          <p:cNvSpPr/>
          <p:nvPr/>
        </p:nvSpPr>
        <p:spPr bwMode="invGray">
          <a:xfrm>
            <a:off x="364268" y="1368739"/>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Introduction 6 sigma</a:t>
            </a:r>
            <a:endParaRPr lang="en-US" sz="3500" dirty="0">
              <a:solidFill>
                <a:schemeClr val="bg1"/>
              </a:solidFill>
              <a:latin typeface="+mj-lt"/>
            </a:endParaRPr>
          </a:p>
        </p:txBody>
      </p:sp>
      <p:sp>
        <p:nvSpPr>
          <p:cNvPr id="8" name="Rectangle 7"/>
          <p:cNvSpPr/>
          <p:nvPr/>
        </p:nvSpPr>
        <p:spPr bwMode="invGray">
          <a:xfrm>
            <a:off x="364268" y="2262576"/>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AU" sz="3500" dirty="0" smtClean="0">
                <a:solidFill>
                  <a:schemeClr val="bg1"/>
                </a:solidFill>
                <a:latin typeface="+mj-lt"/>
              </a:rPr>
              <a:t>How to implement 6 sigma</a:t>
            </a:r>
            <a:endParaRPr lang="en-AU" sz="3500" dirty="0">
              <a:solidFill>
                <a:schemeClr val="bg1"/>
              </a:solidFill>
              <a:latin typeface="+mj-lt"/>
            </a:endParaRPr>
          </a:p>
        </p:txBody>
      </p:sp>
      <p:sp>
        <p:nvSpPr>
          <p:cNvPr id="9" name="Rectangle 8"/>
          <p:cNvSpPr/>
          <p:nvPr/>
        </p:nvSpPr>
        <p:spPr bwMode="invGray">
          <a:xfrm>
            <a:off x="364268" y="315641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Strengths &amp; Weaknesses</a:t>
            </a:r>
            <a:endParaRPr lang="en-US" sz="3500" dirty="0">
              <a:solidFill>
                <a:schemeClr val="bg1"/>
              </a:solidFill>
              <a:latin typeface="+mj-lt"/>
            </a:endParaRPr>
          </a:p>
        </p:txBody>
      </p:sp>
      <p:sp>
        <p:nvSpPr>
          <p:cNvPr id="10" name="Rectangle 9"/>
          <p:cNvSpPr/>
          <p:nvPr/>
        </p:nvSpPr>
        <p:spPr bwMode="invGray">
          <a:xfrm>
            <a:off x="364268" y="4050250"/>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Certificates</a:t>
            </a:r>
            <a:endParaRPr lang="en-US" sz="3500" dirty="0">
              <a:solidFill>
                <a:schemeClr val="bg1"/>
              </a:solidFill>
              <a:latin typeface="+mj-lt"/>
            </a:endParaRPr>
          </a:p>
        </p:txBody>
      </p:sp>
      <p:sp>
        <p:nvSpPr>
          <p:cNvPr id="11" name="Title 1"/>
          <p:cNvSpPr txBox="1">
            <a:spLocks/>
          </p:cNvSpPr>
          <p:nvPr/>
        </p:nvSpPr>
        <p:spPr>
          <a:xfrm>
            <a:off x="274320" y="296897"/>
            <a:ext cx="11889564" cy="917575"/>
          </a:xfrm>
          <a:prstGeom prst="rect">
            <a:avLst/>
          </a:prstGeom>
        </p:spPr>
        <p:txBody>
          <a:bodyPr vert="horz" wrap="square" lIns="0" tIns="0" rIns="0" bIns="0" rtlCol="0" anchor="b" anchorCtr="0">
            <a:noAutofit/>
          </a:bodyPr>
          <a:lstStyle>
            <a:lvl1pPr algn="l" defTabSz="913022" rtl="0" eaLnBrk="1" latinLnBrk="0" hangingPunct="1">
              <a:lnSpc>
                <a:spcPct val="90000"/>
              </a:lnSpc>
              <a:spcBef>
                <a:spcPct val="0"/>
              </a:spcBef>
              <a:buNone/>
              <a:defRPr lang="en-US" sz="8800" b="0" kern="1200" cap="none" spc="-300" baseline="0">
                <a:ln w="3175">
                  <a:noFill/>
                </a:ln>
                <a:gradFill>
                  <a:gsLst>
                    <a:gs pos="100000">
                      <a:schemeClr val="bg1"/>
                    </a:gs>
                    <a:gs pos="0">
                      <a:schemeClr val="bg1"/>
                    </a:gs>
                  </a:gsLst>
                  <a:lin ang="5400000" scaled="0"/>
                </a:gradFill>
                <a:effectLst/>
                <a:latin typeface="+mj-lt"/>
                <a:ea typeface="+mn-ea"/>
                <a:cs typeface="Arial" charset="0"/>
              </a:defRPr>
            </a:lvl1pPr>
          </a:lstStyle>
          <a:p>
            <a:r>
              <a:rPr lang="en-US" sz="6000" dirty="0" smtClean="0"/>
              <a:t>Session Agenda</a:t>
            </a:r>
            <a:endParaRPr lang="en-US" sz="6000" dirty="0"/>
          </a:p>
        </p:txBody>
      </p:sp>
    </p:spTree>
    <p:extLst>
      <p:ext uri="{BB962C8B-B14F-4D97-AF65-F5344CB8AC3E}">
        <p14:creationId xmlns:p14="http://schemas.microsoft.com/office/powerpoint/2010/main" val="383529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7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0-#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0-#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000" fill="hold"/>
                                        <p:tgtEl>
                                          <p:spTgt spid="10"/>
                                        </p:tgtEl>
                                        <p:attrNameLst>
                                          <p:attrName>ppt_x</p:attrName>
                                        </p:attrNameLst>
                                      </p:cBhvr>
                                      <p:tavLst>
                                        <p:tav tm="0">
                                          <p:val>
                                            <p:strVal val="0-#ppt_w/2"/>
                                          </p:val>
                                        </p:tav>
                                        <p:tav tm="100000">
                                          <p:val>
                                            <p:strVal val="#ppt_x"/>
                                          </p:val>
                                        </p:tav>
                                      </p:tavLst>
                                    </p:anim>
                                    <p:anim calcmode="lin" valueType="num">
                                      <p:cBhvr additive="base">
                                        <p:cTn id="24" dur="10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3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1000" fill="hold"/>
                                        <p:tgtEl>
                                          <p:spTgt spid="12"/>
                                        </p:tgtEl>
                                        <p:attrNameLst>
                                          <p:attrName>ppt_x</p:attrName>
                                        </p:attrNameLst>
                                      </p:cBhvr>
                                      <p:tavLst>
                                        <p:tav tm="0">
                                          <p:val>
                                            <p:strVal val="0-#ppt_w/2"/>
                                          </p:val>
                                        </p:tav>
                                        <p:tav tm="100000">
                                          <p:val>
                                            <p:strVal val="#ppt_x"/>
                                          </p:val>
                                        </p:tav>
                                      </p:tavLst>
                                    </p:anim>
                                    <p:anim calcmode="lin" valueType="num">
                                      <p:cBhvr additive="base">
                                        <p:cTn id="2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 y="0"/>
            <a:ext cx="12436475" cy="6994525"/>
          </a:xfrm>
          <a:prstGeom prst="rect">
            <a:avLst/>
          </a:prstGeom>
        </p:spPr>
        <p:txBody>
          <a:bodyPr anchor="ct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a:r>
              <a:rPr lang="en-US" sz="5400" dirty="0" smtClean="0">
                <a:latin typeface="Segoe UI Light" pitchFamily="34" charset="0"/>
              </a:rPr>
              <a:t>What is the Six sigma certificates?</a:t>
            </a:r>
            <a:endParaRPr lang="en-US" sz="5400" dirty="0">
              <a:latin typeface="Segoe UI Light" pitchFamily="34" charset="0"/>
            </a:endParaRPr>
          </a:p>
        </p:txBody>
      </p:sp>
    </p:spTree>
    <p:extLst>
      <p:ext uri="{BB962C8B-B14F-4D97-AF65-F5344CB8AC3E}">
        <p14:creationId xmlns:p14="http://schemas.microsoft.com/office/powerpoint/2010/main" val="361483961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MAGNUM\Projects\Microsoft\Cloud Power FY12\Design\Icons\PNGs\IT_guy.png"/>
          <p:cNvPicPr>
            <a:picLocks noChangeAspect="1" noChangeArrowheads="1"/>
          </p:cNvPicPr>
          <p:nvPr/>
        </p:nvPicPr>
        <p:blipFill>
          <a:blip r:embed="rId3" cstate="print">
            <a:lum bright="100000"/>
          </a:blip>
          <a:srcRect/>
          <a:stretch>
            <a:fillRect/>
          </a:stretch>
        </p:blipFill>
        <p:spPr bwMode="auto">
          <a:xfrm>
            <a:off x="2112972" y="1261024"/>
            <a:ext cx="2589656" cy="2588980"/>
          </a:xfrm>
          <a:prstGeom prst="rect">
            <a:avLst/>
          </a:prstGeom>
          <a:noFill/>
        </p:spPr>
      </p:pic>
      <p:pic>
        <p:nvPicPr>
          <p:cNvPr id="15" name="Picture 2" descr="\\MAGNUM\Projects\Microsoft\Cloud Power FY12\Design\ICONS_PNG\Building.png"/>
          <p:cNvPicPr>
            <a:picLocks noChangeAspect="1" noChangeArrowheads="1"/>
          </p:cNvPicPr>
          <p:nvPr/>
        </p:nvPicPr>
        <p:blipFill rotWithShape="1">
          <a:blip r:embed="rId4" cstate="print">
            <a:biLevel thresh="25000"/>
          </a:blip>
          <a:srcRect l="12148" t="16476" b="13427"/>
          <a:stretch/>
        </p:blipFill>
        <p:spPr bwMode="auto">
          <a:xfrm>
            <a:off x="7207388" y="1261024"/>
            <a:ext cx="3286727" cy="2622472"/>
          </a:xfrm>
          <a:prstGeom prst="rect">
            <a:avLst/>
          </a:prstGeom>
          <a:noFill/>
        </p:spPr>
      </p:pic>
      <p:sp>
        <p:nvSpPr>
          <p:cNvPr id="16" name="&quot;No&quot; Symbol 15"/>
          <p:cNvSpPr/>
          <p:nvPr/>
        </p:nvSpPr>
        <p:spPr bwMode="auto">
          <a:xfrm>
            <a:off x="7769033" y="1478680"/>
            <a:ext cx="2197941" cy="2083641"/>
          </a:xfrm>
          <a:prstGeom prst="noSmoking">
            <a:avLst/>
          </a:prstGeom>
          <a:solidFill>
            <a:srgbClr val="FF006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latin typeface="Segoe UI" pitchFamily="34" charset="0"/>
              <a:ea typeface="Segoe UI" pitchFamily="34" charset="0"/>
              <a:cs typeface="Segoe UI" pitchFamily="34" charset="0"/>
            </a:endParaRPr>
          </a:p>
        </p:txBody>
      </p:sp>
      <p:sp>
        <p:nvSpPr>
          <p:cNvPr id="21" name="Rounded Rectangle 20"/>
          <p:cNvSpPr/>
          <p:nvPr/>
        </p:nvSpPr>
        <p:spPr bwMode="auto">
          <a:xfrm>
            <a:off x="622586" y="4267200"/>
            <a:ext cx="11003355" cy="1721472"/>
          </a:xfrm>
          <a:prstGeom prst="roundRect">
            <a:avLst>
              <a:gd name="adj" fmla="val 0"/>
            </a:avLst>
          </a:prstGeom>
          <a:solidFill>
            <a:schemeClr val="tx2"/>
          </a:solidFill>
          <a:ln w="12700" cap="rnd">
            <a:solidFill>
              <a:schemeClr val="bg1"/>
            </a:solidFill>
            <a:prstDash val="sysDot"/>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sp>
        <p:nvSpPr>
          <p:cNvPr id="27" name="Rectangle 26"/>
          <p:cNvSpPr/>
          <p:nvPr/>
        </p:nvSpPr>
        <p:spPr>
          <a:xfrm>
            <a:off x="622586" y="4527771"/>
            <a:ext cx="11003355" cy="1200329"/>
          </a:xfrm>
          <a:prstGeom prst="rect">
            <a:avLst/>
          </a:prstGeom>
        </p:spPr>
        <p:txBody>
          <a:bodyPr wrap="square">
            <a:spAutoFit/>
          </a:bodyPr>
          <a:lstStyle/>
          <a:p>
            <a:r>
              <a:rPr lang="vi-VN" dirty="0"/>
              <a:t>Six Sigma certification is a confirmation of an </a:t>
            </a:r>
            <a:r>
              <a:rPr lang="vi-VN" b="1" dirty="0"/>
              <a:t>individual’s</a:t>
            </a:r>
            <a:r>
              <a:rPr lang="vi-VN" dirty="0"/>
              <a:t> capabilities with respect to specific competencies. Just like any other quality certification, however, it does not indicate that an individual is capable of unlimited process improvement – just that they have completed the necessary requirements from the company granting the certification</a:t>
            </a:r>
            <a:endParaRPr lang="en-US" dirty="0"/>
          </a:p>
        </p:txBody>
      </p:sp>
    </p:spTree>
    <p:extLst>
      <p:ext uri="{BB962C8B-B14F-4D97-AF65-F5344CB8AC3E}">
        <p14:creationId xmlns:p14="http://schemas.microsoft.com/office/powerpoint/2010/main" val="32589595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900"/>
                                        <p:tgtEl>
                                          <p:spTgt spid="3"/>
                                        </p:tgtEl>
                                      </p:cBhvr>
                                    </p:animEffect>
                                  </p:childTnLst>
                                </p:cTn>
                              </p:par>
                            </p:childTnLst>
                          </p:cTn>
                        </p:par>
                        <p:par>
                          <p:cTn id="8" fill="hold">
                            <p:stCondLst>
                              <p:cond delay="9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2" presetClass="entr" presetSubtype="12" decel="10000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1000" fill="hold"/>
                                        <p:tgtEl>
                                          <p:spTgt spid="21"/>
                                        </p:tgtEl>
                                        <p:attrNameLst>
                                          <p:attrName>ppt_x</p:attrName>
                                        </p:attrNameLst>
                                      </p:cBhvr>
                                      <p:tavLst>
                                        <p:tav tm="0">
                                          <p:val>
                                            <p:strVal val="0-#ppt_w/2"/>
                                          </p:val>
                                        </p:tav>
                                        <p:tav tm="100000">
                                          <p:val>
                                            <p:strVal val="#ppt_x"/>
                                          </p:val>
                                        </p:tav>
                                      </p:tavLst>
                                    </p:anim>
                                    <p:anim calcmode="lin" valueType="num">
                                      <p:cBhvr additive="base">
                                        <p:cTn id="20" dur="1000" fill="hold"/>
                                        <p:tgtEl>
                                          <p:spTgt spid="21"/>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animBg="1"/>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 y="0"/>
            <a:ext cx="12436475" cy="6994525"/>
          </a:xfrm>
          <a:prstGeom prst="rect">
            <a:avLst/>
          </a:prstGeom>
        </p:spPr>
        <p:txBody>
          <a:bodyPr anchor="ct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a:r>
              <a:rPr lang="en-US" sz="5400" dirty="0" smtClean="0">
                <a:latin typeface="Segoe UI Light" pitchFamily="34" charset="0"/>
              </a:rPr>
              <a:t>Why we are need certificates?</a:t>
            </a:r>
            <a:endParaRPr lang="en-US" sz="5400" dirty="0">
              <a:latin typeface="Segoe UI Light" pitchFamily="34" charset="0"/>
            </a:endParaRPr>
          </a:p>
        </p:txBody>
      </p:sp>
    </p:spTree>
    <p:extLst>
      <p:ext uri="{BB962C8B-B14F-4D97-AF65-F5344CB8AC3E}">
        <p14:creationId xmlns:p14="http://schemas.microsoft.com/office/powerpoint/2010/main" val="1413382833"/>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8337" y="841968"/>
            <a:ext cx="11650488" cy="845806"/>
          </a:xfrm>
        </p:spPr>
        <p:txBody>
          <a:bodyPr/>
          <a:lstStyle/>
          <a:p>
            <a:pPr algn="ctr" defTabSz="914035">
              <a:defRPr/>
            </a:pPr>
            <a:r>
              <a:rPr lang="en-US" sz="4800" dirty="0" smtClean="0"/>
              <a:t>Display proficiency </a:t>
            </a:r>
            <a:r>
              <a:rPr lang="en-US" sz="4800" dirty="0"/>
              <a:t>in the subject matter</a:t>
            </a:r>
          </a:p>
        </p:txBody>
      </p:sp>
      <p:sp>
        <p:nvSpPr>
          <p:cNvPr id="3" name="TextBox 2"/>
          <p:cNvSpPr txBox="1"/>
          <p:nvPr/>
        </p:nvSpPr>
        <p:spPr>
          <a:xfrm>
            <a:off x="4417740" y="1740076"/>
            <a:ext cx="3891681" cy="1210848"/>
          </a:xfrm>
          <a:prstGeom prst="rect">
            <a:avLst/>
          </a:prstGeom>
          <a:noFill/>
        </p:spPr>
        <p:txBody>
          <a:bodyPr wrap="square" lIns="179259" tIns="143407" rIns="179259" bIns="143407" rtlCol="0">
            <a:spAutoFit/>
          </a:bodyPr>
          <a:lstStyle/>
          <a:p>
            <a:pPr algn="ctr">
              <a:lnSpc>
                <a:spcPct val="90000"/>
              </a:lnSpc>
              <a:spcAft>
                <a:spcPts val="588"/>
              </a:spcAft>
            </a:pPr>
            <a:r>
              <a:rPr lang="en-US" sz="6500" b="1" spc="-98" dirty="0">
                <a:ln w="3175">
                  <a:noFill/>
                </a:ln>
                <a:solidFill>
                  <a:schemeClr val="accent1">
                    <a:lumMod val="20000"/>
                    <a:lumOff val="80000"/>
                  </a:schemeClr>
                </a:solidFill>
                <a:latin typeface="Segoe Script" panose="020B0504020000000003" pitchFamily="34" charset="0"/>
                <a:cs typeface="Segoe UI" pitchFamily="34" charset="0"/>
                <a:sym typeface="Wingdings" panose="05000000000000000000" pitchFamily="2" charset="2"/>
              </a:rPr>
              <a:t>plus</a:t>
            </a:r>
            <a:endParaRPr lang="en-US" sz="2400" dirty="0">
              <a:solidFill>
                <a:schemeClr val="accent1">
                  <a:lumMod val="20000"/>
                  <a:lumOff val="80000"/>
                </a:schemeClr>
              </a:solidFill>
            </a:endParaRPr>
          </a:p>
        </p:txBody>
      </p:sp>
      <p:sp>
        <p:nvSpPr>
          <p:cNvPr id="4" name="TextBox 3"/>
          <p:cNvSpPr txBox="1"/>
          <p:nvPr/>
        </p:nvSpPr>
        <p:spPr>
          <a:xfrm>
            <a:off x="1587985" y="2786139"/>
            <a:ext cx="9551190" cy="1037512"/>
          </a:xfrm>
          <a:prstGeom prst="rect">
            <a:avLst/>
          </a:prstGeom>
          <a:noFill/>
        </p:spPr>
        <p:txBody>
          <a:bodyPr wrap="square" lIns="179259" tIns="143407" rIns="179259" bIns="143407" rtlCol="0">
            <a:spAutoFit/>
          </a:bodyPr>
          <a:lstStyle/>
          <a:p>
            <a:pPr algn="ctr">
              <a:lnSpc>
                <a:spcPct val="90000"/>
              </a:lnSpc>
              <a:spcAft>
                <a:spcPts val="588"/>
              </a:spcAft>
            </a:pPr>
            <a:r>
              <a:rPr lang="en-US" sz="5400" spc="-98" dirty="0" smtClean="0">
                <a:ln w="3175">
                  <a:noFill/>
                </a:ln>
                <a:gradFill>
                  <a:gsLst>
                    <a:gs pos="100000">
                      <a:srgbClr val="FFFFFF"/>
                    </a:gs>
                    <a:gs pos="0">
                      <a:srgbClr val="FFFFFF"/>
                    </a:gs>
                  </a:gsLst>
                  <a:lin ang="5400000" scaled="0"/>
                </a:gradFill>
                <a:latin typeface="Segoe UI Light"/>
                <a:cs typeface="Segoe UI" pitchFamily="34" charset="0"/>
              </a:rPr>
              <a:t>Increase </a:t>
            </a:r>
            <a:r>
              <a:rPr lang="en-US" sz="5400" spc="-98" dirty="0">
                <a:ln w="3175">
                  <a:noFill/>
                </a:ln>
                <a:gradFill>
                  <a:gsLst>
                    <a:gs pos="100000">
                      <a:srgbClr val="FFFFFF"/>
                    </a:gs>
                    <a:gs pos="0">
                      <a:srgbClr val="FFFFFF"/>
                    </a:gs>
                  </a:gsLst>
                  <a:lin ang="5400000" scaled="0"/>
                </a:gradFill>
                <a:latin typeface="Segoe UI Light"/>
                <a:cs typeface="Segoe UI" pitchFamily="34" charset="0"/>
              </a:rPr>
              <a:t>desirability by employers</a:t>
            </a:r>
            <a:endParaRPr lang="en-US" sz="2000" dirty="0">
              <a:gradFill>
                <a:gsLst>
                  <a:gs pos="2917">
                    <a:schemeClr val="tx1"/>
                  </a:gs>
                  <a:gs pos="30000">
                    <a:schemeClr val="tx1"/>
                  </a:gs>
                </a:gsLst>
                <a:lin ang="5400000" scaled="0"/>
              </a:gradFill>
            </a:endParaRPr>
          </a:p>
        </p:txBody>
      </p:sp>
      <p:sp>
        <p:nvSpPr>
          <p:cNvPr id="5" name="TextBox 4"/>
          <p:cNvSpPr txBox="1"/>
          <p:nvPr/>
        </p:nvSpPr>
        <p:spPr>
          <a:xfrm>
            <a:off x="4417739" y="3834813"/>
            <a:ext cx="3891681" cy="1210848"/>
          </a:xfrm>
          <a:prstGeom prst="rect">
            <a:avLst/>
          </a:prstGeom>
          <a:noFill/>
        </p:spPr>
        <p:txBody>
          <a:bodyPr wrap="square" lIns="179259" tIns="143407" rIns="179259" bIns="143407" rtlCol="0">
            <a:spAutoFit/>
          </a:bodyPr>
          <a:lstStyle/>
          <a:p>
            <a:pPr algn="ctr">
              <a:lnSpc>
                <a:spcPct val="90000"/>
              </a:lnSpc>
              <a:spcAft>
                <a:spcPts val="588"/>
              </a:spcAft>
            </a:pPr>
            <a:r>
              <a:rPr lang="en-US" sz="6500" b="1" spc="-98" dirty="0">
                <a:ln w="3175">
                  <a:noFill/>
                </a:ln>
                <a:solidFill>
                  <a:schemeClr val="accent1">
                    <a:lumMod val="20000"/>
                    <a:lumOff val="80000"/>
                  </a:schemeClr>
                </a:solidFill>
                <a:latin typeface="Segoe Script" panose="020B0504020000000003" pitchFamily="34" charset="0"/>
                <a:cs typeface="Segoe UI" pitchFamily="34" charset="0"/>
                <a:sym typeface="Wingdings" panose="05000000000000000000" pitchFamily="2" charset="2"/>
              </a:rPr>
              <a:t>plus</a:t>
            </a:r>
            <a:endParaRPr lang="en-US" sz="2400" dirty="0">
              <a:solidFill>
                <a:schemeClr val="accent1">
                  <a:lumMod val="20000"/>
                  <a:lumOff val="80000"/>
                </a:schemeClr>
              </a:solidFill>
            </a:endParaRPr>
          </a:p>
        </p:txBody>
      </p:sp>
      <p:sp>
        <p:nvSpPr>
          <p:cNvPr id="7" name="TextBox 6"/>
          <p:cNvSpPr txBox="1"/>
          <p:nvPr/>
        </p:nvSpPr>
        <p:spPr>
          <a:xfrm>
            <a:off x="1380950" y="5036308"/>
            <a:ext cx="9551190" cy="1037512"/>
          </a:xfrm>
          <a:prstGeom prst="rect">
            <a:avLst/>
          </a:prstGeom>
          <a:noFill/>
        </p:spPr>
        <p:txBody>
          <a:bodyPr wrap="square" lIns="179259" tIns="143407" rIns="179259" bIns="143407" rtlCol="0">
            <a:spAutoFit/>
          </a:bodyPr>
          <a:lstStyle/>
          <a:p>
            <a:pPr algn="ctr">
              <a:lnSpc>
                <a:spcPct val="90000"/>
              </a:lnSpc>
              <a:spcAft>
                <a:spcPts val="588"/>
              </a:spcAft>
            </a:pPr>
            <a:r>
              <a:rPr lang="en-US" sz="5400" spc="-98" dirty="0" smtClean="0">
                <a:ln w="3175">
                  <a:noFill/>
                </a:ln>
                <a:gradFill>
                  <a:gsLst>
                    <a:gs pos="100000">
                      <a:srgbClr val="FFFFFF"/>
                    </a:gs>
                    <a:gs pos="0">
                      <a:srgbClr val="FFFFFF"/>
                    </a:gs>
                  </a:gsLst>
                  <a:lin ang="5400000" scaled="0"/>
                </a:gradFill>
                <a:latin typeface="Segoe UI Light"/>
                <a:cs typeface="Segoe UI" pitchFamily="34" charset="0"/>
              </a:rPr>
              <a:t>Increase </a:t>
            </a:r>
            <a:r>
              <a:rPr lang="en-US" sz="5400" spc="-98" dirty="0">
                <a:ln w="3175">
                  <a:noFill/>
                </a:ln>
                <a:gradFill>
                  <a:gsLst>
                    <a:gs pos="100000">
                      <a:srgbClr val="FFFFFF"/>
                    </a:gs>
                    <a:gs pos="0">
                      <a:srgbClr val="FFFFFF"/>
                    </a:gs>
                  </a:gsLst>
                  <a:lin ang="5400000" scaled="0"/>
                </a:gradFill>
                <a:latin typeface="Segoe UI Light"/>
                <a:cs typeface="Segoe UI" pitchFamily="34" charset="0"/>
              </a:rPr>
              <a:t>your salary</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607514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500"/>
                            </p:stCondLst>
                            <p:childTnLst>
                              <p:par>
                                <p:cTn id="16" presetID="2" presetClass="entr" presetSubtype="4" fill="hold" grpId="0" nodeType="afterEffect">
                                  <p:stCondLst>
                                    <p:cond delay="50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5"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14647" y="132959"/>
            <a:ext cx="7348904" cy="1011250"/>
            <a:chOff x="406294" y="914400"/>
            <a:chExt cx="11579384" cy="1011250"/>
          </a:xfrm>
        </p:grpSpPr>
        <p:sp>
          <p:nvSpPr>
            <p:cNvPr id="3" name="TextBox 2"/>
            <p:cNvSpPr txBox="1"/>
            <p:nvPr/>
          </p:nvSpPr>
          <p:spPr>
            <a:xfrm>
              <a:off x="507869" y="930166"/>
              <a:ext cx="11087004" cy="707886"/>
            </a:xfrm>
            <a:prstGeom prst="rect">
              <a:avLst/>
            </a:prstGeom>
            <a:noFill/>
          </p:spPr>
          <p:txBody>
            <a:bodyPr wrap="none" rtlCol="0">
              <a:spAutoFit/>
            </a:bodyPr>
            <a:lstStyle/>
            <a:p>
              <a:r>
                <a:rPr lang="en-US" sz="2000" b="1" dirty="0" smtClean="0">
                  <a:solidFill>
                    <a:srgbClr val="FFFFFF"/>
                  </a:solidFill>
                </a:rPr>
                <a:t>Step 1:</a:t>
              </a:r>
            </a:p>
            <a:p>
              <a:r>
                <a:rPr lang="en-US" sz="2000" dirty="0" smtClean="0">
                  <a:solidFill>
                    <a:srgbClr val="FFFFFF"/>
                  </a:solidFill>
                </a:rPr>
                <a:t>Determine which level of Six Sigma certification you are seek</a:t>
              </a:r>
            </a:p>
          </p:txBody>
        </p:sp>
        <p:sp>
          <p:nvSpPr>
            <p:cNvPr id="6" name="Rounded Rectangle 5"/>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9" name="Group 8"/>
          <p:cNvGrpSpPr/>
          <p:nvPr/>
        </p:nvGrpSpPr>
        <p:grpSpPr>
          <a:xfrm>
            <a:off x="314647" y="1259784"/>
            <a:ext cx="3491419" cy="1011250"/>
            <a:chOff x="406294" y="914400"/>
            <a:chExt cx="11579384" cy="1011250"/>
          </a:xfrm>
        </p:grpSpPr>
        <p:sp>
          <p:nvSpPr>
            <p:cNvPr id="10" name="TextBox 9"/>
            <p:cNvSpPr txBox="1"/>
            <p:nvPr/>
          </p:nvSpPr>
          <p:spPr>
            <a:xfrm>
              <a:off x="507869" y="930166"/>
              <a:ext cx="10320198" cy="707886"/>
            </a:xfrm>
            <a:prstGeom prst="rect">
              <a:avLst/>
            </a:prstGeom>
            <a:noFill/>
          </p:spPr>
          <p:txBody>
            <a:bodyPr wrap="none" rtlCol="0">
              <a:spAutoFit/>
            </a:bodyPr>
            <a:lstStyle/>
            <a:p>
              <a:r>
                <a:rPr lang="en-US" sz="2000" b="1" dirty="0" smtClean="0">
                  <a:solidFill>
                    <a:srgbClr val="FFFFFF"/>
                  </a:solidFill>
                </a:rPr>
                <a:t>Step 2:</a:t>
              </a:r>
            </a:p>
            <a:p>
              <a:r>
                <a:rPr lang="en-US" sz="2000" dirty="0" smtClean="0">
                  <a:solidFill>
                    <a:srgbClr val="FFFFFF"/>
                  </a:solidFill>
                </a:rPr>
                <a:t>Obtain Six Sigma training</a:t>
              </a:r>
            </a:p>
          </p:txBody>
        </p:sp>
        <p:sp>
          <p:nvSpPr>
            <p:cNvPr id="11" name="Rounded Rectangle 10"/>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4" name="Group 13"/>
          <p:cNvGrpSpPr/>
          <p:nvPr/>
        </p:nvGrpSpPr>
        <p:grpSpPr>
          <a:xfrm>
            <a:off x="307838" y="2385334"/>
            <a:ext cx="11584046" cy="1011250"/>
            <a:chOff x="406294" y="914400"/>
            <a:chExt cx="38418762" cy="1011250"/>
          </a:xfrm>
        </p:grpSpPr>
        <p:sp>
          <p:nvSpPr>
            <p:cNvPr id="15" name="TextBox 14"/>
            <p:cNvSpPr txBox="1"/>
            <p:nvPr/>
          </p:nvSpPr>
          <p:spPr>
            <a:xfrm>
              <a:off x="507869" y="930166"/>
              <a:ext cx="38317187" cy="707886"/>
            </a:xfrm>
            <a:prstGeom prst="rect">
              <a:avLst/>
            </a:prstGeom>
            <a:noFill/>
          </p:spPr>
          <p:txBody>
            <a:bodyPr wrap="none" rtlCol="0">
              <a:spAutoFit/>
            </a:bodyPr>
            <a:lstStyle/>
            <a:p>
              <a:r>
                <a:rPr lang="en-US" sz="2000" b="1" dirty="0" smtClean="0">
                  <a:solidFill>
                    <a:srgbClr val="FFFFFF"/>
                  </a:solidFill>
                </a:rPr>
                <a:t>Step 3:</a:t>
              </a:r>
            </a:p>
            <a:p>
              <a:r>
                <a:rPr lang="en-US" sz="2000" dirty="0" smtClean="0">
                  <a:solidFill>
                    <a:srgbClr val="FFFFFF"/>
                  </a:solidFill>
                </a:rPr>
                <a:t>Complete one or more successful Six Sigma projects using the information &amp; skills you have learned</a:t>
              </a:r>
            </a:p>
          </p:txBody>
        </p:sp>
        <p:sp>
          <p:nvSpPr>
            <p:cNvPr id="16" name="Rounded Rectangle 15"/>
            <p:cNvSpPr/>
            <p:nvPr/>
          </p:nvSpPr>
          <p:spPr>
            <a:xfrm>
              <a:off x="406294" y="914400"/>
              <a:ext cx="38418762"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8" name="Group 17"/>
          <p:cNvGrpSpPr/>
          <p:nvPr/>
        </p:nvGrpSpPr>
        <p:grpSpPr>
          <a:xfrm>
            <a:off x="307838" y="3528173"/>
            <a:ext cx="6432490" cy="1011250"/>
            <a:chOff x="406294" y="914400"/>
            <a:chExt cx="11579384" cy="1011250"/>
          </a:xfrm>
        </p:grpSpPr>
        <p:sp>
          <p:nvSpPr>
            <p:cNvPr id="19" name="TextBox 18"/>
            <p:cNvSpPr txBox="1"/>
            <p:nvPr/>
          </p:nvSpPr>
          <p:spPr>
            <a:xfrm>
              <a:off x="507869" y="930166"/>
              <a:ext cx="10033851" cy="707886"/>
            </a:xfrm>
            <a:prstGeom prst="rect">
              <a:avLst/>
            </a:prstGeom>
            <a:noFill/>
          </p:spPr>
          <p:txBody>
            <a:bodyPr wrap="none" rtlCol="0">
              <a:spAutoFit/>
            </a:bodyPr>
            <a:lstStyle/>
            <a:p>
              <a:r>
                <a:rPr lang="en-US" sz="2000" b="1" dirty="0" smtClean="0">
                  <a:solidFill>
                    <a:srgbClr val="FFFFFF"/>
                  </a:solidFill>
                </a:rPr>
                <a:t>Step 4:</a:t>
              </a:r>
            </a:p>
            <a:p>
              <a:r>
                <a:rPr lang="en-US" sz="2000" dirty="0" smtClean="0">
                  <a:solidFill>
                    <a:srgbClr val="FFFFFF"/>
                  </a:solidFill>
                </a:rPr>
                <a:t>Select a certifying agency and submit your application</a:t>
              </a:r>
            </a:p>
          </p:txBody>
        </p:sp>
        <p:sp>
          <p:nvSpPr>
            <p:cNvPr id="20" name="Rounded Rectangle 19"/>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25" name="Group 24"/>
          <p:cNvGrpSpPr/>
          <p:nvPr/>
        </p:nvGrpSpPr>
        <p:grpSpPr>
          <a:xfrm>
            <a:off x="307838" y="4627990"/>
            <a:ext cx="4101852" cy="1011250"/>
            <a:chOff x="406294" y="914400"/>
            <a:chExt cx="11579384" cy="1011250"/>
          </a:xfrm>
        </p:grpSpPr>
        <p:sp>
          <p:nvSpPr>
            <p:cNvPr id="26" name="TextBox 25"/>
            <p:cNvSpPr txBox="1"/>
            <p:nvPr/>
          </p:nvSpPr>
          <p:spPr>
            <a:xfrm>
              <a:off x="507869" y="930166"/>
              <a:ext cx="6361555" cy="707886"/>
            </a:xfrm>
            <a:prstGeom prst="rect">
              <a:avLst/>
            </a:prstGeom>
            <a:noFill/>
          </p:spPr>
          <p:txBody>
            <a:bodyPr wrap="none" rtlCol="0">
              <a:spAutoFit/>
            </a:bodyPr>
            <a:lstStyle/>
            <a:p>
              <a:r>
                <a:rPr lang="en-US" sz="2000" b="1" dirty="0" smtClean="0">
                  <a:solidFill>
                    <a:srgbClr val="FFFFFF"/>
                  </a:solidFill>
                </a:rPr>
                <a:t>Step 5:</a:t>
              </a:r>
            </a:p>
            <a:p>
              <a:r>
                <a:rPr lang="en-US" sz="2000" dirty="0" smtClean="0">
                  <a:solidFill>
                    <a:srgbClr val="FFFFFF"/>
                  </a:solidFill>
                </a:rPr>
                <a:t>Take the certification examination</a:t>
              </a:r>
            </a:p>
          </p:txBody>
        </p:sp>
        <p:sp>
          <p:nvSpPr>
            <p:cNvPr id="27" name="Rounded Rectangle 26"/>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28" name="Group 27"/>
          <p:cNvGrpSpPr/>
          <p:nvPr/>
        </p:nvGrpSpPr>
        <p:grpSpPr>
          <a:xfrm>
            <a:off x="338465" y="5734490"/>
            <a:ext cx="5861180" cy="1011250"/>
            <a:chOff x="406294" y="914400"/>
            <a:chExt cx="11579384" cy="1011250"/>
          </a:xfrm>
        </p:grpSpPr>
        <p:sp>
          <p:nvSpPr>
            <p:cNvPr id="29" name="TextBox 28"/>
            <p:cNvSpPr txBox="1"/>
            <p:nvPr/>
          </p:nvSpPr>
          <p:spPr>
            <a:xfrm>
              <a:off x="507869" y="930166"/>
              <a:ext cx="9133660" cy="707886"/>
            </a:xfrm>
            <a:prstGeom prst="rect">
              <a:avLst/>
            </a:prstGeom>
            <a:noFill/>
          </p:spPr>
          <p:txBody>
            <a:bodyPr wrap="none" rtlCol="0">
              <a:spAutoFit/>
            </a:bodyPr>
            <a:lstStyle/>
            <a:p>
              <a:r>
                <a:rPr lang="en-US" sz="2000" b="1" dirty="0" smtClean="0">
                  <a:solidFill>
                    <a:srgbClr val="FFFFFF"/>
                  </a:solidFill>
                </a:rPr>
                <a:t>Step 6:</a:t>
              </a:r>
            </a:p>
            <a:p>
              <a:r>
                <a:rPr lang="en-US" sz="2000" dirty="0" smtClean="0">
                  <a:solidFill>
                    <a:srgbClr val="FFFFFF"/>
                  </a:solidFill>
                </a:rPr>
                <a:t>Submit proof of your successful complete project</a:t>
              </a:r>
            </a:p>
          </p:txBody>
        </p:sp>
        <p:sp>
          <p:nvSpPr>
            <p:cNvPr id="30" name="Rounded Rectangle 29"/>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33" name="Oval Callout 32"/>
          <p:cNvSpPr/>
          <p:nvPr/>
        </p:nvSpPr>
        <p:spPr bwMode="auto">
          <a:xfrm>
            <a:off x="3399252" y="431598"/>
            <a:ext cx="4506497" cy="1336295"/>
          </a:xfrm>
          <a:prstGeom prst="wedgeEllipseCallout">
            <a:avLst>
              <a:gd name="adj1" fmla="val -43456"/>
              <a:gd name="adj2" fmla="val 55738"/>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www.sgs.vn</a:t>
            </a:r>
          </a:p>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www.leansigma.com</a:t>
            </a:r>
          </a:p>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www.sixsigmaonline.org</a:t>
            </a:r>
          </a:p>
        </p:txBody>
      </p:sp>
    </p:spTree>
    <p:extLst>
      <p:ext uri="{BB962C8B-B14F-4D97-AF65-F5344CB8AC3E}">
        <p14:creationId xmlns:p14="http://schemas.microsoft.com/office/powerpoint/2010/main" val="41206620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33"/>
                                        </p:tgtEl>
                                      </p:cBhvr>
                                    </p:animEffect>
                                    <p:set>
                                      <p:cBhvr>
                                        <p:cTn id="22" dur="1" fill="hold">
                                          <p:stCondLst>
                                            <p:cond delay="499"/>
                                          </p:stCondLst>
                                        </p:cTn>
                                        <p:tgtEl>
                                          <p:spTgt spid="33"/>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 y="0"/>
            <a:ext cx="12436475" cy="6994525"/>
          </a:xfrm>
          <a:prstGeom prst="rect">
            <a:avLst/>
          </a:prstGeom>
        </p:spPr>
        <p:txBody>
          <a:bodyPr anchor="ct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a:r>
              <a:rPr lang="en-US" sz="5400" dirty="0" smtClean="0">
                <a:latin typeface="Segoe UI Light" pitchFamily="34" charset="0"/>
              </a:rPr>
              <a:t>How to get Six sigma certificates?</a:t>
            </a:r>
            <a:endParaRPr lang="en-US" sz="5400" dirty="0">
              <a:latin typeface="Segoe UI Light" pitchFamily="34" charset="0"/>
            </a:endParaRPr>
          </a:p>
        </p:txBody>
      </p:sp>
    </p:spTree>
    <p:extLst>
      <p:ext uri="{BB962C8B-B14F-4D97-AF65-F5344CB8AC3E}">
        <p14:creationId xmlns:p14="http://schemas.microsoft.com/office/powerpoint/2010/main" val="72146198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txBox="1">
            <a:spLocks/>
          </p:cNvSpPr>
          <p:nvPr/>
        </p:nvSpPr>
        <p:spPr>
          <a:xfrm>
            <a:off x="274702" y="1211287"/>
            <a:ext cx="10056812" cy="2751698"/>
          </a:xfrm>
          <a:prstGeom prst="rect">
            <a:avLst/>
          </a:prstGeom>
          <a:noFill/>
        </p:spPr>
        <p:txBody>
          <a:bodyPr tIns="91440" bIns="91440" anchor="t" anchorCtr="0"/>
          <a:lstStyle>
            <a:lvl1pPr algn="l" defTabSz="912813" rtl="0" eaLnBrk="1" fontAlgn="base" hangingPunct="1">
              <a:lnSpc>
                <a:spcPct val="90000"/>
              </a:lnSpc>
              <a:spcBef>
                <a:spcPct val="0"/>
              </a:spcBef>
              <a:spcAft>
                <a:spcPct val="0"/>
              </a:spcAft>
              <a:defRPr lang="en-US" sz="7200" kern="1200" spc="-100" baseline="0">
                <a:ln w="3175">
                  <a:noFill/>
                </a:ln>
                <a:gradFill>
                  <a:gsLst>
                    <a:gs pos="5833">
                      <a:srgbClr val="FFFFFF"/>
                    </a:gs>
                    <a:gs pos="18000">
                      <a:srgbClr val="FFFFFF"/>
                    </a:gs>
                  </a:gsLst>
                  <a:lin ang="5400000" scaled="0"/>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sz="6600" dirty="0" smtClean="0"/>
              <a:t>Intro 6 sigma certification levels requirement</a:t>
            </a:r>
            <a:endParaRPr lang="en-US" sz="6600" dirty="0"/>
          </a:p>
        </p:txBody>
      </p:sp>
      <p:sp>
        <p:nvSpPr>
          <p:cNvPr id="10" name="Text Placeholder 4"/>
          <p:cNvSpPr txBox="1">
            <a:spLocks/>
          </p:cNvSpPr>
          <p:nvPr/>
        </p:nvSpPr>
        <p:spPr>
          <a:xfrm>
            <a:off x="274638" y="3954457"/>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SSO_Brochure.pptx</a:t>
            </a:r>
            <a:endParaRPr lang="vi-VN" dirty="0" smtClean="0"/>
          </a:p>
        </p:txBody>
      </p:sp>
    </p:spTree>
    <p:extLst>
      <p:ext uri="{BB962C8B-B14F-4D97-AF65-F5344CB8AC3E}">
        <p14:creationId xmlns:p14="http://schemas.microsoft.com/office/powerpoint/2010/main" val="3474698908"/>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4"/>
          <p:cNvSpPr txBox="1">
            <a:spLocks/>
          </p:cNvSpPr>
          <p:nvPr/>
        </p:nvSpPr>
        <p:spPr>
          <a:xfrm>
            <a:off x="274638" y="3962985"/>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dirty="0" smtClean="0">
                <a:solidFill>
                  <a:schemeClr val="bg1"/>
                </a:solidFill>
              </a:rPr>
              <a:t>Dau Khau</a:t>
            </a:r>
          </a:p>
        </p:txBody>
      </p:sp>
      <p:sp>
        <p:nvSpPr>
          <p:cNvPr id="11" name="Title 3"/>
          <p:cNvSpPr txBox="1">
            <a:spLocks/>
          </p:cNvSpPr>
          <p:nvPr/>
        </p:nvSpPr>
        <p:spPr>
          <a:xfrm>
            <a:off x="274702" y="1211287"/>
            <a:ext cx="10056812" cy="2751698"/>
          </a:xfrm>
          <a:prstGeom prst="rect">
            <a:avLst/>
          </a:prstGeom>
          <a:solidFill>
            <a:schemeClr val="accent1">
              <a:lumMod val="50000"/>
            </a:schemeClr>
          </a:solidFill>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sz="6000" dirty="0" smtClean="0">
                <a:solidFill>
                  <a:schemeClr val="bg1"/>
                </a:solidFill>
              </a:rPr>
              <a:t>Differences between 6 sigma and others criteria</a:t>
            </a:r>
            <a:endParaRPr lang="en-US" sz="6000" dirty="0">
              <a:solidFill>
                <a:schemeClr val="bg1"/>
              </a:solidFill>
            </a:endParaRPr>
          </a:p>
        </p:txBody>
      </p:sp>
    </p:spTree>
    <p:extLst>
      <p:ext uri="{BB962C8B-B14F-4D97-AF65-F5344CB8AC3E}">
        <p14:creationId xmlns:p14="http://schemas.microsoft.com/office/powerpoint/2010/main" val="558479783"/>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84938280"/>
              </p:ext>
            </p:extLst>
          </p:nvPr>
        </p:nvGraphicFramePr>
        <p:xfrm>
          <a:off x="249857" y="500847"/>
          <a:ext cx="11672167" cy="5776316"/>
        </p:xfrm>
        <a:graphic>
          <a:graphicData uri="http://schemas.openxmlformats.org/drawingml/2006/table">
            <a:tbl>
              <a:tblPr firstRow="1" bandRow="1">
                <a:tableStyleId>{69012ECD-51FC-41F1-AA8D-1B2483CD663E}</a:tableStyleId>
              </a:tblPr>
              <a:tblGrid>
                <a:gridCol w="1293523"/>
                <a:gridCol w="2157758"/>
                <a:gridCol w="2331013"/>
                <a:gridCol w="1963291"/>
                <a:gridCol w="1963291"/>
                <a:gridCol w="1963291"/>
              </a:tblGrid>
              <a:tr h="399905">
                <a:tc>
                  <a:txBody>
                    <a:bodyPr/>
                    <a:lstStyle/>
                    <a:p>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vi-VN" sz="1600" b="0" kern="1200" dirty="0" smtClean="0">
                          <a:solidFill>
                            <a:schemeClr val="tx1"/>
                          </a:solidFill>
                          <a:effectLst/>
                          <a:latin typeface="Segoe UI (Headings)"/>
                          <a:ea typeface="+mn-ea"/>
                          <a:cs typeface="+mn-cs"/>
                        </a:rPr>
                        <a:t>CMMI</a:t>
                      </a:r>
                      <a:endParaRPr lang="en-US" sz="1600" b="0" dirty="0">
                        <a:solidFill>
                          <a:schemeClr val="tx1"/>
                        </a:solidFill>
                        <a:latin typeface="Segoe UI (Headings)"/>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ITIL</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COBIT</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ISO</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Six Sigma</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r>
              <a:tr h="644201">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Type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Framework</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Framework</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Framework</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Standard</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Method</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r h="196620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Goal</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framework for implement software product: software development, integration, development and maintenance</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vi-VN" sz="1600" kern="1200" dirty="0" smtClean="0">
                          <a:solidFill>
                            <a:schemeClr val="tx1"/>
                          </a:solidFill>
                          <a:effectLst/>
                          <a:latin typeface="+mn-lt"/>
                          <a:ea typeface="+mn-ea"/>
                          <a:cs typeface="+mn-cs"/>
                        </a:rPr>
                        <a:t>The framework for  enterprise supply IT service: service management/ operations</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vi-VN" sz="1600" kern="1200" dirty="0" smtClean="0">
                          <a:solidFill>
                            <a:schemeClr val="tx1"/>
                          </a:solidFill>
                          <a:effectLst/>
                          <a:latin typeface="+mn-lt"/>
                          <a:ea typeface="+mn-ea"/>
                          <a:cs typeface="+mn-cs"/>
                        </a:rPr>
                        <a:t>COBIT is a framework help enterprise can achieve IT governance</a:t>
                      </a:r>
                      <a:endParaRPr lang="en-US" sz="1600" kern="1200" dirty="0" smtClean="0">
                        <a:solidFill>
                          <a:schemeClr val="tx1"/>
                        </a:solidFill>
                        <a:effectLst/>
                        <a:latin typeface="+mn-lt"/>
                        <a:ea typeface="+mn-ea"/>
                        <a:cs typeface="+mn-cs"/>
                      </a:endParaRPr>
                    </a:p>
                    <a:p>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Standard for provide systems and processes for effective quality management in businesses</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Improving process: reduce/remove defects, increase cost poor quality</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r h="276601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How to</a:t>
                      </a:r>
                      <a:r>
                        <a:rPr lang="en-US" sz="1600" b="0" baseline="0" dirty="0" smtClean="0">
                          <a:solidFill>
                            <a:schemeClr val="tx1"/>
                          </a:solidFill>
                        </a:rPr>
                        <a:t> apply</a:t>
                      </a:r>
                      <a:endParaRPr lang="en-US" sz="1600" b="0" dirty="0" smtClean="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company/ organization will use a lot of best practice of CMMI. </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company/ organization has 3 kinds for use ITIL:</a:t>
                      </a:r>
                      <a:endParaRPr lang="en-US" sz="1600" kern="1200" dirty="0" smtClean="0">
                        <a:solidFill>
                          <a:schemeClr val="tx1"/>
                        </a:solidFill>
                        <a:effectLst/>
                        <a:latin typeface="+mn-lt"/>
                        <a:ea typeface="+mn-ea"/>
                        <a:cs typeface="+mn-cs"/>
                      </a:endParaRPr>
                    </a:p>
                    <a:p>
                      <a:r>
                        <a:rPr lang="vi-VN" sz="1600" kern="1200" dirty="0" smtClean="0">
                          <a:solidFill>
                            <a:schemeClr val="tx1"/>
                          </a:solidFill>
                          <a:effectLst/>
                          <a:latin typeface="+mn-lt"/>
                          <a:ea typeface="+mn-ea"/>
                          <a:cs typeface="+mn-cs"/>
                        </a:rPr>
                        <a:t>1: use ITIL for our organization.</a:t>
                      </a:r>
                      <a:endParaRPr lang="en-US" sz="1600" kern="1200" dirty="0" smtClean="0">
                        <a:solidFill>
                          <a:schemeClr val="tx1"/>
                        </a:solidFill>
                        <a:effectLst/>
                        <a:latin typeface="+mn-lt"/>
                        <a:ea typeface="+mn-ea"/>
                        <a:cs typeface="+mn-cs"/>
                      </a:endParaRPr>
                    </a:p>
                    <a:p>
                      <a:r>
                        <a:rPr lang="vi-VN" sz="1600" kern="1200" dirty="0" smtClean="0">
                          <a:solidFill>
                            <a:schemeClr val="tx1"/>
                          </a:solidFill>
                          <a:effectLst/>
                          <a:latin typeface="+mn-lt"/>
                          <a:ea typeface="+mn-ea"/>
                          <a:cs typeface="+mn-cs"/>
                        </a:rPr>
                        <a:t>2: Supply ITIL for external organization</a:t>
                      </a:r>
                      <a:endParaRPr lang="en-US" sz="1600" kern="1200" dirty="0" smtClean="0">
                        <a:solidFill>
                          <a:schemeClr val="tx1"/>
                        </a:solidFill>
                        <a:effectLst/>
                        <a:latin typeface="+mn-lt"/>
                        <a:ea typeface="+mn-ea"/>
                        <a:cs typeface="+mn-cs"/>
                      </a:endParaRPr>
                    </a:p>
                    <a:p>
                      <a:r>
                        <a:rPr lang="vi-VN" sz="1600" kern="1200" dirty="0" smtClean="0">
                          <a:solidFill>
                            <a:schemeClr val="tx1"/>
                          </a:solidFill>
                          <a:effectLst/>
                          <a:latin typeface="+mn-lt"/>
                          <a:ea typeface="+mn-ea"/>
                          <a:cs typeface="+mn-cs"/>
                        </a:rPr>
                        <a:t>3: Employing external organization for supply ITIL for them</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vi-VN" sz="1600" kern="1200" dirty="0" smtClean="0">
                          <a:solidFill>
                            <a:schemeClr val="tx1"/>
                          </a:solidFill>
                          <a:effectLst/>
                          <a:latin typeface="+mn-lt"/>
                          <a:ea typeface="+mn-ea"/>
                          <a:cs typeface="+mn-cs"/>
                        </a:rPr>
                        <a:t>The company/ organization will use more Control Objectives, are “guidance,” in that they describe what should be accomplished.</a:t>
                      </a:r>
                      <a:endParaRPr lang="en-US" sz="1600" kern="1200" dirty="0" smtClean="0">
                        <a:solidFill>
                          <a:schemeClr val="tx1"/>
                        </a:solidFill>
                        <a:effectLst/>
                        <a:latin typeface="+mn-lt"/>
                        <a:ea typeface="+mn-ea"/>
                        <a:cs typeface="+mn-cs"/>
                      </a:endParaRPr>
                    </a:p>
                    <a:p>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company/ organization will use more documents of ISO to apply for their goal</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Uses a set of quality management methods, including statistical methods, and creates a special infrastructure of people within the organization</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bl>
          </a:graphicData>
        </a:graphic>
      </p:graphicFrame>
      <p:sp>
        <p:nvSpPr>
          <p:cNvPr id="14" name="Rectangle 13"/>
          <p:cNvSpPr/>
          <p:nvPr/>
        </p:nvSpPr>
        <p:spPr>
          <a:xfrm>
            <a:off x="11155883" y="6382267"/>
            <a:ext cx="973536" cy="369332"/>
          </a:xfrm>
          <a:prstGeom prst="rect">
            <a:avLst/>
          </a:prstGeom>
        </p:spPr>
        <p:txBody>
          <a:bodyPr wrap="none">
            <a:spAutoFit/>
          </a:bodyPr>
          <a:lstStyle/>
          <a:p>
            <a:r>
              <a:rPr lang="vi-VN" dirty="0" smtClean="0"/>
              <a:t>Contd…</a:t>
            </a:r>
            <a:endParaRPr lang="vi-VN" dirty="0"/>
          </a:p>
        </p:txBody>
      </p:sp>
    </p:spTree>
    <p:extLst>
      <p:ext uri="{BB962C8B-B14F-4D97-AF65-F5344CB8AC3E}">
        <p14:creationId xmlns:p14="http://schemas.microsoft.com/office/powerpoint/2010/main" val="243169171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043406080"/>
              </p:ext>
            </p:extLst>
          </p:nvPr>
        </p:nvGraphicFramePr>
        <p:xfrm>
          <a:off x="249857" y="500847"/>
          <a:ext cx="11672167" cy="6191105"/>
        </p:xfrm>
        <a:graphic>
          <a:graphicData uri="http://schemas.openxmlformats.org/drawingml/2006/table">
            <a:tbl>
              <a:tblPr firstRow="1" bandRow="1">
                <a:tableStyleId>{69012ECD-51FC-41F1-AA8D-1B2483CD663E}</a:tableStyleId>
              </a:tblPr>
              <a:tblGrid>
                <a:gridCol w="1293523"/>
                <a:gridCol w="2157758"/>
                <a:gridCol w="2331013"/>
                <a:gridCol w="1963291"/>
                <a:gridCol w="1963291"/>
                <a:gridCol w="1963291"/>
              </a:tblGrid>
              <a:tr h="399905">
                <a:tc>
                  <a:txBody>
                    <a:bodyPr/>
                    <a:lstStyle/>
                    <a:p>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vi-VN" sz="1600" b="0" kern="1200" dirty="0" smtClean="0">
                          <a:solidFill>
                            <a:schemeClr val="tx1"/>
                          </a:solidFill>
                          <a:effectLst/>
                          <a:latin typeface="Segoe UI (Headings)"/>
                          <a:ea typeface="+mn-ea"/>
                          <a:cs typeface="+mn-cs"/>
                        </a:rPr>
                        <a:t>CMMI</a:t>
                      </a:r>
                      <a:endParaRPr lang="en-US" sz="1600" b="0" dirty="0">
                        <a:solidFill>
                          <a:schemeClr val="tx1"/>
                        </a:solidFill>
                        <a:latin typeface="Segoe UI (Headings)"/>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ITIL</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COBIT</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ISO</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Six Sigma</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r>
              <a:tr h="196620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vi-VN" sz="1600" b="0" kern="1200" dirty="0" smtClean="0">
                          <a:solidFill>
                            <a:schemeClr val="tx1"/>
                          </a:solidFill>
                          <a:effectLst/>
                          <a:latin typeface="+mn-lt"/>
                          <a:ea typeface="+mn-ea"/>
                          <a:cs typeface="+mn-cs"/>
                        </a:rPr>
                        <a:t>Certificate</a:t>
                      </a:r>
                      <a:endParaRPr lang="en-US" sz="1600" b="0" kern="1200" dirty="0" smtClean="0">
                        <a:solidFill>
                          <a:schemeClr val="tx1"/>
                        </a:solidFill>
                        <a:effectLst/>
                        <a:latin typeface="+mn-lt"/>
                        <a:ea typeface="+mn-ea"/>
                        <a:cs typeface="+mn-cs"/>
                      </a:endParaRPr>
                    </a:p>
                    <a:p>
                      <a:pPr marL="0" marR="0" lvl="1" indent="0" algn="l" defTabSz="914363" rtl="0" eaLnBrk="1" fontAlgn="auto" latinLnBrk="0" hangingPunct="1">
                        <a:lnSpc>
                          <a:spcPct val="100000"/>
                        </a:lnSpc>
                        <a:spcBef>
                          <a:spcPts val="0"/>
                        </a:spcBef>
                        <a:spcAft>
                          <a:spcPts val="0"/>
                        </a:spcAft>
                        <a:buClrTx/>
                        <a:buSzTx/>
                        <a:buFontTx/>
                        <a:buNone/>
                        <a:tabLst/>
                        <a:defRPr/>
                      </a:pPr>
                      <a:endParaRPr lang="en-US" sz="1600" b="0" dirty="0" smtClean="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Assessors and organizations will assess CMMI in the company/ organization.</a:t>
                      </a:r>
                      <a:endParaRPr lang="en-US" sz="1600" b="0" kern="1200" dirty="0">
                        <a:solidFill>
                          <a:schemeClr val="tx1"/>
                        </a:solidFill>
                        <a:effectLst/>
                        <a:latin typeface="+mn-lt"/>
                        <a:ea typeface="+mn-ea"/>
                        <a:cs typeface="+mn-cs"/>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Individual practitioners will deploy and assess it:</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ITIL Foundation Certificate</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ITIL Intermediate Certificate</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ITIL Expert Certificate</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ITIL Master Certificate</a:t>
                      </a:r>
                      <a:endParaRPr lang="en-US" sz="1600" b="0" kern="1200" dirty="0">
                        <a:solidFill>
                          <a:schemeClr val="tx1"/>
                        </a:solidFill>
                        <a:effectLst/>
                        <a:latin typeface="+mn-lt"/>
                        <a:ea typeface="+mn-ea"/>
                        <a:cs typeface="+mn-cs"/>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vi-VN" sz="1600" b="0" kern="1200" dirty="0" smtClean="0">
                          <a:solidFill>
                            <a:schemeClr val="tx1"/>
                          </a:solidFill>
                          <a:effectLst/>
                          <a:latin typeface="+mn-lt"/>
                          <a:ea typeface="+mn-ea"/>
                          <a:cs typeface="+mn-cs"/>
                        </a:rPr>
                        <a:t>Individual practitioners will deploy and assess it: They will pass the annual test of ITIL</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Organization, that was being authorized, will assess document.</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Individual practitioners will deploy and assess it:</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Master Black Belt</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Black Belt</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Green Belt</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Yellow Belt</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r h="276601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How it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Have two type for achieve CMMI:</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First is Stage: if you want pass level of CMMI, you will pass more key Process Aria (Ex: pass level 2: 7 KPAs, level 3: 11KPAs)</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Second is continuous: You can choose one of more KPA and you pass it. You will be achieved the KPA in this level. </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ITIL has three kind service: </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1: Service Strategy</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2: Service Design</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3: Service Transaction</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4: Continuous service improvement.</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Have 5 levels to asses’ process: Non-existent, Initial, Repeatable, Defined, Managed and Optimized.</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It use 5 phase : </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Identify Need</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Envision Solution</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Plan Solution</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Implement solution</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Operationalize Solution</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Use the document of ISO. That is the rule of organization to do right. When you complete all documents (you was successes all rule) and all that is review of ISO organization. You have ISO for your organization</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Have Six levels in Six-Sigma: one Sigma, Two Sigma, Three Sigma, Four Sigma, Five Sigma, Six Sigma. </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Use DMAIC model</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Look at the number of defect, organization will know their level</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bl>
          </a:graphicData>
        </a:graphic>
      </p:graphicFrame>
    </p:spTree>
    <p:extLst>
      <p:ext uri="{BB962C8B-B14F-4D97-AF65-F5344CB8AC3E}">
        <p14:creationId xmlns:p14="http://schemas.microsoft.com/office/powerpoint/2010/main" val="6658950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Segoe UI Light (Headings)"/>
              </a:rPr>
              <a:t>WHAT IS SIGMA ?</a:t>
            </a:r>
            <a:endParaRPr lang="en-US" b="1" dirty="0"/>
          </a:p>
        </p:txBody>
      </p:sp>
      <p:sp>
        <p:nvSpPr>
          <p:cNvPr id="3" name="Content Placeholder 2"/>
          <p:cNvSpPr>
            <a:spLocks noGrp="1"/>
          </p:cNvSpPr>
          <p:nvPr>
            <p:ph idx="1"/>
          </p:nvPr>
        </p:nvSpPr>
        <p:spPr>
          <a:xfrm>
            <a:off x="519113" y="1447800"/>
            <a:ext cx="11149013" cy="5343001"/>
          </a:xfrm>
        </p:spPr>
        <p:txBody>
          <a:bodyPr/>
          <a:lstStyle/>
          <a:p>
            <a:pPr>
              <a:lnSpc>
                <a:spcPct val="150000"/>
              </a:lnSpc>
            </a:pPr>
            <a:r>
              <a:rPr lang="en-US" sz="2400" dirty="0" smtClean="0">
                <a:solidFill>
                  <a:schemeClr val="tx1"/>
                </a:solidFill>
              </a:rPr>
              <a:t>A  </a:t>
            </a:r>
            <a:r>
              <a:rPr lang="en-US" sz="2400" dirty="0">
                <a:solidFill>
                  <a:schemeClr val="tx1"/>
                </a:solidFill>
              </a:rPr>
              <a:t>term (Greek)  used  in  statistics  to  represent</a:t>
            </a:r>
            <a:br>
              <a:rPr lang="en-US" sz="2400" dirty="0">
                <a:solidFill>
                  <a:schemeClr val="tx1"/>
                </a:solidFill>
              </a:rPr>
            </a:br>
            <a:r>
              <a:rPr lang="en-US" sz="2400" dirty="0" smtClean="0">
                <a:solidFill>
                  <a:schemeClr val="tx1"/>
                </a:solidFill>
              </a:rPr>
              <a:t>standard </a:t>
            </a:r>
            <a:r>
              <a:rPr lang="en-US" sz="2400" dirty="0">
                <a:solidFill>
                  <a:schemeClr val="tx1"/>
                </a:solidFill>
              </a:rPr>
              <a:t>deviation from mean value, an indicator of the degree of variation in a set of a process.</a:t>
            </a:r>
          </a:p>
          <a:p>
            <a:pPr>
              <a:lnSpc>
                <a:spcPct val="150000"/>
              </a:lnSpc>
            </a:pPr>
            <a:endParaRPr lang="en-US" sz="2400" dirty="0">
              <a:solidFill>
                <a:schemeClr val="tx1"/>
              </a:solidFill>
            </a:endParaRPr>
          </a:p>
          <a:p>
            <a:pPr>
              <a:lnSpc>
                <a:spcPct val="150000"/>
              </a:lnSpc>
            </a:pPr>
            <a:r>
              <a:rPr lang="en-US" sz="2400" dirty="0">
                <a:solidFill>
                  <a:schemeClr val="tx1"/>
                </a:solidFill>
              </a:rPr>
              <a:t>Sigma measures how far a given process deviates from perfection. Higher sigma capability, better performance</a:t>
            </a:r>
          </a:p>
          <a:p>
            <a:pPr>
              <a:lnSpc>
                <a:spcPct val="150000"/>
              </a:lnSpc>
              <a:buNone/>
            </a:pPr>
            <a:endParaRPr lang="en-US" sz="2800" dirty="0">
              <a:solidFill>
                <a:schemeClr val="tx1"/>
              </a:solidFill>
            </a:endParaRPr>
          </a:p>
          <a:p>
            <a:pPr marL="0" indent="0">
              <a:lnSpc>
                <a:spcPct val="150000"/>
              </a:lnSpc>
              <a:buNone/>
            </a:pPr>
            <a:endParaRPr lang="en-US" sz="2800" dirty="0">
              <a:solidFill>
                <a:schemeClr val="tx1"/>
              </a:solidFill>
            </a:endParaRPr>
          </a:p>
          <a:p>
            <a:endParaRPr lang="en-US" sz="2400" dirty="0"/>
          </a:p>
        </p:txBody>
      </p:sp>
    </p:spTree>
    <p:extLst>
      <p:ext uri="{BB962C8B-B14F-4D97-AF65-F5344CB8AC3E}">
        <p14:creationId xmlns:p14="http://schemas.microsoft.com/office/powerpoint/2010/main" val="569896896"/>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nvSpPr>
        <p:spPr>
          <a:xfrm>
            <a:off x="1990725" y="2484053"/>
            <a:ext cx="8207375" cy="1889893"/>
          </a:xfrm>
          <a:prstGeom prst="rect">
            <a:avLst/>
          </a:prstGeom>
        </p:spPr>
        <p:txBody>
          <a:bodyPr vert="horz" wrap="square" lIns="0" tIns="0" rIns="0" bIns="0" rtlCol="0">
            <a:noAutofit/>
          </a:bodyPr>
          <a:lstStyle>
            <a:lvl1pPr marL="0" indent="0" algn="l" defTabSz="685864" rtl="0" eaLnBrk="1" latinLnBrk="0" hangingPunct="1">
              <a:lnSpc>
                <a:spcPct val="90000"/>
              </a:lnSpc>
              <a:spcBef>
                <a:spcPct val="20000"/>
              </a:spcBef>
              <a:buSzPct val="90000"/>
              <a:buFont typeface="Wingdings" pitchFamily="2" charset="2"/>
              <a:buNone/>
              <a:defRPr lang="en-US" sz="6600" i="0" kern="1200" spc="-75" baseline="0" dirty="0" smtClean="0">
                <a:solidFill>
                  <a:schemeClr val="bg1"/>
                </a:solidFill>
                <a:latin typeface="Segoe UI Light" pitchFamily="34" charset="0"/>
                <a:ea typeface="+mn-ea"/>
                <a:cs typeface="+mn-cs"/>
              </a:defRPr>
            </a:lvl1pPr>
            <a:lvl2pPr marL="0" indent="0" algn="l" defTabSz="685864" rtl="0" eaLnBrk="1" latinLnBrk="0" hangingPunct="1">
              <a:lnSpc>
                <a:spcPct val="90000"/>
              </a:lnSpc>
              <a:spcBef>
                <a:spcPct val="20000"/>
              </a:spcBef>
              <a:buSzPct val="90000"/>
              <a:buFont typeface="Wingdings" pitchFamily="2" charset="2"/>
              <a:buNone/>
              <a:tabLst>
                <a:tab pos="472742"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259591"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192" indent="-167901" algn="l" defTabSz="685864" rtl="0" eaLnBrk="1" latinLnBrk="0" hangingPunct="1">
              <a:lnSpc>
                <a:spcPct val="90000"/>
              </a:lnSpc>
              <a:spcBef>
                <a:spcPct val="20000"/>
              </a:spcBef>
              <a:buSzPct val="90000"/>
              <a:buFont typeface="Wingdings" pitchFamily="2" charset="2"/>
              <a:buChar char="§"/>
              <a:tabLst>
                <a:tab pos="685891"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4856"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de-CH" sz="16600" dirty="0" smtClean="0"/>
              <a:t>Q &amp; A</a:t>
            </a:r>
          </a:p>
        </p:txBody>
      </p:sp>
    </p:spTree>
    <p:extLst>
      <p:ext uri="{BB962C8B-B14F-4D97-AF65-F5344CB8AC3E}">
        <p14:creationId xmlns:p14="http://schemas.microsoft.com/office/powerpoint/2010/main" val="415749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Segoe UI Light (Headings)"/>
              </a:rPr>
              <a:t>WHAT IS SIX SIGMA?</a:t>
            </a:r>
          </a:p>
        </p:txBody>
      </p:sp>
      <p:sp>
        <p:nvSpPr>
          <p:cNvPr id="3" name="Content Placeholder 2"/>
          <p:cNvSpPr>
            <a:spLocks noGrp="1"/>
          </p:cNvSpPr>
          <p:nvPr>
            <p:ph idx="1"/>
          </p:nvPr>
        </p:nvSpPr>
        <p:spPr>
          <a:xfrm>
            <a:off x="519113" y="1447800"/>
            <a:ext cx="11149013" cy="4377267"/>
          </a:xfrm>
        </p:spPr>
        <p:txBody>
          <a:bodyPr/>
          <a:lstStyle/>
          <a:p>
            <a:pPr>
              <a:lnSpc>
                <a:spcPct val="150000"/>
              </a:lnSpc>
            </a:pPr>
            <a:r>
              <a:rPr lang="en-US" sz="2400" dirty="0" smtClean="0">
                <a:solidFill>
                  <a:schemeClr val="tx1"/>
                </a:solidFill>
              </a:rPr>
              <a:t>Six Sigma - A highly disciplined process that enables organizations deliver nearly </a:t>
            </a:r>
            <a:r>
              <a:rPr lang="en-US" sz="2400" i="1" dirty="0" smtClean="0">
                <a:solidFill>
                  <a:schemeClr val="tx1"/>
                </a:solidFill>
              </a:rPr>
              <a:t>perfect products and services.</a:t>
            </a:r>
          </a:p>
          <a:p>
            <a:pPr>
              <a:lnSpc>
                <a:spcPct val="150000"/>
              </a:lnSpc>
            </a:pPr>
            <a:r>
              <a:rPr lang="en-US" sz="2400" i="1" dirty="0" smtClean="0">
                <a:solidFill>
                  <a:schemeClr val="tx1"/>
                </a:solidFill>
              </a:rPr>
              <a:t>The figure of six arrived statistically from current average maturity of most business enterprises</a:t>
            </a:r>
          </a:p>
          <a:p>
            <a:pPr>
              <a:lnSpc>
                <a:spcPct val="150000"/>
              </a:lnSpc>
            </a:pPr>
            <a:r>
              <a:rPr lang="en-US" sz="2400" dirty="0" smtClean="0">
                <a:solidFill>
                  <a:schemeClr val="tx1"/>
                </a:solidFill>
              </a:rPr>
              <a:t>A philosophy and a goal: as perfect as practically possible.</a:t>
            </a:r>
          </a:p>
          <a:p>
            <a:pPr>
              <a:lnSpc>
                <a:spcPct val="150000"/>
              </a:lnSpc>
            </a:pPr>
            <a:r>
              <a:rPr lang="en-US" sz="2400" dirty="0" smtClean="0">
                <a:solidFill>
                  <a:schemeClr val="tx1"/>
                </a:solidFill>
              </a:rPr>
              <a:t>A methodology and a symbol of quality.</a:t>
            </a:r>
          </a:p>
          <a:p>
            <a:pPr>
              <a:lnSpc>
                <a:spcPct val="150000"/>
              </a:lnSpc>
              <a:buNone/>
            </a:pPr>
            <a:endParaRPr lang="en-US" sz="2400" i="1" dirty="0" smtClean="0">
              <a:solidFill>
                <a:schemeClr val="tx1"/>
              </a:solidFill>
            </a:endParaRPr>
          </a:p>
          <a:p>
            <a:pPr>
              <a:lnSpc>
                <a:spcPct val="150000"/>
              </a:lnSpc>
            </a:pPr>
            <a:endParaRPr lang="en-US" sz="2400" i="1" dirty="0" smtClean="0">
              <a:solidFill>
                <a:schemeClr val="tx1"/>
              </a:solidFill>
            </a:endParaRPr>
          </a:p>
          <a:p>
            <a:pPr>
              <a:lnSpc>
                <a:spcPct val="150000"/>
              </a:lnSpc>
            </a:pPr>
            <a:endParaRPr lang="en-US" sz="2400" dirty="0">
              <a:solidFill>
                <a:schemeClr val="tx1"/>
              </a:solidFill>
            </a:endParaRPr>
          </a:p>
        </p:txBody>
      </p:sp>
      <p:sp>
        <p:nvSpPr>
          <p:cNvPr id="4" name="Rectangle 3"/>
          <p:cNvSpPr/>
          <p:nvPr/>
        </p:nvSpPr>
        <p:spPr>
          <a:xfrm>
            <a:off x="10772310" y="6089134"/>
            <a:ext cx="973536" cy="369332"/>
          </a:xfrm>
          <a:prstGeom prst="rect">
            <a:avLst/>
          </a:prstGeom>
        </p:spPr>
        <p:txBody>
          <a:bodyPr wrap="none">
            <a:spAutoFit/>
          </a:bodyPr>
          <a:lstStyle/>
          <a:p>
            <a:r>
              <a:rPr lang="vi-VN" dirty="0" smtClean="0"/>
              <a:t>Contd…</a:t>
            </a:r>
            <a:endParaRPr lang="vi-VN" dirty="0"/>
          </a:p>
        </p:txBody>
      </p:sp>
    </p:spTree>
    <p:extLst>
      <p:ext uri="{BB962C8B-B14F-4D97-AF65-F5344CB8AC3E}">
        <p14:creationId xmlns:p14="http://schemas.microsoft.com/office/powerpoint/2010/main" val="42260368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ChangeArrowheads="1"/>
          </p:cNvSpPr>
          <p:nvPr/>
        </p:nvSpPr>
        <p:spPr bwMode="auto">
          <a:xfrm>
            <a:off x="1523603" y="1828800"/>
            <a:ext cx="9141619" cy="1219200"/>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762000"/>
            <a:r>
              <a:rPr lang="en-US" sz="2000" dirty="0">
                <a:latin typeface="Arial" charset="0"/>
              </a:rPr>
              <a:t>A </a:t>
            </a:r>
            <a:r>
              <a:rPr lang="en-US" sz="2000" u="sng" dirty="0">
                <a:latin typeface="Arial" charset="0"/>
              </a:rPr>
              <a:t>scientific</a:t>
            </a:r>
            <a:r>
              <a:rPr lang="en-US" sz="2000" dirty="0">
                <a:latin typeface="Arial" charset="0"/>
              </a:rPr>
              <a:t> and </a:t>
            </a:r>
            <a:r>
              <a:rPr lang="en-US" sz="2000" u="sng" dirty="0">
                <a:latin typeface="Arial" charset="0"/>
              </a:rPr>
              <a:t>practical</a:t>
            </a:r>
            <a:r>
              <a:rPr lang="en-US" sz="2000" dirty="0">
                <a:latin typeface="Arial" charset="0"/>
              </a:rPr>
              <a:t> method to achieve improvements in a company</a:t>
            </a:r>
          </a:p>
        </p:txBody>
      </p:sp>
      <p:sp>
        <p:nvSpPr>
          <p:cNvPr id="212995" name="Rectangle 3"/>
          <p:cNvSpPr>
            <a:spLocks noChangeArrowheads="1"/>
          </p:cNvSpPr>
          <p:nvPr/>
        </p:nvSpPr>
        <p:spPr bwMode="auto">
          <a:xfrm>
            <a:off x="3148780" y="3657600"/>
            <a:ext cx="5992839" cy="2438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762000"/>
            <a:r>
              <a:rPr lang="en-US" sz="2000" u="sng" dirty="0">
                <a:latin typeface="Arial" charset="0"/>
              </a:rPr>
              <a:t>Scientific</a:t>
            </a:r>
            <a:r>
              <a:rPr lang="en-US" sz="2000" dirty="0">
                <a:latin typeface="Arial" charset="0"/>
              </a:rPr>
              <a:t>:</a:t>
            </a:r>
          </a:p>
          <a:p>
            <a:pPr defTabSz="762000">
              <a:buFontTx/>
              <a:buChar char="•"/>
            </a:pPr>
            <a:r>
              <a:rPr lang="en-US" sz="2000" dirty="0">
                <a:latin typeface="Arial" charset="0"/>
              </a:rPr>
              <a:t> Structured approach.</a:t>
            </a:r>
          </a:p>
          <a:p>
            <a:pPr defTabSz="762000">
              <a:buFontTx/>
              <a:buChar char="•"/>
            </a:pPr>
            <a:r>
              <a:rPr lang="en-US" sz="2000" dirty="0">
                <a:latin typeface="Arial" charset="0"/>
              </a:rPr>
              <a:t> Assuming quantitative data.</a:t>
            </a:r>
          </a:p>
          <a:p>
            <a:pPr defTabSz="762000">
              <a:buFontTx/>
              <a:buChar char="•"/>
            </a:pPr>
            <a:endParaRPr lang="en-US" sz="2000" dirty="0">
              <a:latin typeface="Arial" charset="0"/>
            </a:endParaRPr>
          </a:p>
          <a:p>
            <a:pPr defTabSz="762000"/>
            <a:r>
              <a:rPr lang="en-US" sz="2000" u="sng" dirty="0">
                <a:latin typeface="Arial" charset="0"/>
              </a:rPr>
              <a:t>Practical</a:t>
            </a:r>
            <a:r>
              <a:rPr lang="en-US" sz="2000" dirty="0">
                <a:latin typeface="Arial" charset="0"/>
              </a:rPr>
              <a:t>:</a:t>
            </a:r>
          </a:p>
          <a:p>
            <a:pPr defTabSz="762000">
              <a:buFontTx/>
              <a:buChar char="•"/>
            </a:pPr>
            <a:r>
              <a:rPr lang="en-US" sz="2000" dirty="0">
                <a:latin typeface="Arial" charset="0"/>
              </a:rPr>
              <a:t> Emphasis on financial result.</a:t>
            </a:r>
          </a:p>
          <a:p>
            <a:pPr defTabSz="762000">
              <a:buFontTx/>
              <a:buChar char="•"/>
            </a:pPr>
            <a:r>
              <a:rPr lang="en-US" sz="2000" dirty="0">
                <a:latin typeface="Arial" charset="0"/>
              </a:rPr>
              <a:t> Start with the voice of the customer.</a:t>
            </a:r>
          </a:p>
        </p:txBody>
      </p:sp>
      <p:sp>
        <p:nvSpPr>
          <p:cNvPr id="212996" name="AutoShape 4"/>
          <p:cNvSpPr>
            <a:spLocks noChangeArrowheads="1"/>
          </p:cNvSpPr>
          <p:nvPr/>
        </p:nvSpPr>
        <p:spPr bwMode="auto">
          <a:xfrm>
            <a:off x="9040045" y="3886200"/>
            <a:ext cx="2234618" cy="838200"/>
          </a:xfrm>
          <a:prstGeom prst="wedgeEllipseCallout">
            <a:avLst>
              <a:gd name="adj1" fmla="val -108713"/>
              <a:gd name="adj2" fmla="val 19130"/>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n-US" sz="2000" dirty="0">
                <a:latin typeface="Arial" charset="0"/>
              </a:rPr>
              <a:t>“Show me </a:t>
            </a:r>
          </a:p>
          <a:p>
            <a:pPr algn="ctr" defTabSz="762000"/>
            <a:r>
              <a:rPr lang="en-US" sz="2000" dirty="0">
                <a:latin typeface="Arial" charset="0"/>
              </a:rPr>
              <a:t>the data”</a:t>
            </a:r>
          </a:p>
        </p:txBody>
      </p:sp>
      <p:sp>
        <p:nvSpPr>
          <p:cNvPr id="212997" name="AutoShape 5"/>
          <p:cNvSpPr>
            <a:spLocks noChangeArrowheads="1"/>
          </p:cNvSpPr>
          <p:nvPr/>
        </p:nvSpPr>
        <p:spPr bwMode="auto">
          <a:xfrm flipH="1">
            <a:off x="327998" y="4559300"/>
            <a:ext cx="2539339" cy="838200"/>
          </a:xfrm>
          <a:prstGeom prst="wedgeEllipseCallout">
            <a:avLst>
              <a:gd name="adj1" fmla="val -61417"/>
              <a:gd name="adj2" fmla="val 47347"/>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n-US" sz="2000" dirty="0">
                <a:latin typeface="Arial" charset="0"/>
              </a:rPr>
              <a:t>”Show me </a:t>
            </a:r>
          </a:p>
          <a:p>
            <a:pPr algn="ctr" defTabSz="762000"/>
            <a:r>
              <a:rPr lang="en-US" sz="2000" dirty="0">
                <a:latin typeface="Arial" charset="0"/>
              </a:rPr>
              <a:t>the money”</a:t>
            </a:r>
          </a:p>
        </p:txBody>
      </p:sp>
      <p:sp>
        <p:nvSpPr>
          <p:cNvPr id="212998" name="Text Box 6"/>
          <p:cNvSpPr txBox="1">
            <a:spLocks noChangeArrowheads="1"/>
          </p:cNvSpPr>
          <p:nvPr/>
        </p:nvSpPr>
        <p:spPr bwMode="auto">
          <a:xfrm>
            <a:off x="4723237" y="380993"/>
            <a:ext cx="2262158" cy="64633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charset="0"/>
              </a:defRPr>
            </a:lvl1pPr>
            <a:lvl2pPr marL="571500" defTabSz="762000">
              <a:defRPr sz="2400">
                <a:solidFill>
                  <a:schemeClr val="tx1"/>
                </a:solidFill>
                <a:latin typeface="Times New Roman" charset="0"/>
              </a:defRPr>
            </a:lvl2pPr>
            <a:lvl3pPr marL="1143000" defTabSz="762000">
              <a:defRPr sz="2400">
                <a:solidFill>
                  <a:schemeClr val="tx1"/>
                </a:solidFill>
                <a:latin typeface="Times New Roman" charset="0"/>
              </a:defRPr>
            </a:lvl3pPr>
            <a:lvl4pPr marL="1714500" defTabSz="762000">
              <a:defRPr sz="2400">
                <a:solidFill>
                  <a:schemeClr val="tx1"/>
                </a:solidFill>
                <a:latin typeface="Times New Roman" charset="0"/>
              </a:defRPr>
            </a:lvl4pPr>
            <a:lvl5pPr marL="2286000" defTabSz="762000">
              <a:defRPr sz="2400">
                <a:solidFill>
                  <a:schemeClr val="tx1"/>
                </a:solidFill>
                <a:latin typeface="Times New Roman" charset="0"/>
              </a:defRPr>
            </a:lvl5pPr>
            <a:lvl6pPr marL="2743200" defTabSz="762000" eaLnBrk="0" fontAlgn="base" hangingPunct="0">
              <a:spcBef>
                <a:spcPct val="0"/>
              </a:spcBef>
              <a:spcAft>
                <a:spcPct val="0"/>
              </a:spcAft>
              <a:defRPr sz="2400">
                <a:solidFill>
                  <a:schemeClr val="tx1"/>
                </a:solidFill>
                <a:latin typeface="Times New Roman" charset="0"/>
              </a:defRPr>
            </a:lvl6pPr>
            <a:lvl7pPr marL="3200400" defTabSz="762000" eaLnBrk="0" fontAlgn="base" hangingPunct="0">
              <a:spcBef>
                <a:spcPct val="0"/>
              </a:spcBef>
              <a:spcAft>
                <a:spcPct val="0"/>
              </a:spcAft>
              <a:defRPr sz="2400">
                <a:solidFill>
                  <a:schemeClr val="tx1"/>
                </a:solidFill>
                <a:latin typeface="Times New Roman" charset="0"/>
              </a:defRPr>
            </a:lvl7pPr>
            <a:lvl8pPr marL="3657600" defTabSz="762000" eaLnBrk="0" fontAlgn="base" hangingPunct="0">
              <a:spcBef>
                <a:spcPct val="0"/>
              </a:spcBef>
              <a:spcAft>
                <a:spcPct val="0"/>
              </a:spcAft>
              <a:defRPr sz="2400">
                <a:solidFill>
                  <a:schemeClr val="tx1"/>
                </a:solidFill>
                <a:latin typeface="Times New Roman" charset="0"/>
              </a:defRPr>
            </a:lvl8pPr>
            <a:lvl9pPr marL="4114800" defTabSz="762000" eaLnBrk="0" fontAlgn="base" hangingPunct="0">
              <a:spcBef>
                <a:spcPct val="0"/>
              </a:spcBef>
              <a:spcAft>
                <a:spcPct val="0"/>
              </a:spcAft>
              <a:defRPr sz="2400">
                <a:solidFill>
                  <a:schemeClr val="tx1"/>
                </a:solidFill>
                <a:latin typeface="Times New Roman" charset="0"/>
              </a:defRPr>
            </a:lvl9pPr>
          </a:lstStyle>
          <a:p>
            <a:pPr algn="ctr"/>
            <a:r>
              <a:rPr lang="nl-NL" sz="3600" dirty="0">
                <a:latin typeface="Arial" charset="0"/>
              </a:rPr>
              <a:t>Six Sigma</a:t>
            </a:r>
            <a:endParaRPr lang="nl-NL" sz="3200" dirty="0">
              <a:latin typeface="Arial" charset="0"/>
            </a:endParaRPr>
          </a:p>
        </p:txBody>
      </p:sp>
    </p:spTree>
    <p:extLst>
      <p:ext uri="{BB962C8B-B14F-4D97-AF65-F5344CB8AC3E}">
        <p14:creationId xmlns:p14="http://schemas.microsoft.com/office/powerpoint/2010/main" val="28742982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2996"/>
                                        </p:tgtEl>
                                        <p:attrNameLst>
                                          <p:attrName>style.visibility</p:attrName>
                                        </p:attrNameLst>
                                      </p:cBhvr>
                                      <p:to>
                                        <p:strVal val="visible"/>
                                      </p:to>
                                    </p:set>
                                    <p:animEffect transition="in" filter="fade">
                                      <p:cBhvr>
                                        <p:cTn id="7" dur="500"/>
                                        <p:tgtEl>
                                          <p:spTgt spid="2129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2997"/>
                                        </p:tgtEl>
                                        <p:attrNameLst>
                                          <p:attrName>style.visibility</p:attrName>
                                        </p:attrNameLst>
                                      </p:cBhvr>
                                      <p:to>
                                        <p:strVal val="visible"/>
                                      </p:to>
                                    </p:set>
                                    <p:animEffect transition="in" filter="fade">
                                      <p:cBhvr>
                                        <p:cTn id="12" dur="500"/>
                                        <p:tgtEl>
                                          <p:spTgt spid="212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animBg="1"/>
      <p:bldP spid="21299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Grp="1" noChangeArrowheads="1"/>
          </p:cNvSpPr>
          <p:nvPr>
            <p:ph type="title" sz="quarter"/>
          </p:nvPr>
        </p:nvSpPr>
        <p:spPr>
          <a:xfrm>
            <a:off x="399256" y="397669"/>
            <a:ext cx="7772400" cy="443198"/>
          </a:xfrm>
        </p:spPr>
        <p:txBody>
          <a:bodyPr/>
          <a:lstStyle/>
          <a:p>
            <a:r>
              <a:rPr lang="en-US" sz="3200" dirty="0">
                <a:solidFill>
                  <a:schemeClr val="tx1"/>
                </a:solidFill>
              </a:rPr>
              <a:t>The Six Sigma Evolutionary Timeline</a:t>
            </a:r>
          </a:p>
        </p:txBody>
      </p:sp>
      <p:pic>
        <p:nvPicPr>
          <p:cNvPr id="16" name="Picture 20" descr="Osbor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738311" y="3445669"/>
            <a:ext cx="536575"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7" name="Picture 26" descr="Gau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2274886" y="2418557"/>
            <a:ext cx="663575" cy="7223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18" name="Object 51"/>
          <p:cNvGraphicFramePr>
            <a:graphicFrameLocks noChangeAspect="1"/>
          </p:cNvGraphicFramePr>
          <p:nvPr>
            <p:extLst>
              <p:ext uri="{D42A27DB-BD31-4B8C-83A1-F6EECF244321}">
                <p14:modId xmlns:p14="http://schemas.microsoft.com/office/powerpoint/2010/main" val="2061911347"/>
              </p:ext>
            </p:extLst>
          </p:nvPr>
        </p:nvGraphicFramePr>
        <p:xfrm>
          <a:off x="3672681" y="5960269"/>
          <a:ext cx="1371600" cy="446088"/>
        </p:xfrm>
        <a:graphic>
          <a:graphicData uri="http://schemas.openxmlformats.org/presentationml/2006/ole">
            <mc:AlternateContent xmlns:mc="http://schemas.openxmlformats.org/markup-compatibility/2006">
              <mc:Choice xmlns:v="urn:schemas-microsoft-com:vml" Requires="v">
                <p:oleObj spid="_x0000_s2106" name="Photo Editor Photo" r:id="rId5" imgW="1552792" imgH="504762" progId="MSPhotoEd.3">
                  <p:embed/>
                </p:oleObj>
              </mc:Choice>
              <mc:Fallback>
                <p:oleObj name="Photo Editor Photo" r:id="rId5" imgW="1552792" imgH="504762" progId="MSPhotoEd.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invGray">
                      <a:xfrm>
                        <a:off x="3672681" y="5960269"/>
                        <a:ext cx="1371600"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Rectangle 4"/>
          <p:cNvSpPr>
            <a:spLocks noChangeArrowheads="1"/>
          </p:cNvSpPr>
          <p:nvPr/>
        </p:nvSpPr>
        <p:spPr bwMode="invGray">
          <a:xfrm flipV="1">
            <a:off x="-476250" y="2261392"/>
            <a:ext cx="13277849" cy="45719"/>
          </a:xfrm>
          <a:prstGeom prst="rect">
            <a:avLst/>
          </a:prstGeom>
          <a:gradFill rotWithShape="0">
            <a:gsLst>
              <a:gs pos="0">
                <a:srgbClr val="CFE5FE"/>
              </a:gs>
              <a:gs pos="50000">
                <a:schemeClr val="hlink"/>
              </a:gs>
              <a:gs pos="100000">
                <a:srgbClr val="CFE5FE"/>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0" name="Rectangle 5"/>
          <p:cNvSpPr>
            <a:spLocks noChangeArrowheads="1"/>
          </p:cNvSpPr>
          <p:nvPr/>
        </p:nvSpPr>
        <p:spPr bwMode="invGray">
          <a:xfrm flipV="1">
            <a:off x="-304800" y="4244181"/>
            <a:ext cx="12877800" cy="45719"/>
          </a:xfrm>
          <a:prstGeom prst="rect">
            <a:avLst/>
          </a:prstGeom>
          <a:gradFill rotWithShape="0">
            <a:gsLst>
              <a:gs pos="0">
                <a:srgbClr val="CFE5FE"/>
              </a:gs>
              <a:gs pos="50000">
                <a:schemeClr val="hlink"/>
              </a:gs>
              <a:gs pos="100000">
                <a:srgbClr val="CFE5FE"/>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2" name="Line 7"/>
          <p:cNvSpPr>
            <a:spLocks noChangeShapeType="1"/>
          </p:cNvSpPr>
          <p:nvPr/>
        </p:nvSpPr>
        <p:spPr bwMode="auto">
          <a:xfrm>
            <a:off x="2571746" y="2159000"/>
            <a:ext cx="0" cy="109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23" name="Line 8"/>
          <p:cNvSpPr>
            <a:spLocks noChangeShapeType="1"/>
          </p:cNvSpPr>
          <p:nvPr/>
        </p:nvSpPr>
        <p:spPr bwMode="auto">
          <a:xfrm>
            <a:off x="5679281" y="2299492"/>
            <a:ext cx="0" cy="109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24" name="Line 9"/>
          <p:cNvSpPr>
            <a:spLocks noChangeShapeType="1"/>
          </p:cNvSpPr>
          <p:nvPr/>
        </p:nvSpPr>
        <p:spPr bwMode="auto">
          <a:xfrm>
            <a:off x="2003426" y="4138612"/>
            <a:ext cx="0" cy="109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pic>
        <p:nvPicPr>
          <p:cNvPr id="25" name="Picture 12" descr="Shewha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5994" y="2302669"/>
            <a:ext cx="573087" cy="7620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3" descr="de Moivr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256" y="1235869"/>
            <a:ext cx="671513" cy="8382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4" descr="Ishikaw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35044" y="4360069"/>
            <a:ext cx="5334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5" descr="Kan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40081" y="3344069"/>
            <a:ext cx="549275" cy="76358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6" descr="Pareto"/>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68119" y="1312069"/>
            <a:ext cx="620712" cy="838200"/>
          </a:xfrm>
          <a:prstGeom prst="rect">
            <a:avLst/>
          </a:prstGeom>
          <a:noFill/>
          <a:extLst>
            <a:ext uri="{909E8E84-426E-40DD-AFC4-6F175D3DCCD1}">
              <a14:hiddenFill xmlns:a14="http://schemas.microsoft.com/office/drawing/2010/main">
                <a:solidFill>
                  <a:srgbClr val="FFFFFF"/>
                </a:solidFill>
              </a14:hiddenFill>
            </a:ext>
          </a:extLst>
        </p:spPr>
      </p:pic>
      <p:sp>
        <p:nvSpPr>
          <p:cNvPr id="30" name="Text Box 17"/>
          <p:cNvSpPr txBox="1">
            <a:spLocks noChangeArrowheads="1"/>
          </p:cNvSpPr>
          <p:nvPr/>
        </p:nvSpPr>
        <p:spPr bwMode="auto">
          <a:xfrm>
            <a:off x="190500" y="2336007"/>
            <a:ext cx="17684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vi-VN" sz="1200" u="sng" dirty="0" smtClean="0">
                <a:latin typeface="Tahoma" pitchFamily="34" charset="0"/>
              </a:rPr>
              <a:t>1736</a:t>
            </a:r>
            <a:r>
              <a:rPr lang="vi-VN" sz="1200" dirty="0" smtClean="0">
                <a:latin typeface="Tahoma" pitchFamily="34" charset="0"/>
              </a:rPr>
              <a:t>:  French mathematician Abraham de Moivre publishes an article introducing the normal curve.</a:t>
            </a:r>
            <a:endParaRPr lang="vi-VN" sz="1200" dirty="0">
              <a:latin typeface="Tahoma" pitchFamily="34" charset="0"/>
            </a:endParaRPr>
          </a:p>
        </p:txBody>
      </p:sp>
      <p:sp>
        <p:nvSpPr>
          <p:cNvPr id="31" name="Text Box 18"/>
          <p:cNvSpPr txBox="1">
            <a:spLocks noChangeArrowheads="1"/>
          </p:cNvSpPr>
          <p:nvPr/>
        </p:nvSpPr>
        <p:spPr bwMode="auto">
          <a:xfrm>
            <a:off x="5016500" y="2430076"/>
            <a:ext cx="28829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vi-VN" sz="1200" u="sng" dirty="0" smtClean="0">
                <a:latin typeface="Tahoma" pitchFamily="34" charset="0"/>
              </a:rPr>
              <a:t>1896</a:t>
            </a:r>
            <a:r>
              <a:rPr lang="vi-VN" sz="1200" dirty="0" smtClean="0">
                <a:latin typeface="Tahoma" pitchFamily="34" charset="0"/>
              </a:rPr>
              <a:t>:  Italian sociologist Vilfredo Alfredo Pareto introduces the 80/20 rule and the Pareto distribution in </a:t>
            </a:r>
            <a:r>
              <a:rPr lang="vi-VN" sz="1200" i="1" dirty="0" smtClean="0">
                <a:latin typeface="Tahoma" pitchFamily="34" charset="0"/>
              </a:rPr>
              <a:t>Cours d’Economie Politique</a:t>
            </a:r>
            <a:r>
              <a:rPr lang="vi-VN" sz="1200" dirty="0" smtClean="0">
                <a:latin typeface="Tahoma" pitchFamily="34" charset="0"/>
              </a:rPr>
              <a:t>.</a:t>
            </a:r>
            <a:endParaRPr lang="vi-VN" sz="1200" dirty="0">
              <a:latin typeface="Tahoma" pitchFamily="34" charset="0"/>
            </a:endParaRPr>
          </a:p>
        </p:txBody>
      </p:sp>
      <p:sp>
        <p:nvSpPr>
          <p:cNvPr id="32" name="Text Box 19"/>
          <p:cNvSpPr txBox="1">
            <a:spLocks noChangeArrowheads="1"/>
          </p:cNvSpPr>
          <p:nvPr/>
        </p:nvSpPr>
        <p:spPr bwMode="auto">
          <a:xfrm>
            <a:off x="8344694" y="1296194"/>
            <a:ext cx="290750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vi-VN" sz="1200" u="sng" dirty="0" smtClean="0">
                <a:latin typeface="Tahoma" pitchFamily="34" charset="0"/>
              </a:rPr>
              <a:t>1924</a:t>
            </a:r>
            <a:r>
              <a:rPr lang="vi-VN" sz="1200" dirty="0" smtClean="0">
                <a:latin typeface="Tahoma" pitchFamily="34" charset="0"/>
              </a:rPr>
              <a:t>:  Walter A. Shewhart introduces the control chart and the distinction of special vs. common cause variation as contributors to process problems.</a:t>
            </a:r>
            <a:endParaRPr lang="vi-VN" sz="1200" dirty="0">
              <a:latin typeface="Tahoma" pitchFamily="34" charset="0"/>
            </a:endParaRPr>
          </a:p>
        </p:txBody>
      </p:sp>
      <p:sp>
        <p:nvSpPr>
          <p:cNvPr id="33" name="Text Box 22"/>
          <p:cNvSpPr txBox="1">
            <a:spLocks noChangeArrowheads="1"/>
          </p:cNvSpPr>
          <p:nvPr/>
        </p:nvSpPr>
        <p:spPr bwMode="auto">
          <a:xfrm>
            <a:off x="1100932" y="4366102"/>
            <a:ext cx="22899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sz="1200" u="sng" dirty="0">
                <a:latin typeface="Tahoma" pitchFamily="34" charset="0"/>
              </a:rPr>
              <a:t>1941</a:t>
            </a:r>
            <a:r>
              <a:rPr lang="en-US" sz="1200" dirty="0">
                <a:latin typeface="Tahoma" pitchFamily="34" charset="0"/>
              </a:rPr>
              <a:t>:  Alex Osborn, head of BBDO Advertising, fathers a widely-adopted set of rules for “brainstorming”.</a:t>
            </a:r>
          </a:p>
        </p:txBody>
      </p:sp>
      <p:sp>
        <p:nvSpPr>
          <p:cNvPr id="34" name="Text Box 23"/>
          <p:cNvSpPr txBox="1">
            <a:spLocks noChangeArrowheads="1"/>
          </p:cNvSpPr>
          <p:nvPr/>
        </p:nvSpPr>
        <p:spPr bwMode="auto">
          <a:xfrm>
            <a:off x="3390900" y="3353116"/>
            <a:ext cx="278129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sz="1200" u="sng" dirty="0">
                <a:latin typeface="Tahoma" pitchFamily="34" charset="0"/>
              </a:rPr>
              <a:t>1949</a:t>
            </a:r>
            <a:r>
              <a:rPr lang="en-US" sz="1200" dirty="0">
                <a:latin typeface="Tahoma" pitchFamily="34" charset="0"/>
              </a:rPr>
              <a:t>:  U. S. DOD issues Military Procedure MIL-P-1629, </a:t>
            </a:r>
            <a:r>
              <a:rPr lang="en-US" sz="1200" i="1" dirty="0">
                <a:latin typeface="Tahoma" pitchFamily="34" charset="0"/>
              </a:rPr>
              <a:t>Procedures for Performing a Failure Mode Effects and Criticality Analysis</a:t>
            </a:r>
            <a:r>
              <a:rPr lang="en-US" sz="1200" dirty="0">
                <a:latin typeface="Tahoma" pitchFamily="34" charset="0"/>
              </a:rPr>
              <a:t>.</a:t>
            </a:r>
          </a:p>
        </p:txBody>
      </p:sp>
      <p:sp>
        <p:nvSpPr>
          <p:cNvPr id="35" name="Line 24"/>
          <p:cNvSpPr>
            <a:spLocks noChangeShapeType="1"/>
          </p:cNvSpPr>
          <p:nvPr/>
        </p:nvSpPr>
        <p:spPr bwMode="auto">
          <a:xfrm>
            <a:off x="4702969" y="4134644"/>
            <a:ext cx="0" cy="109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6" name="Text Box 25"/>
          <p:cNvSpPr txBox="1">
            <a:spLocks noChangeArrowheads="1"/>
          </p:cNvSpPr>
          <p:nvPr/>
        </p:nvSpPr>
        <p:spPr bwMode="auto">
          <a:xfrm>
            <a:off x="6642100" y="3458369"/>
            <a:ext cx="198358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sz="1200" u="sng" dirty="0">
                <a:latin typeface="Tahoma" pitchFamily="34" charset="0"/>
              </a:rPr>
              <a:t>1960</a:t>
            </a:r>
            <a:r>
              <a:rPr lang="en-US" sz="1200" dirty="0">
                <a:latin typeface="Tahoma" pitchFamily="34" charset="0"/>
              </a:rPr>
              <a:t>:  Kaoru Ishikawa introduces his now famous cause-and-effect diagram.</a:t>
            </a:r>
          </a:p>
        </p:txBody>
      </p:sp>
      <p:sp>
        <p:nvSpPr>
          <p:cNvPr id="37" name="Line 28"/>
          <p:cNvSpPr>
            <a:spLocks noChangeShapeType="1"/>
          </p:cNvSpPr>
          <p:nvPr/>
        </p:nvSpPr>
        <p:spPr bwMode="auto">
          <a:xfrm>
            <a:off x="8778081" y="2142332"/>
            <a:ext cx="0" cy="109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8" name="Text Box 29"/>
          <p:cNvSpPr txBox="1">
            <a:spLocks noChangeArrowheads="1"/>
          </p:cNvSpPr>
          <p:nvPr/>
        </p:nvSpPr>
        <p:spPr bwMode="auto">
          <a:xfrm>
            <a:off x="1908969" y="1172369"/>
            <a:ext cx="248761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sz="1200" u="sng" dirty="0">
                <a:latin typeface="Tahoma" pitchFamily="34" charset="0"/>
              </a:rPr>
              <a:t>1818</a:t>
            </a:r>
            <a:r>
              <a:rPr lang="en-US" sz="1200" dirty="0">
                <a:latin typeface="Tahoma" pitchFamily="34" charset="0"/>
              </a:rPr>
              <a:t>:  Gauss uses the normal curve to explore the mathematics of error analysis for measurement, probability analysis, and hypothesis testing.</a:t>
            </a:r>
          </a:p>
        </p:txBody>
      </p:sp>
      <p:sp>
        <p:nvSpPr>
          <p:cNvPr id="39" name="Line 30"/>
          <p:cNvSpPr>
            <a:spLocks noChangeShapeType="1"/>
          </p:cNvSpPr>
          <p:nvPr/>
        </p:nvSpPr>
        <p:spPr bwMode="auto">
          <a:xfrm>
            <a:off x="7622381" y="4120357"/>
            <a:ext cx="0" cy="109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0" name="Text Box 31"/>
          <p:cNvSpPr txBox="1">
            <a:spLocks noChangeArrowheads="1"/>
          </p:cNvSpPr>
          <p:nvPr/>
        </p:nvSpPr>
        <p:spPr bwMode="auto">
          <a:xfrm>
            <a:off x="8625680" y="4283869"/>
            <a:ext cx="28932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vi-VN" sz="1200" u="sng" dirty="0" smtClean="0">
                <a:latin typeface="Tahoma" pitchFamily="34" charset="0"/>
              </a:rPr>
              <a:t>1970s</a:t>
            </a:r>
            <a:r>
              <a:rPr lang="vi-VN" sz="1200" dirty="0" smtClean="0">
                <a:latin typeface="Tahoma" pitchFamily="34" charset="0"/>
              </a:rPr>
              <a:t>:  Dr. Noriaki Kano introduces his two-dimensional quality model and the three types of quality.</a:t>
            </a:r>
            <a:endParaRPr lang="vi-VN" sz="1200" dirty="0">
              <a:latin typeface="Tahoma" pitchFamily="34" charset="0"/>
            </a:endParaRPr>
          </a:p>
        </p:txBody>
      </p:sp>
      <p:sp>
        <p:nvSpPr>
          <p:cNvPr id="41" name="Line 34"/>
          <p:cNvSpPr>
            <a:spLocks noChangeShapeType="1"/>
          </p:cNvSpPr>
          <p:nvPr/>
        </p:nvSpPr>
        <p:spPr bwMode="auto">
          <a:xfrm>
            <a:off x="9819481" y="4098132"/>
            <a:ext cx="0" cy="109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2" name="Text Box 36"/>
          <p:cNvSpPr txBox="1">
            <a:spLocks noChangeArrowheads="1"/>
          </p:cNvSpPr>
          <p:nvPr/>
        </p:nvSpPr>
        <p:spPr bwMode="auto">
          <a:xfrm>
            <a:off x="3139281" y="4982369"/>
            <a:ext cx="2540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sz="1200" u="sng" dirty="0">
                <a:latin typeface="Tahoma" pitchFamily="34" charset="0"/>
              </a:rPr>
              <a:t>1986</a:t>
            </a:r>
            <a:r>
              <a:rPr lang="en-US" sz="1200" dirty="0">
                <a:latin typeface="Tahoma" pitchFamily="34" charset="0"/>
              </a:rPr>
              <a:t>:  Bill Smith, a senior engineer and scientist introduces the concept of Six Sigma at Motorola</a:t>
            </a:r>
          </a:p>
        </p:txBody>
      </p:sp>
      <p:sp>
        <p:nvSpPr>
          <p:cNvPr id="43" name="Rectangle 38"/>
          <p:cNvSpPr>
            <a:spLocks noChangeArrowheads="1"/>
          </p:cNvSpPr>
          <p:nvPr/>
        </p:nvSpPr>
        <p:spPr bwMode="invGray">
          <a:xfrm>
            <a:off x="-304800" y="5807870"/>
            <a:ext cx="12630149" cy="45719"/>
          </a:xfrm>
          <a:prstGeom prst="rect">
            <a:avLst/>
          </a:prstGeom>
          <a:gradFill rotWithShape="0">
            <a:gsLst>
              <a:gs pos="0">
                <a:srgbClr val="CFE5FE"/>
              </a:gs>
              <a:gs pos="50000">
                <a:schemeClr val="hlink"/>
              </a:gs>
              <a:gs pos="100000">
                <a:srgbClr val="CFE5FE"/>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44" name="Line 39"/>
          <p:cNvSpPr>
            <a:spLocks noChangeShapeType="1"/>
          </p:cNvSpPr>
          <p:nvPr/>
        </p:nvSpPr>
        <p:spPr bwMode="auto">
          <a:xfrm>
            <a:off x="4462462" y="5718175"/>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5" name="Text Box 40"/>
          <p:cNvSpPr txBox="1">
            <a:spLocks noChangeArrowheads="1"/>
          </p:cNvSpPr>
          <p:nvPr/>
        </p:nvSpPr>
        <p:spPr bwMode="auto">
          <a:xfrm>
            <a:off x="5806280" y="5995578"/>
            <a:ext cx="22074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vi-VN" sz="1200" u="sng" dirty="0" smtClean="0">
                <a:latin typeface="Tahoma" pitchFamily="34" charset="0"/>
              </a:rPr>
              <a:t>1994</a:t>
            </a:r>
            <a:r>
              <a:rPr lang="vi-VN" sz="1200" dirty="0" smtClean="0">
                <a:latin typeface="Tahoma" pitchFamily="34" charset="0"/>
              </a:rPr>
              <a:t>:  Larry Bossidy launches Six Sigma at Allied Signal.</a:t>
            </a:r>
            <a:endParaRPr lang="vi-VN" sz="1200" dirty="0">
              <a:latin typeface="Tahoma" pitchFamily="34" charset="0"/>
            </a:endParaRPr>
          </a:p>
        </p:txBody>
      </p:sp>
      <p:sp>
        <p:nvSpPr>
          <p:cNvPr id="46" name="Text Box 41"/>
          <p:cNvSpPr txBox="1">
            <a:spLocks noChangeArrowheads="1"/>
          </p:cNvSpPr>
          <p:nvPr/>
        </p:nvSpPr>
        <p:spPr bwMode="auto">
          <a:xfrm>
            <a:off x="8372870" y="5237738"/>
            <a:ext cx="21427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sz="1200" u="sng" dirty="0">
                <a:latin typeface="Tahoma" pitchFamily="34" charset="0"/>
              </a:rPr>
              <a:t>1995</a:t>
            </a:r>
            <a:r>
              <a:rPr lang="en-US" sz="1200" dirty="0">
                <a:latin typeface="Tahoma" pitchFamily="34" charset="0"/>
              </a:rPr>
              <a:t>:  Jack Welch launches Six Sigma at GE.</a:t>
            </a:r>
          </a:p>
        </p:txBody>
      </p:sp>
      <p:pic>
        <p:nvPicPr>
          <p:cNvPr id="47" name="Picture 49" descr="G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83687" y="5940426"/>
            <a:ext cx="438150" cy="438150"/>
          </a:xfrm>
          <a:prstGeom prst="rect">
            <a:avLst/>
          </a:prstGeom>
          <a:noFill/>
          <a:extLst>
            <a:ext uri="{909E8E84-426E-40DD-AFC4-6F175D3DCCD1}">
              <a14:hiddenFill xmlns:a14="http://schemas.microsoft.com/office/drawing/2010/main">
                <a:solidFill>
                  <a:srgbClr val="FFFFFF"/>
                </a:solidFill>
              </a14:hiddenFill>
            </a:ext>
          </a:extLst>
        </p:spPr>
      </p:pic>
      <p:sp>
        <p:nvSpPr>
          <p:cNvPr id="48" name="Line 60"/>
          <p:cNvSpPr>
            <a:spLocks noChangeShapeType="1"/>
          </p:cNvSpPr>
          <p:nvPr/>
        </p:nvSpPr>
        <p:spPr bwMode="auto">
          <a:xfrm>
            <a:off x="6873081" y="5823744"/>
            <a:ext cx="0" cy="109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9" name="Line 63"/>
          <p:cNvSpPr>
            <a:spLocks noChangeShapeType="1"/>
          </p:cNvSpPr>
          <p:nvPr/>
        </p:nvSpPr>
        <p:spPr bwMode="auto">
          <a:xfrm>
            <a:off x="9395815" y="5702301"/>
            <a:ext cx="0" cy="109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graphicFrame>
        <p:nvGraphicFramePr>
          <p:cNvPr id="50" name="Object 64"/>
          <p:cNvGraphicFramePr>
            <a:graphicFrameLocks noChangeAspect="1"/>
          </p:cNvGraphicFramePr>
          <p:nvPr>
            <p:extLst>
              <p:ext uri="{D42A27DB-BD31-4B8C-83A1-F6EECF244321}">
                <p14:modId xmlns:p14="http://schemas.microsoft.com/office/powerpoint/2010/main" val="2366710008"/>
              </p:ext>
            </p:extLst>
          </p:nvPr>
        </p:nvGraphicFramePr>
        <p:xfrm>
          <a:off x="5806281" y="5287169"/>
          <a:ext cx="2057400" cy="482600"/>
        </p:xfrm>
        <a:graphic>
          <a:graphicData uri="http://schemas.openxmlformats.org/presentationml/2006/ole">
            <mc:AlternateContent xmlns:mc="http://schemas.openxmlformats.org/markup-compatibility/2006">
              <mc:Choice xmlns:v="urn:schemas-microsoft-com:vml" Requires="v">
                <p:oleObj spid="_x0000_s2107" name="Bitmap Image" r:id="rId13" imgW="2514286" imgH="590476" progId="Paint.Picture">
                  <p:embed/>
                </p:oleObj>
              </mc:Choice>
              <mc:Fallback>
                <p:oleObj name="Bitmap Image" r:id="rId13" imgW="2514286" imgH="590476" progId="Paint.Picture">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invGray">
                      <a:xfrm>
                        <a:off x="5806281" y="5287169"/>
                        <a:ext cx="20574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 name="Line 7"/>
          <p:cNvSpPr>
            <a:spLocks noChangeShapeType="1"/>
          </p:cNvSpPr>
          <p:nvPr/>
        </p:nvSpPr>
        <p:spPr bwMode="auto">
          <a:xfrm>
            <a:off x="717546" y="2146300"/>
            <a:ext cx="0" cy="109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Tree>
    <p:extLst>
      <p:ext uri="{BB962C8B-B14F-4D97-AF65-F5344CB8AC3E}">
        <p14:creationId xmlns:p14="http://schemas.microsoft.com/office/powerpoint/2010/main" val="153803610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p:cNvSpPr>
          <p:nvPr/>
        </p:nvSpPr>
        <p:spPr bwMode="auto">
          <a:xfrm>
            <a:off x="725927"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Management</a:t>
            </a:r>
            <a:endParaRPr lang="en-US" sz="1600" dirty="0">
              <a:solidFill>
                <a:schemeClr val="tx1"/>
              </a:solidFill>
              <a:latin typeface="+mj-lt"/>
              <a:ea typeface="Segoe UI" pitchFamily="34" charset="0"/>
              <a:cs typeface="Segoe UI" pitchFamily="34" charset="0"/>
            </a:endParaRPr>
          </a:p>
        </p:txBody>
      </p:sp>
      <p:sp>
        <p:nvSpPr>
          <p:cNvPr id="3" name="Image Dummy"/>
          <p:cNvSpPr>
            <a:spLocks/>
          </p:cNvSpPr>
          <p:nvPr/>
        </p:nvSpPr>
        <p:spPr bwMode="auto">
          <a:xfrm>
            <a:off x="725928"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4" name="Title"/>
          <p:cNvSpPr>
            <a:spLocks/>
          </p:cNvSpPr>
          <p:nvPr/>
        </p:nvSpPr>
        <p:spPr bwMode="auto">
          <a:xfrm>
            <a:off x="2938185"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ct val="50000"/>
              </a:spcBef>
            </a:pPr>
            <a:r>
              <a:rPr lang="en-US" sz="1600" dirty="0">
                <a:solidFill>
                  <a:schemeClr val="tx1"/>
                </a:solidFill>
                <a:latin typeface="+mj-lt"/>
              </a:rPr>
              <a:t>Service</a:t>
            </a:r>
          </a:p>
        </p:txBody>
      </p:sp>
      <p:sp>
        <p:nvSpPr>
          <p:cNvPr id="5" name="Image Dummy"/>
          <p:cNvSpPr>
            <a:spLocks/>
          </p:cNvSpPr>
          <p:nvPr/>
        </p:nvSpPr>
        <p:spPr bwMode="auto">
          <a:xfrm>
            <a:off x="2938186"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6" name="Title"/>
          <p:cNvSpPr>
            <a:spLocks/>
          </p:cNvSpPr>
          <p:nvPr/>
        </p:nvSpPr>
        <p:spPr bwMode="auto">
          <a:xfrm>
            <a:off x="5179940"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Design</a:t>
            </a:r>
            <a:endParaRPr lang="en-US" sz="1600" dirty="0">
              <a:solidFill>
                <a:schemeClr val="tx1"/>
              </a:solidFill>
              <a:latin typeface="+mj-lt"/>
              <a:ea typeface="Segoe UI" pitchFamily="34" charset="0"/>
              <a:cs typeface="Segoe UI" pitchFamily="34" charset="0"/>
            </a:endParaRPr>
          </a:p>
        </p:txBody>
      </p:sp>
      <p:sp>
        <p:nvSpPr>
          <p:cNvPr id="7" name="Image Dummy"/>
          <p:cNvSpPr>
            <a:spLocks/>
          </p:cNvSpPr>
          <p:nvPr/>
        </p:nvSpPr>
        <p:spPr bwMode="auto">
          <a:xfrm>
            <a:off x="5179941"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8" name="Title"/>
          <p:cNvSpPr>
            <a:spLocks/>
          </p:cNvSpPr>
          <p:nvPr/>
        </p:nvSpPr>
        <p:spPr bwMode="auto">
          <a:xfrm>
            <a:off x="7377450"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Purchase</a:t>
            </a:r>
            <a:endParaRPr lang="en-US" sz="1600" dirty="0">
              <a:solidFill>
                <a:schemeClr val="tx1"/>
              </a:solidFill>
              <a:latin typeface="+mj-lt"/>
              <a:ea typeface="Segoe UI" pitchFamily="34" charset="0"/>
              <a:cs typeface="Segoe UI" pitchFamily="34" charset="0"/>
            </a:endParaRPr>
          </a:p>
        </p:txBody>
      </p:sp>
      <p:sp>
        <p:nvSpPr>
          <p:cNvPr id="9" name="Image Dummy"/>
          <p:cNvSpPr>
            <a:spLocks/>
          </p:cNvSpPr>
          <p:nvPr/>
        </p:nvSpPr>
        <p:spPr bwMode="auto">
          <a:xfrm>
            <a:off x="7377451"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0" name="Title"/>
          <p:cNvSpPr>
            <a:spLocks/>
          </p:cNvSpPr>
          <p:nvPr/>
        </p:nvSpPr>
        <p:spPr bwMode="auto">
          <a:xfrm>
            <a:off x="9604457"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Production</a:t>
            </a:r>
            <a:endParaRPr lang="en-US" sz="1600" dirty="0">
              <a:solidFill>
                <a:schemeClr val="tx1"/>
              </a:solidFill>
              <a:latin typeface="+mj-lt"/>
              <a:ea typeface="Segoe UI" pitchFamily="34" charset="0"/>
              <a:cs typeface="Segoe UI" pitchFamily="34" charset="0"/>
            </a:endParaRPr>
          </a:p>
        </p:txBody>
      </p:sp>
      <p:sp>
        <p:nvSpPr>
          <p:cNvPr id="11" name="Image Dummy"/>
          <p:cNvSpPr>
            <a:spLocks/>
          </p:cNvSpPr>
          <p:nvPr/>
        </p:nvSpPr>
        <p:spPr bwMode="auto">
          <a:xfrm>
            <a:off x="9604458"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2" name="Title"/>
          <p:cNvSpPr>
            <a:spLocks/>
          </p:cNvSpPr>
          <p:nvPr/>
        </p:nvSpPr>
        <p:spPr bwMode="auto">
          <a:xfrm>
            <a:off x="725925"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IT</a:t>
            </a:r>
            <a:endParaRPr lang="en-US" sz="1600" dirty="0">
              <a:solidFill>
                <a:schemeClr val="tx1"/>
              </a:solidFill>
              <a:latin typeface="+mj-lt"/>
              <a:ea typeface="Segoe UI" pitchFamily="34" charset="0"/>
              <a:cs typeface="Segoe UI" pitchFamily="34" charset="0"/>
            </a:endParaRPr>
          </a:p>
        </p:txBody>
      </p:sp>
      <p:sp>
        <p:nvSpPr>
          <p:cNvPr id="13" name="Image Dummy"/>
          <p:cNvSpPr>
            <a:spLocks/>
          </p:cNvSpPr>
          <p:nvPr/>
        </p:nvSpPr>
        <p:spPr bwMode="auto">
          <a:xfrm>
            <a:off x="725926"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sp>
        <p:nvSpPr>
          <p:cNvPr id="14" name="Title"/>
          <p:cNvSpPr>
            <a:spLocks/>
          </p:cNvSpPr>
          <p:nvPr/>
        </p:nvSpPr>
        <p:spPr bwMode="auto">
          <a:xfrm>
            <a:off x="2938183"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ct val="50000"/>
              </a:spcBef>
            </a:pPr>
            <a:r>
              <a:rPr lang="en-US" sz="1600" dirty="0">
                <a:solidFill>
                  <a:schemeClr val="tx1"/>
                </a:solidFill>
                <a:latin typeface="+mj-lt"/>
              </a:rPr>
              <a:t>Administration</a:t>
            </a:r>
          </a:p>
        </p:txBody>
      </p:sp>
      <p:sp>
        <p:nvSpPr>
          <p:cNvPr id="15" name="Image Dummy"/>
          <p:cNvSpPr>
            <a:spLocks/>
          </p:cNvSpPr>
          <p:nvPr/>
        </p:nvSpPr>
        <p:spPr bwMode="auto">
          <a:xfrm>
            <a:off x="2938184"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sp>
        <p:nvSpPr>
          <p:cNvPr id="16" name="Title"/>
          <p:cNvSpPr>
            <a:spLocks/>
          </p:cNvSpPr>
          <p:nvPr/>
        </p:nvSpPr>
        <p:spPr bwMode="auto">
          <a:xfrm>
            <a:off x="5179938"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HRM</a:t>
            </a:r>
            <a:endParaRPr lang="en-US" sz="1600" dirty="0">
              <a:solidFill>
                <a:schemeClr val="tx1"/>
              </a:solidFill>
              <a:latin typeface="+mj-lt"/>
              <a:ea typeface="Segoe UI" pitchFamily="34" charset="0"/>
              <a:cs typeface="Segoe UI" pitchFamily="34" charset="0"/>
            </a:endParaRPr>
          </a:p>
        </p:txBody>
      </p:sp>
      <p:sp>
        <p:nvSpPr>
          <p:cNvPr id="17" name="Image Dummy"/>
          <p:cNvSpPr>
            <a:spLocks/>
          </p:cNvSpPr>
          <p:nvPr/>
        </p:nvSpPr>
        <p:spPr bwMode="auto">
          <a:xfrm>
            <a:off x="5179939"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sp>
        <p:nvSpPr>
          <p:cNvPr id="18" name="Title"/>
          <p:cNvSpPr>
            <a:spLocks/>
          </p:cNvSpPr>
          <p:nvPr/>
        </p:nvSpPr>
        <p:spPr bwMode="auto">
          <a:xfrm>
            <a:off x="7377448"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ct val="50000"/>
              </a:spcBef>
            </a:pPr>
            <a:r>
              <a:rPr lang="en-US" sz="1600" dirty="0">
                <a:solidFill>
                  <a:schemeClr val="tx1"/>
                </a:solidFill>
                <a:latin typeface="+mj-lt"/>
              </a:rPr>
              <a:t>M &amp; S</a:t>
            </a:r>
          </a:p>
        </p:txBody>
      </p:sp>
      <p:sp>
        <p:nvSpPr>
          <p:cNvPr id="19" name="Image Dummy"/>
          <p:cNvSpPr>
            <a:spLocks/>
          </p:cNvSpPr>
          <p:nvPr/>
        </p:nvSpPr>
        <p:spPr bwMode="auto">
          <a:xfrm>
            <a:off x="7377449"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sp>
        <p:nvSpPr>
          <p:cNvPr id="20" name="Title"/>
          <p:cNvSpPr>
            <a:spLocks/>
          </p:cNvSpPr>
          <p:nvPr/>
        </p:nvSpPr>
        <p:spPr bwMode="auto">
          <a:xfrm>
            <a:off x="9604455"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50000"/>
              </a:spcBef>
            </a:pPr>
            <a:r>
              <a:rPr lang="en-US" sz="1600" dirty="0" smtClean="0">
                <a:solidFill>
                  <a:schemeClr val="tx1"/>
                </a:solidFill>
                <a:latin typeface="+mj-lt"/>
              </a:rPr>
              <a:t>Quality</a:t>
            </a:r>
            <a:endParaRPr lang="en-US" sz="1600" dirty="0">
              <a:solidFill>
                <a:schemeClr val="tx1"/>
              </a:solidFill>
              <a:latin typeface="+mj-lt"/>
            </a:endParaRPr>
          </a:p>
          <a:p>
            <a:pPr algn="ctr">
              <a:lnSpc>
                <a:spcPct val="20000"/>
              </a:lnSpc>
              <a:spcBef>
                <a:spcPct val="50000"/>
              </a:spcBef>
            </a:pPr>
            <a:r>
              <a:rPr lang="en-US" sz="1600" dirty="0">
                <a:solidFill>
                  <a:schemeClr val="tx1"/>
                </a:solidFill>
                <a:latin typeface="+mj-lt"/>
              </a:rPr>
              <a:t>Depart.</a:t>
            </a:r>
          </a:p>
        </p:txBody>
      </p:sp>
      <p:sp>
        <p:nvSpPr>
          <p:cNvPr id="21" name="Image Dummy"/>
          <p:cNvSpPr>
            <a:spLocks/>
          </p:cNvSpPr>
          <p:nvPr/>
        </p:nvSpPr>
        <p:spPr bwMode="auto">
          <a:xfrm>
            <a:off x="9604456"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925" y="1530207"/>
            <a:ext cx="1886163" cy="1421193"/>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884" y="1544928"/>
            <a:ext cx="1869461" cy="1421193"/>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9941" y="1545071"/>
            <a:ext cx="1886163" cy="1406330"/>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7448" y="1545071"/>
            <a:ext cx="1886166" cy="1422145"/>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21709" y="1564880"/>
            <a:ext cx="1868910" cy="1402335"/>
          </a:xfrm>
          <a:prstGeom prst="rect">
            <a:avLst/>
          </a:prstGeom>
        </p:spPr>
      </p:pic>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5925" y="3782226"/>
            <a:ext cx="1886166" cy="1396181"/>
          </a:xfrm>
          <a:prstGeom prst="rect">
            <a:avLst/>
          </a:prstGeom>
        </p:spPr>
      </p:pic>
      <p:pic>
        <p:nvPicPr>
          <p:cNvPr id="29" name="Picture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77451" y="3768261"/>
            <a:ext cx="1886166" cy="1404477"/>
          </a:xfrm>
          <a:prstGeom prst="rect">
            <a:avLst/>
          </a:prstGeom>
        </p:spPr>
      </p:pic>
      <p:pic>
        <p:nvPicPr>
          <p:cNvPr id="30" name="Picture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54883" y="3782226"/>
            <a:ext cx="1854715" cy="1390512"/>
          </a:xfrm>
          <a:prstGeom prst="rect">
            <a:avLst/>
          </a:prstGeom>
        </p:spPr>
      </p:pic>
      <p:pic>
        <p:nvPicPr>
          <p:cNvPr id="31" name="Picture 3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79942" y="3768261"/>
            <a:ext cx="1886159" cy="1406982"/>
          </a:xfrm>
          <a:prstGeom prst="rect">
            <a:avLst/>
          </a:prstGeom>
        </p:spPr>
      </p:pic>
      <p:pic>
        <p:nvPicPr>
          <p:cNvPr id="32" name="Picture 3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04458" y="3768261"/>
            <a:ext cx="1886163" cy="1410146"/>
          </a:xfrm>
          <a:prstGeom prst="rect">
            <a:avLst/>
          </a:prstGeom>
        </p:spPr>
      </p:pic>
      <p:sp>
        <p:nvSpPr>
          <p:cNvPr id="34" name="Rectangle 2"/>
          <p:cNvSpPr txBox="1">
            <a:spLocks noChangeArrowheads="1"/>
          </p:cNvSpPr>
          <p:nvPr/>
        </p:nvSpPr>
        <p:spPr>
          <a:xfrm>
            <a:off x="399256" y="397669"/>
            <a:ext cx="7772400" cy="443198"/>
          </a:xfrm>
          <a:prstGeom prst="rect">
            <a:avLst/>
          </a:prstGeom>
        </p:spPr>
        <p:txBody>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z="3200" dirty="0" smtClean="0">
                <a:solidFill>
                  <a:schemeClr val="tx1"/>
                </a:solidFill>
              </a:rPr>
              <a:t>Where can Six sigma be applied?</a:t>
            </a:r>
            <a:endParaRPr lang="en-US" sz="3200" dirty="0">
              <a:solidFill>
                <a:schemeClr val="tx1"/>
              </a:solidFill>
            </a:endParaRPr>
          </a:p>
        </p:txBody>
      </p:sp>
    </p:spTree>
    <p:extLst>
      <p:ext uri="{BB962C8B-B14F-4D97-AF65-F5344CB8AC3E}">
        <p14:creationId xmlns:p14="http://schemas.microsoft.com/office/powerpoint/2010/main" val="239653641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Six Sigma Companies</a:t>
            </a:r>
          </a:p>
        </p:txBody>
      </p:sp>
      <p:graphicFrame>
        <p:nvGraphicFramePr>
          <p:cNvPr id="3" name="Object 31"/>
          <p:cNvGraphicFramePr>
            <a:graphicFrameLocks noChangeAspect="1"/>
          </p:cNvGraphicFramePr>
          <p:nvPr>
            <p:extLst>
              <p:ext uri="{D42A27DB-BD31-4B8C-83A1-F6EECF244321}">
                <p14:modId xmlns:p14="http://schemas.microsoft.com/office/powerpoint/2010/main" val="1262120346"/>
              </p:ext>
            </p:extLst>
          </p:nvPr>
        </p:nvGraphicFramePr>
        <p:xfrm>
          <a:off x="734786" y="2287587"/>
          <a:ext cx="2324100" cy="495300"/>
        </p:xfrm>
        <a:graphic>
          <a:graphicData uri="http://schemas.openxmlformats.org/presentationml/2006/ole">
            <mc:AlternateContent xmlns:mc="http://schemas.openxmlformats.org/markup-compatibility/2006">
              <mc:Choice xmlns:v="urn:schemas-microsoft-com:vml" Requires="v">
                <p:oleObj spid="_x0000_s3182" name="Bitmap Image" r:id="rId4" imgW="2324424" imgH="495369" progId="Paint.Picture">
                  <p:embed/>
                </p:oleObj>
              </mc:Choice>
              <mc:Fallback>
                <p:oleObj name="Bitmap Image" r:id="rId4" imgW="2324424" imgH="49536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786" y="2287587"/>
                        <a:ext cx="23241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5"/>
          <p:cNvGraphicFramePr>
            <a:graphicFrameLocks noChangeAspect="1"/>
          </p:cNvGraphicFramePr>
          <p:nvPr>
            <p:extLst>
              <p:ext uri="{D42A27DB-BD31-4B8C-83A1-F6EECF244321}">
                <p14:modId xmlns:p14="http://schemas.microsoft.com/office/powerpoint/2010/main" val="3575426272"/>
              </p:ext>
            </p:extLst>
          </p:nvPr>
        </p:nvGraphicFramePr>
        <p:xfrm>
          <a:off x="801234" y="3273424"/>
          <a:ext cx="2724150" cy="714375"/>
        </p:xfrm>
        <a:graphic>
          <a:graphicData uri="http://schemas.openxmlformats.org/presentationml/2006/ole">
            <mc:AlternateContent xmlns:mc="http://schemas.openxmlformats.org/markup-compatibility/2006">
              <mc:Choice xmlns:v="urn:schemas-microsoft-com:vml" Requires="v">
                <p:oleObj spid="_x0000_s3183" name="Bitmap Image" r:id="rId6" imgW="2723810" imgH="714286" progId="Paint.Picture">
                  <p:embed/>
                </p:oleObj>
              </mc:Choice>
              <mc:Fallback>
                <p:oleObj name="Bitmap Image" r:id="rId6" imgW="2723810" imgH="714286"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1234" y="3273424"/>
                        <a:ext cx="27241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53"/>
          <p:cNvGraphicFramePr>
            <a:graphicFrameLocks noChangeAspect="1"/>
          </p:cNvGraphicFramePr>
          <p:nvPr>
            <p:extLst>
              <p:ext uri="{D42A27DB-BD31-4B8C-83A1-F6EECF244321}">
                <p14:modId xmlns:p14="http://schemas.microsoft.com/office/powerpoint/2010/main" val="1105718415"/>
              </p:ext>
            </p:extLst>
          </p:nvPr>
        </p:nvGraphicFramePr>
        <p:xfrm>
          <a:off x="10241643" y="4813298"/>
          <a:ext cx="1225550" cy="752475"/>
        </p:xfrm>
        <a:graphic>
          <a:graphicData uri="http://schemas.openxmlformats.org/presentationml/2006/ole">
            <mc:AlternateContent xmlns:mc="http://schemas.openxmlformats.org/markup-compatibility/2006">
              <mc:Choice xmlns:v="urn:schemas-microsoft-com:vml" Requires="v">
                <p:oleObj spid="_x0000_s3184" name="Bitmap Image" r:id="rId8" imgW="1152381" imgH="790476" progId="Paint.Picture">
                  <p:embed/>
                </p:oleObj>
              </mc:Choice>
              <mc:Fallback>
                <p:oleObj name="Bitmap Image" r:id="rId8" imgW="1152381" imgH="790476"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41643" y="4813298"/>
                        <a:ext cx="122555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7" descr="B&amp;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6009" y="3910525"/>
            <a:ext cx="2362200" cy="9699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descr="Caterpilla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96709" y="5707515"/>
            <a:ext cx="2819400" cy="8096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3" descr="DuPont"/>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9652" y="5127624"/>
            <a:ext cx="2505075" cy="3905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G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3824" y="1216025"/>
            <a:ext cx="2486025" cy="6000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6" descr="GM"/>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04501" y="5831340"/>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7" descr="Honeywe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45426" y="760411"/>
            <a:ext cx="2209800" cy="455613"/>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64"/>
          <p:cNvGrpSpPr>
            <a:grpSpLocks/>
          </p:cNvGrpSpPr>
          <p:nvPr/>
        </p:nvGrpSpPr>
        <p:grpSpPr bwMode="auto">
          <a:xfrm>
            <a:off x="8385856" y="2130227"/>
            <a:ext cx="1676400" cy="609600"/>
            <a:chOff x="4272" y="1296"/>
            <a:chExt cx="1056" cy="384"/>
          </a:xfrm>
        </p:grpSpPr>
        <p:sp>
          <p:nvSpPr>
            <p:cNvPr id="17" name="Rectangle 41"/>
            <p:cNvSpPr>
              <a:spLocks noChangeArrowheads="1"/>
            </p:cNvSpPr>
            <p:nvPr/>
          </p:nvSpPr>
          <p:spPr bwMode="white">
            <a:xfrm>
              <a:off x="4272" y="1296"/>
              <a:ext cx="1056" cy="384"/>
            </a:xfrm>
            <a:prstGeom prst="rect">
              <a:avLst/>
            </a:prstGeom>
            <a:solidFill>
              <a:srgbClr val="FDB8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8" name="Picture 21" descr="Kodak"/>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20" y="1366"/>
              <a:ext cx="960" cy="2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 65"/>
          <p:cNvGrpSpPr>
            <a:grpSpLocks/>
          </p:cNvGrpSpPr>
          <p:nvPr/>
        </p:nvGrpSpPr>
        <p:grpSpPr bwMode="auto">
          <a:xfrm>
            <a:off x="9940018" y="3743325"/>
            <a:ext cx="1828800" cy="609600"/>
            <a:chOff x="4224" y="2352"/>
            <a:chExt cx="1152" cy="384"/>
          </a:xfrm>
        </p:grpSpPr>
        <p:sp>
          <p:nvSpPr>
            <p:cNvPr id="21" name="Rectangle 56"/>
            <p:cNvSpPr>
              <a:spLocks noChangeArrowheads="1"/>
            </p:cNvSpPr>
            <p:nvPr/>
          </p:nvSpPr>
          <p:spPr bwMode="white">
            <a:xfrm>
              <a:off x="4224" y="2352"/>
              <a:ext cx="1152" cy="3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2" name="Picture 25" descr="Raytheon"/>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01" y="2372"/>
              <a:ext cx="960" cy="3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67"/>
          <p:cNvGrpSpPr>
            <a:grpSpLocks/>
          </p:cNvGrpSpPr>
          <p:nvPr/>
        </p:nvGrpSpPr>
        <p:grpSpPr bwMode="auto">
          <a:xfrm>
            <a:off x="5439909" y="3036887"/>
            <a:ext cx="1981200" cy="533400"/>
            <a:chOff x="336" y="2496"/>
            <a:chExt cx="1248" cy="336"/>
          </a:xfrm>
        </p:grpSpPr>
        <p:sp>
          <p:nvSpPr>
            <p:cNvPr id="24" name="Rectangle 43"/>
            <p:cNvSpPr>
              <a:spLocks noChangeArrowheads="1"/>
            </p:cNvSpPr>
            <p:nvPr/>
          </p:nvSpPr>
          <p:spPr bwMode="white">
            <a:xfrm>
              <a:off x="336" y="2496"/>
              <a:ext cx="1248" cy="3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5" name="Picture 26" descr="ServiceMaste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2" y="2592"/>
              <a:ext cx="1056" cy="15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66"/>
          <p:cNvGrpSpPr>
            <a:grpSpLocks/>
          </p:cNvGrpSpPr>
          <p:nvPr/>
        </p:nvGrpSpPr>
        <p:grpSpPr bwMode="auto">
          <a:xfrm>
            <a:off x="10642601" y="2905125"/>
            <a:ext cx="1295400" cy="533400"/>
            <a:chOff x="4512" y="2928"/>
            <a:chExt cx="816" cy="336"/>
          </a:xfrm>
        </p:grpSpPr>
        <p:sp>
          <p:nvSpPr>
            <p:cNvPr id="27" name="Rectangle 48"/>
            <p:cNvSpPr>
              <a:spLocks noChangeArrowheads="1"/>
            </p:cNvSpPr>
            <p:nvPr/>
          </p:nvSpPr>
          <p:spPr bwMode="white">
            <a:xfrm>
              <a:off x="4512" y="2928"/>
              <a:ext cx="816" cy="3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8" name="Picture 27" descr="Sony"/>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19" y="2947"/>
              <a:ext cx="606" cy="312"/>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29" name="Object 74"/>
          <p:cNvGraphicFramePr>
            <a:graphicFrameLocks noChangeAspect="1"/>
          </p:cNvGraphicFramePr>
          <p:nvPr>
            <p:extLst>
              <p:ext uri="{D42A27DB-BD31-4B8C-83A1-F6EECF244321}">
                <p14:modId xmlns:p14="http://schemas.microsoft.com/office/powerpoint/2010/main" val="3786240637"/>
              </p:ext>
            </p:extLst>
          </p:nvPr>
        </p:nvGraphicFramePr>
        <p:xfrm>
          <a:off x="7800975" y="5831339"/>
          <a:ext cx="2671763" cy="561975"/>
        </p:xfrm>
        <a:graphic>
          <a:graphicData uri="http://schemas.openxmlformats.org/presentationml/2006/ole">
            <mc:AlternateContent xmlns:mc="http://schemas.openxmlformats.org/markup-compatibility/2006">
              <mc:Choice xmlns:v="urn:schemas-microsoft-com:vml" Requires="v">
                <p:oleObj spid="_x0000_s3185" name="Bitmap Image" r:id="rId20" imgW="2514286" imgH="590476" progId="Paint.Picture">
                  <p:embed/>
                </p:oleObj>
              </mc:Choice>
              <mc:Fallback>
                <p:oleObj name="Bitmap Image" r:id="rId20" imgW="2514286" imgH="590476" progId="Paint.Picture">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800975" y="5831339"/>
                        <a:ext cx="267176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0" name="Picture 2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517857" y="1995044"/>
            <a:ext cx="2912652" cy="660843"/>
          </a:xfrm>
          <a:prstGeom prst="rect">
            <a:avLst/>
          </a:prstGeom>
        </p:spPr>
      </p:pic>
      <p:pic>
        <p:nvPicPr>
          <p:cNvPr id="31" name="Picture 3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225450" y="4275621"/>
            <a:ext cx="2958294" cy="604866"/>
          </a:xfrm>
          <a:prstGeom prst="rect">
            <a:avLst/>
          </a:prstGeom>
        </p:spPr>
      </p:pic>
      <p:pic>
        <p:nvPicPr>
          <p:cNvPr id="32" name="Picture 3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732427" y="3036887"/>
            <a:ext cx="2009026" cy="1095833"/>
          </a:xfrm>
          <a:prstGeom prst="rect">
            <a:avLst/>
          </a:prstGeom>
        </p:spPr>
      </p:pic>
      <p:pic>
        <p:nvPicPr>
          <p:cNvPr id="33" name="Picture 3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353867" y="946150"/>
            <a:ext cx="2229042" cy="869950"/>
          </a:xfrm>
          <a:prstGeom prst="rect">
            <a:avLst/>
          </a:prstGeom>
        </p:spPr>
      </p:pic>
      <p:pic>
        <p:nvPicPr>
          <p:cNvPr id="34" name="Picture 3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732309" y="3121671"/>
            <a:ext cx="926026" cy="617833"/>
          </a:xfrm>
          <a:prstGeom prst="rect">
            <a:avLst/>
          </a:prstGeom>
        </p:spPr>
      </p:pic>
      <p:pic>
        <p:nvPicPr>
          <p:cNvPr id="35" name="Picture 3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240009" y="1472416"/>
            <a:ext cx="1962257" cy="1315623"/>
          </a:xfrm>
          <a:prstGeom prst="rect">
            <a:avLst/>
          </a:prstGeom>
        </p:spPr>
      </p:pic>
      <p:pic>
        <p:nvPicPr>
          <p:cNvPr id="36" name="Picture 3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0062256" y="1225352"/>
            <a:ext cx="1905000" cy="904875"/>
          </a:xfrm>
          <a:prstGeom prst="rect">
            <a:avLst/>
          </a:prstGeom>
        </p:spPr>
      </p:pic>
      <p:pic>
        <p:nvPicPr>
          <p:cNvPr id="37" name="Picture 3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479652" y="5541704"/>
            <a:ext cx="1733800" cy="1316296"/>
          </a:xfrm>
          <a:prstGeom prst="rect">
            <a:avLst/>
          </a:prstGeom>
        </p:spPr>
      </p:pic>
      <p:pic>
        <p:nvPicPr>
          <p:cNvPr id="38" name="Picture 3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5558952" y="5509195"/>
            <a:ext cx="1419640" cy="1007945"/>
          </a:xfrm>
          <a:prstGeom prst="rect">
            <a:avLst/>
          </a:prstGeom>
        </p:spPr>
      </p:pic>
      <p:pic>
        <p:nvPicPr>
          <p:cNvPr id="39" name="Picture 3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6799132" y="5060491"/>
            <a:ext cx="2942321" cy="448704"/>
          </a:xfrm>
          <a:prstGeom prst="rect">
            <a:avLst/>
          </a:prstGeom>
        </p:spPr>
      </p:pic>
    </p:spTree>
    <p:extLst>
      <p:ext uri="{BB962C8B-B14F-4D97-AF65-F5344CB8AC3E}">
        <p14:creationId xmlns:p14="http://schemas.microsoft.com/office/powerpoint/2010/main" val="95440065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Props1.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3.xml><?xml version="1.0" encoding="utf-8"?>
<ds:datastoreItem xmlns:ds="http://schemas.openxmlformats.org/officeDocument/2006/customXml" ds:itemID="{76D92E10-3D8B-4831-9584-7BC82972C8E2}">
  <ds:schemaRefs>
    <ds:schemaRef ds:uri="http://purl.org/dc/dcmitype/"/>
    <ds:schemaRef ds:uri="8b529f77-48ab-4581-b468-93f09345b8aa"/>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purl.org/dc/elements/1.1/"/>
    <ds:schemaRef ds:uri="http://schemas.openxmlformats.org/package/2006/metadata/core-properties"/>
    <ds:schemaRef ds:uri="2295e2e7-0eeb-498e-8716-217bb2ee6ee3"/>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1887</TotalTime>
  <Words>3440</Words>
  <Application>Microsoft Office PowerPoint</Application>
  <PresentationFormat>Custom</PresentationFormat>
  <Paragraphs>440</Paragraphs>
  <Slides>40</Slides>
  <Notes>17</Notes>
  <HiddenSlides>0</HiddenSlides>
  <MMClips>0</MMClips>
  <ScaleCrop>false</ScaleCrop>
  <HeadingPairs>
    <vt:vector size="6" baseType="variant">
      <vt:variant>
        <vt:lpstr>Theme</vt:lpstr>
      </vt:variant>
      <vt:variant>
        <vt:i4>7</vt:i4>
      </vt:variant>
      <vt:variant>
        <vt:lpstr>Embedded OLE Servers</vt:lpstr>
      </vt:variant>
      <vt:variant>
        <vt:i4>2</vt:i4>
      </vt:variant>
      <vt:variant>
        <vt:lpstr>Slide Titles</vt:lpstr>
      </vt:variant>
      <vt:variant>
        <vt:i4>40</vt:i4>
      </vt:variant>
    </vt:vector>
  </HeadingPairs>
  <TitlesOfParts>
    <vt:vector size="49" baseType="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Photo Editor Photo</vt:lpstr>
      <vt:lpstr>Bitmap Image</vt:lpstr>
      <vt:lpstr>Software Process and Quality Management</vt:lpstr>
      <vt:lpstr>PowerPoint Presentation</vt:lpstr>
      <vt:lpstr>PowerPoint Presentation</vt:lpstr>
      <vt:lpstr>WHAT IS SIGMA ?</vt:lpstr>
      <vt:lpstr>WHAT IS SIX SIGMA?</vt:lpstr>
      <vt:lpstr>PowerPoint Presentation</vt:lpstr>
      <vt:lpstr>The Six Sigma Evolutionary Timeline</vt:lpstr>
      <vt:lpstr>PowerPoint Presentation</vt:lpstr>
      <vt:lpstr>Six Sigma Companies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Display proficiency in the subject matter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K</cp:lastModifiedBy>
  <cp:revision>141</cp:revision>
  <cp:lastPrinted>2010-05-11T05:02:34Z</cp:lastPrinted>
  <dcterms:created xsi:type="dcterms:W3CDTF">2012-09-10T08:15:36Z</dcterms:created>
  <dcterms:modified xsi:type="dcterms:W3CDTF">2013-10-24T17:15:13Z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