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8" r:id="rId5"/>
    <p:sldId id="266" r:id="rId6"/>
    <p:sldId id="267" r:id="rId7"/>
    <p:sldId id="264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8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32D1E-D349-4D13-B41A-BEC0F4181AC0}" type="datetimeFigureOut">
              <a:rPr lang="en-US" smtClean="0"/>
              <a:t>21/10/2013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79129-C668-4BA7-A353-FFCEDAC4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D8C-4CCE-48DE-81A1-758B44A4FFCF}" type="datetimeFigureOut">
              <a:rPr lang="it-IT" smtClean="0"/>
              <a:t>21/10/2013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B13-207F-4FA4-A850-C3ED2AA69CD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468393" y="404664"/>
            <a:ext cx="823687" cy="5040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</a:rPr>
              <a:t>K16T1</a:t>
            </a:r>
            <a:endParaRPr lang="en-US" sz="160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697956" y="-99392"/>
            <a:ext cx="1252842" cy="103573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2800" dirty="0" smtClean="0">
                <a:solidFill>
                  <a:schemeClr val="bg1">
                    <a:alpha val="99000"/>
                  </a:schemeClr>
                </a:solidFill>
              </a:rPr>
              <a:t>BigFive</a:t>
            </a:r>
            <a:endParaRPr lang="vi-VN" sz="2800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5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D8C-4CCE-48DE-81A1-758B44A4FFCF}" type="datetimeFigureOut">
              <a:rPr lang="it-IT" smtClean="0"/>
              <a:t>21/10/2013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B13-207F-4FA4-A850-C3ED2AA69CD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468393" y="404664"/>
            <a:ext cx="823687" cy="5040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</a:rPr>
              <a:t>K16T1</a:t>
            </a:r>
            <a:endParaRPr lang="en-US" sz="160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697956" y="-99392"/>
            <a:ext cx="1252842" cy="103573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2800" dirty="0" smtClean="0">
                <a:solidFill>
                  <a:schemeClr val="bg1">
                    <a:alpha val="99000"/>
                  </a:schemeClr>
                </a:solidFill>
              </a:rPr>
              <a:t>BigFive</a:t>
            </a:r>
            <a:endParaRPr lang="vi-VN" sz="2800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0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719"/>
            <a:ext cx="2057400" cy="49685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719"/>
            <a:ext cx="6019800" cy="49685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D8C-4CCE-48DE-81A1-758B44A4FFCF}" type="datetimeFigureOut">
              <a:rPr lang="it-IT" smtClean="0"/>
              <a:t>21/10/2013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B13-207F-4FA4-A850-C3ED2AA69CD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468393" y="404664"/>
            <a:ext cx="823687" cy="5040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</a:rPr>
              <a:t>K16T1</a:t>
            </a:r>
            <a:endParaRPr lang="en-US" sz="160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697956" y="-99392"/>
            <a:ext cx="1252842" cy="103573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2800" dirty="0" smtClean="0">
                <a:solidFill>
                  <a:schemeClr val="bg1">
                    <a:alpha val="99000"/>
                  </a:schemeClr>
                </a:solidFill>
              </a:rPr>
              <a:t>BigFive</a:t>
            </a:r>
            <a:endParaRPr lang="vi-VN" sz="2800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48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D8C-4CCE-48DE-81A1-758B44A4FFCF}" type="datetimeFigureOut">
              <a:rPr lang="it-IT" smtClean="0"/>
              <a:t>21/10/2013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B13-207F-4FA4-A850-C3ED2AA69CD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468393" y="404664"/>
            <a:ext cx="823687" cy="5040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</a:rPr>
              <a:t>K16T1</a:t>
            </a:r>
            <a:endParaRPr lang="en-US" sz="160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697956" y="-99392"/>
            <a:ext cx="1252842" cy="103573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2800" dirty="0" smtClean="0">
                <a:solidFill>
                  <a:schemeClr val="bg1">
                    <a:alpha val="99000"/>
                  </a:schemeClr>
                </a:solidFill>
              </a:rPr>
              <a:t>BigFive</a:t>
            </a:r>
            <a:endParaRPr lang="vi-VN" sz="2800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4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D8C-4CCE-48DE-81A1-758B44A4FFCF}" type="datetimeFigureOut">
              <a:rPr lang="it-IT" smtClean="0"/>
              <a:t>21/10/2013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B13-207F-4FA4-A850-C3ED2AA69CD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468393" y="404664"/>
            <a:ext cx="823687" cy="5040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</a:rPr>
              <a:t>K16T1</a:t>
            </a:r>
            <a:endParaRPr lang="en-US" sz="160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697956" y="-99392"/>
            <a:ext cx="1252842" cy="103573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2800" dirty="0" smtClean="0">
                <a:solidFill>
                  <a:schemeClr val="bg1">
                    <a:alpha val="99000"/>
                  </a:schemeClr>
                </a:solidFill>
              </a:rPr>
              <a:t>BigFive</a:t>
            </a:r>
            <a:endParaRPr lang="vi-VN" sz="2800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2815"/>
            <a:ext cx="4038600" cy="4104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2815"/>
            <a:ext cx="4038600" cy="4104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D8C-4CCE-48DE-81A1-758B44A4FFCF}" type="datetimeFigureOut">
              <a:rPr lang="it-IT" smtClean="0"/>
              <a:t>21/10/2013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B13-207F-4FA4-A850-C3ED2AA69CD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468393" y="404664"/>
            <a:ext cx="823687" cy="5040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</a:rPr>
              <a:t>K16T1</a:t>
            </a:r>
            <a:endParaRPr lang="en-US" sz="160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697956" y="-99392"/>
            <a:ext cx="1252842" cy="103573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2800" dirty="0" smtClean="0">
                <a:solidFill>
                  <a:schemeClr val="bg1">
                    <a:alpha val="99000"/>
                  </a:schemeClr>
                </a:solidFill>
              </a:rPr>
              <a:t>BigFive</a:t>
            </a:r>
            <a:endParaRPr lang="vi-VN" sz="2800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7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2815"/>
            <a:ext cx="4040188" cy="4020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72815"/>
            <a:ext cx="4041775" cy="4020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D8C-4CCE-48DE-81A1-758B44A4FFCF}" type="datetimeFigureOut">
              <a:rPr lang="it-IT" smtClean="0"/>
              <a:t>21/10/2013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B13-207F-4FA4-A850-C3ED2AA69CDB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468393" y="404664"/>
            <a:ext cx="823687" cy="5040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</a:rPr>
              <a:t>K16T1</a:t>
            </a:r>
            <a:endParaRPr lang="en-US" sz="160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697956" y="-99392"/>
            <a:ext cx="1252842" cy="103573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2800" dirty="0" smtClean="0">
                <a:solidFill>
                  <a:schemeClr val="bg1">
                    <a:alpha val="99000"/>
                  </a:schemeClr>
                </a:solidFill>
              </a:rPr>
              <a:t>BigFive</a:t>
            </a:r>
            <a:endParaRPr lang="vi-VN" sz="2800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7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D8C-4CCE-48DE-81A1-758B44A4FFCF}" type="datetimeFigureOut">
              <a:rPr lang="it-IT" smtClean="0"/>
              <a:t>21/10/2013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B13-207F-4FA4-A850-C3ED2AA69CDB}" type="slidenum">
              <a:rPr lang="it-IT" smtClean="0"/>
              <a:t>‹#›</a:t>
            </a:fld>
            <a:endParaRPr lang="it-IT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468393" y="404664"/>
            <a:ext cx="823687" cy="5040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</a:rPr>
              <a:t>K16T1</a:t>
            </a:r>
            <a:endParaRPr lang="en-US" sz="160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3697956" y="-99392"/>
            <a:ext cx="1252842" cy="103573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2800" dirty="0" smtClean="0">
                <a:solidFill>
                  <a:schemeClr val="bg1">
                    <a:alpha val="99000"/>
                  </a:schemeClr>
                </a:solidFill>
              </a:rPr>
              <a:t>BigFive</a:t>
            </a:r>
            <a:endParaRPr lang="vi-VN" sz="2800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3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D8C-4CCE-48DE-81A1-758B44A4FFCF}" type="datetimeFigureOut">
              <a:rPr lang="it-IT" smtClean="0"/>
              <a:t>21/10/2013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B13-207F-4FA4-A850-C3ED2AA69CDB}" type="slidenum">
              <a:rPr lang="it-IT" smtClean="0"/>
              <a:t>‹#›</a:t>
            </a:fld>
            <a:endParaRPr lang="it-IT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4468393" y="404664"/>
            <a:ext cx="823687" cy="5040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</a:rPr>
              <a:t>K16T1</a:t>
            </a:r>
            <a:endParaRPr lang="en-US" sz="160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697956" y="-99392"/>
            <a:ext cx="1252842" cy="103573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2800" dirty="0" smtClean="0">
                <a:solidFill>
                  <a:schemeClr val="bg1">
                    <a:alpha val="99000"/>
                  </a:schemeClr>
                </a:solidFill>
              </a:rPr>
              <a:t>BigFive</a:t>
            </a:r>
            <a:endParaRPr lang="vi-VN" sz="2800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3008313" cy="7200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08719"/>
            <a:ext cx="5111750" cy="49685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0807"/>
            <a:ext cx="3008313" cy="41764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D8C-4CCE-48DE-81A1-758B44A4FFCF}" type="datetimeFigureOut">
              <a:rPr lang="it-IT" smtClean="0"/>
              <a:t>21/10/2013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B13-207F-4FA4-A850-C3ED2AA69CD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468393" y="404664"/>
            <a:ext cx="823687" cy="5040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</a:rPr>
              <a:t>K16T1</a:t>
            </a:r>
            <a:endParaRPr lang="en-US" sz="160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697956" y="-99392"/>
            <a:ext cx="1252842" cy="103573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2800" dirty="0" smtClean="0">
                <a:solidFill>
                  <a:schemeClr val="bg1">
                    <a:alpha val="99000"/>
                  </a:schemeClr>
                </a:solidFill>
              </a:rPr>
              <a:t>BigFive</a:t>
            </a:r>
            <a:endParaRPr lang="vi-VN" sz="2800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2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09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D8C-4CCE-48DE-81A1-758B44A4FFCF}" type="datetimeFigureOut">
              <a:rPr lang="it-IT" smtClean="0"/>
              <a:t>21/10/2013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0B13-207F-4FA4-A850-C3ED2AA69CD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468393" y="404664"/>
            <a:ext cx="823687" cy="5040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</a:rPr>
              <a:t>K16T1</a:t>
            </a:r>
            <a:endParaRPr lang="en-US" sz="160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697956" y="-99392"/>
            <a:ext cx="1252842" cy="103573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2800" dirty="0" smtClean="0">
                <a:solidFill>
                  <a:schemeClr val="bg1">
                    <a:alpha val="99000"/>
                  </a:schemeClr>
                </a:solidFill>
              </a:rPr>
              <a:t>BigFive</a:t>
            </a:r>
            <a:endParaRPr lang="vi-VN" sz="2800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6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1"/>
            <a:ext cx="8229600" cy="388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BD8C-4CCE-48DE-81A1-758B44A4FFCF}" type="datetimeFigureOut">
              <a:rPr lang="it-IT" smtClean="0"/>
              <a:t>21/10/2013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0B13-207F-4FA4-A850-C3ED2AA69CDB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468393" y="404664"/>
            <a:ext cx="823687" cy="50405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</a:rPr>
              <a:t>K16T1</a:t>
            </a:r>
            <a:endParaRPr lang="en-US" sz="160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697956" y="-99392"/>
            <a:ext cx="1252842" cy="103573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2800" dirty="0" smtClean="0">
                <a:solidFill>
                  <a:schemeClr val="bg1">
                    <a:alpha val="99000"/>
                  </a:schemeClr>
                </a:solidFill>
              </a:rPr>
              <a:t>BigFive</a:t>
            </a:r>
            <a:endParaRPr lang="vi-VN" sz="2800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77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9911" y="5600273"/>
            <a:ext cx="393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/>
              <a:t>Software Process and Quality Management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6016" y="5201650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ISO 9000’s Learning</a:t>
            </a:r>
            <a:endParaRPr lang="en-US" sz="3200" b="1" dirty="0" smtClean="0">
              <a:solidFill>
                <a:srgbClr val="00B0F0"/>
              </a:solidFill>
              <a:effectLst/>
            </a:endParaRPr>
          </a:p>
        </p:txBody>
      </p:sp>
      <p:pic>
        <p:nvPicPr>
          <p:cNvPr id="7" name="Picture 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25" y="6059389"/>
            <a:ext cx="249931" cy="249931"/>
          </a:xfrm>
          <a:prstGeom prst="rect">
            <a:avLst/>
          </a:prstGeom>
        </p:spPr>
      </p:pic>
      <p:pic>
        <p:nvPicPr>
          <p:cNvPr id="12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65460"/>
            <a:ext cx="4346533" cy="46939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818" y="1556792"/>
            <a:ext cx="344335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4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97" y="5315"/>
            <a:ext cx="511167" cy="3993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16416" y="504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1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is ISO 9000?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 purpose of ISO 9000?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Benefits of ISO 9000 Certification?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Criticisms of ISO 9000?</a:t>
            </a:r>
            <a:endParaRPr lang="en-US" sz="2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39552" y="1700808"/>
            <a:ext cx="7651898" cy="0"/>
          </a:xfrm>
          <a:prstGeom prst="line">
            <a:avLst/>
          </a:prstGeom>
          <a:ln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467544" y="836712"/>
            <a:ext cx="8229600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b="1" dirty="0" smtClean="0">
                <a:solidFill>
                  <a:srgbClr val="00B0F0"/>
                </a:solidFill>
              </a:rPr>
              <a:t>AGENDA</a:t>
            </a:r>
            <a:endParaRPr lang="it-IT" b="1" dirty="0">
              <a:solidFill>
                <a:srgbClr val="00B0F0"/>
              </a:solidFill>
            </a:endParaRPr>
          </a:p>
        </p:txBody>
      </p:sp>
      <p:pic>
        <p:nvPicPr>
          <p:cNvPr id="31" name="Picture 3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25" y="6059389"/>
            <a:ext cx="249931" cy="249931"/>
          </a:xfrm>
          <a:prstGeom prst="rect">
            <a:avLst/>
          </a:prstGeom>
        </p:spPr>
      </p:pic>
      <p:pic>
        <p:nvPicPr>
          <p:cNvPr id="32" name="Picture 3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6485" y="6059389"/>
            <a:ext cx="249931" cy="2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01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7544" y="836712"/>
            <a:ext cx="8229600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WHAT IS </a:t>
            </a:r>
            <a:r>
              <a:rPr lang="it-IT" b="1" dirty="0" smtClean="0">
                <a:solidFill>
                  <a:srgbClr val="00B0F0"/>
                </a:solidFill>
              </a:rPr>
              <a:t>ISO 9000?</a:t>
            </a:r>
            <a:endParaRPr lang="it-IT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97" y="5315"/>
            <a:ext cx="511167" cy="399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16416" y="504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2</a:t>
            </a:r>
            <a:endParaRPr lang="it-IT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9552" y="1700808"/>
            <a:ext cx="7651898" cy="0"/>
          </a:xfrm>
          <a:prstGeom prst="line">
            <a:avLst/>
          </a:prstGeom>
          <a:ln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25" y="6059389"/>
            <a:ext cx="249931" cy="249931"/>
          </a:xfrm>
          <a:prstGeom prst="rect">
            <a:avLst/>
          </a:prstGeom>
        </p:spPr>
      </p:pic>
      <p:pic>
        <p:nvPicPr>
          <p:cNvPr id="8" name="Picture 7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6485" y="6059389"/>
            <a:ext cx="249931" cy="249931"/>
          </a:xfrm>
          <a:prstGeom prst="rect">
            <a:avLst/>
          </a:prstGeom>
        </p:spPr>
      </p:pic>
      <p:sp>
        <p:nvSpPr>
          <p:cNvPr id="20" name="Content Placeholder 25"/>
          <p:cNvSpPr txBox="1">
            <a:spLocks/>
          </p:cNvSpPr>
          <p:nvPr/>
        </p:nvSpPr>
        <p:spPr>
          <a:xfrm>
            <a:off x="457200" y="1988841"/>
            <a:ext cx="8229600" cy="38884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14395" y="1906954"/>
            <a:ext cx="79533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ISO 9000 is a series of international quality standards, the guiding principle of which is the prevention of defects through the planning and application of </a:t>
            </a:r>
            <a:r>
              <a:rPr lang="en-US" sz="2000" i="1" dirty="0"/>
              <a:t>best practices</a:t>
            </a:r>
            <a:r>
              <a:rPr lang="en-US" sz="2000" dirty="0"/>
              <a:t> at every stage of business - from design through to installation and servicing. 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39552" y="3356992"/>
            <a:ext cx="83346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IS0 9000 Implementation</a:t>
            </a:r>
          </a:p>
          <a:p>
            <a:pPr lvl="1"/>
            <a:r>
              <a:rPr lang="en-US" sz="2000" dirty="0" smtClean="0"/>
              <a:t>Phase 1: Assess </a:t>
            </a:r>
            <a:r>
              <a:rPr lang="en-US" sz="2000" dirty="0"/>
              <a:t>current </a:t>
            </a:r>
            <a:r>
              <a:rPr lang="en-US" sz="2000" dirty="0" smtClean="0"/>
              <a:t>status</a:t>
            </a:r>
          </a:p>
          <a:p>
            <a:pPr lvl="1"/>
            <a:r>
              <a:rPr lang="en-US" sz="2000" dirty="0" smtClean="0"/>
              <a:t>Phase 2: Review documentation</a:t>
            </a:r>
          </a:p>
          <a:p>
            <a:pPr lvl="1"/>
            <a:r>
              <a:rPr lang="en-US" sz="2000" dirty="0" smtClean="0"/>
              <a:t>Phase 3: Compliance audit</a:t>
            </a:r>
          </a:p>
          <a:p>
            <a:pPr lvl="1"/>
            <a:r>
              <a:rPr lang="en-US" sz="2000" dirty="0" smtClean="0"/>
              <a:t>Phase 4: Assessment review</a:t>
            </a:r>
          </a:p>
          <a:p>
            <a:pPr lvl="1"/>
            <a:r>
              <a:rPr lang="en-US" sz="2000" dirty="0" smtClean="0"/>
              <a:t>Phase 5: Certification </a:t>
            </a:r>
            <a:r>
              <a:rPr lang="en-US" sz="2000" dirty="0"/>
              <a:t>and registration</a:t>
            </a:r>
          </a:p>
        </p:txBody>
      </p:sp>
    </p:spTree>
    <p:extLst>
      <p:ext uri="{BB962C8B-B14F-4D97-AF65-F5344CB8AC3E}">
        <p14:creationId xmlns:p14="http://schemas.microsoft.com/office/powerpoint/2010/main" val="36793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7544" y="836712"/>
            <a:ext cx="8229600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THE PURPOSE OF </a:t>
            </a:r>
            <a:r>
              <a:rPr lang="it-IT" b="1" dirty="0" smtClean="0">
                <a:solidFill>
                  <a:srgbClr val="00B0F0"/>
                </a:solidFill>
              </a:rPr>
              <a:t>ISO 9000?</a:t>
            </a:r>
            <a:endParaRPr lang="it-IT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97" y="5315"/>
            <a:ext cx="511167" cy="399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16416" y="504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3</a:t>
            </a:r>
            <a:endParaRPr lang="it-IT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9552" y="1700808"/>
            <a:ext cx="7651898" cy="0"/>
          </a:xfrm>
          <a:prstGeom prst="line">
            <a:avLst/>
          </a:prstGeom>
          <a:ln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25" y="6059389"/>
            <a:ext cx="249931" cy="249931"/>
          </a:xfrm>
          <a:prstGeom prst="rect">
            <a:avLst/>
          </a:prstGeom>
        </p:spPr>
      </p:pic>
      <p:pic>
        <p:nvPicPr>
          <p:cNvPr id="8" name="Picture 7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6485" y="6059389"/>
            <a:ext cx="249931" cy="249931"/>
          </a:xfrm>
          <a:prstGeom prst="rect">
            <a:avLst/>
          </a:prstGeom>
        </p:spPr>
      </p:pic>
      <p:sp>
        <p:nvSpPr>
          <p:cNvPr id="20" name="Content Placeholder 25"/>
          <p:cNvSpPr txBox="1">
            <a:spLocks/>
          </p:cNvSpPr>
          <p:nvPr/>
        </p:nvSpPr>
        <p:spPr>
          <a:xfrm>
            <a:off x="457200" y="1988841"/>
            <a:ext cx="8229600" cy="38884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40443" y="1844824"/>
            <a:ext cx="769685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To clarify the distinctions and interrelationships among the principal quality concepts.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To provide guidelines for the selection and use of a series of Standards on quality systems that can be used for internal quality management purposes and for external quality assurance purposes.</a:t>
            </a:r>
          </a:p>
        </p:txBody>
      </p:sp>
    </p:spTree>
    <p:extLst>
      <p:ext uri="{BB962C8B-B14F-4D97-AF65-F5344CB8AC3E}">
        <p14:creationId xmlns:p14="http://schemas.microsoft.com/office/powerpoint/2010/main" val="217842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7544" y="836712"/>
            <a:ext cx="8784976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BENEFITS OF </a:t>
            </a:r>
            <a:r>
              <a:rPr lang="it-IT" b="1" dirty="0">
                <a:solidFill>
                  <a:srgbClr val="00B0F0"/>
                </a:solidFill>
              </a:rPr>
              <a:t>ISO 9000 </a:t>
            </a:r>
            <a:r>
              <a:rPr lang="en-US" sz="4000" b="1" dirty="0" smtClean="0"/>
              <a:t>CERTIFICATION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97" y="5315"/>
            <a:ext cx="511167" cy="399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16416" y="504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4</a:t>
            </a:r>
            <a:endParaRPr lang="it-IT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9552" y="1700808"/>
            <a:ext cx="7651898" cy="0"/>
          </a:xfrm>
          <a:prstGeom prst="line">
            <a:avLst/>
          </a:prstGeom>
          <a:ln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25" y="6059389"/>
            <a:ext cx="249931" cy="249931"/>
          </a:xfrm>
          <a:prstGeom prst="rect">
            <a:avLst/>
          </a:prstGeom>
        </p:spPr>
      </p:pic>
      <p:pic>
        <p:nvPicPr>
          <p:cNvPr id="8" name="Picture 7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6485" y="6059389"/>
            <a:ext cx="249931" cy="249931"/>
          </a:xfrm>
          <a:prstGeom prst="rect">
            <a:avLst/>
          </a:prstGeom>
        </p:spPr>
      </p:pic>
      <p:sp>
        <p:nvSpPr>
          <p:cNvPr id="20" name="Content Placeholder 25"/>
          <p:cNvSpPr txBox="1">
            <a:spLocks/>
          </p:cNvSpPr>
          <p:nvPr/>
        </p:nvSpPr>
        <p:spPr>
          <a:xfrm>
            <a:off x="457200" y="1988841"/>
            <a:ext cx="8229600" cy="38884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39552" y="1965146"/>
            <a:ext cx="63367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Higher level of quality and productivity.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Access to global markets.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Publication in directory.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Improved quality.   </a:t>
            </a:r>
          </a:p>
        </p:txBody>
      </p:sp>
    </p:spTree>
    <p:extLst>
      <p:ext uri="{BB962C8B-B14F-4D97-AF65-F5344CB8AC3E}">
        <p14:creationId xmlns:p14="http://schemas.microsoft.com/office/powerpoint/2010/main" val="368499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7544" y="836712"/>
            <a:ext cx="8229600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CRITICISMS OF </a:t>
            </a:r>
            <a:r>
              <a:rPr lang="it-IT" b="1" dirty="0" smtClean="0">
                <a:solidFill>
                  <a:srgbClr val="00B0F0"/>
                </a:solidFill>
              </a:rPr>
              <a:t>ISO 9000?</a:t>
            </a:r>
            <a:endParaRPr lang="it-IT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97" y="5315"/>
            <a:ext cx="511167" cy="399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16416" y="504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5</a:t>
            </a:r>
            <a:endParaRPr lang="it-IT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9552" y="1700808"/>
            <a:ext cx="7651898" cy="0"/>
          </a:xfrm>
          <a:prstGeom prst="line">
            <a:avLst/>
          </a:prstGeom>
          <a:ln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25" y="6059389"/>
            <a:ext cx="249931" cy="249931"/>
          </a:xfrm>
          <a:prstGeom prst="rect">
            <a:avLst/>
          </a:prstGeom>
        </p:spPr>
      </p:pic>
      <p:pic>
        <p:nvPicPr>
          <p:cNvPr id="8" name="Picture 7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6485" y="6059389"/>
            <a:ext cx="249931" cy="249931"/>
          </a:xfrm>
          <a:prstGeom prst="rect">
            <a:avLst/>
          </a:prstGeom>
        </p:spPr>
      </p:pic>
      <p:sp>
        <p:nvSpPr>
          <p:cNvPr id="20" name="Content Placeholder 25"/>
          <p:cNvSpPr txBox="1">
            <a:spLocks/>
          </p:cNvSpPr>
          <p:nvPr/>
        </p:nvSpPr>
        <p:spPr>
          <a:xfrm>
            <a:off x="457200" y="1988841"/>
            <a:ext cx="8229600" cy="38884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39551" y="1988841"/>
            <a:ext cx="78869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Significance of certification: Certification does not guarantee quality.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Not a world-class award: Total Quality Management  (TQM)  elements  that  IS0  9000 does  not  address  include  continuous  improvement, cost of  quality, customer satisfaction, and product  safety/liability. 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Certification credibility. 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smtClean="0"/>
              <a:t>Generic </a:t>
            </a:r>
            <a:r>
              <a:rPr lang="en-US" sz="2000" dirty="0"/>
              <a:t>nature: Some managers feel IS0 9000 does not incorporate current technology relating to quality management and quality assurance, and even be out of date.  </a:t>
            </a:r>
          </a:p>
        </p:txBody>
      </p:sp>
    </p:spTree>
    <p:extLst>
      <p:ext uri="{BB962C8B-B14F-4D97-AF65-F5344CB8AC3E}">
        <p14:creationId xmlns:p14="http://schemas.microsoft.com/office/powerpoint/2010/main" val="332890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2591780" y="306896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</a:t>
            </a:r>
            <a:r>
              <a:rPr lang="es-HN" sz="4800" b="1" dirty="0" smtClean="0">
                <a:solidFill>
                  <a:srgbClr val="00B0F0"/>
                </a:solidFill>
              </a:rPr>
              <a:t>YOU!</a:t>
            </a:r>
            <a:endParaRPr lang="es-ES" sz="4800" b="1" dirty="0" smtClean="0">
              <a:solidFill>
                <a:srgbClr val="00B0F0"/>
              </a:solidFill>
            </a:endParaRPr>
          </a:p>
        </p:txBody>
      </p:sp>
      <p:pic>
        <p:nvPicPr>
          <p:cNvPr id="4" name="Picture 3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26525" y="6059389"/>
            <a:ext cx="249931" cy="24993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771800" y="3789040"/>
            <a:ext cx="3096344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4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269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DrawZen</dc:creator>
  <cp:lastModifiedBy>K</cp:lastModifiedBy>
  <cp:revision>45</cp:revision>
  <dcterms:created xsi:type="dcterms:W3CDTF">2011-02-26T02:37:34Z</dcterms:created>
  <dcterms:modified xsi:type="dcterms:W3CDTF">2013-10-21T04:24:21Z</dcterms:modified>
</cp:coreProperties>
</file>