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3"/>
  </p:notesMasterIdLst>
  <p:handoutMasterIdLst>
    <p:handoutMasterId r:id="rId54"/>
  </p:handoutMasterIdLst>
  <p:sldIdLst>
    <p:sldId id="321" r:id="rId11"/>
    <p:sldId id="409" r:id="rId12"/>
    <p:sldId id="435" r:id="rId13"/>
    <p:sldId id="416" r:id="rId14"/>
    <p:sldId id="418" r:id="rId15"/>
    <p:sldId id="412" r:id="rId16"/>
    <p:sldId id="410" r:id="rId17"/>
    <p:sldId id="414" r:id="rId18"/>
    <p:sldId id="411" r:id="rId19"/>
    <p:sldId id="464" r:id="rId20"/>
    <p:sldId id="344" r:id="rId21"/>
    <p:sldId id="419" r:id="rId22"/>
    <p:sldId id="343" r:id="rId23"/>
    <p:sldId id="421" r:id="rId24"/>
    <p:sldId id="423" r:id="rId25"/>
    <p:sldId id="424" r:id="rId26"/>
    <p:sldId id="425" r:id="rId27"/>
    <p:sldId id="427" r:id="rId28"/>
    <p:sldId id="429" r:id="rId29"/>
    <p:sldId id="434" r:id="rId30"/>
    <p:sldId id="433" r:id="rId31"/>
    <p:sldId id="436" r:id="rId32"/>
    <p:sldId id="437" r:id="rId33"/>
    <p:sldId id="438" r:id="rId34"/>
    <p:sldId id="439" r:id="rId35"/>
    <p:sldId id="441" r:id="rId36"/>
    <p:sldId id="443" r:id="rId37"/>
    <p:sldId id="444" r:id="rId38"/>
    <p:sldId id="446" r:id="rId39"/>
    <p:sldId id="457" r:id="rId40"/>
    <p:sldId id="447" r:id="rId41"/>
    <p:sldId id="449" r:id="rId42"/>
    <p:sldId id="451" r:id="rId43"/>
    <p:sldId id="450" r:id="rId44"/>
    <p:sldId id="452" r:id="rId45"/>
    <p:sldId id="453" r:id="rId46"/>
    <p:sldId id="455" r:id="rId47"/>
    <p:sldId id="462" r:id="rId48"/>
    <p:sldId id="458" r:id="rId49"/>
    <p:sldId id="430" r:id="rId50"/>
    <p:sldId id="460" r:id="rId51"/>
    <p:sldId id="408"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464"/>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2"/>
            <p14:sldId id="453"/>
            <p14:sldId id="455"/>
            <p14:sldId id="462"/>
            <p14:sldId id="458"/>
            <p14:sldId id="430"/>
            <p14:sldId id="46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69134" autoAdjust="0"/>
  </p:normalViewPr>
  <p:slideViewPr>
    <p:cSldViewPr snapToGrid="0">
      <p:cViewPr varScale="1">
        <p:scale>
          <a:sx n="47" d="100"/>
          <a:sy n="47" d="100"/>
        </p:scale>
        <p:origin x="1218"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11/1/2013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11/1/2013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900" smtClean="0">
                <a:solidFill>
                  <a:schemeClr val="tx1"/>
                </a:solidFill>
              </a:rPr>
              <a:t>This is accomplished through:</a:t>
            </a:r>
            <a:r>
              <a:rPr lang="en-US" altLang="zh-TW" sz="900" baseline="0" smtClean="0">
                <a:solidFill>
                  <a:schemeClr val="tx1"/>
                </a:solidFill>
              </a:rPr>
              <a:t> điều này được thực hiện thông qua</a:t>
            </a:r>
          </a:p>
          <a:p>
            <a:endParaRPr lang="en-US" altLang="zh-TW" sz="900" baseline="0" smtClean="0">
              <a:solidFill>
                <a:schemeClr val="tx1"/>
              </a:solidFill>
            </a:endParaRPr>
          </a:p>
          <a:p>
            <a:r>
              <a:rPr lang="vi-VN" smtClean="0"/>
              <a:t>DMAIC </a:t>
            </a:r>
            <a:r>
              <a:rPr lang="vi-VN" sz="900" b="0" i="0" kern="1200" smtClean="0">
                <a:solidFill>
                  <a:schemeClr val="tx1">
                    <a:alpha val="99000"/>
                  </a:schemeClr>
                </a:solidFill>
                <a:effectLst/>
                <a:latin typeface="Segoe UI" pitchFamily="34" charset="0"/>
                <a:ea typeface="+mn-ea"/>
                <a:cs typeface="+mn-cs"/>
              </a:rPr>
              <a:t>là hệ thống cải thiện dành cho những qui trình đã có mà không đúng với đặc t</a:t>
            </a:r>
            <a:r>
              <a:rPr lang="en-US" sz="900" b="0" i="0" kern="1200" smtClean="0">
                <a:solidFill>
                  <a:schemeClr val="tx1">
                    <a:alpha val="99000"/>
                  </a:schemeClr>
                </a:solidFill>
                <a:effectLst/>
                <a:latin typeface="Segoe UI" pitchFamily="34" charset="0"/>
                <a:ea typeface="+mn-ea"/>
                <a:cs typeface="+mn-cs"/>
              </a:rPr>
              <a:t>ả</a:t>
            </a:r>
            <a:r>
              <a:rPr lang="vi-VN" sz="900" b="0" i="0" kern="1200" smtClean="0">
                <a:solidFill>
                  <a:schemeClr val="tx1">
                    <a:alpha val="99000"/>
                  </a:schemeClr>
                </a:solidFill>
                <a:effectLst/>
                <a:latin typeface="Segoe UI" pitchFamily="34" charset="0"/>
                <a:ea typeface="+mn-ea"/>
                <a:cs typeface="+mn-cs"/>
              </a:rPr>
              <a:t> trước đó và đang tìm cách cải thiện</a:t>
            </a:r>
            <a:r>
              <a:rPr lang="en-US" sz="900" b="0" i="0" kern="1200" smtClean="0">
                <a:solidFill>
                  <a:schemeClr val="tx1">
                    <a:alpha val="99000"/>
                  </a:schemeClr>
                </a:solidFill>
                <a:effectLst/>
                <a:latin typeface="Segoe UI" pitchFamily="34" charset="0"/>
                <a:ea typeface="+mn-ea"/>
                <a:cs typeface="+mn-cs"/>
              </a:rPr>
              <a:t>.</a:t>
            </a:r>
            <a:endParaRPr lang="en-US" smtClean="0"/>
          </a:p>
          <a:p>
            <a:r>
              <a:rPr lang="vi-VN" smtClean="0"/>
              <a:t>DMADV là một hệ thống cải tiến được sử dụng để phát triển các quy trình mới</a:t>
            </a:r>
            <a:r>
              <a:rPr lang="en-US" smtClean="0"/>
              <a:t>/</a:t>
            </a:r>
            <a:r>
              <a:rPr lang="vi-VN" smtClean="0"/>
              <a:t> sản phẩm</a:t>
            </a:r>
            <a:r>
              <a:rPr lang="en-US" smtClean="0"/>
              <a:t> </a:t>
            </a:r>
            <a:r>
              <a:rPr lang="vi-VN" sz="900" b="0" i="0" kern="1200" smtClean="0">
                <a:solidFill>
                  <a:schemeClr val="tx1">
                    <a:alpha val="99000"/>
                  </a:schemeClr>
                </a:solidFill>
                <a:effectLst/>
                <a:latin typeface="Segoe UI" pitchFamily="34" charset="0"/>
                <a:ea typeface="+mn-ea"/>
                <a:cs typeface="+mn-cs"/>
              </a:rPr>
              <a:t>ở </a:t>
            </a:r>
            <a:r>
              <a:rPr lang="en-US" sz="900" b="0" i="0" kern="1200" smtClean="0">
                <a:solidFill>
                  <a:schemeClr val="tx1">
                    <a:alpha val="99000"/>
                  </a:schemeClr>
                </a:solidFill>
                <a:effectLst/>
                <a:latin typeface="Segoe UI" pitchFamily="34" charset="0"/>
                <a:ea typeface="+mn-ea"/>
                <a:cs typeface="+mn-cs"/>
              </a:rPr>
              <a:t>các</a:t>
            </a:r>
            <a:r>
              <a:rPr lang="en-US" sz="900" b="0" i="0" kern="1200" baseline="0" smtClean="0">
                <a:solidFill>
                  <a:schemeClr val="tx1">
                    <a:alpha val="99000"/>
                  </a:schemeClr>
                </a:solidFill>
                <a:effectLst/>
                <a:latin typeface="Segoe UI" pitchFamily="34" charset="0"/>
                <a:ea typeface="+mn-ea"/>
                <a:cs typeface="+mn-cs"/>
              </a:rPr>
              <a:t> </a:t>
            </a:r>
            <a:r>
              <a:rPr lang="vi-VN" sz="900" b="0" i="0" kern="1200" smtClean="0">
                <a:solidFill>
                  <a:schemeClr val="tx1">
                    <a:alpha val="99000"/>
                  </a:schemeClr>
                </a:solidFill>
                <a:effectLst/>
                <a:latin typeface="Segoe UI" pitchFamily="34" charset="0"/>
                <a:ea typeface="+mn-ea"/>
                <a:cs typeface="+mn-cs"/>
              </a:rPr>
              <a:t>mức độ chất lượng Six Sigma</a:t>
            </a:r>
            <a:endParaRPr lang="en-US" sz="900" b="0" i="0" kern="1200" smtClean="0">
              <a:solidFill>
                <a:schemeClr val="tx1">
                  <a:alpha val="99000"/>
                </a:schemeClr>
              </a:solidFill>
              <a:effectLst/>
              <a:latin typeface="Segoe UI" pitchFamily="34" charset="0"/>
              <a:ea typeface="+mn-ea"/>
              <a:cs typeface="+mn-cs"/>
            </a:endParaRPr>
          </a:p>
          <a:p>
            <a:endParaRPr lang="vi-VN" smtClean="0"/>
          </a:p>
          <a:p>
            <a:r>
              <a:rPr lang="en-US" smtClean="0"/>
              <a:t>Overseen: giám</a:t>
            </a:r>
            <a:r>
              <a:rPr lang="en-US" baseline="0" smtClean="0"/>
              <a:t> sát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qu</a:t>
            </a:r>
            <a:r>
              <a:rPr lang="en-US" smtClean="0"/>
              <a:t>y</a:t>
            </a:r>
            <a:r>
              <a:rPr lang="vi-VN" smtClean="0"/>
              <a:t> trình để xác định hiệu suất hiện tại</a:t>
            </a:r>
          </a:p>
          <a:p>
            <a:r>
              <a:rPr lang="vi-VN" smtClean="0"/>
              <a:t>Phân tích và xác định nguyên nhân </a:t>
            </a:r>
            <a:r>
              <a:rPr lang="en-US" smtClean="0"/>
              <a:t>tận</a:t>
            </a:r>
            <a:r>
              <a:rPr lang="en-US" baseline="0" smtClean="0"/>
              <a:t> gốc</a:t>
            </a:r>
            <a:r>
              <a:rPr lang="vi-VN" smtClean="0"/>
              <a:t> của các </a:t>
            </a:r>
            <a:r>
              <a:rPr lang="en-US" smtClean="0"/>
              <a:t>defects</a:t>
            </a:r>
            <a:endParaRPr lang="vi-VN" smtClean="0"/>
          </a:p>
          <a:p>
            <a:r>
              <a:rPr lang="vi-VN" smtClean="0"/>
              <a:t>Cải tiến quy trình bằng cách loại bỏ các </a:t>
            </a:r>
            <a:r>
              <a:rPr lang="en-US" smtClean="0"/>
              <a:t>defects</a:t>
            </a:r>
          </a:p>
          <a:p>
            <a:r>
              <a:rPr lang="vi-VN" smtClean="0"/>
              <a:t>Kiểm soát </a:t>
            </a:r>
            <a:r>
              <a:rPr lang="en-US" smtClean="0"/>
              <a:t>hiệu</a:t>
            </a:r>
            <a:r>
              <a:rPr lang="en-US" baseline="0" smtClean="0"/>
              <a:t> xuất quy trình tương lai</a:t>
            </a:r>
            <a:endParaRPr lang="vi-VN" smtClean="0"/>
          </a:p>
          <a:p>
            <a:endParaRPr lang="en-US" smtClean="0"/>
          </a:p>
          <a:p>
            <a:r>
              <a:rPr lang="en-US" smtClean="0"/>
              <a:t>N</a:t>
            </a:r>
            <a:r>
              <a:rPr lang="vi-VN" smtClean="0"/>
              <a:t>ên được sử dụng khi sản phẩm hoặc qu</a:t>
            </a:r>
            <a:r>
              <a:rPr lang="en-US" smtClean="0"/>
              <a:t>y</a:t>
            </a:r>
            <a:r>
              <a:rPr lang="vi-VN" smtClean="0"/>
              <a:t> trình tồn tại ở công ty của bạn nhưng không được đáp ứng đặc </a:t>
            </a:r>
            <a:r>
              <a:rPr lang="en-US" smtClean="0"/>
              <a:t>tả</a:t>
            </a:r>
            <a:r>
              <a:rPr lang="vi-VN" smtClean="0"/>
              <a:t> của khách hàng hoặc không được thực hiện đầy đủ.</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và xác định nhu cầu của khách hàng và </a:t>
            </a:r>
            <a:r>
              <a:rPr lang="en-US" smtClean="0"/>
              <a:t>đặc</a:t>
            </a:r>
            <a:r>
              <a:rPr lang="en-US" baseline="0" smtClean="0"/>
              <a:t> tả</a:t>
            </a:r>
            <a:endParaRPr lang="vi-VN" smtClean="0"/>
          </a:p>
          <a:p>
            <a:r>
              <a:rPr lang="vi-VN" smtClean="0"/>
              <a:t>Phân tích qu</a:t>
            </a:r>
            <a:r>
              <a:rPr lang="en-US" smtClean="0"/>
              <a:t>y</a:t>
            </a:r>
            <a:r>
              <a:rPr lang="vi-VN" smtClean="0"/>
              <a:t> trình để đáp ứng nhu cầu khách hàng</a:t>
            </a:r>
          </a:p>
          <a:p>
            <a:r>
              <a:rPr lang="vi-VN" smtClean="0"/>
              <a:t>Thiết kế </a:t>
            </a:r>
            <a:r>
              <a:rPr lang="vi-VN" b="1" smtClean="0"/>
              <a:t>(chi tiết) </a:t>
            </a:r>
            <a:r>
              <a:rPr lang="vi-VN" smtClean="0"/>
              <a:t>qu</a:t>
            </a:r>
            <a:r>
              <a:rPr lang="en-US" smtClean="0"/>
              <a:t>y</a:t>
            </a:r>
            <a:r>
              <a:rPr lang="vi-VN" smtClean="0"/>
              <a:t> trình để đáp ứng nhu cầu khách hàng</a:t>
            </a:r>
          </a:p>
          <a:p>
            <a:r>
              <a:rPr lang="vi-VN" smtClean="0"/>
              <a:t>Kiểm tra việc thực hiện thiết kế và khả năng đáp ứng nhu cầu khách hàng</a:t>
            </a:r>
          </a:p>
          <a:p>
            <a:endParaRPr lang="en-US" smtClean="0"/>
          </a:p>
          <a:p>
            <a:pPr rtl="0"/>
            <a:r>
              <a:rPr lang="vi-VN" sz="900" b="0" i="0" kern="1200" smtClean="0">
                <a:solidFill>
                  <a:schemeClr val="tx1">
                    <a:alpha val="99000"/>
                  </a:schemeClr>
                </a:solidFill>
                <a:effectLst/>
                <a:latin typeface="Segoe UI" pitchFamily="34" charset="0"/>
                <a:ea typeface="+mn-ea"/>
                <a:cs typeface="+mn-cs"/>
              </a:rPr>
              <a:t>công ty vẫn chưa có một quy trình nào dùng DMADV để define ra quy trình mới</a:t>
            </a:r>
          </a:p>
          <a:p>
            <a:pPr rtl="0"/>
            <a:r>
              <a:rPr lang="vi-VN" sz="900" b="0" i="0" kern="1200" smtClean="0">
                <a:solidFill>
                  <a:schemeClr val="tx1">
                    <a:alpha val="99000"/>
                  </a:schemeClr>
                </a:solidFill>
                <a:effectLst/>
                <a:latin typeface="Segoe UI" pitchFamily="34" charset="0"/>
                <a:ea typeface="+mn-ea"/>
                <a:cs typeface="+mn-cs"/>
              </a:rPr>
              <a:t>quy trình đã tồn tại nhưng chất lượng kém dùng DMAIC cũng không cải thiện được bao nhiêu nên dùng DMADV làm ra 1 quy trình mới</a:t>
            </a:r>
          </a:p>
          <a:p>
            <a:endParaRPr lang="en-US"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11/1/2013 7:26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11/1/2013 7:26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31.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3.jpeg"/><Relationship Id="rId18" Type="http://schemas.openxmlformats.org/officeDocument/2006/relationships/image" Target="../media/image38.png"/><Relationship Id="rId26" Type="http://schemas.openxmlformats.org/officeDocument/2006/relationships/image" Target="../media/image44.png"/><Relationship Id="rId3" Type="http://schemas.openxmlformats.org/officeDocument/2006/relationships/notesSlide" Target="../notesSlides/notesSlide6.xml"/><Relationship Id="rId21" Type="http://schemas.openxmlformats.org/officeDocument/2006/relationships/image" Target="../media/image29.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3.png"/><Relationship Id="rId2" Type="http://schemas.openxmlformats.org/officeDocument/2006/relationships/slideLayout" Target="../slideLayouts/slideLayout30.xml"/><Relationship Id="rId16" Type="http://schemas.openxmlformats.org/officeDocument/2006/relationships/image" Target="../media/image36.png"/><Relationship Id="rId20" Type="http://schemas.openxmlformats.org/officeDocument/2006/relationships/oleObject" Target="../embeddings/oleObject4.bin"/><Relationship Id="rId29" Type="http://schemas.openxmlformats.org/officeDocument/2006/relationships/image" Target="../media/image4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1.png"/><Relationship Id="rId24"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49.png"/><Relationship Id="rId4" Type="http://schemas.openxmlformats.org/officeDocument/2006/relationships/oleObject" Target="../embeddings/oleObject1.bin"/><Relationship Id="rId9" Type="http://schemas.openxmlformats.org/officeDocument/2006/relationships/image" Target="../media/image28.png"/><Relationship Id="rId14" Type="http://schemas.openxmlformats.org/officeDocument/2006/relationships/image" Target="../media/image34.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pPr defTabSz="912351">
              <a:spcBef>
                <a:spcPct val="20000"/>
              </a:spcBef>
              <a:buSzPct val="80000"/>
            </a:pPr>
            <a:r>
              <a:rPr lang="en-US" spc="-70" dirty="0">
                <a:gradFill>
                  <a:gsLst>
                    <a:gs pos="100000">
                      <a:srgbClr val="FFFFFF"/>
                    </a:gs>
                    <a:gs pos="0">
                      <a:srgbClr val="FFFFFF"/>
                    </a:gs>
                  </a:gsLst>
                  <a:lin ang="5400000" scaled="0"/>
                </a:gradFill>
                <a:latin typeface="Segoe UI Light"/>
              </a:rPr>
              <a:t>Why is six sigma important?</a:t>
            </a:r>
            <a:endParaRPr lang="vi-VN" spc="-70" dirty="0">
              <a:gradFill>
                <a:gsLst>
                  <a:gs pos="100000">
                    <a:srgbClr val="FFFFFF"/>
                  </a:gs>
                  <a:gs pos="0">
                    <a:srgbClr val="FFFFFF"/>
                  </a:gs>
                </a:gsLst>
                <a:lin ang="5400000" scaled="0"/>
              </a:gradFill>
              <a:latin typeface="Segoe UI Light"/>
            </a:endParaRP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t>Thai Anh</a:t>
            </a:r>
          </a:p>
        </p:txBody>
      </p:sp>
    </p:spTree>
    <p:extLst>
      <p:ext uri="{BB962C8B-B14F-4D97-AF65-F5344CB8AC3E}">
        <p14:creationId xmlns:p14="http://schemas.microsoft.com/office/powerpoint/2010/main" val="10954917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a:t>
            </a:r>
            <a:r>
              <a:rPr lang="en-US" altLang="zh-TW" sz="2000">
                <a:solidFill>
                  <a:schemeClr val="tx1"/>
                </a:solidFill>
              </a:rPr>
              <a:t>sigma </a:t>
            </a:r>
            <a:r>
              <a:rPr lang="en-US" altLang="zh-TW" sz="2000" smtClean="0">
                <a:solidFill>
                  <a:schemeClr val="tx1"/>
                </a:solidFill>
              </a:rPr>
              <a:t>level</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Project </a:t>
            </a:r>
            <a:r>
              <a:rPr lang="en-US" sz="2000"/>
              <a:t>charter</a:t>
            </a:r>
          </a:p>
          <a:p>
            <a:pPr marL="342900" lvl="0" indent="-342900">
              <a:lnSpc>
                <a:spcPct val="150000"/>
              </a:lnSpc>
              <a:buFont typeface="Arial" panose="020B0604020202020204" pitchFamily="34" charset="0"/>
              <a:buChar char="•"/>
            </a:pPr>
            <a:r>
              <a:rPr lang="en-US" sz="2000"/>
              <a:t> VOC tools (surveys, focus groups, letters, comment cards)</a:t>
            </a:r>
          </a:p>
          <a:p>
            <a:pPr marL="342900" lvl="0" indent="-342900">
              <a:lnSpc>
                <a:spcPct val="150000"/>
              </a:lnSpc>
              <a:buFont typeface="Arial" panose="020B0604020202020204" pitchFamily="34" charset="0"/>
              <a:buChar char="•"/>
            </a:pPr>
            <a:r>
              <a:rPr lang="en-US" sz="2000"/>
              <a:t>Process map</a:t>
            </a:r>
          </a:p>
          <a:p>
            <a:pPr marL="342900" lvl="0" indent="-342900">
              <a:lnSpc>
                <a:spcPct val="150000"/>
              </a:lnSpc>
              <a:buFont typeface="Arial" panose="020B0604020202020204" pitchFamily="34" charset="0"/>
              <a:buChar char="•"/>
            </a:pPr>
            <a:r>
              <a:rPr lang="en-US" sz="2000"/>
              <a:t>QFD </a:t>
            </a:r>
          </a:p>
          <a:p>
            <a:pPr marL="342900" lvl="0" indent="-342900">
              <a:lnSpc>
                <a:spcPct val="150000"/>
              </a:lnSpc>
              <a:buFont typeface="Arial" panose="020B0604020202020204" pitchFamily="34" charset="0"/>
              <a:buChar char="•"/>
            </a:pPr>
            <a:r>
              <a:rPr lang="en-US" sz="2000"/>
              <a:t>SIPOC</a:t>
            </a:r>
          </a:p>
          <a:p>
            <a:pPr marL="342900" lvl="0" indent="-342900">
              <a:lnSpc>
                <a:spcPct val="150000"/>
              </a:lnSpc>
              <a:buFont typeface="Arial" panose="020B0604020202020204" pitchFamily="34" charset="0"/>
              <a:buChar char="•"/>
            </a:pPr>
            <a:r>
              <a:rPr lang="en-US" sz="2000"/>
              <a:t> Benchmarking</a:t>
            </a:r>
          </a:p>
          <a:p>
            <a:pPr marL="342900" lvl="0" indent="-342900">
              <a:lnSpc>
                <a:spcPct val="150000"/>
              </a:lnSpc>
              <a:buFont typeface="Arial" panose="020B0604020202020204" pitchFamily="34" charset="0"/>
              <a:buChar char="•"/>
            </a:pPr>
            <a:r>
              <a:rPr lang="en-US" sz="2000"/>
              <a:t>Project planning and management tools</a:t>
            </a:r>
          </a:p>
          <a:p>
            <a:pPr marL="342900" indent="-342900">
              <a:lnSpc>
                <a:spcPct val="150000"/>
              </a:lnSpc>
              <a:buFont typeface="Arial" panose="020B0604020202020204" pitchFamily="34" charset="0"/>
              <a:buChar char="•"/>
            </a:pPr>
            <a:r>
              <a:rPr lang="en-US" sz="2000"/>
              <a:t>Pareto analysis</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70518"/>
            <a:ext cx="682518" cy="6811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Measurement </a:t>
            </a:r>
            <a:r>
              <a:rPr lang="en-US" sz="2000"/>
              <a:t>systems analysis</a:t>
            </a:r>
          </a:p>
          <a:p>
            <a:pPr marL="342900" lvl="0" indent="-342900">
              <a:lnSpc>
                <a:spcPct val="150000"/>
              </a:lnSpc>
              <a:buFont typeface="Arial" panose="020B0604020202020204" pitchFamily="34" charset="0"/>
              <a:buChar char="•"/>
            </a:pPr>
            <a:r>
              <a:rPr lang="en-US" sz="2000"/>
              <a:t> Process behavior charts (SPC)</a:t>
            </a:r>
          </a:p>
          <a:p>
            <a:pPr marL="342900" lvl="0" indent="-342900">
              <a:lnSpc>
                <a:spcPct val="150000"/>
              </a:lnSpc>
              <a:buFont typeface="Arial" panose="020B0604020202020204" pitchFamily="34" charset="0"/>
              <a:buChar char="•"/>
            </a:pPr>
            <a:r>
              <a:rPr lang="en-US" sz="2000"/>
              <a:t> Exploratory data analysis</a:t>
            </a:r>
          </a:p>
          <a:p>
            <a:pPr marL="342900" lvl="0" indent="-342900">
              <a:lnSpc>
                <a:spcPct val="150000"/>
              </a:lnSpc>
              <a:buFont typeface="Arial" panose="020B0604020202020204" pitchFamily="34" charset="0"/>
              <a:buChar char="•"/>
            </a:pPr>
            <a:r>
              <a:rPr lang="en-US" sz="2000"/>
              <a:t> Descriptive statistics</a:t>
            </a:r>
          </a:p>
          <a:p>
            <a:pPr marL="342900" lvl="0" indent="-342900">
              <a:lnSpc>
                <a:spcPct val="150000"/>
              </a:lnSpc>
              <a:buFont typeface="Arial" panose="020B0604020202020204" pitchFamily="34" charset="0"/>
              <a:buChar char="•"/>
            </a:pPr>
            <a:r>
              <a:rPr lang="en-US" sz="2000"/>
              <a:t> Data mining</a:t>
            </a:r>
          </a:p>
          <a:p>
            <a:pPr marL="342900" lvl="0" indent="-342900">
              <a:lnSpc>
                <a:spcPct val="150000"/>
              </a:lnSpc>
              <a:buFont typeface="Arial" panose="020B0604020202020204" pitchFamily="34" charset="0"/>
              <a:buChar char="•"/>
            </a:pPr>
            <a:r>
              <a:rPr lang="en-US" sz="2000"/>
              <a:t> Run charts</a:t>
            </a:r>
          </a:p>
          <a:p>
            <a:pPr marL="342900" indent="-342900">
              <a:lnSpc>
                <a:spcPct val="150000"/>
              </a:lnSpc>
              <a:buFont typeface="Arial" panose="020B0604020202020204" pitchFamily="34" charset="0"/>
              <a:buChar char="•"/>
            </a:pPr>
            <a:r>
              <a:rPr lang="en-US" sz="2000"/>
              <a:t> Pareto analysis</a:t>
            </a: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Cause-and-effect </a:t>
            </a:r>
            <a:r>
              <a:rPr lang="en-US" sz="2000"/>
              <a:t>diagrams</a:t>
            </a:r>
          </a:p>
          <a:p>
            <a:pPr marL="342900" lvl="0" indent="-342900">
              <a:lnSpc>
                <a:spcPct val="150000"/>
              </a:lnSpc>
              <a:buFont typeface="Arial" panose="020B0604020202020204" pitchFamily="34" charset="0"/>
              <a:buChar char="•"/>
            </a:pPr>
            <a:r>
              <a:rPr lang="en-US" sz="2000"/>
              <a:t> Tree diagrams</a:t>
            </a:r>
          </a:p>
          <a:p>
            <a:pPr marL="342900" lvl="0" indent="-342900">
              <a:lnSpc>
                <a:spcPct val="150000"/>
              </a:lnSpc>
              <a:buFont typeface="Arial" panose="020B0604020202020204" pitchFamily="34" charset="0"/>
              <a:buChar char="•"/>
            </a:pPr>
            <a:r>
              <a:rPr lang="en-US" sz="2000"/>
              <a:t> Brainstorming</a:t>
            </a:r>
          </a:p>
          <a:p>
            <a:pPr marL="342900" lvl="0" indent="-342900">
              <a:lnSpc>
                <a:spcPct val="150000"/>
              </a:lnSpc>
              <a:buFont typeface="Arial" panose="020B0604020202020204" pitchFamily="34" charset="0"/>
              <a:buChar char="•"/>
            </a:pPr>
            <a:r>
              <a:rPr lang="en-US" sz="2000"/>
              <a:t> Process </a:t>
            </a:r>
            <a:r>
              <a:rPr lang="en-US" sz="2000" smtClean="0"/>
              <a:t>behavior dia Process </a:t>
            </a:r>
            <a:r>
              <a:rPr lang="en-US" sz="2000"/>
              <a:t>maps</a:t>
            </a:r>
          </a:p>
          <a:p>
            <a:pPr marL="342900" lvl="0" indent="-342900">
              <a:lnSpc>
                <a:spcPct val="150000"/>
              </a:lnSpc>
              <a:buFont typeface="Arial" panose="020B0604020202020204" pitchFamily="34" charset="0"/>
              <a:buChar char="•"/>
            </a:pPr>
            <a:r>
              <a:rPr lang="en-US" sz="2000"/>
              <a:t> Design of experiments</a:t>
            </a:r>
          </a:p>
          <a:p>
            <a:pPr marL="342900" lvl="0" indent="-342900">
              <a:lnSpc>
                <a:spcPct val="150000"/>
              </a:lnSpc>
              <a:buFont typeface="Arial" panose="020B0604020202020204" pitchFamily="34" charset="0"/>
              <a:buChar char="•"/>
            </a:pPr>
            <a:r>
              <a:rPr lang="en-US" sz="2000"/>
              <a:t> Enumerative statistics (hypothesis tests)</a:t>
            </a:r>
          </a:p>
          <a:p>
            <a:pPr marL="342900" lvl="0" indent="-342900">
              <a:lnSpc>
                <a:spcPct val="150000"/>
              </a:lnSpc>
              <a:buFont typeface="Arial" panose="020B0604020202020204" pitchFamily="34" charset="0"/>
              <a:buChar char="•"/>
            </a:pPr>
            <a:r>
              <a:rPr lang="en-US" sz="2000"/>
              <a:t> Inferential statistics </a:t>
            </a:r>
            <a:r>
              <a:rPr lang="en-US" sz="2000" smtClean="0"/>
              <a:t>Simulation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Force </a:t>
            </a:r>
            <a:r>
              <a:rPr lang="en-US" sz="2000"/>
              <a:t>field diagrams</a:t>
            </a:r>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7M tools</a:t>
            </a:r>
          </a:p>
          <a:p>
            <a:pPr marL="342900" lvl="0" indent="-342900">
              <a:lnSpc>
                <a:spcPct val="150000"/>
              </a:lnSpc>
              <a:buFont typeface="Arial" panose="020B0604020202020204" pitchFamily="34" charset="0"/>
              <a:buChar char="•"/>
            </a:pPr>
            <a:r>
              <a:rPr lang="en-US" sz="2000"/>
              <a:t> Project planning and management tools</a:t>
            </a:r>
          </a:p>
          <a:p>
            <a:pPr marL="342900" lvl="0" indent="-342900">
              <a:lnSpc>
                <a:spcPct val="150000"/>
              </a:lnSpc>
              <a:buFont typeface="Arial" panose="020B0604020202020204" pitchFamily="34" charset="0"/>
              <a:buChar char="•"/>
            </a:pPr>
            <a:r>
              <a:rPr lang="en-US" sz="2000"/>
              <a:t> Prototype and pilot studies</a:t>
            </a:r>
          </a:p>
          <a:p>
            <a:pPr marL="342900" indent="-342900">
              <a:lnSpc>
                <a:spcPct val="150000"/>
              </a:lnSpc>
              <a:buFont typeface="Arial" panose="020B0604020202020204" pitchFamily="34" charset="0"/>
              <a:buChar char="•"/>
            </a:pPr>
            <a:r>
              <a:rPr lang="en-US" sz="2000"/>
              <a:t> Simulations</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3560" y="974649"/>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SPC</a:t>
            </a:r>
            <a:endParaRPr lang="en-US" sz="2000"/>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ISO 900×</a:t>
            </a:r>
          </a:p>
          <a:p>
            <a:pPr marL="342900" lvl="0" indent="-342900">
              <a:lnSpc>
                <a:spcPct val="150000"/>
              </a:lnSpc>
              <a:buFont typeface="Arial" panose="020B0604020202020204" pitchFamily="34" charset="0"/>
              <a:buChar char="•"/>
            </a:pPr>
            <a:r>
              <a:rPr lang="en-US" sz="2000"/>
              <a:t> Change budgets, bid models, cost estimating models</a:t>
            </a:r>
          </a:p>
          <a:p>
            <a:pPr marL="342900" indent="-342900">
              <a:lnSpc>
                <a:spcPct val="150000"/>
              </a:lnSpc>
              <a:buFont typeface="Arial" panose="020B0604020202020204" pitchFamily="34" charset="0"/>
              <a:buChar char="•"/>
            </a:pPr>
            <a:r>
              <a:rPr lang="en-US" sz="2000"/>
              <a:t> Reporting system</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4531" y="1189684"/>
            <a:ext cx="9881299" cy="2916490"/>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altLang="zh-TW" sz="2000" b="1">
                <a:solidFill>
                  <a:schemeClr val="tx1"/>
                </a:solidFill>
              </a:rPr>
              <a:t>Six </a:t>
            </a:r>
            <a:r>
              <a:rPr lang="en-US" altLang="zh-TW" sz="2000" b="1" smtClean="0">
                <a:solidFill>
                  <a:schemeClr val="tx1"/>
                </a:solidFill>
              </a:rPr>
              <a:t>Sigma - </a:t>
            </a:r>
            <a:r>
              <a:rPr lang="en-US" altLang="zh-TW" sz="2000" smtClean="0">
                <a:solidFill>
                  <a:schemeClr val="tx1"/>
                </a:solidFill>
              </a:rPr>
              <a:t>Remove </a:t>
            </a:r>
            <a:r>
              <a:rPr lang="en-US" altLang="zh-TW" sz="2000" dirty="0">
                <a:solidFill>
                  <a:schemeClr val="tx1"/>
                </a:solidFill>
              </a:rPr>
              <a:t>defects, minimize variance</a:t>
            </a:r>
          </a:p>
          <a:p>
            <a:pPr marL="0" indent="0">
              <a:lnSpc>
                <a:spcPct val="200000"/>
              </a:lnSpc>
              <a:buNone/>
            </a:pPr>
            <a:r>
              <a:rPr lang="en-US" altLang="zh-TW" sz="2000" b="1" dirty="0">
                <a:solidFill>
                  <a:schemeClr val="tx1"/>
                </a:solidFill>
              </a:rPr>
              <a:t>Lean</a:t>
            </a:r>
            <a:r>
              <a:rPr lang="en-US" altLang="zh-TW" sz="2000" dirty="0">
                <a:solidFill>
                  <a:schemeClr val="tx1"/>
                </a:solidFill>
              </a:rPr>
              <a:t> (Lean Development, </a:t>
            </a:r>
            <a:r>
              <a:rPr lang="en-US" altLang="zh-TW" sz="2000">
                <a:solidFill>
                  <a:schemeClr val="tx1"/>
                </a:solidFill>
              </a:rPr>
              <a:t>Manufacturing</a:t>
            </a:r>
            <a:r>
              <a:rPr lang="en-US" altLang="zh-TW" sz="2000" smtClean="0">
                <a:solidFill>
                  <a:schemeClr val="tx1"/>
                </a:solidFill>
              </a:rPr>
              <a:t>) - </a:t>
            </a:r>
            <a:r>
              <a:rPr lang="en-US" altLang="zh-TW" sz="2000" dirty="0">
                <a:solidFill>
                  <a:schemeClr val="tx1"/>
                </a:solidFill>
              </a:rPr>
              <a:t>Remove waste, shorten the flow</a:t>
            </a:r>
          </a:p>
          <a:p>
            <a:pPr marL="0" indent="0">
              <a:lnSpc>
                <a:spcPct val="200000"/>
              </a:lnSpc>
              <a:buNone/>
            </a:pPr>
            <a:r>
              <a:rPr lang="en-US" altLang="zh-TW" sz="2000" b="1" dirty="0">
                <a:solidFill>
                  <a:schemeClr val="tx1"/>
                </a:solidFill>
              </a:rPr>
              <a:t>TOC</a:t>
            </a:r>
            <a:r>
              <a:rPr lang="en-US" altLang="zh-TW" sz="2000" dirty="0">
                <a:solidFill>
                  <a:schemeClr val="tx1"/>
                </a:solidFill>
              </a:rPr>
              <a:t> (Theory </a:t>
            </a:r>
            <a:r>
              <a:rPr lang="en-US" altLang="zh-TW" sz="2000">
                <a:solidFill>
                  <a:schemeClr val="tx1"/>
                </a:solidFill>
              </a:rPr>
              <a:t>of </a:t>
            </a:r>
            <a:r>
              <a:rPr lang="en-US" altLang="zh-TW" sz="2000" smtClean="0">
                <a:solidFill>
                  <a:schemeClr val="tx1"/>
                </a:solidFill>
              </a:rPr>
              <a:t>Constraints) - Remove </a:t>
            </a:r>
            <a:r>
              <a:rPr lang="en-US" altLang="zh-TW" sz="2000" dirty="0">
                <a:solidFill>
                  <a:schemeClr val="tx1"/>
                </a:solidFill>
              </a:rPr>
              <a:t>and manage constraints</a:t>
            </a:r>
          </a:p>
          <a:p>
            <a:pPr marL="0" indent="0">
              <a:lnSpc>
                <a:spcPct val="200000"/>
              </a:lnSpc>
              <a:buNone/>
            </a:pPr>
            <a:r>
              <a:rPr lang="en-US" altLang="zh-TW" sz="2000" b="1" dirty="0">
                <a:solidFill>
                  <a:schemeClr val="tx1"/>
                </a:solidFill>
              </a:rPr>
              <a:t>TQM</a:t>
            </a:r>
            <a:r>
              <a:rPr lang="en-US" altLang="zh-TW" sz="2000" dirty="0">
                <a:solidFill>
                  <a:schemeClr val="tx1"/>
                </a:solidFill>
              </a:rPr>
              <a:t> (Total </a:t>
            </a:r>
            <a:r>
              <a:rPr lang="en-US" altLang="zh-TW" sz="2000">
                <a:solidFill>
                  <a:schemeClr val="tx1"/>
                </a:solidFill>
              </a:rPr>
              <a:t>Quality </a:t>
            </a:r>
            <a:r>
              <a:rPr lang="en-US" altLang="zh-TW" sz="2000" smtClean="0">
                <a:solidFill>
                  <a:schemeClr val="tx1"/>
                </a:solidFill>
              </a:rPr>
              <a:t>Management) - Continuous </a:t>
            </a:r>
            <a:r>
              <a:rPr lang="en-US" altLang="zh-TW" sz="2000" dirty="0" smtClean="0">
                <a:solidFill>
                  <a:schemeClr val="tx1"/>
                </a:solidFill>
              </a:rPr>
              <a:t>improvement</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a:solidFill>
                  <a:schemeClr val="tx1"/>
                </a:solidFill>
              </a:rPr>
              <a:t>What About Lean, TOC, TQM</a:t>
            </a:r>
          </a:p>
        </p:txBody>
      </p:sp>
    </p:spTree>
    <p:extLst>
      <p:ext uri="{BB962C8B-B14F-4D97-AF65-F5344CB8AC3E}">
        <p14:creationId xmlns:p14="http://schemas.microsoft.com/office/powerpoint/2010/main" val="33451909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Phu Ta</a:t>
            </a:r>
            <a:endParaRPr lang="vi-VN" dirty="0" smtClean="0">
              <a:solidFill>
                <a:schemeClr val="bg1"/>
              </a:solidFill>
            </a:endParaRP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51" name="Picture 50"/>
          <p:cNvPicPr/>
          <p:nvPr/>
        </p:nvPicPr>
        <p:blipFill>
          <a:blip r:embed="rId2">
            <a:extLst>
              <a:ext uri="{28A0092B-C50C-407E-A947-70E740481C1C}">
                <a14:useLocalDpi xmlns:a14="http://schemas.microsoft.com/office/drawing/2010/main" val="0"/>
              </a:ext>
            </a:extLst>
          </a:blip>
          <a:srcRect/>
          <a:stretch>
            <a:fillRect/>
          </a:stretch>
        </p:blipFill>
        <p:spPr bwMode="auto">
          <a:xfrm>
            <a:off x="1855183" y="899398"/>
            <a:ext cx="8692613" cy="573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262"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263"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264"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265"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2080</TotalTime>
  <Words>3677</Words>
  <Application>Microsoft Office PowerPoint</Application>
  <PresentationFormat>Custom</PresentationFormat>
  <Paragraphs>460</Paragraphs>
  <Slides>42</Slides>
  <Notes>18</Notes>
  <HiddenSlides>0</HiddenSlides>
  <MMClips>0</MMClips>
  <ScaleCrop>false</ScaleCrop>
  <HeadingPairs>
    <vt:vector size="8" baseType="variant">
      <vt:variant>
        <vt:lpstr>Fonts Used</vt:lpstr>
      </vt:variant>
      <vt:variant>
        <vt:i4>14</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64" baseType="lpstr">
      <vt:lpstr>新細明體</vt:lpstr>
      <vt:lpstr>Segoe</vt:lpstr>
      <vt:lpstr>Segoe Light</vt:lpstr>
      <vt:lpstr>Segoe Semibold</vt:lpstr>
      <vt:lpstr>Segoe UI (Headings)</vt:lpstr>
      <vt:lpstr>Segoe UI Light (Headings)</vt:lpstr>
      <vt:lpstr>Arial</vt:lpstr>
      <vt:lpstr>Calibri</vt:lpstr>
      <vt:lpstr>Consolas</vt:lpstr>
      <vt:lpstr>Segoe Script</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161</cp:revision>
  <cp:lastPrinted>2010-05-11T05:02:34Z</cp:lastPrinted>
  <dcterms:created xsi:type="dcterms:W3CDTF">2012-09-10T08:15:36Z</dcterms:created>
  <dcterms:modified xsi:type="dcterms:W3CDTF">2013-11-01T13:04:16Z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