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35"/>
  </p:notesMasterIdLst>
  <p:handoutMasterIdLst>
    <p:handoutMasterId r:id="rId36"/>
  </p:handoutMasterIdLst>
  <p:sldIdLst>
    <p:sldId id="321" r:id="rId11"/>
    <p:sldId id="409" r:id="rId12"/>
    <p:sldId id="435" r:id="rId13"/>
    <p:sldId id="423" r:id="rId14"/>
    <p:sldId id="416" r:id="rId15"/>
    <p:sldId id="418" r:id="rId16"/>
    <p:sldId id="465" r:id="rId17"/>
    <p:sldId id="466" r:id="rId18"/>
    <p:sldId id="434" r:id="rId19"/>
    <p:sldId id="437" r:id="rId20"/>
    <p:sldId id="471" r:id="rId21"/>
    <p:sldId id="472" r:id="rId22"/>
    <p:sldId id="473" r:id="rId23"/>
    <p:sldId id="474" r:id="rId24"/>
    <p:sldId id="475" r:id="rId25"/>
    <p:sldId id="476" r:id="rId26"/>
    <p:sldId id="477" r:id="rId27"/>
    <p:sldId id="441" r:id="rId28"/>
    <p:sldId id="469" r:id="rId29"/>
    <p:sldId id="470" r:id="rId30"/>
    <p:sldId id="457" r:id="rId31"/>
    <p:sldId id="467" r:id="rId32"/>
    <p:sldId id="468" r:id="rId33"/>
    <p:sldId id="408" r:id="rId3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423"/>
            <p14:sldId id="416"/>
            <p14:sldId id="418"/>
            <p14:sldId id="465"/>
            <p14:sldId id="466"/>
            <p14:sldId id="434"/>
            <p14:sldId id="437"/>
            <p14:sldId id="471"/>
            <p14:sldId id="472"/>
            <p14:sldId id="473"/>
            <p14:sldId id="474"/>
            <p14:sldId id="475"/>
            <p14:sldId id="476"/>
            <p14:sldId id="477"/>
            <p14:sldId id="441"/>
            <p14:sldId id="469"/>
            <p14:sldId id="470"/>
            <p14:sldId id="457"/>
            <p14:sldId id="467"/>
            <p14:sldId id="468"/>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3" autoAdjust="0"/>
    <p:restoredTop sz="69134" autoAdjust="0"/>
  </p:normalViewPr>
  <p:slideViewPr>
    <p:cSldViewPr snapToGrid="0">
      <p:cViewPr varScale="1">
        <p:scale>
          <a:sx n="47" d="100"/>
          <a:sy n="47" d="100"/>
        </p:scale>
        <p:origin x="1218" y="54"/>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heme" Target="theme/theme1.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notesMaster" Target="notesMasters/notes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11/8/2013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11/8/2013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830651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452174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542603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999788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11/8/2013 8:55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11/8/2013 8:55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6001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18833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29836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36150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Nhóm nghiên cứu đánh giá các dữ liệu thu thập trong giai đoạn measure. Họ phân tích cả dữ liệu và quy trình trong một nỗ lực để thu hẹp và xác minh nguyên nhân gốc rễ lảng</a:t>
            </a:r>
            <a:r>
              <a:rPr lang="en-US" baseline="0" smtClean="0"/>
              <a:t> phí </a:t>
            </a:r>
            <a:r>
              <a:rPr lang="en-US" smtClean="0"/>
              <a:t>và các defects.</a:t>
            </a:r>
          </a:p>
          <a:p>
            <a:endParaRPr lang="en-US" smtClean="0"/>
          </a:p>
          <a:p>
            <a:r>
              <a:rPr lang="en-US" smtClean="0"/>
              <a:t>Kiểm tra chặt chẽ quy trình</a:t>
            </a:r>
          </a:p>
          <a:p>
            <a:r>
              <a:rPr lang="en-US" smtClean="0"/>
              <a:t>hiển thị dữ liệu trực quan </a:t>
            </a:r>
          </a:p>
          <a:p>
            <a:r>
              <a:rPr lang="en-US" sz="900" smtClean="0">
                <a:solidFill>
                  <a:srgbClr val="FFFFFF"/>
                </a:solidFill>
              </a:rPr>
              <a:t>Brainstorm </a:t>
            </a:r>
            <a:r>
              <a:rPr lang="en-US" smtClean="0"/>
              <a:t>nguyên nhân tiềm năng của vấn đề</a:t>
            </a:r>
          </a:p>
          <a:p>
            <a:r>
              <a:rPr lang="en-US" smtClean="0"/>
              <a:t>Xác minh nguyên nhân gây ra  của vấn đề</a:t>
            </a:r>
          </a:p>
          <a:p>
            <a:pPr marL="0" marR="0" indent="0" algn="l" defTabSz="914363" rtl="0" eaLnBrk="1" fontAlgn="auto" latinLnBrk="0" hangingPunct="1">
              <a:lnSpc>
                <a:spcPct val="90000"/>
              </a:lnSpc>
              <a:spcBef>
                <a:spcPts val="0"/>
              </a:spcBef>
              <a:spcAft>
                <a:spcPts val="333"/>
              </a:spcAft>
              <a:buClrTx/>
              <a:buSzTx/>
              <a:buFontTx/>
              <a:buNone/>
              <a:tabLst/>
              <a:defRPr/>
            </a:pPr>
            <a:r>
              <a:rPr lang="en-US" smtClean="0"/>
              <a:t>Cập nhật </a:t>
            </a:r>
            <a:r>
              <a:rPr lang="en-US" sz="900" smtClean="0">
                <a:solidFill>
                  <a:srgbClr val="FFFFFF"/>
                </a:solidFill>
              </a:rPr>
              <a:t>project charter</a:t>
            </a:r>
            <a:endParaRPr lang="en-US" smtClean="0"/>
          </a:p>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50169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346362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90707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4.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18" Type="http://schemas.openxmlformats.org/officeDocument/2006/relationships/theme" Target="../theme/theme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slideLayout" Target="../slideLayouts/slideLayout116.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19" Type="http://schemas.openxmlformats.org/officeDocument/2006/relationships/image" Target="../media/image2.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3200" dirty="0"/>
              <a:t>Case Study 2:  FibreNet Project</a:t>
            </a:r>
            <a:r>
              <a:rPr lang="en-US" sz="3200"/>
              <a:t> </a:t>
            </a:r>
            <a:endParaRPr lang="en-US" sz="32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t>
            </a:r>
            <a:r>
              <a:rPr lang="en-US" sz="1800" b="0" smtClean="0">
                <a:gradFill>
                  <a:gsLst>
                    <a:gs pos="0">
                      <a:schemeClr val="tx1"/>
                    </a:gs>
                    <a:gs pos="100000">
                      <a:schemeClr val="tx1"/>
                    </a:gs>
                  </a:gsLst>
                  <a:lin ang="5400000" scaled="0"/>
                </a:gradFill>
              </a:rPr>
              <a:t>Assignment 03</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p:nvPr/>
        </p:nvPicPr>
        <p:blipFill>
          <a:blip r:embed="rId3"/>
          <a:stretch>
            <a:fillRect/>
          </a:stretch>
        </p:blipFill>
        <p:spPr>
          <a:xfrm>
            <a:off x="955040" y="833120"/>
            <a:ext cx="10241280" cy="5486400"/>
          </a:xfrm>
          <a:prstGeom prst="rect">
            <a:avLst/>
          </a:prstGeom>
        </p:spPr>
      </p:pic>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ru-RU" b="1" smtClean="0"/>
              <a:t>Observe</a:t>
            </a:r>
            <a:endParaRPr lang="en-US"/>
          </a:p>
        </p:txBody>
      </p:sp>
      <p:sp>
        <p:nvSpPr>
          <p:cNvPr id="3" name="Text Placeholder 2"/>
          <p:cNvSpPr>
            <a:spLocks noGrp="1"/>
          </p:cNvSpPr>
          <p:nvPr>
            <p:ph type="body" sz="quarter" idx="10"/>
          </p:nvPr>
        </p:nvSpPr>
        <p:spPr>
          <a:xfrm>
            <a:off x="519113" y="960120"/>
            <a:ext cx="11149013" cy="5084469"/>
          </a:xfrm>
        </p:spPr>
        <p:txBody>
          <a:bodyPr/>
          <a:lstStyle/>
          <a:p>
            <a:pPr>
              <a:lnSpc>
                <a:spcPct val="100000"/>
              </a:lnSpc>
            </a:pPr>
            <a:r>
              <a:rPr lang="ru-RU" sz="2800"/>
              <a:t>Marc realizes that the tasks involving collaboration between the sites are behind schedule while those that can be done solely within the local sites are on </a:t>
            </a:r>
            <a:r>
              <a:rPr lang="ru-RU" sz="2800" smtClean="0"/>
              <a:t>schedule</a:t>
            </a:r>
            <a:endParaRPr lang="en-US" sz="2800" smtClean="0"/>
          </a:p>
          <a:p>
            <a:pPr lvl="0">
              <a:lnSpc>
                <a:spcPct val="100000"/>
              </a:lnSpc>
            </a:pPr>
            <a:r>
              <a:rPr lang="ru-RU" sz="2800"/>
              <a:t>Marc find out that global communications and collaboration across the three development sites are not happening</a:t>
            </a:r>
            <a:endParaRPr lang="en-US" sz="2800"/>
          </a:p>
          <a:p>
            <a:pPr lvl="0">
              <a:lnSpc>
                <a:spcPct val="100000"/>
              </a:lnSpc>
            </a:pPr>
            <a:r>
              <a:rPr lang="ru-RU" sz="2800"/>
              <a:t>Marc realizes that other than these weekly teleconferences, the three managers probably have minimal communication with each other.</a:t>
            </a:r>
            <a:endParaRPr lang="en-US" sz="2800"/>
          </a:p>
          <a:p>
            <a:pPr lvl="0">
              <a:lnSpc>
                <a:spcPct val="100000"/>
              </a:lnSpc>
            </a:pPr>
            <a:r>
              <a:rPr lang="ru-RU" sz="2800"/>
              <a:t>The three sites are obviously not collaborating on the design of the interfaces to the different layers of the Network Manager.</a:t>
            </a:r>
            <a:endParaRPr lang="en-US" sz="2800"/>
          </a:p>
          <a:p>
            <a:pPr>
              <a:lnSpc>
                <a:spcPct val="100000"/>
              </a:lnSpc>
            </a:pPr>
            <a:endParaRPr lang="en-US" sz="2800"/>
          </a:p>
        </p:txBody>
      </p:sp>
    </p:spTree>
    <p:extLst>
      <p:ext uri="{BB962C8B-B14F-4D97-AF65-F5344CB8AC3E}">
        <p14:creationId xmlns:p14="http://schemas.microsoft.com/office/powerpoint/2010/main" val="25156575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ru-RU" b="1" smtClean="0"/>
              <a:t>Observe</a:t>
            </a:r>
            <a:endParaRPr lang="en-US"/>
          </a:p>
        </p:txBody>
      </p:sp>
      <p:sp>
        <p:nvSpPr>
          <p:cNvPr id="3" name="Text Placeholder 2"/>
          <p:cNvSpPr>
            <a:spLocks noGrp="1"/>
          </p:cNvSpPr>
          <p:nvPr>
            <p:ph type="body" sz="quarter" idx="10"/>
          </p:nvPr>
        </p:nvSpPr>
        <p:spPr>
          <a:xfrm>
            <a:off x="519113" y="1163320"/>
            <a:ext cx="11149013" cy="5917710"/>
          </a:xfrm>
        </p:spPr>
        <p:txBody>
          <a:bodyPr/>
          <a:lstStyle/>
          <a:p>
            <a:pPr lvl="0">
              <a:lnSpc>
                <a:spcPct val="150000"/>
              </a:lnSpc>
            </a:pPr>
            <a:r>
              <a:rPr lang="ru-RU" sz="2800"/>
              <a:t>Because of geography distance, three project managers discussed via teleconference. It is difficult to everyone could express their comment and opinion about topic.</a:t>
            </a:r>
            <a:endParaRPr lang="en-US" sz="2800"/>
          </a:p>
          <a:p>
            <a:pPr lvl="0">
              <a:lnSpc>
                <a:spcPct val="150000"/>
              </a:lnSpc>
            </a:pPr>
            <a:r>
              <a:rPr lang="ru-RU" sz="2800"/>
              <a:t>Marc thinks that the start of the meeting the times in the different locations were 8 a.m. in Montréal, 2 p.m. in Toulouse, and 5:30 p.m. in Hyderabad. The times roughly correspond to the start and end of the working day as well as the time directly after lunch for the participants. This may be why everyone seemed sluggish.</a:t>
            </a:r>
            <a:endParaRPr lang="en-US" sz="2800"/>
          </a:p>
          <a:p>
            <a:pPr>
              <a:lnSpc>
                <a:spcPct val="150000"/>
              </a:lnSpc>
            </a:pPr>
            <a:endParaRPr lang="en-US" sz="2800"/>
          </a:p>
        </p:txBody>
      </p:sp>
    </p:spTree>
    <p:extLst>
      <p:ext uri="{BB962C8B-B14F-4D97-AF65-F5344CB8AC3E}">
        <p14:creationId xmlns:p14="http://schemas.microsoft.com/office/powerpoint/2010/main" val="30755499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ru-RU" b="1"/>
              <a:t>Decide</a:t>
            </a:r>
            <a:endParaRPr lang="en-US"/>
          </a:p>
        </p:txBody>
      </p:sp>
      <p:sp>
        <p:nvSpPr>
          <p:cNvPr id="3" name="Text Placeholder 2"/>
          <p:cNvSpPr>
            <a:spLocks noGrp="1"/>
          </p:cNvSpPr>
          <p:nvPr>
            <p:ph type="body" sz="quarter" idx="10"/>
          </p:nvPr>
        </p:nvSpPr>
        <p:spPr>
          <a:xfrm>
            <a:off x="519113" y="1163320"/>
            <a:ext cx="11149013" cy="5185202"/>
          </a:xfrm>
        </p:spPr>
        <p:txBody>
          <a:bodyPr/>
          <a:lstStyle/>
          <a:p>
            <a:pPr lvl="0">
              <a:lnSpc>
                <a:spcPct val="150000"/>
              </a:lnSpc>
            </a:pPr>
            <a:r>
              <a:rPr lang="ru-RU" sz="2800"/>
              <a:t>Marc plans his travel budget for the project, he had decided on traveling to the Hyderabad and Montréal sites every three months. Over the eighteen-month project, he would take six trips to each of these sites.</a:t>
            </a:r>
            <a:endParaRPr lang="en-US" sz="2800"/>
          </a:p>
          <a:p>
            <a:pPr lvl="0">
              <a:lnSpc>
                <a:spcPct val="150000"/>
              </a:lnSpc>
            </a:pPr>
            <a:r>
              <a:rPr lang="ru-RU" sz="2800"/>
              <a:t>Considering the current state of communications between the software managers, Marc decides that this is the time to communicate in per-son and in private with the project managers at each site.</a:t>
            </a:r>
            <a:endParaRPr lang="en-US" sz="2800"/>
          </a:p>
        </p:txBody>
      </p:sp>
    </p:spTree>
    <p:extLst>
      <p:ext uri="{BB962C8B-B14F-4D97-AF65-F5344CB8AC3E}">
        <p14:creationId xmlns:p14="http://schemas.microsoft.com/office/powerpoint/2010/main" val="179278031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pPr lvl="0"/>
            <a:r>
              <a:rPr lang="ru-RU" b="1"/>
              <a:t>Action</a:t>
            </a: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2805106"/>
              </p:ext>
            </p:extLst>
          </p:nvPr>
        </p:nvGraphicFramePr>
        <p:xfrm>
          <a:off x="519112" y="877733"/>
          <a:ext cx="11149013" cy="5547601"/>
        </p:xfrm>
        <a:graphic>
          <a:graphicData uri="http://schemas.openxmlformats.org/drawingml/2006/table">
            <a:tbl>
              <a:tblPr firstRow="1" firstCol="1" bandRow="1">
                <a:tableStyleId>{D27102A9-8310-4765-A935-A1911B00CA55}</a:tableStyleId>
              </a:tblPr>
              <a:tblGrid>
                <a:gridCol w="2874328"/>
                <a:gridCol w="2322247"/>
                <a:gridCol w="5952438"/>
              </a:tblGrid>
              <a:tr h="608738">
                <a:tc>
                  <a:txBody>
                    <a:bodyPr/>
                    <a:lstStyle/>
                    <a:p>
                      <a:pPr marL="0" marR="0" algn="ctr">
                        <a:lnSpc>
                          <a:spcPct val="115000"/>
                        </a:lnSpc>
                        <a:spcBef>
                          <a:spcPts val="0"/>
                        </a:spcBef>
                        <a:spcAft>
                          <a:spcPts val="1000"/>
                        </a:spcAft>
                      </a:pPr>
                      <a:r>
                        <a:rPr lang="ru-RU" sz="2500">
                          <a:effectLst/>
                        </a:rPr>
                        <a:t>Event</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16734" marR="16734" marT="0" marB="0"/>
                </a:tc>
                <a:tc>
                  <a:txBody>
                    <a:bodyPr/>
                    <a:lstStyle/>
                    <a:p>
                      <a:pPr marL="0" marR="0" algn="ctr">
                        <a:lnSpc>
                          <a:spcPct val="115000"/>
                        </a:lnSpc>
                        <a:spcBef>
                          <a:spcPts val="0"/>
                        </a:spcBef>
                        <a:spcAft>
                          <a:spcPts val="1000"/>
                        </a:spcAft>
                      </a:pPr>
                      <a:r>
                        <a:rPr lang="ru-RU" sz="2500">
                          <a:effectLst/>
                        </a:rPr>
                        <a:t>Source of feedback</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16734" marR="16734" marT="0" marB="0"/>
                </a:tc>
                <a:tc>
                  <a:txBody>
                    <a:bodyPr/>
                    <a:lstStyle/>
                    <a:p>
                      <a:pPr marL="0" marR="0" algn="ctr">
                        <a:lnSpc>
                          <a:spcPct val="115000"/>
                        </a:lnSpc>
                        <a:spcBef>
                          <a:spcPts val="0"/>
                        </a:spcBef>
                        <a:spcAft>
                          <a:spcPts val="1000"/>
                        </a:spcAft>
                      </a:pPr>
                      <a:r>
                        <a:rPr lang="ru-RU" sz="2500">
                          <a:effectLst/>
                        </a:rPr>
                        <a:t>Content</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16734" marR="16734" marT="0" marB="0"/>
                </a:tc>
              </a:tr>
              <a:tr h="1256932">
                <a:tc>
                  <a:txBody>
                    <a:bodyPr/>
                    <a:lstStyle/>
                    <a:p>
                      <a:pPr marL="0" marR="0">
                        <a:lnSpc>
                          <a:spcPct val="115000"/>
                        </a:lnSpc>
                        <a:spcBef>
                          <a:spcPts val="0"/>
                        </a:spcBef>
                        <a:spcAft>
                          <a:spcPts val="1000"/>
                        </a:spcAft>
                      </a:pPr>
                      <a:r>
                        <a:rPr lang="ru-RU" sz="2500">
                          <a:effectLst/>
                        </a:rPr>
                        <a:t>Marc met Henri in France</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16734" marR="16734" marT="0" marB="0"/>
                </a:tc>
                <a:tc>
                  <a:txBody>
                    <a:bodyPr/>
                    <a:lstStyle/>
                    <a:p>
                      <a:pPr marL="0" marR="0">
                        <a:lnSpc>
                          <a:spcPct val="115000"/>
                        </a:lnSpc>
                        <a:spcBef>
                          <a:spcPts val="0"/>
                        </a:spcBef>
                        <a:spcAft>
                          <a:spcPts val="1000"/>
                        </a:spcAft>
                      </a:pPr>
                      <a:r>
                        <a:rPr lang="ru-RU" sz="2500">
                          <a:effectLst/>
                        </a:rPr>
                        <a:t>Henri Baroque</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16734" marR="16734" marT="0" marB="0"/>
                </a:tc>
                <a:tc>
                  <a:txBody>
                    <a:bodyPr/>
                    <a:lstStyle/>
                    <a:p>
                      <a:pPr marL="0" marR="0">
                        <a:lnSpc>
                          <a:spcPct val="115000"/>
                        </a:lnSpc>
                        <a:spcBef>
                          <a:spcPts val="0"/>
                        </a:spcBef>
                        <a:spcAft>
                          <a:spcPts val="1000"/>
                        </a:spcAft>
                      </a:pPr>
                      <a:r>
                        <a:rPr lang="ru-RU" sz="2500">
                          <a:effectLst/>
                        </a:rPr>
                        <a:t>Henri reflects Janet team that didn’t collaborated. He didn’t satisfy with attitude’s Janet team</a:t>
                      </a:r>
                      <a:r>
                        <a:rPr lang="ru-RU" sz="2500" smtClean="0">
                          <a:effectLst/>
                        </a:rPr>
                        <a:t>:</a:t>
                      </a:r>
                      <a:endParaRPr lang="en-US" sz="2500" b="0">
                        <a:effectLst/>
                      </a:endParaRPr>
                    </a:p>
                  </a:txBody>
                  <a:tcPr marL="16734" marR="16734" marT="0" marB="0"/>
                </a:tc>
              </a:tr>
              <a:tr h="1905125">
                <a:tc>
                  <a:txBody>
                    <a:bodyPr/>
                    <a:lstStyle/>
                    <a:p>
                      <a:pPr marL="0" marR="0">
                        <a:lnSpc>
                          <a:spcPct val="115000"/>
                        </a:lnSpc>
                        <a:spcBef>
                          <a:spcPts val="0"/>
                        </a:spcBef>
                        <a:spcAft>
                          <a:spcPts val="1000"/>
                        </a:spcAft>
                      </a:pPr>
                      <a:r>
                        <a:rPr lang="ru-RU" sz="2500">
                          <a:effectLst/>
                        </a:rPr>
                        <a:t>Marc met Janet team members in India</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16734" marR="16734" marT="0" marB="0"/>
                </a:tc>
                <a:tc>
                  <a:txBody>
                    <a:bodyPr/>
                    <a:lstStyle/>
                    <a:p>
                      <a:pPr marL="0" marR="0">
                        <a:lnSpc>
                          <a:spcPct val="115000"/>
                        </a:lnSpc>
                        <a:spcBef>
                          <a:spcPts val="0"/>
                        </a:spcBef>
                        <a:spcAft>
                          <a:spcPts val="1000"/>
                        </a:spcAft>
                      </a:pPr>
                      <a:r>
                        <a:rPr lang="ru-RU" sz="2500">
                          <a:effectLst/>
                        </a:rPr>
                        <a:t>Janet Kumar </a:t>
                      </a:r>
                      <a:endParaRPr lang="en-US" sz="2500">
                        <a:effectLst/>
                      </a:endParaRPr>
                    </a:p>
                    <a:p>
                      <a:pPr marL="0" marR="0">
                        <a:lnSpc>
                          <a:spcPct val="115000"/>
                        </a:lnSpc>
                        <a:spcBef>
                          <a:spcPts val="0"/>
                        </a:spcBef>
                        <a:spcAft>
                          <a:spcPts val="1000"/>
                        </a:spcAft>
                      </a:pPr>
                      <a:r>
                        <a:rPr lang="ru-RU" sz="2500">
                          <a:effectLst/>
                        </a:rPr>
                        <a:t> </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16734" marR="16734" marT="0" marB="0"/>
                </a:tc>
                <a:tc>
                  <a:txBody>
                    <a:bodyPr/>
                    <a:lstStyle/>
                    <a:p>
                      <a:pPr marL="0" marR="0">
                        <a:lnSpc>
                          <a:spcPct val="115000"/>
                        </a:lnSpc>
                        <a:spcBef>
                          <a:spcPts val="0"/>
                        </a:spcBef>
                        <a:spcAft>
                          <a:spcPts val="1000"/>
                        </a:spcAft>
                      </a:pPr>
                      <a:r>
                        <a:rPr lang="ru-RU" sz="2500">
                          <a:effectLst/>
                        </a:rPr>
                        <a:t>Janet reflect her team moderate not good. She  also didn’t satisfy with attitude’s other team</a:t>
                      </a:r>
                      <a:r>
                        <a:rPr lang="ru-RU" sz="2500" smtClean="0">
                          <a:effectLst/>
                        </a:rPr>
                        <a:t>:</a:t>
                      </a:r>
                      <a:endParaRPr lang="en-US" sz="2500" b="0">
                        <a:effectLst/>
                      </a:endParaRPr>
                    </a:p>
                  </a:txBody>
                  <a:tcPr marL="16734" marR="16734" marT="0" marB="0"/>
                </a:tc>
              </a:tr>
              <a:tr h="1508431">
                <a:tc>
                  <a:txBody>
                    <a:bodyPr/>
                    <a:lstStyle/>
                    <a:p>
                      <a:pPr marL="0" marR="0">
                        <a:lnSpc>
                          <a:spcPct val="115000"/>
                        </a:lnSpc>
                        <a:spcBef>
                          <a:spcPts val="0"/>
                        </a:spcBef>
                        <a:spcAft>
                          <a:spcPts val="1000"/>
                        </a:spcAft>
                      </a:pPr>
                      <a:r>
                        <a:rPr lang="ru-RU" sz="2500">
                          <a:effectLst/>
                        </a:rPr>
                        <a:t>Marc back in Robert’s office</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16734" marR="16734" marT="0" marB="0"/>
                </a:tc>
                <a:tc>
                  <a:txBody>
                    <a:bodyPr/>
                    <a:lstStyle/>
                    <a:p>
                      <a:pPr marL="0" marR="0">
                        <a:lnSpc>
                          <a:spcPct val="115000"/>
                        </a:lnSpc>
                        <a:spcBef>
                          <a:spcPts val="0"/>
                        </a:spcBef>
                        <a:spcAft>
                          <a:spcPts val="1000"/>
                        </a:spcAft>
                      </a:pPr>
                      <a:r>
                        <a:rPr lang="ru-RU" sz="2500">
                          <a:effectLst/>
                        </a:rPr>
                        <a:t>Robert</a:t>
                      </a:r>
                      <a:endParaRPr lang="en-US" sz="2500" b="0">
                        <a:effectLst/>
                        <a:latin typeface="Calibri" panose="020F0502020204030204" pitchFamily="34" charset="0"/>
                        <a:ea typeface="Calibri" panose="020F0502020204030204" pitchFamily="34" charset="0"/>
                        <a:cs typeface="Times New Roman" panose="02020603050405020304" pitchFamily="18" charset="0"/>
                      </a:endParaRPr>
                    </a:p>
                  </a:txBody>
                  <a:tcPr marL="16734" marR="16734" marT="0" marB="0"/>
                </a:tc>
                <a:tc>
                  <a:txBody>
                    <a:bodyPr/>
                    <a:lstStyle/>
                    <a:p>
                      <a:pPr marL="0" marR="0">
                        <a:lnSpc>
                          <a:spcPct val="115000"/>
                        </a:lnSpc>
                        <a:spcBef>
                          <a:spcPts val="0"/>
                        </a:spcBef>
                        <a:spcAft>
                          <a:spcPts val="1000"/>
                        </a:spcAft>
                      </a:pPr>
                      <a:r>
                        <a:rPr lang="ru-RU" sz="2500">
                          <a:effectLst/>
                        </a:rPr>
                        <a:t>Robert reported that the description of the algorithms is not yet complete</a:t>
                      </a:r>
                      <a:r>
                        <a:rPr lang="ru-RU" sz="2500" smtClean="0">
                          <a:effectLst/>
                        </a:rPr>
                        <a:t>:</a:t>
                      </a:r>
                      <a:endParaRPr lang="en-US" sz="2500" b="0">
                        <a:effectLst/>
                      </a:endParaRPr>
                    </a:p>
                  </a:txBody>
                  <a:tcPr marL="16734" marR="16734" marT="0" marB="0"/>
                </a:tc>
              </a:tr>
            </a:tbl>
          </a:graphicData>
        </a:graphic>
      </p:graphicFrame>
    </p:spTree>
    <p:extLst>
      <p:ext uri="{BB962C8B-B14F-4D97-AF65-F5344CB8AC3E}">
        <p14:creationId xmlns:p14="http://schemas.microsoft.com/office/powerpoint/2010/main" val="12663060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r>
              <a:rPr lang="ru-RU" b="1"/>
              <a:t>Re-observe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4613393"/>
              </p:ext>
            </p:extLst>
          </p:nvPr>
        </p:nvGraphicFramePr>
        <p:xfrm>
          <a:off x="519112" y="988276"/>
          <a:ext cx="11149013" cy="5485146"/>
        </p:xfrm>
        <a:graphic>
          <a:graphicData uri="http://schemas.openxmlformats.org/drawingml/2006/table">
            <a:tbl>
              <a:tblPr firstRow="1" firstCol="1" bandRow="1">
                <a:tableStyleId>{D27102A9-8310-4765-A935-A1911B00CA55}</a:tableStyleId>
              </a:tblPr>
              <a:tblGrid>
                <a:gridCol w="2224088"/>
                <a:gridCol w="8924925"/>
              </a:tblGrid>
              <a:tr h="338924">
                <a:tc>
                  <a:txBody>
                    <a:bodyPr/>
                    <a:lstStyle/>
                    <a:p>
                      <a:pPr marL="0" marR="0" algn="ctr">
                        <a:lnSpc>
                          <a:spcPct val="115000"/>
                        </a:lnSpc>
                        <a:spcBef>
                          <a:spcPts val="1000"/>
                        </a:spcBef>
                        <a:spcAft>
                          <a:spcPts val="1000"/>
                        </a:spcAft>
                      </a:pPr>
                      <a:r>
                        <a:rPr lang="ru-RU" sz="2000">
                          <a:effectLst/>
                        </a:rPr>
                        <a:t>Factor (Marc’s Notes)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5123" marR="15123" marT="0" marB="0"/>
                </a:tc>
                <a:tc>
                  <a:txBody>
                    <a:bodyPr/>
                    <a:lstStyle/>
                    <a:p>
                      <a:pPr marL="0" marR="0" algn="ctr">
                        <a:lnSpc>
                          <a:spcPct val="115000"/>
                        </a:lnSpc>
                        <a:spcBef>
                          <a:spcPts val="1000"/>
                        </a:spcBef>
                        <a:spcAft>
                          <a:spcPts val="1000"/>
                        </a:spcAft>
                      </a:pPr>
                      <a:r>
                        <a:rPr lang="ru-RU" sz="2000">
                          <a:effectLst/>
                        </a:rPr>
                        <a:t>Questions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5123" marR="15123" marT="0" marB="0"/>
                </a:tc>
              </a:tr>
              <a:tr h="1694622">
                <a:tc>
                  <a:txBody>
                    <a:bodyPr/>
                    <a:lstStyle/>
                    <a:p>
                      <a:pPr marL="0" marR="0">
                        <a:lnSpc>
                          <a:spcPct val="115000"/>
                        </a:lnSpc>
                        <a:spcBef>
                          <a:spcPts val="1000"/>
                        </a:spcBef>
                        <a:spcAft>
                          <a:spcPts val="1000"/>
                        </a:spcAft>
                      </a:pPr>
                      <a:r>
                        <a:rPr lang="ru-RU" sz="2000">
                          <a:effectLst/>
                        </a:rPr>
                        <a:t>Trust (very influential)</a:t>
                      </a:r>
                      <a:endParaRPr lang="en-US" sz="2000">
                        <a:effectLst/>
                      </a:endParaRPr>
                    </a:p>
                    <a:p>
                      <a:pPr marL="0" marR="0">
                        <a:lnSpc>
                          <a:spcPct val="115000"/>
                        </a:lnSpc>
                        <a:spcBef>
                          <a:spcPts val="1000"/>
                        </a:spcBef>
                        <a:spcAft>
                          <a:spcPts val="1000"/>
                        </a:spcAft>
                      </a:pPr>
                      <a:r>
                        <a:rPr lang="ru-RU"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5123" marR="15123" marT="0" marB="0"/>
                </a:tc>
                <a:tc>
                  <a:txBody>
                    <a:bodyPr/>
                    <a:lstStyle/>
                    <a:p>
                      <a:pPr marL="342900" marR="0" lvl="0" indent="-342900">
                        <a:lnSpc>
                          <a:spcPct val="115000"/>
                        </a:lnSpc>
                        <a:spcBef>
                          <a:spcPts val="0"/>
                        </a:spcBef>
                        <a:spcAft>
                          <a:spcPts val="0"/>
                        </a:spcAft>
                        <a:buFont typeface="Calibri" panose="020F0502020204030204" pitchFamily="34" charset="0"/>
                        <a:buChar char="-"/>
                      </a:pPr>
                      <a:r>
                        <a:rPr lang="ru-RU" sz="2000">
                          <a:effectLst/>
                        </a:rPr>
                        <a:t>How well do the team members trust that their colleagues can and will complete their project deliverables according to the quality specifications?</a:t>
                      </a:r>
                      <a:endParaRPr lang="en-US" sz="2000">
                        <a:effectLst/>
                      </a:endParaRPr>
                    </a:p>
                    <a:p>
                      <a:pPr marL="342900" marR="0" lvl="0" indent="-342900">
                        <a:lnSpc>
                          <a:spcPct val="115000"/>
                        </a:lnSpc>
                        <a:spcBef>
                          <a:spcPts val="0"/>
                        </a:spcBef>
                        <a:spcAft>
                          <a:spcPts val="0"/>
                        </a:spcAft>
                        <a:buFont typeface="Calibri" panose="020F0502020204030204" pitchFamily="34" charset="0"/>
                        <a:buChar char="-"/>
                      </a:pPr>
                      <a:r>
                        <a:rPr lang="ru-RU" sz="2000">
                          <a:effectLst/>
                        </a:rPr>
                        <a:t>How does the grouping of team members into distinct clusters affect the trust shown across the whole team?</a:t>
                      </a:r>
                      <a:endParaRPr lang="en-US" sz="2000">
                        <a:effectLst/>
                      </a:endParaRPr>
                    </a:p>
                    <a:p>
                      <a:pPr marL="342900" marR="0" lvl="0" indent="-342900">
                        <a:lnSpc>
                          <a:spcPct val="115000"/>
                        </a:lnSpc>
                        <a:spcBef>
                          <a:spcPts val="0"/>
                        </a:spcBef>
                        <a:spcAft>
                          <a:spcPts val="1000"/>
                        </a:spcAft>
                        <a:buFont typeface="Calibri" panose="020F0502020204030204" pitchFamily="34" charset="0"/>
                        <a:buChar char="-"/>
                      </a:pPr>
                      <a:r>
                        <a:rPr lang="ru-RU" sz="2000">
                          <a:effectLst/>
                        </a:rPr>
                        <a:t>How else does trust impact collaboration across the team?</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15123" marR="15123" marT="0" marB="0"/>
                </a:tc>
              </a:tr>
              <a:tr h="3074178">
                <a:tc>
                  <a:txBody>
                    <a:bodyPr/>
                    <a:lstStyle/>
                    <a:p>
                      <a:pPr marL="0" marR="0">
                        <a:lnSpc>
                          <a:spcPct val="115000"/>
                        </a:lnSpc>
                        <a:spcBef>
                          <a:spcPts val="1000"/>
                        </a:spcBef>
                        <a:spcAft>
                          <a:spcPts val="1000"/>
                        </a:spcAft>
                      </a:pPr>
                      <a:r>
                        <a:rPr lang="ru-RU" sz="2000">
                          <a:effectLst/>
                        </a:rPr>
                        <a:t>Cultural differences (influential)</a:t>
                      </a:r>
                      <a:endParaRPr lang="en-US" sz="2000">
                        <a:effectLst/>
                      </a:endParaRPr>
                    </a:p>
                    <a:p>
                      <a:pPr marL="0" marR="0">
                        <a:lnSpc>
                          <a:spcPct val="115000"/>
                        </a:lnSpc>
                        <a:spcBef>
                          <a:spcPts val="1000"/>
                        </a:spcBef>
                        <a:spcAft>
                          <a:spcPts val="1000"/>
                        </a:spcAft>
                      </a:pPr>
                      <a:r>
                        <a:rPr lang="ru-RU"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5123" marR="15123" marT="0" marB="0"/>
                </a:tc>
                <a:tc>
                  <a:txBody>
                    <a:bodyPr/>
                    <a:lstStyle/>
                    <a:p>
                      <a:pPr marL="342900" marR="0" lvl="0" indent="-342900">
                        <a:lnSpc>
                          <a:spcPct val="115000"/>
                        </a:lnSpc>
                        <a:spcBef>
                          <a:spcPts val="0"/>
                        </a:spcBef>
                        <a:spcAft>
                          <a:spcPts val="0"/>
                        </a:spcAft>
                        <a:buFont typeface="Calibri" panose="020F0502020204030204" pitchFamily="34" charset="0"/>
                        <a:buChar char="-"/>
                      </a:pPr>
                      <a:r>
                        <a:rPr lang="ru-RU" sz="2000">
                          <a:effectLst/>
                        </a:rPr>
                        <a:t>How do the development sites differ in the following aspects that affect collaboration and coordination?</a:t>
                      </a:r>
                      <a:endParaRPr lang="en-US" sz="2000">
                        <a:effectLst/>
                      </a:endParaRPr>
                    </a:p>
                    <a:p>
                      <a:pPr marL="342900" marR="0" lvl="0" indent="-342900">
                        <a:lnSpc>
                          <a:spcPct val="115000"/>
                        </a:lnSpc>
                        <a:spcBef>
                          <a:spcPts val="1000"/>
                        </a:spcBef>
                        <a:spcAft>
                          <a:spcPts val="0"/>
                        </a:spcAft>
                        <a:buFont typeface="Symbol" panose="05050102010706020507" pitchFamily="18" charset="2"/>
                        <a:buChar char=""/>
                      </a:pPr>
                      <a:r>
                        <a:rPr lang="ru-RU" sz="2000">
                          <a:effectLst/>
                        </a:rPr>
                        <a:t>Styles of communication</a:t>
                      </a:r>
                      <a:endParaRPr lang="en-US" sz="2000">
                        <a:effectLst/>
                      </a:endParaRPr>
                    </a:p>
                    <a:p>
                      <a:pPr marL="342900" marR="0" lvl="0" indent="-342900">
                        <a:lnSpc>
                          <a:spcPct val="115000"/>
                        </a:lnSpc>
                        <a:spcBef>
                          <a:spcPts val="1000"/>
                        </a:spcBef>
                        <a:spcAft>
                          <a:spcPts val="0"/>
                        </a:spcAft>
                        <a:buFont typeface="Symbol" panose="05050102010706020507" pitchFamily="18" charset="2"/>
                        <a:buChar char=""/>
                      </a:pPr>
                      <a:r>
                        <a:rPr lang="ru-RU" sz="2000">
                          <a:effectLst/>
                        </a:rPr>
                        <a:t>Approaches to collective problem solving</a:t>
                      </a:r>
                      <a:endParaRPr lang="en-US" sz="2000">
                        <a:effectLst/>
                      </a:endParaRPr>
                    </a:p>
                    <a:p>
                      <a:pPr marL="342900" marR="0" lvl="0" indent="-342900">
                        <a:lnSpc>
                          <a:spcPct val="115000"/>
                        </a:lnSpc>
                        <a:spcBef>
                          <a:spcPts val="1000"/>
                        </a:spcBef>
                        <a:spcAft>
                          <a:spcPts val="0"/>
                        </a:spcAft>
                        <a:buFont typeface="Symbol" panose="05050102010706020507" pitchFamily="18" charset="2"/>
                        <a:buChar char=""/>
                      </a:pPr>
                      <a:r>
                        <a:rPr lang="ru-RU" sz="2000">
                          <a:effectLst/>
                        </a:rPr>
                        <a:t>Approaches to making group decisions</a:t>
                      </a:r>
                      <a:endParaRPr lang="en-US" sz="2000">
                        <a:effectLst/>
                      </a:endParaRPr>
                    </a:p>
                    <a:p>
                      <a:pPr marL="342900" marR="0" lvl="0" indent="-342900">
                        <a:lnSpc>
                          <a:spcPct val="115000"/>
                        </a:lnSpc>
                        <a:spcBef>
                          <a:spcPts val="1000"/>
                        </a:spcBef>
                        <a:spcAft>
                          <a:spcPts val="0"/>
                        </a:spcAft>
                        <a:buFont typeface="Symbol" panose="05050102010706020507" pitchFamily="18" charset="2"/>
                        <a:buChar char=""/>
                      </a:pPr>
                      <a:r>
                        <a:rPr lang="ru-RU" sz="2000">
                          <a:effectLst/>
                        </a:rPr>
                        <a:t>Communications with people at different levels of responsibility within the team and across the various locations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5123" marR="15123" marT="0" marB="0"/>
                </a:tc>
              </a:tr>
            </a:tbl>
          </a:graphicData>
        </a:graphic>
      </p:graphicFrame>
    </p:spTree>
    <p:extLst>
      <p:ext uri="{BB962C8B-B14F-4D97-AF65-F5344CB8AC3E}">
        <p14:creationId xmlns:p14="http://schemas.microsoft.com/office/powerpoint/2010/main" val="33587115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04233390"/>
              </p:ext>
            </p:extLst>
          </p:nvPr>
        </p:nvGraphicFramePr>
        <p:xfrm>
          <a:off x="498793" y="167640"/>
          <a:ext cx="11149013" cy="6402832"/>
        </p:xfrm>
        <a:graphic>
          <a:graphicData uri="http://schemas.openxmlformats.org/drawingml/2006/table">
            <a:tbl>
              <a:tblPr firstRow="1" firstCol="1" bandRow="1">
                <a:tableStyleId>{ED083AE6-46FA-4A59-8FB0-9F97EB10719F}</a:tableStyleId>
              </a:tblPr>
              <a:tblGrid>
                <a:gridCol w="2000567"/>
                <a:gridCol w="9148446"/>
              </a:tblGrid>
              <a:tr h="478679">
                <a:tc>
                  <a:txBody>
                    <a:bodyPr/>
                    <a:lstStyle/>
                    <a:p>
                      <a:pPr marL="0" marR="0">
                        <a:lnSpc>
                          <a:spcPct val="115000"/>
                        </a:lnSpc>
                        <a:spcBef>
                          <a:spcPts val="1000"/>
                        </a:spcBef>
                        <a:spcAft>
                          <a:spcPts val="1000"/>
                        </a:spcAft>
                      </a:pPr>
                      <a:r>
                        <a:rPr lang="ru-RU" sz="2000">
                          <a:effectLst/>
                        </a:rPr>
                        <a:t>Time separation (influential)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5123" marR="15123" marT="0" marB="0"/>
                </a:tc>
                <a:tc>
                  <a:txBody>
                    <a:bodyPr/>
                    <a:lstStyle/>
                    <a:p>
                      <a:pPr marL="342900" marR="0" lvl="0" indent="-342900">
                        <a:lnSpc>
                          <a:spcPct val="115000"/>
                        </a:lnSpc>
                        <a:spcBef>
                          <a:spcPts val="0"/>
                        </a:spcBef>
                        <a:spcAft>
                          <a:spcPts val="0"/>
                        </a:spcAft>
                        <a:buFont typeface="Calibri" panose="020F0502020204030204" pitchFamily="34" charset="0"/>
                        <a:buChar char="-"/>
                      </a:pPr>
                      <a:r>
                        <a:rPr lang="ru-RU" sz="2000">
                          <a:effectLst/>
                        </a:rPr>
                        <a:t>How does the difference in time zones affect the ability of the team members to communicate?</a:t>
                      </a:r>
                      <a:endParaRPr lang="en-US" sz="2000">
                        <a:effectLst/>
                      </a:endParaRPr>
                    </a:p>
                    <a:p>
                      <a:pPr marL="342900" marR="0" lvl="0" indent="-342900">
                        <a:lnSpc>
                          <a:spcPct val="115000"/>
                        </a:lnSpc>
                        <a:spcBef>
                          <a:spcPts val="0"/>
                        </a:spcBef>
                        <a:spcAft>
                          <a:spcPts val="1000"/>
                        </a:spcAft>
                        <a:buFont typeface="Calibri" panose="020F0502020204030204" pitchFamily="34" charset="0"/>
                        <a:buChar char="-"/>
                      </a:pPr>
                      <a:r>
                        <a:rPr lang="ru-RU" sz="2000">
                          <a:effectLst/>
                        </a:rPr>
                        <a:t>In what ways does the difference in time zones support productivity through opportunities for the team to work around the clock?</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15123" marR="15123" marT="0" marB="0"/>
                </a:tc>
              </a:tr>
              <a:tr h="684359">
                <a:tc>
                  <a:txBody>
                    <a:bodyPr/>
                    <a:lstStyle/>
                    <a:p>
                      <a:pPr marL="0" marR="0">
                        <a:lnSpc>
                          <a:spcPct val="115000"/>
                        </a:lnSpc>
                        <a:spcBef>
                          <a:spcPts val="1000"/>
                        </a:spcBef>
                        <a:spcAft>
                          <a:spcPts val="1000"/>
                        </a:spcAft>
                      </a:pPr>
                      <a:r>
                        <a:rPr lang="ru-RU" sz="2000">
                          <a:effectLst/>
                        </a:rPr>
                        <a:t>Communication protocols (not established)</a:t>
                      </a:r>
                      <a:endParaRPr lang="en-US" sz="2000">
                        <a:effectLst/>
                      </a:endParaRPr>
                    </a:p>
                    <a:p>
                      <a:pPr marL="0" marR="0">
                        <a:lnSpc>
                          <a:spcPct val="115000"/>
                        </a:lnSpc>
                        <a:spcBef>
                          <a:spcPts val="1000"/>
                        </a:spcBef>
                        <a:spcAft>
                          <a:spcPts val="1000"/>
                        </a:spcAft>
                      </a:pPr>
                      <a:r>
                        <a:rPr lang="ru-RU"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5123" marR="15123" marT="0" marB="0"/>
                </a:tc>
                <a:tc>
                  <a:txBody>
                    <a:bodyPr/>
                    <a:lstStyle/>
                    <a:p>
                      <a:pPr marL="342900" marR="0" lvl="0" indent="-342900">
                        <a:lnSpc>
                          <a:spcPct val="115000"/>
                        </a:lnSpc>
                        <a:spcBef>
                          <a:spcPts val="0"/>
                        </a:spcBef>
                        <a:spcAft>
                          <a:spcPts val="0"/>
                        </a:spcAft>
                        <a:buFont typeface="Calibri" panose="020F0502020204030204" pitchFamily="34" charset="0"/>
                        <a:buChar char="-"/>
                      </a:pPr>
                      <a:r>
                        <a:rPr lang="ru-RU" sz="2000">
                          <a:effectLst/>
                        </a:rPr>
                        <a:t>What guidelines are established for communicating across globally distributed teams?</a:t>
                      </a:r>
                      <a:endParaRPr lang="en-US" sz="2000">
                        <a:effectLst/>
                      </a:endParaRPr>
                    </a:p>
                    <a:p>
                      <a:pPr marL="342900" marR="0" lvl="0" indent="-342900">
                        <a:lnSpc>
                          <a:spcPct val="115000"/>
                        </a:lnSpc>
                        <a:spcBef>
                          <a:spcPts val="0"/>
                        </a:spcBef>
                        <a:spcAft>
                          <a:spcPts val="1000"/>
                        </a:spcAft>
                        <a:buFont typeface="Calibri" panose="020F0502020204030204" pitchFamily="34" charset="0"/>
                        <a:buChar char="-"/>
                      </a:pPr>
                      <a:r>
                        <a:rPr lang="ru-RU" sz="2000">
                          <a:effectLst/>
                        </a:rPr>
                        <a:t>What practical help do the guidelines provide for resolving problems that involve issues such as courteous language and timely communication?</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15123" marR="15123" marT="0" marB="0"/>
                </a:tc>
              </a:tr>
              <a:tr h="1159825">
                <a:tc>
                  <a:txBody>
                    <a:bodyPr/>
                    <a:lstStyle/>
                    <a:p>
                      <a:pPr marL="0" marR="0">
                        <a:lnSpc>
                          <a:spcPct val="115000"/>
                        </a:lnSpc>
                        <a:spcBef>
                          <a:spcPts val="1000"/>
                        </a:spcBef>
                        <a:spcAft>
                          <a:spcPts val="1000"/>
                        </a:spcAft>
                      </a:pPr>
                      <a:r>
                        <a:rPr lang="ru-RU" sz="2000">
                          <a:effectLst/>
                        </a:rPr>
                        <a:t>Planning for collaboration (probably not adequate)</a:t>
                      </a:r>
                      <a:endParaRPr lang="en-US" sz="2000">
                        <a:effectLst/>
                      </a:endParaRPr>
                    </a:p>
                    <a:p>
                      <a:pPr marL="0" marR="0">
                        <a:lnSpc>
                          <a:spcPct val="115000"/>
                        </a:lnSpc>
                        <a:spcBef>
                          <a:spcPts val="1000"/>
                        </a:spcBef>
                        <a:spcAft>
                          <a:spcPts val="1000"/>
                        </a:spcAft>
                      </a:pPr>
                      <a:r>
                        <a:rPr lang="ru-RU"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15123" marR="15123" marT="0" marB="0"/>
                </a:tc>
                <a:tc>
                  <a:txBody>
                    <a:bodyPr/>
                    <a:lstStyle/>
                    <a:p>
                      <a:pPr marL="342900" marR="0" lvl="0" indent="-342900">
                        <a:lnSpc>
                          <a:spcPct val="115000"/>
                        </a:lnSpc>
                        <a:spcBef>
                          <a:spcPts val="0"/>
                        </a:spcBef>
                        <a:spcAft>
                          <a:spcPts val="0"/>
                        </a:spcAft>
                        <a:buFont typeface="Calibri" panose="020F0502020204030204" pitchFamily="34" charset="0"/>
                        <a:buChar char="-"/>
                      </a:pPr>
                      <a:r>
                        <a:rPr lang="ru-RU" sz="2000">
                          <a:effectLst/>
                        </a:rPr>
                        <a:t>How well does the task breakdown &amp; schedule do the following</a:t>
                      </a:r>
                      <a:r>
                        <a:rPr lang="en-US" sz="2000">
                          <a:effectLst/>
                        </a:rPr>
                        <a:t>:</a:t>
                      </a:r>
                    </a:p>
                    <a:p>
                      <a:pPr marL="342900" marR="0" lvl="0" indent="-342900">
                        <a:lnSpc>
                          <a:spcPct val="115000"/>
                        </a:lnSpc>
                        <a:spcBef>
                          <a:spcPts val="1000"/>
                        </a:spcBef>
                        <a:spcAft>
                          <a:spcPts val="0"/>
                        </a:spcAft>
                        <a:buFont typeface="Symbol" panose="05050102010706020507" pitchFamily="18" charset="2"/>
                        <a:buChar char=""/>
                      </a:pPr>
                      <a:r>
                        <a:rPr lang="ru-RU" sz="2000">
                          <a:effectLst/>
                        </a:rPr>
                        <a:t>Promote working in parallel and around the clock?</a:t>
                      </a:r>
                      <a:endParaRPr lang="en-US" sz="2000">
                        <a:effectLst/>
                      </a:endParaRPr>
                    </a:p>
                    <a:p>
                      <a:pPr marL="342900" marR="0" lvl="0" indent="-342900">
                        <a:lnSpc>
                          <a:spcPct val="115000"/>
                        </a:lnSpc>
                        <a:spcBef>
                          <a:spcPts val="1000"/>
                        </a:spcBef>
                        <a:spcAft>
                          <a:spcPts val="0"/>
                        </a:spcAft>
                        <a:buFont typeface="Symbol" panose="05050102010706020507" pitchFamily="18" charset="2"/>
                        <a:buChar char=""/>
                      </a:pPr>
                      <a:r>
                        <a:rPr lang="ru-RU" sz="2000">
                          <a:effectLst/>
                        </a:rPr>
                        <a:t>Clarify the tasks and information that will need to be coordinated within given time frames?</a:t>
                      </a:r>
                      <a:endParaRPr lang="en-US" sz="2000">
                        <a:effectLst/>
                      </a:endParaRPr>
                    </a:p>
                    <a:p>
                      <a:pPr marL="342900" marR="0" lvl="0" indent="-342900">
                        <a:lnSpc>
                          <a:spcPct val="115000"/>
                        </a:lnSpc>
                        <a:spcBef>
                          <a:spcPts val="0"/>
                        </a:spcBef>
                        <a:spcAft>
                          <a:spcPts val="0"/>
                        </a:spcAft>
                        <a:buFont typeface="Calibri" panose="020F0502020204030204" pitchFamily="34" charset="0"/>
                        <a:buChar char="-"/>
                      </a:pPr>
                      <a:r>
                        <a:rPr lang="ru-RU" sz="2000">
                          <a:effectLst/>
                        </a:rPr>
                        <a:t>What understanding do the project members (and project managers) have about the way in which they need to collaborate to develop and deliver project deliverables on time and within budget?</a:t>
                      </a:r>
                      <a:endParaRPr lang="en-US" sz="2000">
                        <a:effectLst/>
                      </a:endParaRPr>
                    </a:p>
                    <a:p>
                      <a:pPr marL="342900" marR="0" lvl="0" indent="-342900">
                        <a:lnSpc>
                          <a:spcPct val="115000"/>
                        </a:lnSpc>
                        <a:spcBef>
                          <a:spcPts val="0"/>
                        </a:spcBef>
                        <a:spcAft>
                          <a:spcPts val="1000"/>
                        </a:spcAft>
                        <a:buFont typeface="Calibri" panose="020F0502020204030204" pitchFamily="34" charset="0"/>
                        <a:buChar char="-"/>
                      </a:pPr>
                      <a:r>
                        <a:rPr lang="ru-RU" sz="2000">
                          <a:effectLst/>
                        </a:rPr>
                        <a:t>What plans do the project managers have for ensuring the necessary communication and collaboration?</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15123" marR="15123" marT="0" marB="0"/>
                </a:tc>
              </a:tr>
            </a:tbl>
          </a:graphicData>
        </a:graphic>
      </p:graphicFrame>
    </p:spTree>
    <p:extLst>
      <p:ext uri="{BB962C8B-B14F-4D97-AF65-F5344CB8AC3E}">
        <p14:creationId xmlns:p14="http://schemas.microsoft.com/office/powerpoint/2010/main" val="151176926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r>
              <a:rPr lang="ru-RU" b="1"/>
              <a:t>Re-decide</a:t>
            </a:r>
            <a:endParaRPr lang="en-US"/>
          </a:p>
        </p:txBody>
      </p:sp>
      <p:sp>
        <p:nvSpPr>
          <p:cNvPr id="3" name="Text Placeholder 2"/>
          <p:cNvSpPr>
            <a:spLocks noGrp="1"/>
          </p:cNvSpPr>
          <p:nvPr>
            <p:ph type="body" sz="quarter" idx="10"/>
          </p:nvPr>
        </p:nvSpPr>
        <p:spPr>
          <a:xfrm>
            <a:off x="519113" y="934720"/>
            <a:ext cx="11149013" cy="5567678"/>
          </a:xfrm>
        </p:spPr>
        <p:txBody>
          <a:bodyPr/>
          <a:lstStyle/>
          <a:p>
            <a:pPr lvl="0"/>
            <a:r>
              <a:rPr lang="ru-RU" sz="2700"/>
              <a:t>Marc reflects that they had spent little time discussing issues related specifically to the management of global software development. They had made the following decisions regarding communications across the distributed team. Prior decisions regarding communications:</a:t>
            </a:r>
            <a:endParaRPr lang="en-US" sz="2700"/>
          </a:p>
          <a:p>
            <a:pPr lvl="1"/>
            <a:r>
              <a:rPr lang="ru-RU" sz="2700"/>
              <a:t>Communications would be in English. </a:t>
            </a:r>
            <a:endParaRPr lang="en-US" sz="2700"/>
          </a:p>
          <a:p>
            <a:pPr lvl="1"/>
            <a:r>
              <a:rPr lang="ru-RU" sz="2700"/>
              <a:t>The communication technologies would be Internet-based: e-mail, video conferencing, VoIP, and instant messaging.</a:t>
            </a:r>
            <a:endParaRPr lang="en-US" sz="2700"/>
          </a:p>
          <a:p>
            <a:pPr lvl="1"/>
            <a:r>
              <a:rPr lang="ru-RU" sz="2700"/>
              <a:t>A central repository for sharing documents, code, and other software artifacts would   be located at the Montréal site. The repository would support configuration control</a:t>
            </a:r>
            <a:r>
              <a:rPr lang="ru-RU" sz="2700" smtClean="0"/>
              <a:t>.</a:t>
            </a:r>
            <a:r>
              <a:rPr lang="ru-RU" sz="2700"/>
              <a:t> </a:t>
            </a:r>
            <a:endParaRPr lang="en-US" sz="2700" smtClean="0"/>
          </a:p>
          <a:p>
            <a:pPr lvl="1"/>
            <a:r>
              <a:rPr lang="ru-RU" sz="2700" smtClean="0"/>
              <a:t>The </a:t>
            </a:r>
            <a:r>
              <a:rPr lang="ru-RU" sz="2700"/>
              <a:t>project managers would have Web cameras on their desks and use headsets. Each site would have a meeting room equipped with videoconferencing equipment for group discussions with the other sites</a:t>
            </a:r>
            <a:r>
              <a:rPr lang="ru-RU" sz="2700" smtClean="0"/>
              <a:t>.</a:t>
            </a:r>
            <a:endParaRPr lang="en-US" sz="2700"/>
          </a:p>
        </p:txBody>
      </p:sp>
    </p:spTree>
    <p:extLst>
      <p:ext uri="{BB962C8B-B14F-4D97-AF65-F5344CB8AC3E}">
        <p14:creationId xmlns:p14="http://schemas.microsoft.com/office/powerpoint/2010/main" val="281175955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vi-VN" dirty="0" smtClean="0">
              <a:solidFill>
                <a:schemeClr val="bg1"/>
              </a:solidFill>
            </a:endParaRP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ru-RU" sz="6000" smtClean="0">
                <a:solidFill>
                  <a:schemeClr val="bg1"/>
                </a:solidFill>
              </a:rPr>
              <a:t>Con</a:t>
            </a:r>
            <a:r>
              <a:rPr lang="en-US" sz="6000" dirty="0">
                <a:solidFill>
                  <a:schemeClr val="bg1"/>
                </a:solidFill>
              </a:rPr>
              <a:t>clusion</a:t>
            </a:r>
          </a:p>
          <a:p>
            <a:endParaRPr lang="en-US" sz="6000" dirty="0">
              <a:solidFill>
                <a:schemeClr val="bg1"/>
              </a:solidFill>
            </a:endParaRPr>
          </a:p>
        </p:txBody>
      </p:sp>
    </p:spTree>
    <p:extLst>
      <p:ext uri="{BB962C8B-B14F-4D97-AF65-F5344CB8AC3E}">
        <p14:creationId xmlns:p14="http://schemas.microsoft.com/office/powerpoint/2010/main" val="311513713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89454772"/>
              </p:ext>
            </p:extLst>
          </p:nvPr>
        </p:nvGraphicFramePr>
        <p:xfrm>
          <a:off x="478408" y="325121"/>
          <a:ext cx="11297918" cy="5720739"/>
        </p:xfrm>
        <a:graphic>
          <a:graphicData uri="http://schemas.openxmlformats.org/drawingml/2006/table">
            <a:tbl>
              <a:tblPr firstRow="1" firstCol="1" bandRow="1">
                <a:tableStyleId>{ED083AE6-46FA-4A59-8FB0-9F97EB10719F}</a:tableStyleId>
              </a:tblPr>
              <a:tblGrid>
                <a:gridCol w="955038"/>
                <a:gridCol w="2385400"/>
                <a:gridCol w="2033314"/>
                <a:gridCol w="3474720"/>
                <a:gridCol w="2449446"/>
              </a:tblGrid>
              <a:tr h="485799">
                <a:tc>
                  <a:txBody>
                    <a:bodyPr/>
                    <a:lstStyle/>
                    <a:p>
                      <a:pPr marL="457200" marR="0" algn="ctr">
                        <a:lnSpc>
                          <a:spcPct val="115000"/>
                        </a:lnSpc>
                        <a:spcBef>
                          <a:spcPts val="0"/>
                        </a:spcBef>
                        <a:spcAft>
                          <a:spcPts val="1000"/>
                        </a:spcAft>
                      </a:pPr>
                      <a:r>
                        <a:rPr lang="ru-RU" sz="2100">
                          <a:effectLst/>
                        </a:rPr>
                        <a:t>#ID</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gn="ctr">
                        <a:lnSpc>
                          <a:spcPct val="115000"/>
                        </a:lnSpc>
                        <a:spcBef>
                          <a:spcPts val="0"/>
                        </a:spcBef>
                        <a:spcAft>
                          <a:spcPts val="1000"/>
                        </a:spcAft>
                      </a:pPr>
                      <a:r>
                        <a:rPr lang="ru-RU" sz="2100">
                          <a:effectLst/>
                        </a:rPr>
                        <a:t>Issue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gn="ctr">
                        <a:lnSpc>
                          <a:spcPct val="115000"/>
                        </a:lnSpc>
                        <a:spcBef>
                          <a:spcPts val="0"/>
                        </a:spcBef>
                        <a:spcAft>
                          <a:spcPts val="1000"/>
                        </a:spcAft>
                      </a:pPr>
                      <a:r>
                        <a:rPr lang="ru-RU" sz="2100">
                          <a:effectLst/>
                        </a:rPr>
                        <a:t>Improvement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gn="ctr">
                        <a:lnSpc>
                          <a:spcPct val="115000"/>
                        </a:lnSpc>
                        <a:spcBef>
                          <a:spcPts val="0"/>
                        </a:spcBef>
                        <a:spcAft>
                          <a:spcPts val="1000"/>
                        </a:spcAft>
                      </a:pPr>
                      <a:r>
                        <a:rPr lang="ru-RU" sz="2100">
                          <a:effectLst/>
                        </a:rPr>
                        <a:t>How to Use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gn="ctr">
                        <a:lnSpc>
                          <a:spcPct val="115000"/>
                        </a:lnSpc>
                        <a:spcBef>
                          <a:spcPts val="0"/>
                        </a:spcBef>
                        <a:spcAft>
                          <a:spcPts val="1000"/>
                        </a:spcAft>
                      </a:pPr>
                      <a:r>
                        <a:rPr lang="ru-RU" sz="2100">
                          <a:effectLst/>
                        </a:rPr>
                        <a:t>Conclusion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r>
              <a:tr h="1583123">
                <a:tc>
                  <a:txBody>
                    <a:bodyPr/>
                    <a:lstStyle/>
                    <a:p>
                      <a:pPr marL="0" marR="0">
                        <a:lnSpc>
                          <a:spcPct val="115000"/>
                        </a:lnSpc>
                        <a:spcBef>
                          <a:spcPts val="0"/>
                        </a:spcBef>
                        <a:spcAft>
                          <a:spcPts val="1000"/>
                        </a:spcAft>
                      </a:pPr>
                      <a:r>
                        <a:rPr lang="ru-RU" sz="2100" smtClean="0">
                          <a:effectLst/>
                        </a:rPr>
                        <a:t>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a:effectLst/>
                        </a:rPr>
                        <a:t>Communication channel is not good between site because different location.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a:effectLst/>
                        </a:rPr>
                        <a:t>Communications would be in English, e-mail, video conferencing, VoIP</a:t>
                      </a:r>
                      <a:endParaRPr lang="en-US" sz="2100">
                        <a:effectLst/>
                      </a:endParaRPr>
                    </a:p>
                    <a:p>
                      <a:pPr marL="0" marR="0">
                        <a:lnSpc>
                          <a:spcPct val="115000"/>
                        </a:lnSpc>
                        <a:spcBef>
                          <a:spcPts val="0"/>
                        </a:spcBef>
                        <a:spcAft>
                          <a:spcPts val="1000"/>
                        </a:spcAft>
                      </a:pPr>
                      <a:r>
                        <a:rPr lang="ru-RU"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a:effectLst/>
                        </a:rPr>
                        <a:t> Require all site discuss in teleconference by English</a:t>
                      </a:r>
                      <a:endParaRPr lang="en-US" sz="2100">
                        <a:effectLst/>
                      </a:endParaRPr>
                    </a:p>
                    <a:p>
                      <a:pPr marL="0" marR="0">
                        <a:lnSpc>
                          <a:spcPct val="115000"/>
                        </a:lnSpc>
                        <a:spcBef>
                          <a:spcPts val="0"/>
                        </a:spcBef>
                        <a:spcAft>
                          <a:spcPts val="1000"/>
                        </a:spcAft>
                      </a:pPr>
                      <a:r>
                        <a:rPr lang="ru-RU" sz="2100">
                          <a:effectLst/>
                        </a:rPr>
                        <a:t>The communication technologies would be Internet-based: e-mail, video conferencing, VoIP, and instant messaging</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a:effectLst/>
                        </a:rPr>
                        <a:t>For everyone could express their comment and opinion about topic.</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r>
              <a:tr h="1457398">
                <a:tc>
                  <a:txBody>
                    <a:bodyPr/>
                    <a:lstStyle/>
                    <a:p>
                      <a:pPr marL="0" marR="0">
                        <a:lnSpc>
                          <a:spcPct val="115000"/>
                        </a:lnSpc>
                        <a:spcBef>
                          <a:spcPts val="0"/>
                        </a:spcBef>
                        <a:spcAft>
                          <a:spcPts val="1000"/>
                        </a:spcAft>
                      </a:pPr>
                      <a:r>
                        <a:rPr lang="ru-RU" sz="2100" smtClean="0">
                          <a:effectLst/>
                        </a:rPr>
                        <a:t>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a:effectLst/>
                        </a:rPr>
                        <a:t>Lack of collaboration with each other in the transfer of material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a:effectLst/>
                        </a:rPr>
                        <a:t>Configuration Management.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1000"/>
                        </a:spcBef>
                        <a:spcAft>
                          <a:spcPts val="1000"/>
                        </a:spcAft>
                      </a:pPr>
                      <a:r>
                        <a:rPr lang="ru-RU" sz="2100">
                          <a:effectLst/>
                        </a:rPr>
                        <a:t>A central repository for sharing documents, code, and other software artifacts would   be located at the Montréal site. The repository would support configuration control.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a:effectLst/>
                        </a:rPr>
                        <a:t>For all sites to capture the work status and avoid having to wait the work of the other.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r>
            </a:tbl>
          </a:graphicData>
        </a:graphic>
      </p:graphicFrame>
      <p:sp>
        <p:nvSpPr>
          <p:cNvPr id="6" name="Rectangle 5"/>
          <p:cNvSpPr/>
          <p:nvPr/>
        </p:nvSpPr>
        <p:spPr>
          <a:xfrm>
            <a:off x="10802790" y="628217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140669723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670704"/>
              </p:ext>
            </p:extLst>
          </p:nvPr>
        </p:nvGraphicFramePr>
        <p:xfrm>
          <a:off x="345442" y="502336"/>
          <a:ext cx="11297918" cy="5222836"/>
        </p:xfrm>
        <a:graphic>
          <a:graphicData uri="http://schemas.openxmlformats.org/drawingml/2006/table">
            <a:tbl>
              <a:tblPr firstRow="1" firstCol="1" bandRow="1">
                <a:tableStyleId>{ED083AE6-46FA-4A59-8FB0-9F97EB10719F}</a:tableStyleId>
              </a:tblPr>
              <a:tblGrid>
                <a:gridCol w="955038"/>
                <a:gridCol w="1889760"/>
                <a:gridCol w="1788160"/>
                <a:gridCol w="3984098"/>
                <a:gridCol w="2680862"/>
              </a:tblGrid>
              <a:tr h="485799">
                <a:tc>
                  <a:txBody>
                    <a:bodyPr/>
                    <a:lstStyle/>
                    <a:p>
                      <a:pPr marL="457200" marR="0" algn="ctr">
                        <a:lnSpc>
                          <a:spcPct val="115000"/>
                        </a:lnSpc>
                        <a:spcBef>
                          <a:spcPts val="0"/>
                        </a:spcBef>
                        <a:spcAft>
                          <a:spcPts val="1000"/>
                        </a:spcAft>
                      </a:pPr>
                      <a:r>
                        <a:rPr lang="ru-RU" sz="2100">
                          <a:effectLst/>
                        </a:rPr>
                        <a:t>#ID</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gn="ctr">
                        <a:lnSpc>
                          <a:spcPct val="115000"/>
                        </a:lnSpc>
                        <a:spcBef>
                          <a:spcPts val="0"/>
                        </a:spcBef>
                        <a:spcAft>
                          <a:spcPts val="1000"/>
                        </a:spcAft>
                      </a:pPr>
                      <a:r>
                        <a:rPr lang="ru-RU" sz="2100">
                          <a:effectLst/>
                        </a:rPr>
                        <a:t>Issue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gn="ctr">
                        <a:lnSpc>
                          <a:spcPct val="115000"/>
                        </a:lnSpc>
                        <a:spcBef>
                          <a:spcPts val="0"/>
                        </a:spcBef>
                        <a:spcAft>
                          <a:spcPts val="1000"/>
                        </a:spcAft>
                      </a:pPr>
                      <a:r>
                        <a:rPr lang="ru-RU" sz="2100">
                          <a:effectLst/>
                        </a:rPr>
                        <a:t>Improvement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gn="ctr">
                        <a:lnSpc>
                          <a:spcPct val="115000"/>
                        </a:lnSpc>
                        <a:spcBef>
                          <a:spcPts val="0"/>
                        </a:spcBef>
                        <a:spcAft>
                          <a:spcPts val="1000"/>
                        </a:spcAft>
                      </a:pPr>
                      <a:r>
                        <a:rPr lang="ru-RU" sz="2100">
                          <a:effectLst/>
                        </a:rPr>
                        <a:t>How to Use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gn="ctr">
                        <a:lnSpc>
                          <a:spcPct val="115000"/>
                        </a:lnSpc>
                        <a:spcBef>
                          <a:spcPts val="0"/>
                        </a:spcBef>
                        <a:spcAft>
                          <a:spcPts val="1000"/>
                        </a:spcAft>
                      </a:pPr>
                      <a:r>
                        <a:rPr lang="ru-RU" sz="2100">
                          <a:effectLst/>
                        </a:rPr>
                        <a:t>Conclusion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r>
              <a:tr h="1583123">
                <a:tc>
                  <a:txBody>
                    <a:bodyPr/>
                    <a:lstStyle/>
                    <a:p>
                      <a:pPr marL="0" marR="0">
                        <a:lnSpc>
                          <a:spcPct val="115000"/>
                        </a:lnSpc>
                        <a:spcBef>
                          <a:spcPts val="0"/>
                        </a:spcBef>
                        <a:spcAft>
                          <a:spcPts val="1000"/>
                        </a:spcAft>
                      </a:pPr>
                      <a:r>
                        <a:rPr lang="en-US" sz="2100" smtClean="0">
                          <a:effectLst/>
                        </a:rPr>
                        <a:t>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kern="1200" smtClean="0">
                          <a:effectLst/>
                        </a:rPr>
                        <a:t>Meeting time via teleconference software is not unreasonable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kern="1200" smtClean="0">
                          <a:effectLst/>
                        </a:rPr>
                        <a:t>Find a reasonable time for meeting.</a:t>
                      </a:r>
                      <a:r>
                        <a:rPr lang="ru-RU"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1000"/>
                        </a:spcBef>
                        <a:spcAft>
                          <a:spcPts val="1000"/>
                        </a:spcAft>
                      </a:pPr>
                      <a:r>
                        <a:rPr lang="ru-RU" sz="2100" kern="1200">
                          <a:effectLst/>
                        </a:rPr>
                        <a:t>The project managers would have Web cameras on their desks and use headsets. Each site would have a meeting room equipped with videoconferencing equipment for group discussions with the other sites.</a:t>
                      </a:r>
                      <a:endParaRPr lang="en-US" sz="2100" kern="1200">
                        <a:solidFill>
                          <a:schemeClr val="dk1"/>
                        </a:solidFill>
                        <a:effectLst/>
                        <a:latin typeface="+mn-lt"/>
                        <a:ea typeface="+mn-ea"/>
                        <a:cs typeface="+mn-cs"/>
                      </a:endParaRPr>
                    </a:p>
                  </a:txBody>
                  <a:tcPr marL="68580" marR="68580" marT="0" marB="0"/>
                </a:tc>
                <a:tc>
                  <a:txBody>
                    <a:bodyPr/>
                    <a:lstStyle/>
                    <a:p>
                      <a:pPr marL="0" marR="0">
                        <a:lnSpc>
                          <a:spcPct val="115000"/>
                        </a:lnSpc>
                        <a:spcBef>
                          <a:spcPts val="0"/>
                        </a:spcBef>
                        <a:spcAft>
                          <a:spcPts val="1000"/>
                        </a:spcAft>
                      </a:pPr>
                      <a:r>
                        <a:rPr lang="ru-RU" sz="2100" kern="1200" smtClean="0">
                          <a:effectLst/>
                        </a:rPr>
                        <a:t>To create psychological comfort for three managers discuss in an effective way.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r>
              <a:tr h="1457398">
                <a:tc>
                  <a:txBody>
                    <a:bodyPr/>
                    <a:lstStyle/>
                    <a:p>
                      <a:pPr marL="0" marR="0">
                        <a:lnSpc>
                          <a:spcPct val="115000"/>
                        </a:lnSpc>
                        <a:spcBef>
                          <a:spcPts val="0"/>
                        </a:spcBef>
                        <a:spcAft>
                          <a:spcPts val="1000"/>
                        </a:spcAft>
                      </a:pPr>
                      <a:r>
                        <a:rPr lang="en-US" sz="2100" smtClean="0">
                          <a:effectLst/>
                        </a:rPr>
                        <a:t>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kern="1200" smtClean="0">
                          <a:effectLst/>
                        </a:rPr>
                        <a:t>This site are not satisfied with work attitude of the other site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kern="1200" smtClean="0">
                          <a:effectLst/>
                        </a:rPr>
                        <a:t>Work attitude.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1000"/>
                        </a:spcBef>
                        <a:spcAft>
                          <a:spcPts val="1000"/>
                        </a:spcAft>
                      </a:pPr>
                      <a:r>
                        <a:rPr lang="ru-RU" sz="2100" kern="1200" smtClean="0">
                          <a:effectLst/>
                        </a:rPr>
                        <a:t>Marc should create meetings periodically for three managers talking candidly about work attitude of the other and then solve their problems.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c>
                  <a:txBody>
                    <a:bodyPr/>
                    <a:lstStyle/>
                    <a:p>
                      <a:pPr marL="0" marR="0">
                        <a:lnSpc>
                          <a:spcPct val="115000"/>
                        </a:lnSpc>
                        <a:spcBef>
                          <a:spcPts val="0"/>
                        </a:spcBef>
                        <a:spcAft>
                          <a:spcPts val="1000"/>
                        </a:spcAft>
                      </a:pPr>
                      <a:r>
                        <a:rPr lang="ru-RU" sz="2100" kern="1200" smtClean="0">
                          <a:effectLst/>
                        </a:rPr>
                        <a:t>To improve the attitude of cooperation between sites</a:t>
                      </a:r>
                      <a:r>
                        <a:rPr lang="en-US" sz="2100" kern="1200" smtClean="0">
                          <a:effectLst/>
                        </a:rPr>
                        <a: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24887" marR="24887" marT="0" marB="0"/>
                </a:tc>
              </a:tr>
            </a:tbl>
          </a:graphicData>
        </a:graphic>
      </p:graphicFrame>
    </p:spTree>
    <p:extLst>
      <p:ext uri="{BB962C8B-B14F-4D97-AF65-F5344CB8AC3E}">
        <p14:creationId xmlns:p14="http://schemas.microsoft.com/office/powerpoint/2010/main" val="374628578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Khang Huynh</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vi-VN" sz="6600" smtClean="0">
                <a:solidFill>
                  <a:schemeClr val="bg1"/>
                </a:solidFill>
              </a:rPr>
              <a:t>Aspects </a:t>
            </a:r>
            <a:r>
              <a:rPr lang="vi-VN" sz="6600">
                <a:solidFill>
                  <a:schemeClr val="bg1"/>
                </a:solidFill>
              </a:rPr>
              <a:t>of the models</a:t>
            </a:r>
            <a:endParaRPr lang="en-US" sz="6600">
              <a:solidFill>
                <a:schemeClr val="bg1"/>
              </a:solidFill>
            </a:endParaRPr>
          </a:p>
          <a:p>
            <a:endParaRPr lang="en-US" sz="6600" dirty="0">
              <a:solidFill>
                <a:schemeClr val="bg1"/>
              </a:solidFill>
            </a:endParaRPr>
          </a:p>
        </p:txBody>
      </p:sp>
    </p:spTree>
    <p:extLst>
      <p:ext uri="{BB962C8B-B14F-4D97-AF65-F5344CB8AC3E}">
        <p14:creationId xmlns:p14="http://schemas.microsoft.com/office/powerpoint/2010/main" val="134506566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7513" y="1361440"/>
            <a:ext cx="11149013" cy="3407792"/>
          </a:xfrm>
        </p:spPr>
        <p:txBody>
          <a:bodyPr/>
          <a:lstStyle/>
          <a:p>
            <a:pPr lvl="0">
              <a:lnSpc>
                <a:spcPct val="200000"/>
              </a:lnSpc>
            </a:pPr>
            <a:r>
              <a:rPr lang="ru-RU" sz="2800" i="1" u="sng"/>
              <a:t>V-Model:</a:t>
            </a:r>
            <a:r>
              <a:rPr lang="ru-RU" sz="2800"/>
              <a:t> Requirement Engineering, architecture and design, implementation, and testing</a:t>
            </a:r>
            <a:endParaRPr lang="en-US" sz="2800"/>
          </a:p>
          <a:p>
            <a:pPr lvl="0">
              <a:lnSpc>
                <a:spcPct val="200000"/>
              </a:lnSpc>
            </a:pPr>
            <a:r>
              <a:rPr lang="ru-RU" sz="2800" i="1" u="sng"/>
              <a:t>CMMI:</a:t>
            </a:r>
            <a:r>
              <a:rPr lang="ru-RU" sz="2800"/>
              <a:t> Project Planning, Project monitoring and control, Verification using simulation and review, Configuration Management</a:t>
            </a:r>
            <a:r>
              <a:rPr lang="ru-RU" sz="2800" smtClean="0"/>
              <a:t>.</a:t>
            </a:r>
            <a:endParaRPr lang="en-US" sz="2800"/>
          </a:p>
        </p:txBody>
      </p:sp>
    </p:spTree>
    <p:extLst>
      <p:ext uri="{BB962C8B-B14F-4D97-AF65-F5344CB8AC3E}">
        <p14:creationId xmlns:p14="http://schemas.microsoft.com/office/powerpoint/2010/main" val="311176428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ru-RU" b="1"/>
              <a:t>Recommend</a:t>
            </a:r>
            <a:endParaRPr lang="en-US"/>
          </a:p>
        </p:txBody>
      </p:sp>
      <p:sp>
        <p:nvSpPr>
          <p:cNvPr id="5" name="Text Placeholder 4"/>
          <p:cNvSpPr>
            <a:spLocks noGrp="1"/>
          </p:cNvSpPr>
          <p:nvPr>
            <p:ph type="body" sz="quarter" idx="10"/>
          </p:nvPr>
        </p:nvSpPr>
        <p:spPr>
          <a:xfrm>
            <a:off x="519111" y="1468119"/>
            <a:ext cx="11149013" cy="2632195"/>
          </a:xfrm>
        </p:spPr>
        <p:txBody>
          <a:bodyPr/>
          <a:lstStyle/>
          <a:p>
            <a:pPr>
              <a:lnSpc>
                <a:spcPct val="200000"/>
              </a:lnSpc>
            </a:pPr>
            <a:r>
              <a:rPr lang="ru-RU" sz="2800"/>
              <a:t>Applying Risk Management </a:t>
            </a:r>
            <a:endParaRPr lang="en-US" sz="2800" smtClean="0"/>
          </a:p>
          <a:p>
            <a:pPr>
              <a:lnSpc>
                <a:spcPct val="200000"/>
              </a:lnSpc>
            </a:pPr>
            <a:r>
              <a:rPr lang="ru-RU" sz="2800"/>
              <a:t>Applying Process management </a:t>
            </a:r>
            <a:endParaRPr lang="en-US" sz="2800" smtClean="0"/>
          </a:p>
          <a:p>
            <a:pPr>
              <a:lnSpc>
                <a:spcPct val="200000"/>
              </a:lnSpc>
            </a:pPr>
            <a:r>
              <a:rPr lang="ru-RU" sz="2800"/>
              <a:t>Applying Integrated project management + IPPD </a:t>
            </a:r>
            <a:endParaRPr lang="en-US" sz="2800"/>
          </a:p>
        </p:txBody>
      </p:sp>
    </p:spTree>
    <p:extLst>
      <p:ext uri="{BB962C8B-B14F-4D97-AF65-F5344CB8AC3E}">
        <p14:creationId xmlns:p14="http://schemas.microsoft.com/office/powerpoint/2010/main" val="282525279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570497"/>
            <a:ext cx="11650799" cy="4261343"/>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3600" dirty="0" err="1">
              <a:solidFill>
                <a:schemeClr val="bg1"/>
              </a:solidFill>
              <a:ea typeface="Segoe UI" pitchFamily="34" charset="0"/>
              <a:cs typeface="Segoe UI" pitchFamily="34" charset="0"/>
            </a:endParaRPr>
          </a:p>
        </p:txBody>
      </p:sp>
      <p:sp>
        <p:nvSpPr>
          <p:cNvPr id="7" name="Rectangle 6"/>
          <p:cNvSpPr/>
          <p:nvPr/>
        </p:nvSpPr>
        <p:spPr bwMode="invGray">
          <a:xfrm>
            <a:off x="364268" y="1795459"/>
            <a:ext cx="11555389" cy="6445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ru-RU" sz="4000" smtClean="0">
                <a:solidFill>
                  <a:schemeClr val="bg1"/>
                </a:solidFill>
                <a:latin typeface="+mj-lt"/>
              </a:rPr>
              <a:t>Background</a:t>
            </a:r>
            <a:endParaRPr lang="en-US" sz="4000" dirty="0">
              <a:solidFill>
                <a:schemeClr val="bg1"/>
              </a:solidFill>
              <a:latin typeface="+mj-lt"/>
            </a:endParaRPr>
          </a:p>
        </p:txBody>
      </p:sp>
      <p:sp>
        <p:nvSpPr>
          <p:cNvPr id="8" name="Rectangle 7"/>
          <p:cNvSpPr/>
          <p:nvPr/>
        </p:nvSpPr>
        <p:spPr bwMode="invGray">
          <a:xfrm>
            <a:off x="364268" y="2811216"/>
            <a:ext cx="11555389" cy="6445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ru-RU" sz="4000" smtClean="0">
                <a:solidFill>
                  <a:schemeClr val="bg1"/>
                </a:solidFill>
                <a:latin typeface="+mj-lt"/>
              </a:rPr>
              <a:t>How were they used</a:t>
            </a:r>
            <a:r>
              <a:rPr lang="en-US" sz="4000" smtClean="0">
                <a:solidFill>
                  <a:schemeClr val="bg1"/>
                </a:solidFill>
                <a:latin typeface="+mj-lt"/>
              </a:rPr>
              <a:t>?</a:t>
            </a:r>
            <a:endParaRPr lang="en-AU" sz="4000" dirty="0">
              <a:solidFill>
                <a:schemeClr val="bg1"/>
              </a:solidFill>
              <a:latin typeface="+mj-lt"/>
            </a:endParaRPr>
          </a:p>
        </p:txBody>
      </p:sp>
      <p:sp>
        <p:nvSpPr>
          <p:cNvPr id="9" name="Rectangle 8"/>
          <p:cNvSpPr/>
          <p:nvPr/>
        </p:nvSpPr>
        <p:spPr bwMode="invGray">
          <a:xfrm>
            <a:off x="364268" y="3806653"/>
            <a:ext cx="11555389" cy="6445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ru-RU" sz="4000" smtClean="0">
                <a:solidFill>
                  <a:schemeClr val="bg1"/>
                </a:solidFill>
                <a:latin typeface="+mj-lt"/>
              </a:rPr>
              <a:t>Con</a:t>
            </a:r>
            <a:r>
              <a:rPr lang="en-US" sz="4000" smtClean="0">
                <a:solidFill>
                  <a:schemeClr val="bg1"/>
                </a:solidFill>
                <a:latin typeface="+mj-lt"/>
              </a:rPr>
              <a:t>clusion</a:t>
            </a:r>
            <a:endParaRPr lang="en-US" sz="4000" dirty="0">
              <a:solidFill>
                <a:schemeClr val="bg1"/>
              </a:solidFill>
              <a:latin typeface="+mj-lt"/>
            </a:endParaRPr>
          </a:p>
        </p:txBody>
      </p:sp>
      <p:sp>
        <p:nvSpPr>
          <p:cNvPr id="10" name="Rectangle 9"/>
          <p:cNvSpPr/>
          <p:nvPr/>
        </p:nvSpPr>
        <p:spPr bwMode="invGray">
          <a:xfrm>
            <a:off x="364268" y="4863050"/>
            <a:ext cx="11555389" cy="644503"/>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vi-VN" sz="4000" smtClean="0">
                <a:solidFill>
                  <a:schemeClr val="bg1"/>
                </a:solidFill>
                <a:latin typeface="+mj-lt"/>
              </a:rPr>
              <a:t>Aspects of the models</a:t>
            </a:r>
            <a:endParaRPr lang="en-US" sz="40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ru-RU" smtClean="0"/>
              <a:t>Background</a:t>
            </a:r>
            <a:endParaRPr lang="en-US" dirty="0"/>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Thu Nguyen</a:t>
            </a:r>
            <a:endParaRPr lang="vi-VN" dirty="0" smtClean="0"/>
          </a:p>
        </p:txBody>
      </p:sp>
    </p:spTree>
    <p:extLst>
      <p:ext uri="{BB962C8B-B14F-4D97-AF65-F5344CB8AC3E}">
        <p14:creationId xmlns:p14="http://schemas.microsoft.com/office/powerpoint/2010/main" val="20972000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r>
              <a:rPr lang="ru-RU" b="1" cap="small"/>
              <a:t>CHARACTERS</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3" y="1158240"/>
            <a:ext cx="11149013" cy="5080000"/>
          </a:xfrm>
          <a:prstGeom prst="rect">
            <a:avLst/>
          </a:prstGeom>
        </p:spPr>
      </p:pic>
    </p:spTree>
    <p:extLst>
      <p:ext uri="{BB962C8B-B14F-4D97-AF65-F5344CB8AC3E}">
        <p14:creationId xmlns:p14="http://schemas.microsoft.com/office/powerpoint/2010/main" val="5698968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r>
              <a:rPr lang="ru-RU" b="1"/>
              <a:t>EVENT</a:t>
            </a:r>
            <a:endParaRPr lang="en-US" b="1" dirty="0">
              <a:solidFill>
                <a:schemeClr val="tx1"/>
              </a:solidFill>
              <a:latin typeface="Segoe UI Light (Headings)"/>
            </a:endParaRPr>
          </a:p>
        </p:txBody>
      </p:sp>
      <p:sp>
        <p:nvSpPr>
          <p:cNvPr id="4" name="Rectangle 3"/>
          <p:cNvSpPr/>
          <p:nvPr/>
        </p:nvSpPr>
        <p:spPr>
          <a:xfrm>
            <a:off x="10772310" y="6089134"/>
            <a:ext cx="973536" cy="369332"/>
          </a:xfrm>
          <a:prstGeom prst="rect">
            <a:avLst/>
          </a:prstGeom>
        </p:spPr>
        <p:txBody>
          <a:bodyPr wrap="none">
            <a:spAutoFit/>
          </a:bodyPr>
          <a:lstStyle/>
          <a:p>
            <a:r>
              <a:rPr lang="vi-VN" dirty="0" smtClean="0"/>
              <a:t>Contd…</a:t>
            </a:r>
            <a:endParaRPr lang="vi-VN" dirty="0"/>
          </a:p>
        </p:txBody>
      </p:sp>
      <p:graphicFrame>
        <p:nvGraphicFramePr>
          <p:cNvPr id="5" name="Table 4"/>
          <p:cNvGraphicFramePr>
            <a:graphicFrameLocks noGrp="1"/>
          </p:cNvGraphicFramePr>
          <p:nvPr>
            <p:extLst>
              <p:ext uri="{D42A27DB-BD31-4B8C-83A1-F6EECF244321}">
                <p14:modId xmlns:p14="http://schemas.microsoft.com/office/powerpoint/2010/main" val="1903514807"/>
              </p:ext>
            </p:extLst>
          </p:nvPr>
        </p:nvGraphicFramePr>
        <p:xfrm>
          <a:off x="519114" y="854837"/>
          <a:ext cx="11149012" cy="5702243"/>
        </p:xfrm>
        <a:graphic>
          <a:graphicData uri="http://schemas.openxmlformats.org/drawingml/2006/table">
            <a:tbl>
              <a:tblPr firstRow="1" firstCol="1" bandRow="1">
                <a:tableStyleId>{D27102A9-8310-4765-A935-A1911B00CA55}</a:tableStyleId>
              </a:tblPr>
              <a:tblGrid>
                <a:gridCol w="557859"/>
                <a:gridCol w="4754867"/>
                <a:gridCol w="1076960"/>
                <a:gridCol w="4759326"/>
              </a:tblGrid>
              <a:tr h="506603">
                <a:tc>
                  <a:txBody>
                    <a:bodyPr/>
                    <a:lstStyle/>
                    <a:p>
                      <a:pPr marL="0" marR="0" algn="ctr">
                        <a:lnSpc>
                          <a:spcPct val="115000"/>
                        </a:lnSpc>
                        <a:spcBef>
                          <a:spcPts val="0"/>
                        </a:spcBef>
                        <a:spcAft>
                          <a:spcPts val="1000"/>
                        </a:spcAft>
                      </a:pPr>
                      <a:r>
                        <a:rPr lang="en-US" sz="2100">
                          <a:effectLst/>
                        </a:rPr>
                        <a:t>No</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gn="ctr">
                        <a:lnSpc>
                          <a:spcPct val="115000"/>
                        </a:lnSpc>
                        <a:spcBef>
                          <a:spcPts val="0"/>
                        </a:spcBef>
                        <a:spcAft>
                          <a:spcPts val="1000"/>
                        </a:spcAft>
                      </a:pPr>
                      <a:r>
                        <a:rPr lang="en-US" sz="2100">
                          <a:effectLst/>
                        </a:rPr>
                        <a:t>Events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gn="ctr">
                        <a:lnSpc>
                          <a:spcPct val="115000"/>
                        </a:lnSpc>
                        <a:spcBef>
                          <a:spcPts val="0"/>
                        </a:spcBef>
                        <a:spcAft>
                          <a:spcPts val="1000"/>
                        </a:spcAft>
                      </a:pPr>
                      <a:r>
                        <a:rPr lang="ru-RU"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gn="ctr">
                        <a:lnSpc>
                          <a:spcPct val="115000"/>
                        </a:lnSpc>
                        <a:spcBef>
                          <a:spcPts val="0"/>
                        </a:spcBef>
                        <a:spcAft>
                          <a:spcPts val="1000"/>
                        </a:spcAft>
                      </a:pPr>
                      <a:r>
                        <a:rPr lang="en-US" sz="2100">
                          <a:effectLst/>
                        </a:rPr>
                        <a:t>Description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r>
              <a:tr h="1348664">
                <a:tc>
                  <a:txBody>
                    <a:bodyPr/>
                    <a:lstStyle/>
                    <a:p>
                      <a:pPr marL="0" marR="0" algn="ctr">
                        <a:lnSpc>
                          <a:spcPct val="115000"/>
                        </a:lnSpc>
                        <a:spcBef>
                          <a:spcPts val="0"/>
                        </a:spcBef>
                        <a:spcAft>
                          <a:spcPts val="1000"/>
                        </a:spcAft>
                      </a:pPr>
                      <a:r>
                        <a:rPr lang="en-US" sz="2100">
                          <a:effectLst/>
                        </a:rPr>
                        <a:t>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Choose the way to develop product</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Marc Delancy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Decision to locate the company’s development sites in strategic but geographically dispersed places to, over time, achieve substantial reductions in development cost and time</a:t>
                      </a:r>
                      <a:r>
                        <a:rPr lang="ru-RU" sz="2100" smtClean="0">
                          <a:effectLst/>
                        </a:rPr>
                        <a:t>.</a:t>
                      </a:r>
                      <a:endParaRPr lang="en-US" sz="2100">
                        <a:effectLst/>
                      </a:endParaRPr>
                    </a:p>
                  </a:txBody>
                  <a:tcPr marL="32378" marR="32378" marT="0" marB="0"/>
                </a:tc>
              </a:tr>
              <a:tr h="722001">
                <a:tc>
                  <a:txBody>
                    <a:bodyPr/>
                    <a:lstStyle/>
                    <a:p>
                      <a:pPr marL="0" marR="0" algn="ctr">
                        <a:lnSpc>
                          <a:spcPct val="115000"/>
                        </a:lnSpc>
                        <a:spcBef>
                          <a:spcPts val="0"/>
                        </a:spcBef>
                        <a:spcAft>
                          <a:spcPts val="1000"/>
                        </a:spcAft>
                      </a:pPr>
                      <a:r>
                        <a:rPr lang="en-US" sz="2100">
                          <a:effectLst/>
                        </a:rPr>
                        <a:t>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Marc is hearing the same comments from his project managers repeatedly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r>
              <a:tr h="867330">
                <a:tc>
                  <a:txBody>
                    <a:bodyPr/>
                    <a:lstStyle/>
                    <a:p>
                      <a:pPr marL="0" marR="0" algn="ctr">
                        <a:lnSpc>
                          <a:spcPct val="115000"/>
                        </a:lnSpc>
                        <a:spcBef>
                          <a:spcPts val="0"/>
                        </a:spcBef>
                        <a:spcAft>
                          <a:spcPts val="1000"/>
                        </a:spcAft>
                      </a:pPr>
                      <a:r>
                        <a:rPr lang="en-US" sz="2100">
                          <a:effectLst/>
                        </a:rPr>
                        <a:t>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Realizes that there is a recurring pattern to what is being said and how it is being said</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Marc Delancy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The time of teleconference is not fitted for all teams. </a:t>
                      </a:r>
                      <a:endParaRPr lang="en-US" sz="2100">
                        <a:effectLst/>
                      </a:endParaRPr>
                    </a:p>
                    <a:p>
                      <a:pPr marL="0" marR="0">
                        <a:lnSpc>
                          <a:spcPct val="115000"/>
                        </a:lnSpc>
                        <a:spcBef>
                          <a:spcPts val="0"/>
                        </a:spcBef>
                        <a:spcAft>
                          <a:spcPts val="1000"/>
                        </a:spcAft>
                      </a:pPr>
                      <a:r>
                        <a:rPr lang="ru-RU"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r>
              <a:tr h="1348664">
                <a:tc>
                  <a:txBody>
                    <a:bodyPr/>
                    <a:lstStyle/>
                    <a:p>
                      <a:pPr marL="0" marR="0" algn="ctr">
                        <a:lnSpc>
                          <a:spcPct val="115000"/>
                        </a:lnSpc>
                        <a:spcBef>
                          <a:spcPts val="0"/>
                        </a:spcBef>
                        <a:spcAft>
                          <a:spcPts val="1000"/>
                        </a:spcAft>
                      </a:pPr>
                      <a:r>
                        <a:rPr lang="en-US" sz="2100">
                          <a:effectLst/>
                        </a:rPr>
                        <a:t>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Marc realizes that other than these weekly teleconferences, the three managers </a:t>
                      </a:r>
                      <a:r>
                        <a:rPr lang="ru-RU" sz="2100" smtClean="0">
                          <a:effectLst/>
                        </a:rPr>
                        <a:t>probably </a:t>
                      </a:r>
                      <a:r>
                        <a:rPr lang="ru-RU" sz="2100">
                          <a:effectLst/>
                        </a:rPr>
                        <a:t>have minimal communication with each other.</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Marc Delancy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r>
            </a:tbl>
          </a:graphicData>
        </a:graphic>
      </p:graphicFrame>
    </p:spTree>
    <p:extLst>
      <p:ext uri="{BB962C8B-B14F-4D97-AF65-F5344CB8AC3E}">
        <p14:creationId xmlns:p14="http://schemas.microsoft.com/office/powerpoint/2010/main" val="4226036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r>
              <a:rPr lang="ru-RU" b="1"/>
              <a:t>EVENT</a:t>
            </a:r>
            <a:endParaRPr lang="en-US" b="1" dirty="0">
              <a:solidFill>
                <a:schemeClr val="tx1"/>
              </a:solidFill>
              <a:latin typeface="Segoe UI Light (Headings)"/>
            </a:endParaRPr>
          </a:p>
        </p:txBody>
      </p:sp>
      <p:graphicFrame>
        <p:nvGraphicFramePr>
          <p:cNvPr id="5" name="Table 4"/>
          <p:cNvGraphicFramePr>
            <a:graphicFrameLocks noGrp="1"/>
          </p:cNvGraphicFramePr>
          <p:nvPr>
            <p:extLst>
              <p:ext uri="{D42A27DB-BD31-4B8C-83A1-F6EECF244321}">
                <p14:modId xmlns:p14="http://schemas.microsoft.com/office/powerpoint/2010/main" val="3334039937"/>
              </p:ext>
            </p:extLst>
          </p:nvPr>
        </p:nvGraphicFramePr>
        <p:xfrm>
          <a:off x="519114" y="854837"/>
          <a:ext cx="11149012" cy="4667123"/>
        </p:xfrm>
        <a:graphic>
          <a:graphicData uri="http://schemas.openxmlformats.org/drawingml/2006/table">
            <a:tbl>
              <a:tblPr firstRow="1" firstCol="1" bandRow="1">
                <a:tableStyleId>{D27102A9-8310-4765-A935-A1911B00CA55}</a:tableStyleId>
              </a:tblPr>
              <a:tblGrid>
                <a:gridCol w="557859"/>
                <a:gridCol w="3312147"/>
                <a:gridCol w="1280160"/>
                <a:gridCol w="5998846"/>
              </a:tblGrid>
              <a:tr h="506603">
                <a:tc>
                  <a:txBody>
                    <a:bodyPr/>
                    <a:lstStyle/>
                    <a:p>
                      <a:pPr marL="0" marR="0" algn="ctr">
                        <a:lnSpc>
                          <a:spcPct val="115000"/>
                        </a:lnSpc>
                        <a:spcBef>
                          <a:spcPts val="0"/>
                        </a:spcBef>
                        <a:spcAft>
                          <a:spcPts val="1000"/>
                        </a:spcAft>
                      </a:pPr>
                      <a:r>
                        <a:rPr lang="en-US" sz="2100" smtClean="0">
                          <a:effectLst/>
                        </a:rPr>
                        <a:t>No</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gn="ctr">
                        <a:lnSpc>
                          <a:spcPct val="115000"/>
                        </a:lnSpc>
                        <a:spcBef>
                          <a:spcPts val="0"/>
                        </a:spcBef>
                        <a:spcAft>
                          <a:spcPts val="1000"/>
                        </a:spcAft>
                      </a:pPr>
                      <a:r>
                        <a:rPr lang="en-US" sz="2100" smtClean="0">
                          <a:effectLst/>
                        </a:rPr>
                        <a:t>Events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gn="ctr">
                        <a:lnSpc>
                          <a:spcPct val="115000"/>
                        </a:lnSpc>
                        <a:spcBef>
                          <a:spcPts val="0"/>
                        </a:spcBef>
                        <a:spcAft>
                          <a:spcPts val="1000"/>
                        </a:spcAft>
                      </a:pPr>
                      <a:r>
                        <a:rPr lang="ru-RU" sz="2100" smtClean="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gn="ctr">
                        <a:lnSpc>
                          <a:spcPct val="115000"/>
                        </a:lnSpc>
                        <a:spcBef>
                          <a:spcPts val="0"/>
                        </a:spcBef>
                        <a:spcAft>
                          <a:spcPts val="1000"/>
                        </a:spcAft>
                      </a:pPr>
                      <a:r>
                        <a:rPr lang="en-US" sz="2100" smtClean="0">
                          <a:effectLst/>
                        </a:rPr>
                        <a:t>Description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r>
              <a:tr h="1348664">
                <a:tc>
                  <a:txBody>
                    <a:bodyPr/>
                    <a:lstStyle/>
                    <a:p>
                      <a:pPr marL="0" marR="0" algn="ctr">
                        <a:lnSpc>
                          <a:spcPct val="115000"/>
                        </a:lnSpc>
                        <a:spcBef>
                          <a:spcPts val="0"/>
                        </a:spcBef>
                        <a:spcAft>
                          <a:spcPts val="1000"/>
                        </a:spcAft>
                      </a:pPr>
                      <a:r>
                        <a:rPr lang="en-US" sz="2100" smtClean="0">
                          <a:effectLst/>
                        </a:rPr>
                        <a:t>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kern="1200" smtClean="0">
                          <a:effectLst/>
                        </a:rPr>
                        <a:t>He had decided on traveling to the Hyderabad and Montréal sites every three months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smtClean="0">
                          <a:effectLst/>
                        </a:rPr>
                        <a:t>Marc Delancy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r>
                        <a:rPr lang="ru-RU" sz="2100" kern="1200" smtClean="0">
                          <a:effectLst/>
                        </a:rPr>
                        <a:t>In-Person Meetings with the Project Managers</a:t>
                      </a:r>
                      <a:r>
                        <a:rPr lang="en-US" sz="2100" kern="1200" smtClean="0">
                          <a:effectLst/>
                        </a:rPr>
                        <a:t>:</a:t>
                      </a:r>
                    </a:p>
                    <a:p>
                      <a:r>
                        <a:rPr lang="ru-RU" sz="2100" kern="1200" smtClean="0">
                          <a:effectLst/>
                        </a:rPr>
                        <a:t>When planning his travel budget for the project, he had decided on traveling to the Hyderabad and Montréal sites every three months. Over the eighteen-month project, he would take six trips to each of these sites.</a:t>
                      </a:r>
                      <a:endParaRPr lang="en-US" sz="2100">
                        <a:effectLst/>
                      </a:endParaRPr>
                    </a:p>
                  </a:txBody>
                  <a:tcPr marL="32378" marR="32378" marT="0" marB="0"/>
                </a:tc>
              </a:tr>
              <a:tr h="722001">
                <a:tc>
                  <a:txBody>
                    <a:bodyPr/>
                    <a:lstStyle/>
                    <a:p>
                      <a:pPr marL="0" marR="0" algn="ctr">
                        <a:lnSpc>
                          <a:spcPct val="115000"/>
                        </a:lnSpc>
                        <a:spcBef>
                          <a:spcPts val="0"/>
                        </a:spcBef>
                        <a:spcAft>
                          <a:spcPts val="1000"/>
                        </a:spcAft>
                      </a:pPr>
                      <a:r>
                        <a:rPr lang="en-US" sz="2100" smtClean="0">
                          <a:effectLst/>
                        </a:rPr>
                        <a:t>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kern="1200" smtClean="0">
                          <a:effectLst/>
                        </a:rPr>
                        <a:t>The first three months of the project</a:t>
                      </a:r>
                      <a:r>
                        <a:rPr lang="en-US" sz="2100" kern="1200" smtClean="0">
                          <a:effectLst/>
                        </a:rPr>
                        <a:t> is the time to communicate in person and in private with the project managers at each site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100" smtClean="0">
                          <a:effectLst/>
                        </a:rPr>
                        <a:t> </a:t>
                      </a:r>
                      <a:r>
                        <a:rPr lang="ru-RU" sz="2100" kern="1200" smtClean="0">
                          <a:effectLst/>
                        </a:rPr>
                        <a:t>Marc Delancy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r>
                        <a:rPr lang="ru-RU" sz="2100" smtClean="0">
                          <a:effectLst/>
                        </a:rPr>
                        <a:t> </a:t>
                      </a:r>
                      <a:r>
                        <a:rPr lang="ru-RU" sz="2100" kern="1200" smtClean="0">
                          <a:effectLst/>
                        </a:rPr>
                        <a:t>The first three months of the project have passed: </a:t>
                      </a:r>
                      <a:endParaRPr lang="en-US" sz="2100" kern="1200" smtClean="0">
                        <a:effectLst/>
                      </a:endParaRPr>
                    </a:p>
                    <a:p>
                      <a:r>
                        <a:rPr lang="ru-RU" sz="2100" kern="1200" smtClean="0">
                          <a:effectLst/>
                        </a:rPr>
                        <a:t>Considering the current state of communications between the software managers, Marc decides that this is the time to communicate in person and in private with the project managers at each site. He wants the project managers to feel comfortable in talking candidly.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r>
            </a:tbl>
          </a:graphicData>
        </a:graphic>
      </p:graphicFrame>
      <p:sp>
        <p:nvSpPr>
          <p:cNvPr id="7" name="Rectangle 6"/>
          <p:cNvSpPr/>
          <p:nvPr/>
        </p:nvSpPr>
        <p:spPr>
          <a:xfrm>
            <a:off x="10924710" y="640409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60905554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p>
            <a:r>
              <a:rPr lang="ru-RU" b="1"/>
              <a:t>EVENT</a:t>
            </a:r>
            <a:endParaRPr lang="en-US" b="1" dirty="0">
              <a:solidFill>
                <a:schemeClr val="tx1"/>
              </a:solidFill>
              <a:latin typeface="Segoe UI Light (Headings)"/>
            </a:endParaRPr>
          </a:p>
        </p:txBody>
      </p:sp>
      <p:graphicFrame>
        <p:nvGraphicFramePr>
          <p:cNvPr id="5" name="Table 4"/>
          <p:cNvGraphicFramePr>
            <a:graphicFrameLocks noGrp="1"/>
          </p:cNvGraphicFramePr>
          <p:nvPr>
            <p:extLst>
              <p:ext uri="{D42A27DB-BD31-4B8C-83A1-F6EECF244321}">
                <p14:modId xmlns:p14="http://schemas.microsoft.com/office/powerpoint/2010/main" val="3658351464"/>
              </p:ext>
            </p:extLst>
          </p:nvPr>
        </p:nvGraphicFramePr>
        <p:xfrm>
          <a:off x="519114" y="854837"/>
          <a:ext cx="11149012" cy="5383403"/>
        </p:xfrm>
        <a:graphic>
          <a:graphicData uri="http://schemas.openxmlformats.org/drawingml/2006/table">
            <a:tbl>
              <a:tblPr firstRow="1" firstCol="1" bandRow="1">
                <a:tableStyleId>{D27102A9-8310-4765-A935-A1911B00CA55}</a:tableStyleId>
              </a:tblPr>
              <a:tblGrid>
                <a:gridCol w="557859"/>
                <a:gridCol w="3312147"/>
                <a:gridCol w="1178560"/>
                <a:gridCol w="6100446"/>
              </a:tblGrid>
              <a:tr h="506603">
                <a:tc>
                  <a:txBody>
                    <a:bodyPr/>
                    <a:lstStyle/>
                    <a:p>
                      <a:pPr marL="0" marR="0" algn="ctr">
                        <a:lnSpc>
                          <a:spcPct val="115000"/>
                        </a:lnSpc>
                        <a:spcBef>
                          <a:spcPts val="0"/>
                        </a:spcBef>
                        <a:spcAft>
                          <a:spcPts val="1000"/>
                        </a:spcAft>
                      </a:pPr>
                      <a:r>
                        <a:rPr lang="en-US" sz="2000" smtClean="0">
                          <a:effectLst/>
                        </a:rPr>
                        <a:t>No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gn="ctr">
                        <a:lnSpc>
                          <a:spcPct val="115000"/>
                        </a:lnSpc>
                        <a:spcBef>
                          <a:spcPts val="0"/>
                        </a:spcBef>
                        <a:spcAft>
                          <a:spcPts val="1000"/>
                        </a:spcAft>
                      </a:pPr>
                      <a:r>
                        <a:rPr lang="en-US" sz="2000" smtClean="0">
                          <a:effectLst/>
                        </a:rPr>
                        <a:t>Events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gn="ctr">
                        <a:lnSpc>
                          <a:spcPct val="115000"/>
                        </a:lnSpc>
                        <a:spcBef>
                          <a:spcPts val="0"/>
                        </a:spcBef>
                        <a:spcAft>
                          <a:spcPts val="1000"/>
                        </a:spcAft>
                      </a:pPr>
                      <a:r>
                        <a:rPr lang="ru-RU" sz="2000" smtClean="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gn="ctr">
                        <a:lnSpc>
                          <a:spcPct val="115000"/>
                        </a:lnSpc>
                        <a:spcBef>
                          <a:spcPts val="0"/>
                        </a:spcBef>
                        <a:spcAft>
                          <a:spcPts val="1000"/>
                        </a:spcAft>
                      </a:pPr>
                      <a:r>
                        <a:rPr lang="en-US" sz="2000" smtClean="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r>
              <a:tr h="1348664">
                <a:tc>
                  <a:txBody>
                    <a:bodyPr/>
                    <a:lstStyle/>
                    <a:p>
                      <a:pPr marL="0" marR="0">
                        <a:lnSpc>
                          <a:spcPct val="115000"/>
                        </a:lnSpc>
                        <a:spcBef>
                          <a:spcPts val="0"/>
                        </a:spcBef>
                        <a:spcAft>
                          <a:spcPts val="1000"/>
                        </a:spcAft>
                      </a:pPr>
                      <a:r>
                        <a:rPr lang="en-US" sz="2000" smtClean="0">
                          <a:effectLst/>
                        </a:rPr>
                        <a:t>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000" kern="1200" smtClean="0">
                          <a:effectLst/>
                        </a:rPr>
                        <a:t>Marc travels to India to talk with the Hyderabad team members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000" smtClean="0">
                          <a:effectLst/>
                        </a:rPr>
                        <a:t>Marc Delancy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r>
                        <a:rPr lang="ru-RU" sz="2000" kern="1200" smtClean="0">
                          <a:effectLst/>
                        </a:rPr>
                        <a:t>On to India</a:t>
                      </a:r>
                      <a:endParaRPr lang="en-US" sz="2000" kern="1200" smtClean="0">
                        <a:effectLst/>
                      </a:endParaRPr>
                    </a:p>
                    <a:p>
                      <a:r>
                        <a:rPr lang="ru-RU" sz="2000" kern="1200" smtClean="0">
                          <a:effectLst/>
                        </a:rPr>
                        <a:t>After his meeting with Henri, Marc travels to India to talk with the Hyderabad team members. The team members are very interested in what Marc has to say about the development of the QoS policies and user interface layer in Toulouse. They are also eager to show him the design for the architecture of the business layer that they have been drafting.</a:t>
                      </a:r>
                      <a:endParaRPr lang="en-US" sz="2000">
                        <a:effectLst/>
                      </a:endParaRPr>
                    </a:p>
                  </a:txBody>
                  <a:tcPr marL="32378" marR="32378" marT="0" marB="0"/>
                </a:tc>
              </a:tr>
              <a:tr h="722001">
                <a:tc>
                  <a:txBody>
                    <a:bodyPr/>
                    <a:lstStyle/>
                    <a:p>
                      <a:pPr marL="0" marR="0">
                        <a:lnSpc>
                          <a:spcPct val="115000"/>
                        </a:lnSpc>
                        <a:spcBef>
                          <a:spcPts val="0"/>
                        </a:spcBef>
                        <a:spcAft>
                          <a:spcPts val="1000"/>
                        </a:spcAft>
                      </a:pPr>
                      <a:r>
                        <a:rPr lang="en-US" sz="2000" smtClean="0">
                          <a:effectLst/>
                        </a:rPr>
                        <a:t>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000" kern="1200" smtClean="0">
                          <a:effectLst/>
                        </a:rPr>
                        <a:t>Marc has some ideas about why his team is having problems with communications and collaboration.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pPr marL="0" marR="0">
                        <a:lnSpc>
                          <a:spcPct val="115000"/>
                        </a:lnSpc>
                        <a:spcBef>
                          <a:spcPts val="0"/>
                        </a:spcBef>
                        <a:spcAft>
                          <a:spcPts val="1000"/>
                        </a:spcAft>
                      </a:pPr>
                      <a:r>
                        <a:rPr lang="ru-RU" sz="2000" smtClean="0">
                          <a:effectLst/>
                        </a:rPr>
                        <a:t> </a:t>
                      </a:r>
                      <a:r>
                        <a:rPr lang="ru-RU" sz="2000" kern="1200" smtClean="0">
                          <a:effectLst/>
                        </a:rPr>
                        <a:t>Marc Delancy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c>
                  <a:txBody>
                    <a:bodyPr/>
                    <a:lstStyle/>
                    <a:p>
                      <a:r>
                        <a:rPr lang="ru-RU" sz="2000" kern="1200" smtClean="0">
                          <a:effectLst/>
                        </a:rPr>
                        <a:t>After his meeting with Janet:</a:t>
                      </a:r>
                      <a:endParaRPr lang="en-US" sz="2000" kern="1200" smtClean="0">
                        <a:effectLst/>
                      </a:endParaRPr>
                    </a:p>
                    <a:p>
                      <a:r>
                        <a:rPr lang="ru-RU" sz="2000" kern="1200" smtClean="0">
                          <a:effectLst/>
                        </a:rPr>
                        <a:t> Marc has some ideas about why his team is having problems with communications and collaboration. He hypothesizes that there are issues involving trust among the different sites. Hyderabad is in the middle because the software being developed  there  must  interface  with  software  being  developed  at  both  Toulouse  and Montréal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32378" marR="32378" marT="0" marB="0"/>
                </a:tc>
              </a:tr>
            </a:tbl>
          </a:graphicData>
        </a:graphic>
      </p:graphicFrame>
      <p:sp>
        <p:nvSpPr>
          <p:cNvPr id="7" name="Rectangle 6"/>
          <p:cNvSpPr/>
          <p:nvPr/>
        </p:nvSpPr>
        <p:spPr>
          <a:xfrm>
            <a:off x="10924710" y="640409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385142296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ru-RU" smtClean="0"/>
              <a:t>How </a:t>
            </a:r>
            <a:r>
              <a:rPr lang="ru-RU" dirty="0"/>
              <a:t>were they used</a:t>
            </a:r>
            <a:r>
              <a:rPr lang="en-US" dirty="0"/>
              <a:t>?</a:t>
            </a:r>
            <a:endParaRPr lang="en-AU" dirty="0"/>
          </a:p>
          <a:p>
            <a:endParaRPr lang="en-US" dirty="0">
              <a:solidFill>
                <a:schemeClr val="tx1"/>
              </a:solidFill>
            </a:endParaRPr>
          </a:p>
        </p:txBody>
      </p:sp>
      <p:sp>
        <p:nvSpPr>
          <p:cNvPr id="4"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Phu Ta –Dao Khau</a:t>
            </a:r>
            <a:endParaRPr lang="vi-VN" dirty="0" smtClean="0"/>
          </a:p>
        </p:txBody>
      </p:sp>
    </p:spTree>
    <p:extLst>
      <p:ext uri="{BB962C8B-B14F-4D97-AF65-F5344CB8AC3E}">
        <p14:creationId xmlns:p14="http://schemas.microsoft.com/office/powerpoint/2010/main" val="202642022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2189</TotalTime>
  <Words>1773</Words>
  <Application>Microsoft Office PowerPoint</Application>
  <PresentationFormat>Custom</PresentationFormat>
  <Paragraphs>201</Paragraphs>
  <Slides>24</Slides>
  <Notes>14</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24</vt:i4>
      </vt:variant>
    </vt:vector>
  </HeadingPairs>
  <TitlesOfParts>
    <vt:vector size="40" baseType="lpstr">
      <vt:lpstr>Segoe UI Light (Headings)</vt:lpstr>
      <vt:lpstr>Arial</vt:lpstr>
      <vt:lpstr>Calibri</vt:lpstr>
      <vt:lpstr>Consolas</vt:lpstr>
      <vt:lpstr>Segoe UI</vt:lpstr>
      <vt:lpstr>Segoe UI Light</vt:lpstr>
      <vt:lpstr>Symbol</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Software Process and Quality Management</vt:lpstr>
      <vt:lpstr>PowerPoint Presentation</vt:lpstr>
      <vt:lpstr>PowerPoint Presentation</vt:lpstr>
      <vt:lpstr>PowerPoint Presentation</vt:lpstr>
      <vt:lpstr>CHARACTERS</vt:lpstr>
      <vt:lpstr>EVENT</vt:lpstr>
      <vt:lpstr>EVENT</vt:lpstr>
      <vt:lpstr>EVENT</vt:lpstr>
      <vt:lpstr>PowerPoint Presentation</vt:lpstr>
      <vt:lpstr>PowerPoint Presentation</vt:lpstr>
      <vt:lpstr>Observe</vt:lpstr>
      <vt:lpstr>Observe</vt:lpstr>
      <vt:lpstr>Decide</vt:lpstr>
      <vt:lpstr>Action</vt:lpstr>
      <vt:lpstr>Re-observe</vt:lpstr>
      <vt:lpstr>PowerPoint Presentation</vt:lpstr>
      <vt:lpstr>Re-decide</vt:lpstr>
      <vt:lpstr>PowerPoint Presentation</vt:lpstr>
      <vt:lpstr>PowerPoint Presentation</vt:lpstr>
      <vt:lpstr>PowerPoint Presentation</vt:lpstr>
      <vt:lpstr>PowerPoint Presentation</vt:lpstr>
      <vt:lpstr>PowerPoint Presentation</vt:lpstr>
      <vt:lpstr>Recommend</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Dao Khau</cp:lastModifiedBy>
  <cp:revision>216</cp:revision>
  <cp:lastPrinted>2010-05-11T05:02:34Z</cp:lastPrinted>
  <dcterms:created xsi:type="dcterms:W3CDTF">2012-09-10T08:15:36Z</dcterms:created>
  <dcterms:modified xsi:type="dcterms:W3CDTF">2013-11-08T01:59:46Z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