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9"/>
  </p:notesMasterIdLst>
  <p:handoutMasterIdLst>
    <p:handoutMasterId r:id="rId50"/>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4" r:id="rId24"/>
    <p:sldId id="506" r:id="rId25"/>
    <p:sldId id="507" r:id="rId26"/>
    <p:sldId id="508" r:id="rId27"/>
    <p:sldId id="509" r:id="rId28"/>
    <p:sldId id="510" r:id="rId29"/>
    <p:sldId id="511" r:id="rId30"/>
    <p:sldId id="513" r:id="rId31"/>
    <p:sldId id="514" r:id="rId32"/>
    <p:sldId id="519" r:id="rId33"/>
    <p:sldId id="516" r:id="rId34"/>
    <p:sldId id="520" r:id="rId35"/>
    <p:sldId id="521" r:id="rId36"/>
    <p:sldId id="522" r:id="rId37"/>
    <p:sldId id="523" r:id="rId38"/>
    <p:sldId id="524" r:id="rId39"/>
    <p:sldId id="526" r:id="rId40"/>
    <p:sldId id="527" r:id="rId41"/>
    <p:sldId id="528" r:id="rId42"/>
    <p:sldId id="498" r:id="rId43"/>
    <p:sldId id="499" r:id="rId44"/>
    <p:sldId id="530" r:id="rId45"/>
    <p:sldId id="500" r:id="rId46"/>
    <p:sldId id="529" r:id="rId47"/>
    <p:sldId id="408"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4"/>
            <p14:sldId id="506"/>
            <p14:sldId id="507"/>
            <p14:sldId id="508"/>
            <p14:sldId id="509"/>
            <p14:sldId id="510"/>
            <p14:sldId id="511"/>
            <p14:sldId id="513"/>
            <p14:sldId id="514"/>
            <p14:sldId id="519"/>
            <p14:sldId id="516"/>
            <p14:sldId id="520"/>
            <p14:sldId id="521"/>
            <p14:sldId id="522"/>
            <p14:sldId id="523"/>
            <p14:sldId id="524"/>
            <p14:sldId id="526"/>
            <p14:sldId id="527"/>
            <p14:sldId id="528"/>
            <p14:sldId id="498"/>
            <p14:sldId id="499"/>
            <p14:sldId id="530"/>
            <p14:sldId id="500"/>
            <p14:sldId id="529"/>
            <p14:sldId id="408"/>
          </p14:sldIdLst>
        </p14:section>
      </p14:sectionLst>
    </p:ext>
    <p:ext uri="{EFAFB233-063F-42B5-8137-9DF3F51BA10A}">
      <p15:sldGuideLst xmlns:p15="http://schemas.microsoft.com/office/powerpoint/2012/main" xmlns="">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1297" autoAdjust="0"/>
  </p:normalViewPr>
  <p:slideViewPr>
    <p:cSldViewPr snapToGrid="0">
      <p:cViewPr varScale="1">
        <p:scale>
          <a:sx n="67" d="100"/>
          <a:sy n="67" d="100"/>
        </p:scale>
        <p:origin x="-606" y="-10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1/6/2014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0" dirty="0" smtClean="0">
                <a:solidFill>
                  <a:srgbClr val="FF0000"/>
                </a:solidFill>
              </a:rPr>
              <a:t>DM helps CM with managing and controlling data</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1" dirty="0" smtClean="0">
              <a:solidFill>
                <a:srgbClr val="FF0000"/>
              </a:solidFill>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b="0" dirty="0" err="1" smtClean="0">
                <a:solidFill>
                  <a:srgbClr val="FF0000"/>
                </a:solidFill>
              </a:rPr>
              <a:t>Dữ</a:t>
            </a:r>
            <a:r>
              <a:rPr lang="en-US" b="0" baseline="0" dirty="0" smtClean="0">
                <a:solidFill>
                  <a:srgbClr val="FF0000"/>
                </a:solidFill>
              </a:rPr>
              <a:t> </a:t>
            </a:r>
            <a:r>
              <a:rPr lang="en-US" b="0" baseline="0" dirty="0" err="1" smtClean="0">
                <a:solidFill>
                  <a:srgbClr val="FF0000"/>
                </a:solidFill>
              </a:rPr>
              <a:t>liệu</a:t>
            </a:r>
            <a:r>
              <a:rPr lang="en-US" b="0" baseline="0" dirty="0" smtClean="0">
                <a:solidFill>
                  <a:srgbClr val="FF0000"/>
                </a:solidFill>
              </a:rPr>
              <a:t> ở </a:t>
            </a:r>
            <a:r>
              <a:rPr lang="en-US" b="0" baseline="0" dirty="0" err="1" smtClean="0">
                <a:solidFill>
                  <a:srgbClr val="FF0000"/>
                </a:solidFill>
              </a:rPr>
              <a:t>đây</a:t>
            </a:r>
            <a:r>
              <a:rPr lang="en-US" b="0" baseline="0" dirty="0" smtClean="0">
                <a:solidFill>
                  <a:srgbClr val="FF0000"/>
                </a:solidFill>
              </a:rPr>
              <a:t>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dùng</a:t>
            </a:r>
            <a:r>
              <a:rPr lang="en-US" b="0" baseline="0" dirty="0" smtClean="0">
                <a:solidFill>
                  <a:srgbClr val="FF0000"/>
                </a:solidFill>
              </a:rPr>
              <a:t> </a:t>
            </a:r>
            <a:r>
              <a:rPr lang="en-US" b="0" baseline="0" dirty="0" err="1" smtClean="0">
                <a:solidFill>
                  <a:srgbClr val="FF0000"/>
                </a:solidFill>
              </a:rPr>
              <a:t>để</a:t>
            </a:r>
            <a:r>
              <a:rPr lang="en-US" b="0" baseline="0" dirty="0" smtClean="0">
                <a:solidFill>
                  <a:srgbClr val="FF0000"/>
                </a:solidFill>
              </a:rPr>
              <a:t> </a:t>
            </a:r>
            <a:r>
              <a:rPr lang="en-US" b="0" baseline="0" dirty="0" err="1" smtClean="0">
                <a:solidFill>
                  <a:srgbClr val="FF0000"/>
                </a:solidFill>
              </a:rPr>
              <a:t>thực</a:t>
            </a:r>
            <a:r>
              <a:rPr lang="en-US" b="0" baseline="0" dirty="0" smtClean="0">
                <a:solidFill>
                  <a:srgbClr val="FF0000"/>
                </a:solidFill>
              </a:rPr>
              <a:t> </a:t>
            </a:r>
            <a:r>
              <a:rPr lang="en-US" b="0" baseline="0" dirty="0" err="1" smtClean="0">
                <a:solidFill>
                  <a:srgbClr val="FF0000"/>
                </a:solidFill>
              </a:rPr>
              <a:t>hiện</a:t>
            </a:r>
            <a:r>
              <a:rPr lang="en-US" b="0" baseline="0" dirty="0" smtClean="0">
                <a:solidFill>
                  <a:srgbClr val="FF0000"/>
                </a:solidFill>
              </a:rPr>
              <a:t>, </a:t>
            </a:r>
            <a:r>
              <a:rPr lang="en-US" b="0" baseline="0" dirty="0" err="1" smtClean="0">
                <a:solidFill>
                  <a:srgbClr val="FF0000"/>
                </a:solidFill>
              </a:rPr>
              <a:t>đạt</a:t>
            </a:r>
            <a:r>
              <a:rPr lang="en-US" b="0" baseline="0" dirty="0" smtClean="0">
                <a:solidFill>
                  <a:srgbClr val="FF0000"/>
                </a:solidFill>
              </a:rPr>
              <a:t> </a:t>
            </a:r>
            <a:r>
              <a:rPr lang="en-US" b="0" baseline="0" dirty="0" err="1" smtClean="0">
                <a:solidFill>
                  <a:srgbClr val="FF0000"/>
                </a:solidFill>
              </a:rPr>
              <a:t>được</a:t>
            </a:r>
            <a:r>
              <a:rPr lang="en-US" b="0" baseline="0" dirty="0" smtClean="0">
                <a:solidFill>
                  <a:srgbClr val="FF0000"/>
                </a:solidFill>
              </a:rPr>
              <a:t>, </a:t>
            </a:r>
            <a:r>
              <a:rPr lang="en-US" b="0" baseline="0" dirty="0" err="1" smtClean="0">
                <a:solidFill>
                  <a:srgbClr val="FF0000"/>
                </a:solidFill>
              </a:rPr>
              <a:t>tình</a:t>
            </a:r>
            <a:r>
              <a:rPr lang="en-US" b="0" baseline="0" dirty="0" smtClean="0">
                <a:solidFill>
                  <a:srgbClr val="FF0000"/>
                </a:solidFill>
              </a:rPr>
              <a:t> </a:t>
            </a:r>
            <a:r>
              <a:rPr lang="en-US" b="0" baseline="0" dirty="0" err="1" smtClean="0">
                <a:solidFill>
                  <a:srgbClr val="FF0000"/>
                </a:solidFill>
              </a:rPr>
              <a:t>trạng</a:t>
            </a:r>
            <a:r>
              <a:rPr lang="en-US" b="0" baseline="0" dirty="0" smtClean="0">
                <a:solidFill>
                  <a:srgbClr val="FF0000"/>
                </a:solidFill>
              </a:rPr>
              <a:t>, </a:t>
            </a:r>
            <a:r>
              <a:rPr lang="en-US" b="0" baseline="0" dirty="0" err="1" smtClean="0">
                <a:solidFill>
                  <a:srgbClr val="FF0000"/>
                </a:solidFill>
              </a:rPr>
              <a:t>hỗ</a:t>
            </a:r>
            <a:r>
              <a:rPr lang="en-US" b="0" baseline="0" dirty="0" smtClean="0">
                <a:solidFill>
                  <a:srgbClr val="FF0000"/>
                </a:solidFill>
              </a:rPr>
              <a:t> </a:t>
            </a:r>
            <a:r>
              <a:rPr lang="en-US" b="0" baseline="0" dirty="0" err="1" smtClean="0">
                <a:solidFill>
                  <a:srgbClr val="FF0000"/>
                </a:solidFill>
              </a:rPr>
              <a:t>trợ</a:t>
            </a:r>
            <a:r>
              <a:rPr lang="en-US" b="0" baseline="0" dirty="0" smtClean="0">
                <a:solidFill>
                  <a:srgbClr val="FF0000"/>
                </a:solidFill>
              </a:rPr>
              <a:t> hay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output </a:t>
            </a:r>
            <a:r>
              <a:rPr lang="en-US" b="0" baseline="0" dirty="0" err="1" smtClean="0">
                <a:solidFill>
                  <a:srgbClr val="FF0000"/>
                </a:solidFill>
              </a:rPr>
              <a:t>liên</a:t>
            </a:r>
            <a:r>
              <a:rPr lang="en-US" b="0" baseline="0" dirty="0" smtClean="0">
                <a:solidFill>
                  <a:srgbClr val="FF0000"/>
                </a:solidFill>
              </a:rPr>
              <a:t> </a:t>
            </a:r>
            <a:r>
              <a:rPr lang="en-US" b="0" baseline="0" dirty="0" err="1" smtClean="0">
                <a:solidFill>
                  <a:srgbClr val="FF0000"/>
                </a:solidFill>
              </a:rPr>
              <a:t>quan</a:t>
            </a:r>
            <a:r>
              <a:rPr lang="en-US" b="0" baseline="0" dirty="0" smtClean="0">
                <a:solidFill>
                  <a:srgbClr val="FF0000"/>
                </a:solidFill>
              </a:rPr>
              <a:t> </a:t>
            </a:r>
            <a:r>
              <a:rPr lang="en-US" b="0" baseline="0" dirty="0" err="1" smtClean="0">
                <a:solidFill>
                  <a:srgbClr val="FF0000"/>
                </a:solidFill>
              </a:rPr>
              <a:t>đến</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mềm</a:t>
            </a:r>
            <a:r>
              <a:rPr lang="en-US" b="0" baseline="0" dirty="0" smtClean="0">
                <a:solidFill>
                  <a:srgbClr val="FF0000"/>
                </a:solidFill>
              </a:rPr>
              <a:t> </a:t>
            </a:r>
            <a:r>
              <a:rPr lang="en-US" b="0" baseline="0" dirty="0" err="1" smtClean="0">
                <a:solidFill>
                  <a:srgbClr val="FF0000"/>
                </a:solidFill>
              </a:rPr>
              <a:t>và</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cứng</a:t>
            </a:r>
            <a:r>
              <a:rPr lang="en-US" b="0" baseline="0" dirty="0" smtClean="0">
                <a:solidFill>
                  <a:srgbClr val="FF0000"/>
                </a:solidFill>
              </a:rPr>
              <a:t>..</a:t>
            </a:r>
            <a:endParaRPr lang="en-US" b="0" dirty="0" smtClean="0">
              <a:solidFill>
                <a:srgbClr val="FF0000"/>
              </a:solidFill>
            </a:endParaRPr>
          </a:p>
          <a:p>
            <a:endParaRPr lang="en-US" dirty="0" smtClean="0"/>
          </a:p>
          <a:p>
            <a:pPr lvl="1"/>
            <a:r>
              <a:rPr lang="en-US" dirty="0" smtClean="0"/>
              <a:t>Examples</a:t>
            </a:r>
            <a:r>
              <a:rPr lang="en-US" dirty="0" smtClean="0"/>
              <a:t>:</a:t>
            </a:r>
          </a:p>
          <a:p>
            <a:pPr lvl="2"/>
            <a:r>
              <a:rPr lang="en-US" dirty="0" smtClean="0"/>
              <a:t>Process – lessons learned, work </a:t>
            </a:r>
            <a:r>
              <a:rPr lang="en-US" dirty="0" smtClean="0"/>
              <a:t>flow</a:t>
            </a:r>
          </a:p>
          <a:p>
            <a:pPr lvl="2"/>
            <a:r>
              <a:rPr lang="en-US" dirty="0" smtClean="0"/>
              <a:t>Managerial </a:t>
            </a:r>
            <a:r>
              <a:rPr lang="en-US" dirty="0" smtClean="0"/>
              <a:t>– </a:t>
            </a:r>
            <a:r>
              <a:rPr lang="en-US"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như</a:t>
            </a:r>
            <a:r>
              <a:rPr lang="en-US" baseline="0" dirty="0" smtClean="0"/>
              <a:t> chi </a:t>
            </a:r>
            <a:r>
              <a:rPr lang="en-US" baseline="0" dirty="0" err="1" smtClean="0"/>
              <a:t>phí</a:t>
            </a:r>
            <a:r>
              <a:rPr lang="en-US" baseline="0" dirty="0" smtClean="0"/>
              <a:t>, resource, </a:t>
            </a:r>
            <a:r>
              <a:rPr lang="en-US" baseline="0" dirty="0" err="1" smtClean="0"/>
              <a:t>tiến</a:t>
            </a:r>
            <a:r>
              <a:rPr lang="en-US" baseline="0" dirty="0" smtClean="0"/>
              <a:t> </a:t>
            </a:r>
            <a:r>
              <a:rPr lang="en-US" baseline="0" dirty="0" err="1" smtClean="0"/>
              <a:t>độ</a:t>
            </a:r>
            <a:r>
              <a:rPr lang="en-US" baseline="0" dirty="0" smtClean="0"/>
              <a:t>, EV,..</a:t>
            </a:r>
            <a:endParaRPr lang="en-US" dirty="0" smtClean="0"/>
          </a:p>
          <a:p>
            <a:pPr lvl="2"/>
            <a:r>
              <a:rPr lang="en-US" dirty="0" smtClean="0"/>
              <a:t>Engineering </a:t>
            </a:r>
            <a:r>
              <a:rPr lang="en-US" dirty="0" smtClean="0"/>
              <a:t>- </a:t>
            </a:r>
            <a:r>
              <a:rPr lang="en-US" b="1" dirty="0" smtClean="0"/>
              <a:t>drawings</a:t>
            </a:r>
            <a:r>
              <a:rPr lang="en-US" dirty="0" smtClean="0"/>
              <a:t>, documents, source code, </a:t>
            </a:r>
            <a:r>
              <a:rPr lang="en-US" dirty="0" smtClean="0"/>
              <a:t>defects</a:t>
            </a:r>
            <a:endParaRPr lang="en-US" dirty="0" smtClean="0"/>
          </a:p>
          <a:p>
            <a:pPr lvl="2"/>
            <a:r>
              <a:rPr lang="en-US" dirty="0" smtClean="0"/>
              <a:t>Administrative – </a:t>
            </a:r>
            <a:r>
              <a:rPr lang="en-US" dirty="0" err="1" smtClean="0"/>
              <a:t>thông</a:t>
            </a:r>
            <a:r>
              <a:rPr lang="en-US" baseline="0" dirty="0" smtClean="0"/>
              <a:t> tin </a:t>
            </a:r>
            <a:r>
              <a:rPr lang="en-US" baseline="0" dirty="0" err="1" smtClean="0"/>
              <a:t>nhân</a:t>
            </a:r>
            <a:r>
              <a:rPr lang="en-US" baseline="0" dirty="0" smtClean="0"/>
              <a:t> </a:t>
            </a:r>
            <a:r>
              <a:rPr lang="en-US" baseline="0" dirty="0" err="1" smtClean="0"/>
              <a:t>viên</a:t>
            </a:r>
            <a:r>
              <a:rPr lang="en-US" baseline="0" dirty="0" smtClean="0"/>
              <a:t>..</a:t>
            </a:r>
            <a:endParaRPr lang="en-US" dirty="0" smtClean="0"/>
          </a:p>
          <a:p>
            <a:endParaRPr lang="en-US" dirty="0" smtClean="0"/>
          </a:p>
          <a:p>
            <a:r>
              <a:rPr lang="en-US" dirty="0" err="1" smtClean="0"/>
              <a:t>Việc</a:t>
            </a:r>
            <a:r>
              <a:rPr lang="en-US" baseline="0" dirty="0" smtClean="0"/>
              <a:t> </a:t>
            </a:r>
            <a:r>
              <a:rPr lang="en-US" dirty="0" smtClean="0"/>
              <a:t>DM</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song </a:t>
            </a:r>
            <a:r>
              <a:rPr lang="en-US" baseline="0" dirty="0" err="1" smtClean="0"/>
              <a:t>song</a:t>
            </a:r>
            <a:r>
              <a:rPr lang="en-US" baseline="0" dirty="0" smtClean="0"/>
              <a:t> </a:t>
            </a:r>
            <a:r>
              <a:rPr lang="en-US" baseline="0" dirty="0" err="1" smtClean="0"/>
              <a:t>với</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CM</a:t>
            </a:r>
            <a:r>
              <a:rPr lang="vi-VN" dirty="0" smtClean="0"/>
              <a:t>, </a:t>
            </a:r>
            <a:r>
              <a:rPr lang="en-US" dirty="0" err="1" smtClean="0"/>
              <a:t>dưới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dự</a:t>
            </a:r>
            <a:r>
              <a:rPr lang="en-US" baseline="0" dirty="0" smtClean="0"/>
              <a:t> </a:t>
            </a:r>
            <a:r>
              <a:rPr lang="en-US" baseline="0" dirty="0" err="1" smtClean="0"/>
              <a:t>liệu</a:t>
            </a:r>
            <a:r>
              <a:rPr lang="vi-VN" dirty="0" smtClean="0"/>
              <a:t>:</a:t>
            </a:r>
            <a:endParaRPr lang="vi-VN" dirty="0" smtClean="0"/>
          </a:p>
          <a:p>
            <a:endParaRPr lang="vi-VN"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vi-VN" dirty="0" smtClean="0"/>
              <a:t>- Áp dụng chính sách, </a:t>
            </a:r>
            <a:r>
              <a:rPr lang="vi-VN" dirty="0" smtClean="0"/>
              <a:t>thủ </a:t>
            </a:r>
            <a:r>
              <a:rPr lang="vi-VN" dirty="0" smtClean="0"/>
              <a:t>tục xác định và kiểm soát các yêu cầu dữ liệu; bao gồm quy ước đặt </a:t>
            </a:r>
            <a:r>
              <a:rPr lang="vi-VN" dirty="0" smtClean="0"/>
              <a:t>tên</a:t>
            </a:r>
            <a:r>
              <a:rPr lang="en-US" dirty="0" smtClean="0"/>
              <a:t>  </a:t>
            </a:r>
            <a:r>
              <a:rPr lang="en-US" dirty="0" err="1" smtClean="0"/>
              <a:t>như</a:t>
            </a:r>
            <a:r>
              <a:rPr lang="en-US" baseline="0" dirty="0" smtClean="0"/>
              <a:t> </a:t>
            </a:r>
            <a:r>
              <a:rPr lang="en-US" baseline="0" dirty="0" err="1" smtClean="0"/>
              <a:t>trong</a:t>
            </a:r>
            <a:r>
              <a:rPr lang="en-US" baseline="0" dirty="0" smtClean="0"/>
              <a:t> </a:t>
            </a:r>
            <a:r>
              <a:rPr lang="en-US" sz="900" dirty="0" smtClean="0">
                <a:cs typeface="Arial" charset="0"/>
              </a:rPr>
              <a:t>Configuration Identification</a:t>
            </a:r>
            <a:endParaRPr lang="vi-VN" dirty="0" smtClean="0"/>
          </a:p>
          <a:p>
            <a:endParaRPr lang="vi-VN" dirty="0" smtClean="0"/>
          </a:p>
          <a:p>
            <a:r>
              <a:rPr lang="en-US" dirty="0" smtClean="0"/>
              <a:t>- </a:t>
            </a:r>
            <a:r>
              <a:rPr lang="vi-VN" dirty="0" smtClean="0"/>
              <a:t>Đảm </a:t>
            </a:r>
            <a:r>
              <a:rPr lang="vi-VN" dirty="0" smtClean="0"/>
              <a:t>bảo </a:t>
            </a:r>
            <a:r>
              <a:rPr lang="en-US" dirty="0" err="1" smtClean="0"/>
              <a:t>tính</a:t>
            </a:r>
            <a:r>
              <a:rPr lang="en-US" baseline="0" dirty="0" smtClean="0"/>
              <a:t> </a:t>
            </a:r>
            <a:r>
              <a:rPr lang="vi-VN" dirty="0" smtClean="0"/>
              <a:t>đầy </a:t>
            </a:r>
            <a:r>
              <a:rPr lang="vi-VN" dirty="0" smtClean="0"/>
              <a:t>đủ dữ </a:t>
            </a:r>
            <a:r>
              <a:rPr lang="vi-VN" dirty="0" smtClean="0"/>
              <a:t>liệu</a:t>
            </a:r>
            <a:endParaRPr lang="en-US" dirty="0" smtClean="0"/>
          </a:p>
          <a:p>
            <a:endParaRPr lang="vi-VN" dirty="0" smtClean="0"/>
          </a:p>
          <a:p>
            <a:r>
              <a:rPr lang="en-US" dirty="0" smtClean="0"/>
              <a:t>- </a:t>
            </a:r>
            <a:r>
              <a:rPr lang="vi-VN" dirty="0" smtClean="0"/>
              <a:t>Truy </a:t>
            </a:r>
            <a:r>
              <a:rPr lang="vi-VN" dirty="0" smtClean="0"/>
              <a:t>cập, </a:t>
            </a:r>
            <a:r>
              <a:rPr lang="en-US" dirty="0" err="1" smtClean="0"/>
              <a:t>điều</a:t>
            </a:r>
            <a:r>
              <a:rPr lang="en-US" baseline="0" dirty="0" smtClean="0"/>
              <a:t> </a:t>
            </a:r>
            <a:r>
              <a:rPr lang="en-US" baseline="0" dirty="0" err="1" smtClean="0"/>
              <a:t>phối</a:t>
            </a:r>
            <a:r>
              <a:rPr lang="vi-VN" dirty="0" smtClean="0"/>
              <a:t> </a:t>
            </a:r>
            <a:r>
              <a:rPr lang="vi-VN" dirty="0" smtClean="0"/>
              <a:t>dữ liệu </a:t>
            </a:r>
            <a:r>
              <a:rPr lang="en-US" dirty="0" err="1" smtClean="0"/>
              <a:t>của</a:t>
            </a:r>
            <a:r>
              <a:rPr lang="en-US" baseline="0" dirty="0" smtClean="0"/>
              <a:t> </a:t>
            </a:r>
            <a:r>
              <a:rPr lang="vi-VN" dirty="0" smtClean="0"/>
              <a:t>CM </a:t>
            </a:r>
            <a:r>
              <a:rPr lang="vi-VN" dirty="0" smtClean="0"/>
              <a:t>đến </a:t>
            </a:r>
            <a:r>
              <a:rPr lang="en-US" dirty="0" err="1" smtClean="0"/>
              <a:t>nơi</a:t>
            </a:r>
            <a:r>
              <a:rPr lang="vi-VN" dirty="0" smtClean="0"/>
              <a:t> </a:t>
            </a:r>
            <a:r>
              <a:rPr lang="vi-VN" dirty="0" smtClean="0"/>
              <a:t>sử dụng</a:t>
            </a:r>
          </a:p>
          <a:p>
            <a:endParaRPr lang="vi-VN" dirty="0" smtClean="0"/>
          </a:p>
          <a:p>
            <a:r>
              <a:rPr lang="en-US" dirty="0" smtClean="0"/>
              <a:t>-</a:t>
            </a:r>
            <a:r>
              <a:rPr lang="en-US" baseline="0" dirty="0" smtClean="0"/>
              <a:t> </a:t>
            </a:r>
            <a:r>
              <a:rPr lang="vi-VN" dirty="0" smtClean="0"/>
              <a:t>Đảm </a:t>
            </a:r>
            <a:r>
              <a:rPr lang="vi-VN" dirty="0" smtClean="0"/>
              <a:t>bảo tính toàn vẹn và bảo mật dữ </a:t>
            </a:r>
            <a:r>
              <a:rPr lang="vi-VN" dirty="0" smtClean="0"/>
              <a:t>liệu</a:t>
            </a:r>
            <a:r>
              <a:rPr lang="en-US" baseline="0" dirty="0" smtClean="0"/>
              <a:t> </a:t>
            </a:r>
            <a:endParaRPr lang="vi-VN" dirty="0" smtClean="0"/>
          </a:p>
          <a:p>
            <a:endParaRPr lang="vi-VN" dirty="0" smtClean="0"/>
          </a:p>
          <a:p>
            <a:r>
              <a:rPr lang="en-US" dirty="0" smtClean="0"/>
              <a:t>- </a:t>
            </a:r>
            <a:r>
              <a:rPr lang="vi-VN" dirty="0" smtClean="0"/>
              <a:t>Áp dụn</a:t>
            </a:r>
            <a:r>
              <a:rPr lang="en-US" baseline="0" dirty="0" smtClean="0"/>
              <a:t>g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version</a:t>
            </a:r>
            <a:endParaRPr lang="vi-VN" dirty="0" smtClean="0"/>
          </a:p>
          <a:p>
            <a:endParaRPr lang="en-US" dirty="0" smtClean="0"/>
          </a:p>
          <a:p>
            <a:r>
              <a:rPr lang="en-US" dirty="0" smtClean="0"/>
              <a:t>- </a:t>
            </a:r>
            <a:r>
              <a:rPr lang="vi-VN" dirty="0" smtClean="0"/>
              <a:t>Cung </a:t>
            </a:r>
            <a:r>
              <a:rPr lang="vi-VN" dirty="0" smtClean="0"/>
              <a:t>cấp kiểm soát truy cập dữ liệu</a:t>
            </a:r>
          </a:p>
          <a:p>
            <a:endParaRPr lang="vi-VN" dirty="0" smtClean="0"/>
          </a:p>
          <a:p>
            <a:r>
              <a:rPr lang="en-US" dirty="0" smtClean="0"/>
              <a:t>- S</a:t>
            </a:r>
            <a:r>
              <a:rPr lang="vi-VN" dirty="0" smtClean="0"/>
              <a:t>ử </a:t>
            </a:r>
            <a:r>
              <a:rPr lang="vi-VN" dirty="0" smtClean="0"/>
              <a:t>dụng </a:t>
            </a:r>
            <a:r>
              <a:rPr lang="en-US"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vi-VN" dirty="0" smtClean="0"/>
              <a:t>quản </a:t>
            </a:r>
            <a:r>
              <a:rPr lang="vi-VN" dirty="0" smtClean="0"/>
              <a:t>lý sự thay đổi dữ liệu và lưu trữ</a:t>
            </a:r>
          </a:p>
          <a:p>
            <a:endParaRPr lang="vi-VN" dirty="0" smtClean="0"/>
          </a:p>
          <a:p>
            <a:pPr marL="0" indent="0">
              <a:buFontTx/>
              <a:buNone/>
            </a:pPr>
            <a:r>
              <a:rPr lang="en-US" dirty="0" smtClean="0"/>
              <a:t>-</a:t>
            </a:r>
            <a:r>
              <a:rPr lang="en-US" baseline="0" dirty="0" smtClean="0"/>
              <a:t> </a:t>
            </a:r>
            <a:r>
              <a:rPr lang="vi-VN" dirty="0" smtClean="0"/>
              <a:t>Duy </a:t>
            </a:r>
            <a:r>
              <a:rPr lang="vi-VN" dirty="0" smtClean="0"/>
              <a:t>trì các mối quan hệ dữ </a:t>
            </a:r>
            <a:r>
              <a:rPr lang="vi-VN" dirty="0" smtClean="0"/>
              <a:t>liệu</a:t>
            </a:r>
            <a:endParaRPr lang="en-US" dirty="0" smtClean="0"/>
          </a:p>
          <a:p>
            <a:endParaRPr lang="vi-VN" dirty="0" smtClean="0"/>
          </a:p>
          <a:p>
            <a:r>
              <a:rPr lang="en-US" dirty="0" smtClean="0"/>
              <a:t>- </a:t>
            </a:r>
            <a:r>
              <a:rPr lang="vi-VN" dirty="0" smtClean="0"/>
              <a:t>Đảm </a:t>
            </a:r>
            <a:r>
              <a:rPr lang="vi-VN" dirty="0" smtClean="0"/>
              <a:t>bảo </a:t>
            </a:r>
            <a:r>
              <a:rPr lang="en-US" dirty="0" err="1" smtClean="0"/>
              <a:t>việc</a:t>
            </a:r>
            <a:r>
              <a:rPr lang="en-US" baseline="0" dirty="0" smtClean="0"/>
              <a:t> </a:t>
            </a:r>
            <a:r>
              <a:rPr lang="en-US" dirty="0" err="1" smtClean="0"/>
              <a:t>lấy</a:t>
            </a:r>
            <a:r>
              <a:rPr lang="en-US" baseline="0" dirty="0" smtClean="0"/>
              <a:t> </a:t>
            </a:r>
            <a:r>
              <a:rPr lang="vi-VN" dirty="0" smtClean="0"/>
              <a:t>dữ </a:t>
            </a:r>
            <a:r>
              <a:rPr lang="vi-VN" dirty="0" smtClean="0"/>
              <a:t>liệu chính </a:t>
            </a:r>
            <a:r>
              <a:rPr lang="vi-VN" dirty="0" smtClean="0"/>
              <a:t>xác</a:t>
            </a:r>
            <a:endParaRPr lang="vi-VN" dirty="0" smtClean="0"/>
          </a:p>
          <a:p>
            <a:endParaRPr lang="vi-VN" dirty="0" smtClean="0"/>
          </a:p>
          <a:p>
            <a:r>
              <a:rPr lang="en-US" dirty="0" smtClean="0"/>
              <a:t>-</a:t>
            </a:r>
            <a:r>
              <a:rPr lang="en-US" baseline="0" dirty="0" smtClean="0"/>
              <a:t> …</a:t>
            </a:r>
            <a:endParaRPr lang="en-US" dirty="0" smtClean="0"/>
          </a:p>
          <a:p>
            <a:endParaRPr lang="vi-V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68891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thì</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có</a:t>
            </a:r>
            <a:r>
              <a:rPr lang="en-US" baseline="0" dirty="0" smtClean="0"/>
              <a:t> 1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để</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những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endParaRPr lang="en-US" dirty="0" smtClean="0"/>
          </a:p>
          <a:p>
            <a:r>
              <a:rPr lang="en-US" dirty="0" err="1" smtClean="0"/>
              <a:t>Dưới</a:t>
            </a:r>
            <a:r>
              <a:rPr lang="en-US" baseline="0" dirty="0" smtClean="0"/>
              <a:t> </a:t>
            </a:r>
            <a:r>
              <a:rPr lang="en-US" baseline="0" dirty="0" err="1" smtClean="0"/>
              <a:t>đ</a:t>
            </a:r>
            <a:r>
              <a:rPr lang="en-US" dirty="0" err="1" smtClean="0"/>
              <a:t>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khi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họ</a:t>
            </a:r>
            <a:r>
              <a:rPr lang="en-US" baseline="0" dirty="0" smtClean="0"/>
              <a:t>:</a:t>
            </a:r>
          </a:p>
          <a:p>
            <a:r>
              <a:rPr lang="en-US" baseline="0" dirty="0" smtClean="0"/>
              <a:t>     +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Configuration items</a:t>
            </a:r>
          </a:p>
          <a:p>
            <a:r>
              <a:rPr lang="en-US" baseline="0" dirty="0" smtClean="0"/>
              <a:t>     + </a:t>
            </a:r>
            <a:r>
              <a:rPr lang="en-US" baseline="0" dirty="0" err="1" smtClean="0"/>
              <a:t>Giữ</a:t>
            </a:r>
            <a:r>
              <a:rPr lang="en-US" baseline="0" dirty="0" smtClean="0"/>
              <a:t> </a:t>
            </a:r>
            <a:r>
              <a:rPr lang="en-US" baseline="0" dirty="0" err="1" smtClean="0"/>
              <a:t>những</a:t>
            </a:r>
            <a:r>
              <a:rPr lang="en-US" baseline="0" dirty="0" smtClean="0"/>
              <a:t> </a:t>
            </a:r>
            <a:r>
              <a:rPr lang="en-US" baseline="0" dirty="0" err="1" smtClean="0"/>
              <a:t>quyền</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a:t>
            </a:r>
            <a:r>
              <a:rPr lang="en-US" baseline="0" dirty="0" err="1" smtClean="0"/>
              <a:t>thư</a:t>
            </a:r>
            <a:r>
              <a:rPr lang="en-US" baseline="0" dirty="0" smtClean="0"/>
              <a:t> </a:t>
            </a:r>
            <a:r>
              <a:rPr lang="en-US" baseline="0" dirty="0" err="1" smtClean="0"/>
              <a:t>viện</a:t>
            </a:r>
            <a:endParaRPr lang="en-US" baseline="0" dirty="0" smtClean="0"/>
          </a:p>
          <a:p>
            <a:r>
              <a:rPr lang="en-US" baseline="0" dirty="0" smtClean="0"/>
              <a:t>     +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của</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baseline </a:t>
            </a:r>
            <a:r>
              <a:rPr lang="en-US" baseline="0" dirty="0" err="1" smtClean="0"/>
              <a:t>trong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vi-VN" dirty="0" smtClean="0"/>
          </a:p>
          <a:p>
            <a:endParaRPr lang="vi-VN" dirty="0" smtClean="0"/>
          </a:p>
          <a:p>
            <a:pPr marL="171450" indent="-171450">
              <a:buFontTx/>
              <a:buChar char="-"/>
            </a:pP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nơi</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an </a:t>
            </a:r>
            <a:r>
              <a:rPr lang="en-US" baseline="0" dirty="0" err="1" smtClean="0"/>
              <a:t>toàn</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đội</a:t>
            </a:r>
            <a:r>
              <a:rPr lang="en-US" baseline="0" dirty="0" smtClean="0"/>
              <a:t> </a:t>
            </a:r>
            <a:r>
              <a:rPr lang="en-US" baseline="0" dirty="0" err="1" smtClean="0"/>
              <a:t>ngũ</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nhà</a:t>
            </a:r>
            <a:r>
              <a:rPr lang="en-US" baseline="0" dirty="0" smtClean="0"/>
              <a:t> </a:t>
            </a:r>
            <a:r>
              <a:rPr lang="en-US" baseline="0" dirty="0" err="1" smtClean="0"/>
              <a:t>thầu</a:t>
            </a:r>
            <a:r>
              <a:rPr lang="en-US" baseline="0" dirty="0" smtClean="0"/>
              <a:t>, hay </a:t>
            </a:r>
            <a:r>
              <a:rPr lang="en-US" baseline="0" dirty="0" err="1" smtClean="0"/>
              <a:t>là</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a:t>
            </a:r>
          </a:p>
          <a:p>
            <a:pPr marL="171450" indent="-171450">
              <a:buFontTx/>
              <a:buChar char="-"/>
            </a:pP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nên</a:t>
            </a:r>
            <a:r>
              <a:rPr lang="en-US" baseline="0" dirty="0" smtClean="0"/>
              <a:t> </a:t>
            </a:r>
            <a:r>
              <a:rPr lang="en-US" baseline="0" dirty="0" err="1" smtClean="0"/>
              <a:t>được</a:t>
            </a:r>
            <a:r>
              <a:rPr lang="en-US" baseline="0" dirty="0" smtClean="0"/>
              <a:t> </a:t>
            </a:r>
            <a:r>
              <a:rPr lang="en-US" baseline="0" dirty="0" err="1" smtClean="0"/>
              <a:t>chứa</a:t>
            </a:r>
            <a:r>
              <a:rPr lang="en-US" baseline="0" dirty="0" smtClean="0"/>
              <a:t>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viên</a:t>
            </a:r>
            <a:r>
              <a:rPr lang="en-US" baseline="0" dirty="0" smtClean="0"/>
              <a:t> </a:t>
            </a:r>
            <a:r>
              <a:rPr lang="en-US" baseline="0" dirty="0" err="1" smtClean="0"/>
              <a:t>bao</a:t>
            </a:r>
            <a:r>
              <a:rPr lang="en-US" baseline="0" dirty="0" smtClean="0"/>
              <a:t> </a:t>
            </a:r>
            <a:r>
              <a:rPr lang="en-US" baseline="0" dirty="0" err="1" smtClean="0"/>
              <a:t>gồm</a:t>
            </a:r>
            <a:endParaRPr lang="en-US" baseline="0" dirty="0" smtClean="0"/>
          </a:p>
          <a:p>
            <a:pPr marL="0" indent="0">
              <a:buFontTx/>
              <a:buNone/>
            </a:pPr>
            <a:r>
              <a:rPr lang="en-US" baseline="0" dirty="0" smtClean="0"/>
              <a:t>      +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version,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đặt</a:t>
            </a:r>
            <a:r>
              <a:rPr lang="en-US" baseline="0" dirty="0" smtClean="0"/>
              <a:t> </a:t>
            </a:r>
            <a:r>
              <a:rPr lang="en-US" baseline="0" dirty="0" err="1" smtClean="0"/>
              <a:t>tên</a:t>
            </a:r>
            <a:endParaRPr lang="en-US" baseline="0" dirty="0" smtClean="0"/>
          </a:p>
          <a:p>
            <a:pPr marL="0" indent="0">
              <a:buFontTx/>
              <a:buNone/>
            </a:pPr>
            <a:r>
              <a:rPr lang="en-US" baseline="0" dirty="0" smtClean="0"/>
              <a:t>      + </a:t>
            </a:r>
            <a:r>
              <a:rPr lang="en-US" baseline="0" dirty="0" err="1" smtClean="0"/>
              <a:t>Tình</a:t>
            </a:r>
            <a:r>
              <a:rPr lang="en-US" baseline="0" dirty="0" smtClean="0"/>
              <a:t> </a:t>
            </a:r>
            <a:r>
              <a:rPr lang="en-US" baseline="0" dirty="0" err="1" smtClean="0"/>
              <a:t>trạng</a:t>
            </a:r>
            <a:r>
              <a:rPr lang="en-US" baseline="0" dirty="0" smtClean="0"/>
              <a:t> baseline</a:t>
            </a:r>
          </a:p>
          <a:p>
            <a:pPr marL="0" indent="0">
              <a:buFontTx/>
              <a:buNone/>
            </a:pPr>
            <a:r>
              <a:rPr lang="en-US" baseline="0" dirty="0" smtClean="0"/>
              <a:t>      +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tài</a:t>
            </a:r>
            <a:r>
              <a:rPr lang="en-US" baseline="0" dirty="0" smtClean="0"/>
              <a:t> </a:t>
            </a:r>
            <a:r>
              <a:rPr lang="en-US" baseline="0" dirty="0" err="1" smtClean="0"/>
              <a:t>liệu</a:t>
            </a:r>
            <a:endParaRPr lang="en-US" baseline="0" dirty="0" smtClean="0"/>
          </a:p>
          <a:p>
            <a:pPr marL="0" indent="0">
              <a:buFontTx/>
              <a:buNone/>
            </a:pPr>
            <a:r>
              <a:rPr lang="en-US" baseline="0" dirty="0" smtClean="0"/>
              <a:t>      +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thư</a:t>
            </a:r>
            <a:r>
              <a:rPr lang="en-US" baseline="0" dirty="0" smtClean="0"/>
              <a:t> </a:t>
            </a:r>
            <a:r>
              <a:rPr lang="en-US" baseline="0" dirty="0" err="1" smtClean="0"/>
              <a:t>viên</a:t>
            </a:r>
            <a:endParaRPr lang="en-US" baseline="0" dirty="0" smtClean="0"/>
          </a:p>
          <a:p>
            <a:pPr marL="0" indent="0">
              <a:buFontTx/>
              <a:buNone/>
            </a:pPr>
            <a:endParaRPr lang="en-US" baseline="0" dirty="0" smtClean="0"/>
          </a:p>
          <a:p>
            <a:pPr marL="0" indent="0">
              <a:buFontTx/>
              <a:buNone/>
            </a:pP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ý </a:t>
            </a:r>
            <a:r>
              <a:rPr lang="en-US" baseline="0" dirty="0" err="1" smtClean="0"/>
              <a:t>niệm</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55183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Cuối</a:t>
            </a:r>
            <a:r>
              <a:rPr lang="en-US" baseline="0" dirty="0" smtClean="0"/>
              <a:t> </a:t>
            </a:r>
            <a:r>
              <a:rPr lang="en-US" baseline="0" dirty="0" err="1" smtClean="0"/>
              <a:t>cùng</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tổng</a:t>
            </a:r>
            <a:r>
              <a:rPr lang="en-US" baseline="0" dirty="0" smtClean="0"/>
              <a:t> </a:t>
            </a:r>
            <a:r>
              <a:rPr lang="en-US" baseline="0" dirty="0" err="1" smtClean="0"/>
              <a:t>kết</a:t>
            </a:r>
            <a:r>
              <a:rPr lang="en-US" baseline="0" dirty="0" smtClean="0"/>
              <a:t> </a:t>
            </a:r>
            <a:r>
              <a:rPr lang="en-US" baseline="0" dirty="0" err="1" smtClean="0"/>
              <a:t>một</a:t>
            </a:r>
            <a:r>
              <a:rPr lang="en-US" baseline="0" dirty="0" smtClean="0"/>
              <a:t> </a:t>
            </a:r>
            <a:r>
              <a:rPr lang="en-US" baseline="0" dirty="0" err="1" smtClean="0"/>
              <a:t>vài</a:t>
            </a:r>
            <a:r>
              <a:rPr lang="en-US" baseline="0" dirty="0" smtClean="0"/>
              <a:t> ý:</a:t>
            </a:r>
          </a:p>
          <a:p>
            <a:endParaRPr lang="en-US" baseline="0" dirty="0" smtClean="0"/>
          </a:p>
          <a:p>
            <a:r>
              <a:rPr lang="en-US" baseline="0" dirty="0" smtClean="0"/>
              <a:t>- Frist,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khả</a:t>
            </a:r>
            <a:r>
              <a:rPr lang="en-US" baseline="0" dirty="0" smtClean="0"/>
              <a:t> </a:t>
            </a:r>
            <a:r>
              <a:rPr lang="en-US" baseline="0" dirty="0" err="1" smtClean="0"/>
              <a:t>thi</a:t>
            </a:r>
            <a:endParaRPr lang="en-US" baseline="0" dirty="0" smtClean="0"/>
          </a:p>
          <a:p>
            <a:r>
              <a:rPr lang="en-US" baseline="0" dirty="0" smtClean="0"/>
              <a:t>    + </a:t>
            </a:r>
            <a:r>
              <a:rPr lang="en-US" baseline="0" dirty="0" err="1" smtClean="0"/>
              <a:t>Giảm</a:t>
            </a:r>
            <a:r>
              <a:rPr lang="en-US" baseline="0" dirty="0" smtClean="0"/>
              <a:t> </a:t>
            </a:r>
            <a:r>
              <a:rPr lang="en-US" baseline="0" dirty="0" err="1" smtClean="0"/>
              <a:t>thiểu</a:t>
            </a:r>
            <a:r>
              <a:rPr lang="en-US" baseline="0" dirty="0" smtClean="0"/>
              <a:t> </a:t>
            </a:r>
            <a:r>
              <a:rPr lang="en-US" baseline="0" dirty="0" err="1" smtClean="0"/>
              <a:t>rủi</a:t>
            </a:r>
            <a:r>
              <a:rPr lang="en-US" baseline="0" dirty="0" smtClean="0"/>
              <a:t> </a:t>
            </a:r>
            <a:r>
              <a:rPr lang="en-US" baseline="0" dirty="0" err="1" smtClean="0"/>
              <a:t>ro</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về</a:t>
            </a:r>
            <a:r>
              <a:rPr lang="en-US" baseline="0" dirty="0" smtClean="0"/>
              <a:t> baseline</a:t>
            </a:r>
          </a:p>
          <a:p>
            <a:endParaRPr lang="en-US" baseline="0" dirty="0" smtClean="0"/>
          </a:p>
          <a:p>
            <a:r>
              <a:rPr lang="en-US" baseline="0" dirty="0" err="1" smtClean="0"/>
              <a:t>Và</a:t>
            </a:r>
            <a:r>
              <a:rPr lang="en-US" baseline="0" dirty="0" smtClean="0"/>
              <a:t> </a:t>
            </a:r>
            <a:r>
              <a:rPr lang="en-US" baseline="0" dirty="0" err="1" smtClean="0"/>
              <a:t>trong</a:t>
            </a:r>
            <a:r>
              <a:rPr lang="en-US" baseline="0" dirty="0" smtClean="0"/>
              <a:t> CM </a:t>
            </a:r>
            <a:r>
              <a:rPr lang="en-US" baseline="0" dirty="0" err="1" smtClean="0"/>
              <a:t>sẽ</a:t>
            </a:r>
            <a:r>
              <a:rPr lang="en-US" baseline="0" dirty="0" smtClean="0"/>
              <a:t> </a:t>
            </a:r>
            <a:r>
              <a:rPr lang="en-US" baseline="0" dirty="0" err="1" smtClean="0"/>
              <a:t>gồm</a:t>
            </a:r>
            <a:r>
              <a:rPr lang="en-US" baseline="0" dirty="0" smtClean="0"/>
              <a:t> 6 </a:t>
            </a:r>
            <a:r>
              <a:rPr lang="en-US" baseline="0" dirty="0" err="1" smtClean="0"/>
              <a:t>mảng</a:t>
            </a:r>
            <a:r>
              <a:rPr lang="en-US" baseline="0" dirty="0" smtClean="0"/>
              <a:t> </a:t>
            </a:r>
            <a:r>
              <a:rPr lang="en-US" baseline="0" dirty="0" err="1" smtClean="0"/>
              <a:t>chính</a:t>
            </a:r>
            <a:r>
              <a:rPr lang="en-US" baseline="0" dirty="0" smtClean="0"/>
              <a:t>: </a:t>
            </a:r>
          </a:p>
          <a:p>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lên</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err="1" smtClean="0"/>
              <a:t>Và</a:t>
            </a:r>
            <a:r>
              <a:rPr lang="en-US" baseline="0" dirty="0" smtClean="0"/>
              <a:t> CM </a:t>
            </a:r>
            <a:r>
              <a:rPr lang="en-US" baseline="0" dirty="0" err="1" smtClean="0"/>
              <a:t>tạo</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chi </a:t>
            </a:r>
            <a:r>
              <a:rPr lang="en-US" baseline="0" dirty="0" err="1" smtClean="0"/>
              <a:t>phí</a:t>
            </a:r>
            <a:r>
              <a:rPr lang="en-US" baseline="0" dirty="0" smtClean="0"/>
              <a:t>, </a:t>
            </a:r>
            <a:r>
              <a:rPr lang="en-US" baseline="0" dirty="0" err="1" smtClean="0"/>
              <a:t>lịch</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63635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98442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34</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1/6/2014 10:46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1/6/2014 10:46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a:t>
            </a:r>
            <a:r>
              <a:rPr lang="vi-VN" dirty="0" err="1" smtClean="0"/>
              <a:t>và</a:t>
            </a:r>
            <a:r>
              <a:rPr lang="vi-VN" dirty="0" smtClean="0"/>
              <a:t> </a:t>
            </a:r>
            <a:r>
              <a:rPr lang="vi-VN" dirty="0" err="1" smtClean="0"/>
              <a:t>kiểm</a:t>
            </a:r>
            <a:r>
              <a:rPr lang="vi-VN" dirty="0" smtClean="0"/>
              <a:t> tra </a:t>
            </a:r>
            <a:r>
              <a:rPr lang="vi-VN" dirty="0" err="1" smtClean="0"/>
              <a:t>cấu</a:t>
            </a:r>
            <a:r>
              <a:rPr lang="vi-VN" dirty="0" smtClean="0"/>
              <a:t> </a:t>
            </a:r>
            <a:r>
              <a:rPr lang="vi-VN" dirty="0" err="1" smtClean="0"/>
              <a:t>hình</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đảm</a:t>
            </a:r>
            <a:r>
              <a:rPr lang="vi-VN" dirty="0" smtClean="0"/>
              <a:t> </a:t>
            </a:r>
            <a:r>
              <a:rPr lang="vi-VN" dirty="0" err="1" smtClean="0"/>
              <a:t>bảo</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đáp</a:t>
            </a:r>
            <a:r>
              <a:rPr lang="vi-VN" dirty="0" smtClean="0"/>
              <a:t> </a:t>
            </a:r>
            <a:r>
              <a:rPr lang="vi-VN" dirty="0" err="1" smtClean="0"/>
              <a:t>ứng</a:t>
            </a:r>
            <a:r>
              <a:rPr lang="vi-VN" dirty="0" smtClean="0"/>
              <a:t> yêu </a:t>
            </a:r>
            <a:r>
              <a:rPr lang="vi-VN" dirty="0" err="1" smtClean="0"/>
              <a:t>cầu</a:t>
            </a:r>
            <a:r>
              <a:rPr lang="vi-VN" dirty="0" smtClean="0"/>
              <a:t> , tiêu </a:t>
            </a:r>
            <a:r>
              <a:rPr lang="vi-VN" dirty="0" err="1" smtClean="0"/>
              <a:t>chuẩn</a:t>
            </a:r>
            <a:r>
              <a:rPr lang="vi-VN" dirty="0" smtClean="0"/>
              <a:t>, </a:t>
            </a:r>
            <a:r>
              <a:rPr lang="vi-VN" dirty="0" err="1" smtClean="0"/>
              <a:t>và</a:t>
            </a:r>
            <a:r>
              <a:rPr lang="vi-VN" dirty="0" smtClean="0"/>
              <a:t> </a:t>
            </a:r>
            <a:r>
              <a:rPr lang="vi-VN" dirty="0" err="1" smtClean="0"/>
              <a:t>thỏa</a:t>
            </a:r>
            <a:r>
              <a:rPr lang="vi-VN" dirty="0" smtClean="0"/>
              <a:t> </a:t>
            </a:r>
            <a:r>
              <a:rPr lang="vi-VN" dirty="0" err="1" smtClean="0"/>
              <a:t>thuận</a:t>
            </a:r>
            <a:r>
              <a:rPr lang="vi-VN" dirty="0" smtClean="0"/>
              <a:t> </a:t>
            </a:r>
            <a:r>
              <a:rPr lang="vi-VN" dirty="0" err="1" smtClean="0"/>
              <a:t>đã</a:t>
            </a:r>
            <a:r>
              <a:rPr lang="vi-VN" dirty="0" smtClean="0"/>
              <a:t> </a:t>
            </a:r>
            <a:r>
              <a:rPr lang="vi-VN" dirty="0" err="1" smtClean="0"/>
              <a:t>thiết</a:t>
            </a:r>
            <a:r>
              <a:rPr lang="vi-VN" dirty="0" smtClean="0"/>
              <a:t> </a:t>
            </a:r>
            <a:r>
              <a:rPr lang="vi-VN" dirty="0" err="1" smtClean="0"/>
              <a:t>lập</a:t>
            </a:r>
            <a:endParaRPr lang="vi-VN" dirty="0" smtClean="0"/>
          </a:p>
          <a:p>
            <a:r>
              <a:rPr lang="vi-VN" dirty="0" err="1" smtClean="0"/>
              <a:t>Xác</a:t>
            </a:r>
            <a:r>
              <a:rPr lang="vi-VN" dirty="0" smtClean="0"/>
              <a:t> minh </a:t>
            </a:r>
            <a:r>
              <a:rPr lang="vi-VN" dirty="0" err="1" smtClean="0"/>
              <a:t>rằng</a:t>
            </a:r>
            <a:r>
              <a:rPr lang="vi-VN" dirty="0" smtClean="0"/>
              <a:t> </a:t>
            </a:r>
            <a:r>
              <a:rPr lang="vi-VN" dirty="0" err="1" smtClean="0"/>
              <a:t>các</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phần</a:t>
            </a:r>
            <a:r>
              <a:rPr lang="vi-VN" dirty="0" smtClean="0"/>
              <a:t> </a:t>
            </a:r>
            <a:r>
              <a:rPr lang="vi-VN" dirty="0" err="1" smtClean="0"/>
              <a:t>mềm</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sản</a:t>
            </a:r>
            <a:r>
              <a:rPr lang="vi-VN" dirty="0" smtClean="0"/>
              <a:t> </a:t>
            </a:r>
            <a:r>
              <a:rPr lang="vi-VN" dirty="0" err="1" smtClean="0"/>
              <a:t>xuất</a:t>
            </a:r>
            <a:r>
              <a:rPr lang="vi-VN" dirty="0" smtClean="0"/>
              <a:t> </a:t>
            </a:r>
            <a:r>
              <a:rPr lang="vi-VN" dirty="0" err="1" smtClean="0"/>
              <a:t>một</a:t>
            </a:r>
            <a:r>
              <a:rPr lang="vi-VN" dirty="0" smtClean="0"/>
              <a:t> </a:t>
            </a:r>
            <a:r>
              <a:rPr lang="vi-VN" dirty="0" err="1" smtClean="0"/>
              <a:t>cách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và</a:t>
            </a:r>
            <a:r>
              <a:rPr lang="vi-VN" dirty="0" smtClean="0"/>
              <a:t> </a:t>
            </a:r>
            <a:r>
              <a:rPr lang="vi-VN" dirty="0" err="1" smtClean="0"/>
              <a:t>tất</a:t>
            </a:r>
            <a:r>
              <a:rPr lang="vi-VN" dirty="0" smtClean="0"/>
              <a:t> </a:t>
            </a:r>
            <a:r>
              <a:rPr lang="vi-VN" dirty="0" err="1" smtClean="0"/>
              <a:t>cả</a:t>
            </a:r>
            <a:r>
              <a:rPr lang="vi-VN" dirty="0" smtClean="0"/>
              <a:t> </a:t>
            </a:r>
            <a:r>
              <a:rPr lang="vi-VN" dirty="0" err="1" smtClean="0"/>
              <a:t>các</a:t>
            </a:r>
            <a:r>
              <a:rPr lang="vi-VN" dirty="0" smtClean="0"/>
              <a:t> yêu </a:t>
            </a:r>
            <a:r>
              <a:rPr lang="vi-VN" dirty="0" err="1" smtClean="0"/>
              <a:t>cầu</a:t>
            </a:r>
            <a:r>
              <a:rPr lang="vi-VN" dirty="0" smtClean="0"/>
              <a:t> thay </a:t>
            </a:r>
            <a:r>
              <a:rPr lang="vi-VN" dirty="0" err="1" smtClean="0"/>
              <a:t>đổi</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giải</a:t>
            </a:r>
            <a:r>
              <a:rPr lang="vi-VN" dirty="0" smtClean="0"/>
              <a:t> </a:t>
            </a:r>
            <a:r>
              <a:rPr lang="vi-VN" dirty="0" err="1" smtClean="0"/>
              <a:t>quyết</a:t>
            </a:r>
            <a:endParaRPr lang="vi-VN" dirty="0" smtClean="0"/>
          </a:p>
          <a:p>
            <a:r>
              <a:rPr lang="vi-VN" dirty="0" err="1" smtClean="0"/>
              <a:t>Kiểm</a:t>
            </a:r>
            <a:r>
              <a:rPr lang="vi-VN" dirty="0" smtClean="0"/>
              <a:t> tra </a:t>
            </a:r>
            <a:r>
              <a:rPr lang="vi-VN" dirty="0" err="1" smtClean="0"/>
              <a:t>đảm</a:t>
            </a:r>
            <a:r>
              <a:rPr lang="vi-VN" dirty="0" smtClean="0"/>
              <a:t> </a:t>
            </a:r>
            <a:r>
              <a:rPr lang="vi-VN" dirty="0" err="1" smtClean="0"/>
              <a:t>bảo</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phù</a:t>
            </a:r>
            <a:r>
              <a:rPr lang="vi-VN" dirty="0" smtClean="0"/>
              <a:t> </a:t>
            </a:r>
            <a:r>
              <a:rPr lang="vi-VN" dirty="0" err="1" smtClean="0"/>
              <a:t>hợp</a:t>
            </a:r>
            <a:r>
              <a:rPr lang="vi-VN" dirty="0" smtClean="0"/>
              <a:t> </a:t>
            </a:r>
            <a:r>
              <a:rPr lang="vi-VN" dirty="0" err="1" smtClean="0"/>
              <a:t>với</a:t>
            </a:r>
            <a:r>
              <a:rPr lang="vi-VN" dirty="0" smtClean="0"/>
              <a:t> </a:t>
            </a:r>
            <a:r>
              <a:rPr lang="vi-VN" dirty="0" err="1" smtClean="0"/>
              <a:t>sản</a:t>
            </a:r>
            <a:r>
              <a:rPr lang="vi-VN" dirty="0" smtClean="0"/>
              <a:t> </a:t>
            </a:r>
            <a:r>
              <a:rPr lang="vi-VN" dirty="0" err="1" smtClean="0"/>
              <a:t>phẩm</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Thực</a:t>
            </a:r>
            <a:r>
              <a:rPr lang="vi-VN" dirty="0" smtClean="0"/>
              <a:t> </a:t>
            </a:r>
            <a:r>
              <a:rPr lang="vi-VN" dirty="0" err="1" smtClean="0"/>
              <a:t>hiện</a:t>
            </a:r>
            <a:r>
              <a:rPr lang="vi-VN" dirty="0" smtClean="0"/>
              <a:t> </a:t>
            </a:r>
            <a:r>
              <a:rPr lang="vi-VN" dirty="0" err="1" smtClean="0"/>
              <a:t>từng</a:t>
            </a:r>
            <a:r>
              <a:rPr lang="vi-VN" dirty="0" smtClean="0"/>
              <a:t> </a:t>
            </a:r>
            <a:r>
              <a:rPr lang="vi-VN" dirty="0" err="1" smtClean="0"/>
              <a:t>bước</a:t>
            </a:r>
            <a:r>
              <a:rPr lang="vi-VN" dirty="0" smtClean="0"/>
              <a:t>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sẵn</a:t>
            </a:r>
            <a:r>
              <a:rPr lang="vi-VN" dirty="0" smtClean="0"/>
              <a:t> </a:t>
            </a:r>
            <a:r>
              <a:rPr lang="vi-VN" dirty="0" err="1" smtClean="0"/>
              <a:t>sàng</a:t>
            </a:r>
            <a:r>
              <a:rPr lang="vi-VN" dirty="0" smtClean="0"/>
              <a:t> </a:t>
            </a:r>
            <a:r>
              <a:rPr lang="vi-VN" dirty="0" err="1" smtClean="0"/>
              <a:t>để</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bước</a:t>
            </a:r>
            <a:r>
              <a:rPr lang="vi-VN" dirty="0" smtClean="0"/>
              <a:t> </a:t>
            </a:r>
            <a:r>
              <a:rPr lang="vi-VN" dirty="0" err="1" smtClean="0"/>
              <a:t>tiếp</a:t>
            </a:r>
            <a:r>
              <a:rPr lang="vi-VN" dirty="0" smtClean="0"/>
              <a:t> theo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95482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yêu </a:t>
            </a:r>
            <a:r>
              <a:rPr lang="vi-VN" dirty="0" err="1" smtClean="0"/>
              <a:t>cầu</a:t>
            </a:r>
            <a:r>
              <a:rPr lang="vi-VN" dirty="0" smtClean="0"/>
              <a:t> </a:t>
            </a:r>
            <a:r>
              <a:rPr lang="vi-VN" dirty="0" err="1" smtClean="0"/>
              <a:t>và</a:t>
            </a:r>
            <a:r>
              <a:rPr lang="vi-VN" dirty="0" smtClean="0"/>
              <a:t> </a:t>
            </a:r>
            <a:r>
              <a:rPr lang="vi-VN" dirty="0" err="1" smtClean="0"/>
              <a:t>tính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của</a:t>
            </a:r>
            <a:r>
              <a:rPr lang="vi-VN" dirty="0" smtClean="0"/>
              <a:t> </a:t>
            </a:r>
            <a:r>
              <a:rPr lang="vi-VN" dirty="0" err="1" smtClean="0"/>
              <a:t>các</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việc</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a:t>
            </a:r>
            <a:r>
              <a:rPr lang="vi-VN" dirty="0" err="1" smtClean="0"/>
              <a:t>được</a:t>
            </a:r>
            <a:r>
              <a:rPr lang="vi-VN" dirty="0" smtClean="0"/>
              <a:t> phê </a:t>
            </a:r>
            <a:r>
              <a:rPr lang="vi-VN" dirty="0" err="1" smtClean="0"/>
              <a:t>duyệt</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Thẩm</a:t>
            </a:r>
            <a:r>
              <a:rPr lang="vi-VN" dirty="0" smtClean="0"/>
              <a:t> </a:t>
            </a:r>
            <a:r>
              <a:rPr lang="vi-VN" dirty="0" err="1" smtClean="0"/>
              <a:t>định</a:t>
            </a:r>
            <a:r>
              <a:rPr lang="vi-VN" dirty="0" smtClean="0"/>
              <a:t> </a:t>
            </a:r>
            <a:r>
              <a:rPr lang="vi-VN" dirty="0" err="1" smtClean="0"/>
              <a:t>hình</a:t>
            </a:r>
            <a:r>
              <a:rPr lang="vi-VN" dirty="0" smtClean="0"/>
              <a:t> </a:t>
            </a:r>
            <a:r>
              <a:rPr lang="vi-VN" dirty="0" err="1" smtClean="0"/>
              <a:t>thức</a:t>
            </a:r>
            <a:r>
              <a:rPr lang="vi-VN" dirty="0" smtClean="0"/>
              <a:t> </a:t>
            </a:r>
            <a:r>
              <a:rPr lang="vi-VN" dirty="0" err="1" smtClean="0"/>
              <a:t>đặc</a:t>
            </a:r>
            <a:r>
              <a:rPr lang="vi-VN" dirty="0" smtClean="0"/>
              <a:t> </a:t>
            </a:r>
            <a:r>
              <a:rPr lang="vi-VN" dirty="0" err="1" smtClean="0"/>
              <a:t>điểm</a:t>
            </a:r>
            <a:r>
              <a:rPr lang="vi-VN" dirty="0" smtClean="0"/>
              <a:t> </a:t>
            </a:r>
            <a:r>
              <a:rPr lang="vi-VN" dirty="0" err="1" smtClean="0"/>
              <a:t>chức</a:t>
            </a:r>
            <a:r>
              <a:rPr lang="vi-VN" dirty="0" smtClean="0"/>
              <a:t> năng </a:t>
            </a:r>
            <a:r>
              <a:rPr lang="vi-VN" dirty="0" err="1" smtClean="0"/>
              <a:t>của</a:t>
            </a:r>
            <a:r>
              <a:rPr lang="vi-VN" dirty="0" smtClean="0"/>
              <a:t> CI </a:t>
            </a:r>
            <a:r>
              <a:rPr lang="vi-VN" dirty="0" err="1" smtClean="0"/>
              <a:t>trước</a:t>
            </a:r>
            <a:r>
              <a:rPr lang="vi-VN" dirty="0" smtClean="0"/>
              <a:t> khi </a:t>
            </a:r>
            <a:r>
              <a:rPr lang="vi-VN" dirty="0" err="1" smtClean="0"/>
              <a:t>chấp</a:t>
            </a:r>
            <a:r>
              <a:rPr lang="vi-VN" dirty="0" smtClean="0"/>
              <a:t> </a:t>
            </a:r>
            <a:r>
              <a:rPr lang="vi-VN" dirty="0" err="1" smtClean="0"/>
              <a:t>nhận</a:t>
            </a:r>
            <a:endParaRPr lang="vi-VN" dirty="0" smtClean="0"/>
          </a:p>
          <a:p>
            <a:r>
              <a:rPr lang="vi-VN" dirty="0" err="1" smtClean="0"/>
              <a:t>Xác</a:t>
            </a:r>
            <a:r>
              <a:rPr lang="vi-VN" dirty="0" smtClean="0"/>
              <a:t> minh </a:t>
            </a:r>
            <a:r>
              <a:rPr lang="vi-VN" dirty="0" err="1" smtClean="0"/>
              <a:t>các</a:t>
            </a:r>
            <a:r>
              <a:rPr lang="vi-VN" dirty="0" smtClean="0"/>
              <a:t> yêu </a:t>
            </a:r>
            <a:r>
              <a:rPr lang="vi-VN" dirty="0" err="1" smtClean="0"/>
              <a:t>cầu</a:t>
            </a:r>
            <a:r>
              <a:rPr lang="vi-VN" dirty="0" smtClean="0"/>
              <a:t> thông qua </a:t>
            </a:r>
            <a:r>
              <a:rPr lang="vi-VN" dirty="0" err="1" smtClean="0"/>
              <a:t>tài</a:t>
            </a:r>
            <a:r>
              <a:rPr lang="vi-VN" dirty="0" smtClean="0"/>
              <a:t> </a:t>
            </a:r>
            <a:r>
              <a:rPr lang="vi-VN" dirty="0" err="1" smtClean="0"/>
              <a:t>liệu</a:t>
            </a:r>
            <a:r>
              <a:rPr lang="vi-VN" dirty="0" smtClean="0"/>
              <a:t> </a:t>
            </a:r>
            <a:r>
              <a:rPr lang="vi-VN" dirty="0" err="1" smtClean="0"/>
              <a:t>hướng</a:t>
            </a:r>
            <a:r>
              <a:rPr lang="vi-VN" dirty="0" smtClean="0"/>
              <a:t> </a:t>
            </a:r>
            <a:r>
              <a:rPr lang="vi-VN" dirty="0" err="1" smtClean="0"/>
              <a:t>dẫn</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đưa ra.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Kiểm</a:t>
            </a:r>
            <a:r>
              <a:rPr lang="vi-VN" dirty="0" smtClean="0"/>
              <a:t> tra </a:t>
            </a:r>
            <a:r>
              <a:rPr lang="vi-VN" dirty="0" err="1" smtClean="0"/>
              <a:t>chính</a:t>
            </a:r>
            <a:r>
              <a:rPr lang="vi-VN" dirty="0" smtClean="0"/>
              <a:t> </a:t>
            </a:r>
            <a:r>
              <a:rPr lang="vi-VN" dirty="0" err="1" smtClean="0"/>
              <a:t>thức</a:t>
            </a:r>
            <a:r>
              <a:rPr lang="vi-VN" dirty="0" smtClean="0"/>
              <a:t> </a:t>
            </a:r>
            <a:r>
              <a:rPr lang="vi-VN" dirty="0" err="1" smtClean="0"/>
              <a:t>về</a:t>
            </a:r>
            <a:r>
              <a:rPr lang="vi-VN" dirty="0" smtClean="0"/>
              <a:t> </a:t>
            </a:r>
            <a:r>
              <a:rPr lang="vi-VN" dirty="0" err="1" smtClean="0"/>
              <a:t>cấu</a:t>
            </a:r>
            <a:r>
              <a:rPr lang="vi-VN" dirty="0" smtClean="0"/>
              <a:t> </a:t>
            </a:r>
            <a:r>
              <a:rPr lang="vi-VN" dirty="0" err="1" smtClean="0"/>
              <a:t>hình</a:t>
            </a:r>
            <a:r>
              <a:rPr lang="vi-VN" dirty="0" smtClean="0"/>
              <a:t> như </a:t>
            </a:r>
            <a:r>
              <a:rPr lang="vi-VN" dirty="0" err="1" smtClean="0"/>
              <a:t>đã</a:t>
            </a:r>
            <a:r>
              <a:rPr lang="vi-VN" dirty="0" smtClean="0"/>
              <a:t> xây </a:t>
            </a:r>
            <a:r>
              <a:rPr lang="vi-VN" dirty="0" err="1" smtClean="0"/>
              <a:t>dựng</a:t>
            </a:r>
            <a:r>
              <a:rPr lang="vi-VN" dirty="0" smtClean="0"/>
              <a:t> </a:t>
            </a:r>
            <a:r>
              <a:rPr lang="vi-VN" dirty="0" err="1" smtClean="0"/>
              <a:t>của</a:t>
            </a:r>
            <a:r>
              <a:rPr lang="vi-VN" dirty="0" smtClean="0"/>
              <a:t> CI </a:t>
            </a:r>
            <a:r>
              <a:rPr lang="vi-VN" dirty="0" err="1" smtClean="0"/>
              <a:t>đối</a:t>
            </a:r>
            <a:r>
              <a:rPr lang="vi-VN" dirty="0" smtClean="0"/>
              <a:t> </a:t>
            </a:r>
            <a:r>
              <a:rPr lang="vi-VN" dirty="0" err="1" smtClean="0"/>
              <a:t>với</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kỹ</a:t>
            </a:r>
            <a:r>
              <a:rPr lang="vi-VN" dirty="0" smtClean="0"/>
              <a:t> </a:t>
            </a:r>
            <a:r>
              <a:rPr lang="vi-VN" dirty="0" err="1" smtClean="0"/>
              <a:t>thuật</a:t>
            </a:r>
            <a:r>
              <a:rPr lang="vi-VN" dirty="0" smtClean="0"/>
              <a:t> </a:t>
            </a:r>
            <a:r>
              <a:rPr lang="vi-VN" dirty="0" err="1" smtClean="0"/>
              <a:t>của</a:t>
            </a:r>
            <a:r>
              <a:rPr lang="vi-VN" dirty="0" smtClean="0"/>
              <a:t> </a:t>
            </a:r>
            <a:r>
              <a:rPr lang="vi-VN" dirty="0" err="1" smtClean="0"/>
              <a:t>nó</a:t>
            </a:r>
            <a:endParaRPr lang="vi-VN" dirty="0" smtClean="0"/>
          </a:p>
          <a:p>
            <a:r>
              <a:rPr lang="vi-VN" dirty="0" err="1" smtClean="0"/>
              <a:t>Xác</a:t>
            </a:r>
            <a:r>
              <a:rPr lang="vi-VN" dirty="0" smtClean="0"/>
              <a:t> </a:t>
            </a:r>
            <a:r>
              <a:rPr lang="vi-VN" dirty="0" err="1" smtClean="0"/>
              <a:t>định</a:t>
            </a:r>
            <a:r>
              <a:rPr lang="vi-VN" dirty="0" smtClean="0"/>
              <a:t> xem yêu </a:t>
            </a:r>
            <a:r>
              <a:rPr lang="vi-VN" dirty="0" err="1" smtClean="0"/>
              <a:t>cầu</a:t>
            </a:r>
            <a:r>
              <a:rPr lang="vi-VN" dirty="0" smtClean="0"/>
              <a:t> </a:t>
            </a:r>
            <a:r>
              <a:rPr lang="vi-VN" dirty="0" err="1" smtClean="0"/>
              <a:t>thử</a:t>
            </a:r>
            <a:r>
              <a:rPr lang="vi-VN" dirty="0" smtClean="0"/>
              <a:t> </a:t>
            </a:r>
            <a:r>
              <a:rPr lang="vi-VN" dirty="0" err="1" smtClean="0"/>
              <a:t>nghiệm</a:t>
            </a:r>
            <a:r>
              <a:rPr lang="vi-VN" dirty="0" smtClean="0"/>
              <a:t> </a:t>
            </a:r>
            <a:r>
              <a:rPr lang="vi-VN" dirty="0" err="1" smtClean="0"/>
              <a:t>được</a:t>
            </a:r>
            <a:r>
              <a:rPr lang="vi-VN" dirty="0" smtClean="0"/>
              <a:t> </a:t>
            </a:r>
            <a:r>
              <a:rPr lang="vi-VN" dirty="0" err="1" smtClean="0"/>
              <a:t>hài</a:t>
            </a:r>
            <a:r>
              <a:rPr lang="vi-VN" dirty="0" smtClean="0"/>
              <a:t> </a:t>
            </a:r>
            <a:r>
              <a:rPr lang="vi-VN" dirty="0" err="1" smtClean="0"/>
              <a:t>lòng</a:t>
            </a:r>
            <a:r>
              <a:rPr lang="vi-VN" dirty="0" smtClean="0"/>
              <a:t> </a:t>
            </a:r>
            <a:r>
              <a:rPr lang="vi-VN" dirty="0" err="1" smtClean="0"/>
              <a:t>và</a:t>
            </a:r>
            <a:r>
              <a:rPr lang="vi-VN" dirty="0" smtClean="0"/>
              <a:t> cho </a:t>
            </a:r>
            <a:r>
              <a:rPr lang="vi-VN" dirty="0" err="1" smtClean="0"/>
              <a:t>phép</a:t>
            </a:r>
            <a:r>
              <a:rPr lang="vi-VN" dirty="0" smtClean="0"/>
              <a:t> </a:t>
            </a:r>
            <a:r>
              <a:rPr lang="vi-VN" dirty="0" err="1" smtClean="0"/>
              <a:t>chấp</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hoặc</a:t>
            </a:r>
            <a:r>
              <a:rPr lang="vi-VN" dirty="0" smtClean="0"/>
              <a:t> </a:t>
            </a:r>
            <a:r>
              <a:rPr lang="vi-VN" dirty="0" err="1" smtClean="0"/>
              <a:t>từ</a:t>
            </a:r>
            <a:r>
              <a:rPr lang="vi-VN" dirty="0" smtClean="0"/>
              <a:t> </a:t>
            </a:r>
            <a:r>
              <a:rPr lang="vi-VN" dirty="0" err="1" smtClean="0"/>
              <a:t>chối</a:t>
            </a:r>
            <a:endParaRPr lang="vi-VN" dirty="0" smtClean="0"/>
          </a:p>
          <a:p>
            <a:r>
              <a:rPr lang="vi-VN" dirty="0" err="1" smtClean="0"/>
              <a:t>Thiết</a:t>
            </a:r>
            <a:r>
              <a:rPr lang="vi-VN" dirty="0" smtClean="0"/>
              <a:t> </a:t>
            </a:r>
            <a:r>
              <a:rPr lang="vi-VN" dirty="0" err="1" smtClean="0"/>
              <a:t>lập</a:t>
            </a:r>
            <a:r>
              <a:rPr lang="vi-VN" dirty="0" smtClean="0"/>
              <a:t> </a:t>
            </a:r>
            <a:r>
              <a:rPr lang="vi-VN" dirty="0" err="1" smtClean="0"/>
              <a:t>hoặc</a:t>
            </a:r>
            <a:r>
              <a:rPr lang="vi-VN" dirty="0" smtClean="0"/>
              <a:t> </a:t>
            </a:r>
            <a:r>
              <a:rPr lang="vi-VN" dirty="0" err="1" smtClean="0"/>
              <a:t>xác</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cơ </a:t>
            </a:r>
            <a:r>
              <a:rPr lang="vi-VN" dirty="0" err="1" smtClean="0"/>
              <a:t>bản</a:t>
            </a:r>
            <a:r>
              <a:rPr lang="vi-VN" dirty="0" smtClean="0"/>
              <a:t> </a:t>
            </a:r>
            <a:r>
              <a:rPr lang="vi-VN" dirty="0" err="1" smtClean="0"/>
              <a:t>của</a:t>
            </a:r>
            <a:r>
              <a:rPr lang="vi-VN" dirty="0" smtClean="0"/>
              <a:t> CI</a:t>
            </a:r>
          </a:p>
          <a:p>
            <a:r>
              <a:rPr lang="vi-VN" dirty="0" smtClean="0"/>
              <a:t>FCA </a:t>
            </a:r>
            <a:r>
              <a:rPr lang="vi-VN" dirty="0" err="1" smtClean="0"/>
              <a:t>và</a:t>
            </a:r>
            <a:r>
              <a:rPr lang="vi-VN" dirty="0" smtClean="0"/>
              <a:t> PCA </a:t>
            </a:r>
            <a:r>
              <a:rPr lang="vi-VN" dirty="0" err="1" smtClean="0"/>
              <a:t>thường</a:t>
            </a:r>
            <a:r>
              <a:rPr lang="vi-VN" dirty="0" smtClean="0"/>
              <a:t> </a:t>
            </a:r>
            <a:r>
              <a:rPr lang="vi-VN" dirty="0" err="1" smtClean="0"/>
              <a:t>được</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bởi</a:t>
            </a:r>
            <a:r>
              <a:rPr lang="vi-VN" dirty="0" smtClean="0"/>
              <a:t> </a:t>
            </a:r>
            <a:r>
              <a:rPr lang="vi-VN" dirty="0" err="1" smtClean="0"/>
              <a:t>quản</a:t>
            </a:r>
            <a:r>
              <a:rPr lang="vi-VN" dirty="0" smtClean="0"/>
              <a:t> </a:t>
            </a:r>
            <a:r>
              <a:rPr lang="vi-VN" dirty="0" err="1" smtClean="0"/>
              <a:t>lý</a:t>
            </a:r>
            <a:r>
              <a:rPr lang="vi-VN" dirty="0" smtClean="0"/>
              <a:t> </a:t>
            </a:r>
            <a:r>
              <a:rPr lang="vi-VN" dirty="0" err="1" smtClean="0"/>
              <a:t>cấp</a:t>
            </a:r>
            <a:r>
              <a:rPr lang="vi-VN" dirty="0" smtClean="0"/>
              <a:t> cao </a:t>
            </a:r>
            <a:r>
              <a:rPr lang="vi-VN" dirty="0" err="1" smtClean="0"/>
              <a:t>trước</a:t>
            </a:r>
            <a:r>
              <a:rPr lang="vi-VN" dirty="0" smtClean="0"/>
              <a:t> khi </a:t>
            </a:r>
            <a:r>
              <a:rPr lang="vi-VN" dirty="0" err="1" smtClean="0"/>
              <a:t>chấp</a:t>
            </a:r>
            <a:r>
              <a:rPr lang="vi-VN" dirty="0" smtClean="0"/>
              <a:t> </a:t>
            </a:r>
            <a:r>
              <a:rPr lang="vi-VN" dirty="0" err="1" smtClean="0"/>
              <a:t>nhận</a:t>
            </a:r>
            <a:r>
              <a:rPr lang="vi-VN" dirty="0" smtClean="0"/>
              <a:t> </a:t>
            </a:r>
            <a:r>
              <a:rPr lang="vi-VN" dirty="0" err="1" smtClean="0"/>
              <a:t>một</a:t>
            </a:r>
            <a:r>
              <a:rPr lang="vi-VN" dirty="0" smtClean="0"/>
              <a:t> CI </a:t>
            </a:r>
            <a:r>
              <a:rPr lang="vi-VN" dirty="0" err="1" smtClean="0"/>
              <a:t>và</a:t>
            </a:r>
            <a:r>
              <a:rPr lang="vi-VN" dirty="0" smtClean="0"/>
              <a:t> </a:t>
            </a:r>
            <a:r>
              <a:rPr lang="vi-VN" dirty="0" err="1" smtClean="0"/>
              <a:t>trước</a:t>
            </a:r>
            <a:r>
              <a:rPr lang="vi-VN" dirty="0" smtClean="0"/>
              <a:t> khi </a:t>
            </a:r>
            <a:r>
              <a:rPr lang="vi-VN" dirty="0" err="1" smtClean="0"/>
              <a:t>thành</a:t>
            </a:r>
            <a:r>
              <a:rPr lang="vi-VN" dirty="0" smtClean="0"/>
              <a:t> </a:t>
            </a:r>
            <a:r>
              <a:rPr lang="vi-VN" dirty="0" err="1" smtClean="0"/>
              <a:t>lập</a:t>
            </a:r>
            <a:r>
              <a:rPr lang="vi-VN" dirty="0" smtClean="0"/>
              <a:t> cơ </a:t>
            </a:r>
            <a:r>
              <a:rPr lang="vi-VN" dirty="0" err="1" smtClean="0"/>
              <a:t>sở</a:t>
            </a:r>
            <a:r>
              <a:rPr lang="vi-VN" dirty="0" smtClean="0"/>
              <a:t> </a:t>
            </a:r>
            <a:r>
              <a:rPr lang="vi-VN" dirty="0" err="1" smtClean="0"/>
              <a:t>sản</a:t>
            </a:r>
            <a:r>
              <a:rPr lang="vi-VN" dirty="0" smtClean="0"/>
              <a:t> </a:t>
            </a:r>
            <a:r>
              <a:rPr lang="vi-VN" dirty="0" err="1" smtClean="0"/>
              <a:t>phẩm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2582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Thủ</a:t>
            </a:r>
            <a:r>
              <a:rPr lang="en-US" dirty="0" smtClean="0"/>
              <a:t> </a:t>
            </a:r>
            <a:r>
              <a:rPr lang="en-US" dirty="0" err="1" smtClean="0"/>
              <a:t>tục</a:t>
            </a:r>
            <a:r>
              <a:rPr lang="en-US" dirty="0" smtClean="0"/>
              <a:t> </a:t>
            </a:r>
            <a:r>
              <a:rPr lang="en-US" dirty="0" err="1" smtClean="0"/>
              <a:t>và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FCA </a:t>
            </a:r>
            <a:r>
              <a:rPr lang="en-US" dirty="0" err="1" smtClean="0"/>
              <a:t>và</a:t>
            </a:r>
            <a:r>
              <a:rPr lang="en-US" dirty="0" smtClean="0"/>
              <a:t> PCA </a:t>
            </a:r>
            <a:r>
              <a:rPr lang="en-US" dirty="0" err="1" smtClean="0"/>
              <a:t>có</a:t>
            </a:r>
            <a:r>
              <a:rPr lang="en-US" dirty="0" smtClean="0"/>
              <a:t> </a:t>
            </a:r>
            <a:r>
              <a:rPr lang="en-US" dirty="0" err="1" smtClean="0"/>
              <a:t>tại</a:t>
            </a:r>
            <a:r>
              <a:rPr lang="en-US" dirty="0" smtClean="0"/>
              <a:t> FCA Procedure </a:t>
            </a:r>
            <a:r>
              <a:rPr lang="en-US" dirty="0" err="1" smtClean="0"/>
              <a:t>và</a:t>
            </a:r>
            <a:r>
              <a:rPr lang="en-US" dirty="0" smtClean="0"/>
              <a:t> PCA </a:t>
            </a:r>
            <a:r>
              <a:rPr lang="en-US" dirty="0" err="1" smtClean="0"/>
              <a:t>Proceduce</a:t>
            </a:r>
            <a:endParaRPr lang="en-US" dirty="0" smtClean="0"/>
          </a:p>
          <a:p>
            <a:r>
              <a:rPr lang="en-US" dirty="0" err="1" smtClean="0"/>
              <a:t>Xem</a:t>
            </a:r>
            <a:r>
              <a:rPr lang="en-US" dirty="0" smtClean="0"/>
              <a:t> </a:t>
            </a:r>
            <a:r>
              <a:rPr lang="en-US" dirty="0" err="1" smtClean="0"/>
              <a:t>xét</a:t>
            </a:r>
            <a:r>
              <a:rPr lang="en-US" dirty="0" smtClean="0"/>
              <a:t> </a:t>
            </a:r>
            <a:r>
              <a:rPr lang="en-US" dirty="0" err="1" smtClean="0"/>
              <a:t>lại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kiểm</a:t>
            </a:r>
            <a:r>
              <a:rPr lang="en-US" dirty="0" smtClean="0"/>
              <a:t> </a:t>
            </a:r>
            <a:r>
              <a:rPr lang="en-US" dirty="0" err="1" smtClean="0"/>
              <a:t>toán</a:t>
            </a:r>
            <a:r>
              <a:rPr lang="en-US" dirty="0" smtClean="0"/>
              <a:t> </a:t>
            </a:r>
            <a:r>
              <a:rPr lang="en-US" dirty="0" err="1" smtClean="0"/>
              <a:t>có</a:t>
            </a:r>
            <a:r>
              <a:rPr lang="en-US" dirty="0" smtClean="0"/>
              <a:t> </a:t>
            </a:r>
            <a:r>
              <a:rPr lang="en-US" dirty="0" err="1" smtClean="0"/>
              <a:t>liên</a:t>
            </a:r>
            <a:r>
              <a:rPr lang="en-US" dirty="0" smtClean="0"/>
              <a:t> </a:t>
            </a:r>
            <a:r>
              <a:rPr lang="en-US" dirty="0" err="1" smtClean="0"/>
              <a:t>quan</a:t>
            </a:r>
            <a:r>
              <a:rPr lang="en-US" dirty="0" smtClean="0"/>
              <a:t> (FCA </a:t>
            </a:r>
            <a:r>
              <a:rPr lang="en-US" dirty="0" err="1" smtClean="0"/>
              <a:t>hoặc</a:t>
            </a:r>
            <a:r>
              <a:rPr lang="en-US" dirty="0" smtClean="0"/>
              <a:t> PCA)</a:t>
            </a:r>
          </a:p>
          <a:p>
            <a:r>
              <a:rPr lang="en-US" dirty="0" err="1" smtClean="0"/>
              <a:t>Tiến</a:t>
            </a:r>
            <a:r>
              <a:rPr lang="en-US" dirty="0" smtClean="0"/>
              <a:t> </a:t>
            </a:r>
            <a:r>
              <a:rPr lang="en-US" dirty="0" err="1" smtClean="0"/>
              <a:t>hành</a:t>
            </a:r>
            <a:r>
              <a:rPr lang="en-US" dirty="0" smtClean="0"/>
              <a:t> </a:t>
            </a:r>
            <a:r>
              <a:rPr lang="en-US" dirty="0" err="1" smtClean="0"/>
              <a:t>và</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kiểm</a:t>
            </a:r>
            <a:r>
              <a:rPr lang="en-US" dirty="0" smtClean="0"/>
              <a:t> </a:t>
            </a:r>
            <a:r>
              <a:rPr lang="en-US" dirty="0" err="1" smtClean="0"/>
              <a:t>toán</a:t>
            </a:r>
            <a:endParaRPr lang="en-US" dirty="0" smtClean="0"/>
          </a:p>
          <a:p>
            <a:r>
              <a:rPr lang="en-US" dirty="0" err="1" smtClean="0"/>
              <a:t>Đảm</a:t>
            </a:r>
            <a:r>
              <a:rPr lang="en-US" dirty="0" smtClean="0"/>
              <a:t> </a:t>
            </a:r>
            <a:r>
              <a:rPr lang="en-US" dirty="0" err="1" smtClean="0"/>
              <a:t>bảo</a:t>
            </a:r>
            <a:r>
              <a:rPr lang="en-US" dirty="0" smtClean="0"/>
              <a:t> </a:t>
            </a:r>
            <a:r>
              <a:rPr lang="en-US" dirty="0" err="1" smtClean="0"/>
              <a:t>truy</a:t>
            </a:r>
            <a:r>
              <a:rPr lang="en-US" dirty="0" smtClean="0"/>
              <a:t> </a:t>
            </a:r>
            <a:r>
              <a:rPr lang="en-US" dirty="0" err="1" smtClean="0"/>
              <a:t>vết</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trong</a:t>
            </a:r>
            <a:r>
              <a:rPr lang="en-US" dirty="0" smtClean="0"/>
              <a:t> </a:t>
            </a:r>
            <a:r>
              <a:rPr lang="en-US" dirty="0" err="1" smtClean="0"/>
              <a:t>suốt</a:t>
            </a:r>
            <a:r>
              <a:rPr lang="en-US" dirty="0" smtClean="0"/>
              <a:t> </a:t>
            </a:r>
            <a:r>
              <a:rPr lang="en-US" dirty="0" err="1" smtClean="0"/>
              <a:t>kiểm</a:t>
            </a:r>
            <a:r>
              <a:rPr lang="en-US" dirty="0" smtClean="0"/>
              <a:t> </a:t>
            </a:r>
            <a:r>
              <a:rPr lang="en-US" dirty="0" err="1" smtClean="0"/>
              <a:t>toán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44809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vi-VN" dirty="0" smtClean="0"/>
              <a:t>CCM </a:t>
            </a:r>
            <a:r>
              <a:rPr lang="vi-VN" dirty="0" smtClean="0"/>
              <a:t>(configuration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là:</a:t>
            </a:r>
          </a:p>
          <a:p>
            <a:r>
              <a:rPr lang="vi-VN" dirty="0" smtClean="0"/>
              <a:t>    -Một cách tiếp cận có hệ thống để xác định, biện minh , đánh giá , phê duyệt , kết hợp , kiểm tra, và thay đổi tài liệu vào một CI</a:t>
            </a:r>
          </a:p>
          <a:p>
            <a:r>
              <a:rPr lang="vi-VN" dirty="0" smtClean="0"/>
              <a:t>***Hành động bao gồm</a:t>
            </a:r>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0939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1/6/2014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866526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Types of Baselines</a:t>
            </a:r>
          </a:p>
        </p:txBody>
      </p:sp>
      <p:sp>
        <p:nvSpPr>
          <p:cNvPr id="6" name="Text Placeholder 5"/>
          <p:cNvSpPr>
            <a:spLocks noGrp="1"/>
          </p:cNvSpPr>
          <p:nvPr>
            <p:ph type="body" sz="quarter" idx="10"/>
          </p:nvPr>
        </p:nvSpPr>
        <p:spPr>
          <a:xfrm>
            <a:off x="519112" y="1127759"/>
            <a:ext cx="11149013" cy="4590103"/>
          </a:xfrm>
        </p:spPr>
        <p:txBody>
          <a:bodyPr/>
          <a:lstStyle/>
          <a:p>
            <a:pPr>
              <a:lnSpc>
                <a:spcPct val="150000"/>
              </a:lnSpc>
            </a:pPr>
            <a:r>
              <a:rPr lang="en-US" sz="2000" dirty="0">
                <a:cs typeface="Arial" charset="0"/>
              </a:rPr>
              <a:t>Formal</a:t>
            </a:r>
          </a:p>
          <a:p>
            <a:pPr lvl="1">
              <a:lnSpc>
                <a:spcPct val="150000"/>
              </a:lnSpc>
            </a:pPr>
            <a:r>
              <a:rPr lang="en-US" sz="2000" dirty="0">
                <a:cs typeface="Arial" charset="0"/>
              </a:rPr>
              <a:t>Functional Baseline</a:t>
            </a:r>
          </a:p>
          <a:p>
            <a:pPr lvl="1">
              <a:lnSpc>
                <a:spcPct val="150000"/>
              </a:lnSpc>
            </a:pPr>
            <a:r>
              <a:rPr lang="en-US" sz="2000" dirty="0">
                <a:cs typeface="Arial" charset="0"/>
              </a:rPr>
              <a:t>Allocated Baseline</a:t>
            </a:r>
          </a:p>
          <a:p>
            <a:pPr lvl="1">
              <a:lnSpc>
                <a:spcPct val="150000"/>
              </a:lnSpc>
            </a:pPr>
            <a:r>
              <a:rPr lang="en-US" sz="2000" dirty="0">
                <a:cs typeface="Arial" charset="0"/>
              </a:rPr>
              <a:t>Product Baseline</a:t>
            </a:r>
          </a:p>
          <a:p>
            <a:pPr lvl="1">
              <a:lnSpc>
                <a:spcPct val="150000"/>
              </a:lnSpc>
            </a:pPr>
            <a:endParaRPr lang="en-US" sz="2000" dirty="0">
              <a:cs typeface="Arial" charset="0"/>
            </a:endParaRPr>
          </a:p>
          <a:p>
            <a:pPr>
              <a:lnSpc>
                <a:spcPct val="150000"/>
              </a:lnSpc>
            </a:pPr>
            <a:r>
              <a:rPr lang="en-US" sz="2000" dirty="0">
                <a:cs typeface="Arial" charset="0"/>
              </a:rPr>
              <a:t>Informal (Other as Required)</a:t>
            </a:r>
          </a:p>
          <a:p>
            <a:pPr lvl="1">
              <a:lnSpc>
                <a:spcPct val="150000"/>
              </a:lnSpc>
            </a:pPr>
            <a:r>
              <a:rPr lang="en-US" sz="2000" dirty="0">
                <a:cs typeface="Arial" charset="0"/>
              </a:rPr>
              <a:t>Developmental Configuration</a:t>
            </a:r>
          </a:p>
          <a:p>
            <a:pPr lvl="1">
              <a:lnSpc>
                <a:spcPct val="150000"/>
              </a:lnSpc>
            </a:pPr>
            <a:r>
              <a:rPr lang="en-US" sz="2000" dirty="0">
                <a:cs typeface="Arial" charset="0"/>
              </a:rPr>
              <a:t>Internal: as Required (Resources Needed)</a:t>
            </a:r>
          </a:p>
          <a:p>
            <a:pPr lvl="1">
              <a:lnSpc>
                <a:spcPct val="15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13519997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Ensures 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Maintains complete configuration of all units or items in the system or program inventory of CIs. </a:t>
            </a:r>
          </a:p>
          <a:p>
            <a:pPr lvl="1">
              <a:lnSpc>
                <a:spcPct val="150000"/>
              </a:lnSpc>
            </a:pPr>
            <a:r>
              <a:rPr lang="en-US" sz="1800" dirty="0">
                <a:solidFill>
                  <a:schemeClr val="tx1">
                    <a:lumMod val="95000"/>
                    <a:lumOff val="5000"/>
                  </a:schemeClr>
                </a:solidFill>
                <a:latin typeface="+mj-lt"/>
                <a:cs typeface="Arial" charset="0"/>
              </a:rPr>
              <a:t>Reports 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4493538"/>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a:t>
            </a:r>
            <a:r>
              <a:rPr lang="en-US" sz="2000" dirty="0" smtClean="0">
                <a:solidFill>
                  <a:schemeClr val="tx1">
                    <a:lumMod val="95000"/>
                    <a:lumOff val="5000"/>
                  </a:schemeClr>
                </a:solidFill>
                <a:cs typeface="Arial" charset="0"/>
              </a:rPr>
              <a:t>senior managers </a:t>
            </a:r>
            <a:r>
              <a:rPr lang="en-US" sz="2000" dirty="0">
                <a:solidFill>
                  <a:schemeClr val="tx1">
                    <a:lumMod val="95000"/>
                    <a:lumOff val="5000"/>
                  </a:schemeClr>
                </a:solidFill>
                <a:cs typeface="Arial" charset="0"/>
              </a:rPr>
              <a:t>to accepting a CI and prior to establishing product </a:t>
            </a:r>
            <a:r>
              <a:rPr lang="en-US" sz="2000" dirty="0" smtClean="0">
                <a:solidFill>
                  <a:schemeClr val="tx1">
                    <a:lumMod val="95000"/>
                    <a:lumOff val="5000"/>
                  </a:schemeClr>
                </a:solidFill>
                <a:cs typeface="Arial" charset="0"/>
              </a:rPr>
              <a:t>baseline</a:t>
            </a:r>
            <a:r>
              <a:rPr lang="en-US" sz="2000" dirty="0">
                <a:solidFill>
                  <a:schemeClr val="tx1">
                    <a:lumMod val="95000"/>
                    <a:lumOff val="5000"/>
                  </a:schemeClr>
                </a:solidFill>
                <a:cs typeface="Arial" charset="0"/>
              </a:rPr>
              <a: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a:t>
            </a:r>
            <a:r>
              <a:rPr lang="en-US" sz="1800" dirty="0" smtClean="0">
                <a:solidFill>
                  <a:schemeClr val="tx1">
                    <a:lumMod val="95000"/>
                    <a:lumOff val="5000"/>
                  </a:schemeClr>
                </a:solidFill>
                <a:latin typeface="+mj-lt"/>
                <a:cs typeface="Arial" charset="0"/>
              </a:rPr>
              <a:t>CI</a:t>
            </a:r>
          </a:p>
          <a:p>
            <a:pPr marL="532524" lvl="1" indent="0">
              <a:lnSpc>
                <a:spcPct val="100000"/>
              </a:lnSpc>
              <a:buNone/>
            </a:pPr>
            <a:r>
              <a:rPr lang="en-US" sz="1800" b="1" dirty="0" smtClean="0">
                <a:solidFill>
                  <a:schemeClr val="tx1">
                    <a:lumMod val="95000"/>
                    <a:lumOff val="5000"/>
                  </a:schemeClr>
                </a:solidFill>
                <a:latin typeface="+mj-lt"/>
                <a:cs typeface="Arial" charset="0"/>
              </a:rPr>
              <a:t>Actions </a:t>
            </a:r>
            <a:r>
              <a:rPr lang="en-US" sz="1800" b="1" dirty="0">
                <a:solidFill>
                  <a:schemeClr val="tx1">
                    <a:lumMod val="95000"/>
                    <a:lumOff val="5000"/>
                  </a:schemeClr>
                </a:solidFill>
                <a:latin typeface="+mj-lt"/>
                <a:cs typeface="Arial" charset="0"/>
              </a:rPr>
              <a:t>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(FRB/RRB/CCB)</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498465" y="184666"/>
            <a:ext cx="6690360" cy="5767864"/>
          </a:xfrm>
        </p:spPr>
        <p:txBody>
          <a:bodyPr>
            <a:noAutofit/>
          </a:bodyPr>
          <a:lstStyle/>
          <a:p>
            <a:pPr lvl="1">
              <a:lnSpc>
                <a:spcPct val="150000"/>
              </a:lnSpc>
            </a:pPr>
            <a:r>
              <a:rPr lang="en-US" sz="1800" dirty="0" smtClean="0">
                <a:solidFill>
                  <a:schemeClr val="tx1">
                    <a:lumMod val="95000"/>
                    <a:lumOff val="5000"/>
                  </a:schemeClr>
                </a:solidFill>
                <a:latin typeface="+mj-lt"/>
                <a:cs typeface="Arial" charset="0"/>
              </a:rPr>
              <a:t>Parallels CM process, and is used to:</a:t>
            </a:r>
          </a:p>
          <a:p>
            <a:pPr lvl="2">
              <a:lnSpc>
                <a:spcPct val="150000"/>
              </a:lnSpc>
            </a:pPr>
            <a:r>
              <a:rPr lang="en-US" sz="1800" dirty="0" smtClean="0">
                <a:solidFill>
                  <a:schemeClr val="tx1">
                    <a:lumMod val="95000"/>
                    <a:lumOff val="5000"/>
                  </a:schemeClr>
                </a:solidFill>
                <a:latin typeface="+mj-lt"/>
                <a:cs typeface="Arial" charset="0"/>
              </a:rPr>
              <a:t>Apply </a:t>
            </a:r>
            <a:r>
              <a:rPr lang="en-US" sz="1800" dirty="0" smtClean="0">
                <a:solidFill>
                  <a:schemeClr val="tx1">
                    <a:lumMod val="95000"/>
                    <a:lumOff val="5000"/>
                  </a:schemeClr>
                </a:solidFill>
                <a:latin typeface="+mj-lt"/>
                <a:cs typeface="Arial" charset="0"/>
              </a:rPr>
              <a:t>policies, and </a:t>
            </a:r>
            <a:r>
              <a:rPr lang="en-US" sz="1800" dirty="0" smtClean="0">
                <a:solidFill>
                  <a:schemeClr val="tx1">
                    <a:lumMod val="95000"/>
                    <a:lumOff val="5000"/>
                  </a:schemeClr>
                </a:solidFill>
                <a:latin typeface="+mj-lt"/>
                <a:cs typeface="Arial" charset="0"/>
              </a:rPr>
              <a:t>procedures for identification and control of data requirements; to include naming conventions</a:t>
            </a:r>
          </a:p>
          <a:p>
            <a:pPr lvl="2">
              <a:lnSpc>
                <a:spcPct val="150000"/>
              </a:lnSpc>
            </a:pPr>
            <a:r>
              <a:rPr lang="en-US" sz="1800" dirty="0" smtClean="0">
                <a:solidFill>
                  <a:schemeClr val="tx1">
                    <a:lumMod val="95000"/>
                    <a:lumOff val="5000"/>
                  </a:schemeClr>
                </a:solidFill>
                <a:latin typeface="+mj-lt"/>
                <a:cs typeface="Arial" charset="0"/>
              </a:rPr>
              <a:t>Assure </a:t>
            </a:r>
            <a:r>
              <a:rPr lang="en-US" sz="1800" dirty="0" smtClean="0">
                <a:solidFill>
                  <a:schemeClr val="tx1">
                    <a:lumMod val="95000"/>
                    <a:lumOff val="5000"/>
                  </a:schemeClr>
                </a:solidFill>
                <a:latin typeface="+mj-lt"/>
                <a:cs typeface="Arial" charset="0"/>
              </a:rPr>
              <a:t>adequacy of data and analyze data use</a:t>
            </a:r>
          </a:p>
          <a:p>
            <a:pPr lvl="2">
              <a:lnSpc>
                <a:spcPct val="150000"/>
              </a:lnSpc>
            </a:pPr>
            <a:r>
              <a:rPr lang="en-US" sz="1800" dirty="0" smtClean="0">
                <a:solidFill>
                  <a:schemeClr val="tx1">
                    <a:lumMod val="95000"/>
                    <a:lumOff val="5000"/>
                  </a:schemeClr>
                </a:solidFill>
                <a:latin typeface="+mj-lt"/>
                <a:cs typeface="Arial" charset="0"/>
              </a:rPr>
              <a:t>Access, distribute, or communicate CM data to the point of use</a:t>
            </a:r>
          </a:p>
          <a:p>
            <a:pPr lvl="1">
              <a:lnSpc>
                <a:spcPct val="150000"/>
              </a:lnSpc>
            </a:pPr>
            <a:r>
              <a:rPr lang="en-US" sz="1800" dirty="0" smtClean="0">
                <a:solidFill>
                  <a:schemeClr val="tx1">
                    <a:lumMod val="95000"/>
                    <a:lumOff val="5000"/>
                  </a:schemeClr>
                </a:solidFill>
                <a:latin typeface="+mj-lt"/>
                <a:cs typeface="Arial" charset="0"/>
              </a:rPr>
              <a:t>Ensures integrity and security of data, by…</a:t>
            </a:r>
          </a:p>
          <a:p>
            <a:pPr lvl="2">
              <a:lnSpc>
                <a:spcPct val="150000"/>
              </a:lnSpc>
            </a:pPr>
            <a:r>
              <a:rPr lang="en-US" sz="1800" dirty="0" smtClean="0">
                <a:solidFill>
                  <a:schemeClr val="tx1">
                    <a:lumMod val="95000"/>
                    <a:lumOff val="5000"/>
                  </a:schemeClr>
                </a:solidFill>
                <a:latin typeface="+mj-lt"/>
                <a:cs typeface="Arial" charset="0"/>
              </a:rPr>
              <a:t>Applying </a:t>
            </a:r>
            <a:r>
              <a:rPr lang="en-US" sz="1800" dirty="0" smtClean="0">
                <a:solidFill>
                  <a:schemeClr val="tx1">
                    <a:lumMod val="95000"/>
                    <a:lumOff val="5000"/>
                  </a:schemeClr>
                </a:solidFill>
                <a:latin typeface="+mj-lt"/>
                <a:cs typeface="Arial" charset="0"/>
              </a:rPr>
              <a:t>disciplined version control</a:t>
            </a:r>
          </a:p>
          <a:p>
            <a:pPr lvl="2">
              <a:lnSpc>
                <a:spcPct val="150000"/>
              </a:lnSpc>
            </a:pPr>
            <a:r>
              <a:rPr lang="en-US" sz="1800" dirty="0" smtClean="0">
                <a:solidFill>
                  <a:schemeClr val="tx1">
                    <a:lumMod val="95000"/>
                    <a:lumOff val="5000"/>
                  </a:schemeClr>
                </a:solidFill>
                <a:latin typeface="+mj-lt"/>
                <a:cs typeface="Arial" charset="0"/>
              </a:rPr>
              <a:t>Providing controlled access to data</a:t>
            </a:r>
          </a:p>
          <a:p>
            <a:pPr lvl="2">
              <a:lnSpc>
                <a:spcPct val="150000"/>
              </a:lnSpc>
            </a:pPr>
            <a:r>
              <a:rPr lang="en-US" sz="1800" dirty="0" smtClean="0">
                <a:solidFill>
                  <a:schemeClr val="tx1">
                    <a:lumMod val="95000"/>
                    <a:lumOff val="5000"/>
                  </a:schemeClr>
                </a:solidFill>
                <a:latin typeface="+mj-lt"/>
                <a:cs typeface="Arial" charset="0"/>
              </a:rPr>
              <a:t>Using agreed-upon rules for data change management and archiving</a:t>
            </a:r>
          </a:p>
          <a:p>
            <a:pPr lvl="2">
              <a:lnSpc>
                <a:spcPct val="150000"/>
              </a:lnSpc>
            </a:pPr>
            <a:r>
              <a:rPr lang="en-US" sz="1800" dirty="0" smtClean="0">
                <a:solidFill>
                  <a:schemeClr val="tx1">
                    <a:lumMod val="95000"/>
                    <a:lumOff val="5000"/>
                  </a:schemeClr>
                </a:solidFill>
                <a:latin typeface="+mj-lt"/>
                <a:cs typeface="Arial" charset="0"/>
              </a:rPr>
              <a:t>Maintaining product-data relationships</a:t>
            </a:r>
          </a:p>
          <a:p>
            <a:pPr lvl="2">
              <a:lnSpc>
                <a:spcPct val="150000"/>
              </a:lnSpc>
            </a:pPr>
            <a:r>
              <a:rPr lang="en-US" sz="1800" dirty="0" smtClean="0">
                <a:solidFill>
                  <a:schemeClr val="tx1">
                    <a:lumMod val="95000"/>
                    <a:lumOff val="5000"/>
                  </a:schemeClr>
                </a:solidFill>
                <a:latin typeface="+mj-lt"/>
                <a:cs typeface="Arial" charset="0"/>
              </a:rPr>
              <a:t>Assuring </a:t>
            </a:r>
            <a:r>
              <a:rPr lang="en-US" sz="1800" dirty="0" smtClean="0">
                <a:solidFill>
                  <a:schemeClr val="tx1">
                    <a:lumMod val="95000"/>
                    <a:lumOff val="5000"/>
                  </a:schemeClr>
                </a:solidFill>
                <a:latin typeface="+mj-lt"/>
                <a:cs typeface="Arial" charset="0"/>
              </a:rPr>
              <a:t>accurate data </a:t>
            </a:r>
            <a:r>
              <a:rPr lang="en-US" sz="1800" dirty="0" smtClean="0">
                <a:solidFill>
                  <a:schemeClr val="tx1">
                    <a:lumMod val="95000"/>
                    <a:lumOff val="5000"/>
                  </a:schemeClr>
                </a:solidFill>
                <a:latin typeface="+mj-lt"/>
                <a:cs typeface="Arial" charset="0"/>
              </a:rPr>
              <a:t>transmittal</a:t>
            </a:r>
          </a:p>
          <a:p>
            <a:pPr lvl="2">
              <a:lnSpc>
                <a:spcPct val="150000"/>
              </a:lnSpc>
            </a:pPr>
            <a:r>
              <a:rPr lang="en-US" sz="1800" dirty="0" smtClean="0">
                <a:solidFill>
                  <a:schemeClr val="tx1">
                    <a:lumMod val="95000"/>
                    <a:lumOff val="5000"/>
                  </a:schemeClr>
                </a:solidFill>
                <a:latin typeface="+mj-lt"/>
                <a:cs typeface="Arial" charset="0"/>
              </a:rPr>
              <a:t>and more..</a:t>
            </a:r>
            <a:endParaRPr lang="en-US" sz="1800" dirty="0" smtClean="0">
              <a:solidFill>
                <a:schemeClr val="tx1">
                  <a:lumMod val="95000"/>
                  <a:lumOff val="5000"/>
                </a:schemeClr>
              </a:solidFill>
              <a:latin typeface="+mj-lt"/>
              <a:cs typeface="Arial" charset="0"/>
            </a:endParaRPr>
          </a:p>
          <a:p>
            <a:pPr>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3939540"/>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a:t>
            </a:r>
            <a:r>
              <a:rPr lang="en-US" sz="2000" dirty="0" smtClean="0">
                <a:cs typeface="Arial" charset="0"/>
              </a:rPr>
              <a:t>..</a:t>
            </a:r>
            <a:endParaRPr lang="en-US" sz="2000" dirty="0">
              <a:cs typeface="Arial" charset="0"/>
            </a:endParaRP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0" y="1143000"/>
            <a:ext cx="6907001" cy="525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Applying </a:t>
            </a:r>
            <a:r>
              <a:rPr lang="en-US" altLang="en-US" dirty="0"/>
              <a:t>the </a:t>
            </a:r>
            <a:r>
              <a:rPr lang="en-US" altLang="en-US" dirty="0" smtClean="0"/>
              <a:t>CM </a:t>
            </a:r>
            <a:r>
              <a:rPr lang="en-US" altLang="en-US" dirty="0"/>
              <a:t>Process</a:t>
            </a:r>
            <a:endParaRPr lang="en-US" dirty="0"/>
          </a:p>
        </p:txBody>
      </p:sp>
      <p:sp>
        <p:nvSpPr>
          <p:cNvPr id="3" name="Content Placeholder 2"/>
          <p:cNvSpPr>
            <a:spLocks noGrp="1"/>
          </p:cNvSpPr>
          <p:nvPr>
            <p:ph idx="1"/>
          </p:nvPr>
        </p:nvSpPr>
        <p:spPr>
          <a:xfrm>
            <a:off x="971550" y="2057400"/>
            <a:ext cx="10739439" cy="4629150"/>
          </a:xfrm>
        </p:spPr>
        <p:txBody>
          <a:bodyPr/>
          <a:lstStyle/>
          <a:p>
            <a:pPr marL="342900" indent="-342900">
              <a:spcBef>
                <a:spcPts val="300"/>
              </a:spcBef>
              <a:spcAft>
                <a:spcPts val="300"/>
              </a:spcAft>
              <a:buFontTx/>
              <a:buNone/>
            </a:pPr>
            <a:r>
              <a:rPr lang="en-US" altLang="en-US" sz="3200" dirty="0"/>
              <a:t>-  </a:t>
            </a:r>
            <a:r>
              <a:rPr lang="en-US" altLang="en-US" sz="3200" dirty="0" smtClean="0"/>
              <a:t>Create </a:t>
            </a:r>
            <a:r>
              <a:rPr lang="en-US" altLang="en-US" sz="3200" dirty="0"/>
              <a:t>and maintain project SCMP	</a:t>
            </a:r>
          </a:p>
          <a:p>
            <a:pPr marL="342900" indent="-342900">
              <a:spcBef>
                <a:spcPts val="300"/>
              </a:spcBef>
              <a:spcAft>
                <a:spcPts val="300"/>
              </a:spcAft>
              <a:buFontTx/>
              <a:buNone/>
            </a:pPr>
            <a:r>
              <a:rPr lang="en-US" altLang="en-US" sz="3200" dirty="0"/>
              <a:t>-  Manage implementation of SCMP		</a:t>
            </a:r>
          </a:p>
          <a:p>
            <a:pPr marL="342900" indent="-342900">
              <a:spcBef>
                <a:spcPts val="300"/>
              </a:spcBef>
              <a:spcAft>
                <a:spcPts val="300"/>
              </a:spcAft>
              <a:buFontTx/>
              <a:buNone/>
            </a:pPr>
            <a:r>
              <a:rPr lang="en-US" altLang="en-US" sz="3200" dirty="0"/>
              <a:t>-  Provide SCM </a:t>
            </a:r>
            <a:r>
              <a:rPr lang="en-US" altLang="en-US" sz="3200" dirty="0" smtClean="0"/>
              <a:t>training</a:t>
            </a:r>
            <a:endParaRPr lang="en-US" altLang="en-US" sz="3200" dirty="0"/>
          </a:p>
          <a:p>
            <a:pPr marL="342900" indent="-342900">
              <a:spcBef>
                <a:spcPts val="300"/>
              </a:spcBef>
              <a:spcAft>
                <a:spcPts val="300"/>
              </a:spcAft>
              <a:buFontTx/>
              <a:buNone/>
            </a:pPr>
            <a:r>
              <a:rPr lang="en-US" altLang="en-US" sz="3200" dirty="0"/>
              <a:t>-  Perform configuration identification</a:t>
            </a:r>
          </a:p>
          <a:p>
            <a:pPr marL="342900" indent="-342900">
              <a:spcBef>
                <a:spcPts val="300"/>
              </a:spcBef>
              <a:spcAft>
                <a:spcPts val="300"/>
              </a:spcAft>
              <a:buFontTx/>
              <a:buNone/>
            </a:pPr>
            <a:r>
              <a:rPr lang="en-US" altLang="en-US" sz="3200" dirty="0"/>
              <a:t>-  Perform configuration control</a:t>
            </a:r>
          </a:p>
          <a:p>
            <a:pPr marL="342900" indent="-342900">
              <a:spcBef>
                <a:spcPts val="300"/>
              </a:spcBef>
              <a:spcAft>
                <a:spcPts val="300"/>
              </a:spcAft>
              <a:buFontTx/>
              <a:buNone/>
            </a:pPr>
            <a:r>
              <a:rPr lang="en-US" altLang="en-US" sz="3200" dirty="0"/>
              <a:t>-  Perform configuration status accounting (CSA)</a:t>
            </a:r>
          </a:p>
          <a:p>
            <a:pPr marL="342900" indent="-342900">
              <a:spcBef>
                <a:spcPts val="300"/>
              </a:spcBef>
              <a:spcAft>
                <a:spcPts val="300"/>
              </a:spcAft>
              <a:buFontTx/>
              <a:buNone/>
            </a:pPr>
            <a:r>
              <a:rPr lang="en-US" altLang="en-US" sz="3200" dirty="0"/>
              <a:t>-  Perform configuration audits and reviews</a:t>
            </a:r>
            <a:endParaRPr lang="en-US" altLang="en-US" sz="3200" dirty="0">
              <a:solidFill>
                <a:srgbClr val="0000FF"/>
              </a:solidFill>
            </a:endParaRPr>
          </a:p>
          <a:p>
            <a:pPr marL="342900" indent="-342900">
              <a:spcBef>
                <a:spcPct val="15000"/>
              </a:spcBef>
            </a:pPr>
            <a:endParaRPr lang="en-US" altLang="en-US" sz="2800" dirty="0">
              <a:solidFill>
                <a:srgbClr val="0000FF"/>
              </a:solidFill>
            </a:endParaRPr>
          </a:p>
          <a:p>
            <a:endParaRPr lang="en-US" sz="3200" dirty="0"/>
          </a:p>
        </p:txBody>
      </p:sp>
      <p:sp>
        <p:nvSpPr>
          <p:cNvPr id="4" name="Rectangle 3"/>
          <p:cNvSpPr/>
          <p:nvPr/>
        </p:nvSpPr>
        <p:spPr>
          <a:xfrm>
            <a:off x="764659" y="1404989"/>
            <a:ext cx="2569089" cy="471539"/>
          </a:xfrm>
          <a:prstGeom prst="rect">
            <a:avLst/>
          </a:prstGeom>
        </p:spPr>
        <p:txBody>
          <a:bodyPr wrap="square">
            <a:spAutoFit/>
          </a:bodyPr>
          <a:lstStyle/>
          <a:p>
            <a:pPr marL="342900" indent="-342900">
              <a:lnSpc>
                <a:spcPct val="88000"/>
              </a:lnSpc>
              <a:spcBef>
                <a:spcPts val="300"/>
              </a:spcBef>
              <a:spcAft>
                <a:spcPts val="300"/>
              </a:spcAft>
              <a:buSzPct val="100000"/>
            </a:pPr>
            <a:r>
              <a:rPr lang="en-US" altLang="en-US" sz="2800" b="1" u="sng" dirty="0">
                <a:solidFill>
                  <a:schemeClr val="bg2"/>
                </a:solidFill>
              </a:rPr>
              <a:t>TASKS</a:t>
            </a:r>
            <a:r>
              <a:rPr lang="en-US" altLang="en-US" sz="2800" b="1" dirty="0">
                <a:solidFill>
                  <a:schemeClr val="bg2"/>
                </a:solidFill>
              </a:rPr>
              <a:t>:</a:t>
            </a:r>
          </a:p>
        </p:txBody>
      </p:sp>
    </p:spTree>
    <p:extLst>
      <p:ext uri="{BB962C8B-B14F-4D97-AF65-F5344CB8AC3E}">
        <p14:creationId xmlns:p14="http://schemas.microsoft.com/office/powerpoint/2010/main" val="4192793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a:xfrm>
            <a:off x="519112" y="2377440"/>
            <a:ext cx="11149013" cy="2174240"/>
          </a:xfrm>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a:xfrm>
            <a:off x="519114" y="1253613"/>
            <a:ext cx="11149012" cy="5375787"/>
          </a:xfrm>
        </p:spPr>
        <p:txBody>
          <a:bodyPr>
            <a:normAutofit fontScale="92500" lnSpcReduction="10000"/>
          </a:bodyPr>
          <a:lstStyle/>
          <a:p>
            <a:pPr>
              <a:lnSpc>
                <a:spcPct val="150000"/>
              </a:lnSpc>
              <a:buFont typeface="Arial" charset="0"/>
              <a:buNone/>
            </a:pPr>
            <a:r>
              <a:rPr lang="en-US" sz="2600" dirty="0" smtClean="0">
                <a:latin typeface="+mj-lt"/>
                <a:cs typeface="Arial" charset="0"/>
              </a:rPr>
              <a:t>The risk of: </a:t>
            </a:r>
          </a:p>
          <a:p>
            <a:pPr>
              <a:lnSpc>
                <a:spcPct val="150000"/>
              </a:lnSpc>
            </a:pPr>
            <a:r>
              <a:rPr lang="en-US" sz="2600" dirty="0" smtClean="0">
                <a:latin typeface="+mj-lt"/>
                <a:cs typeface="Arial" charset="0"/>
              </a:rPr>
              <a:t>Systems not built to actual customer requirements specifications</a:t>
            </a:r>
          </a:p>
          <a:p>
            <a:pPr>
              <a:lnSpc>
                <a:spcPct val="150000"/>
              </a:lnSpc>
            </a:pPr>
            <a:r>
              <a:rPr lang="en-US" sz="2600" dirty="0" smtClean="0">
                <a:latin typeface="+mj-lt"/>
                <a:cs typeface="Arial" charset="0"/>
              </a:rPr>
              <a:t>Cost and schedule impacts due to difficulty finding or fixing bugs</a:t>
            </a:r>
          </a:p>
          <a:p>
            <a:pPr>
              <a:lnSpc>
                <a:spcPct val="150000"/>
              </a:lnSpc>
            </a:pPr>
            <a:r>
              <a:rPr lang="en-US" sz="2600" dirty="0" smtClean="0">
                <a:latin typeface="+mj-lt"/>
                <a:cs typeface="Arial" charset="0"/>
              </a:rPr>
              <a:t>Different versions with the same problems</a:t>
            </a:r>
          </a:p>
          <a:p>
            <a:pPr>
              <a:lnSpc>
                <a:spcPct val="150000"/>
              </a:lnSpc>
            </a:pPr>
            <a:r>
              <a:rPr lang="en-US" sz="2600" dirty="0" smtClean="0">
                <a:latin typeface="+mj-lt"/>
                <a:cs typeface="Arial" charset="0"/>
              </a:rPr>
              <a:t>Unapproved changes being incorporated without documentation</a:t>
            </a:r>
          </a:p>
          <a:p>
            <a:pPr>
              <a:lnSpc>
                <a:spcPct val="150000"/>
              </a:lnSpc>
            </a:pPr>
            <a:r>
              <a:rPr lang="en-US" sz="2600" dirty="0" smtClean="0">
                <a:latin typeface="+mj-lt"/>
                <a:cs typeface="Arial" charset="0"/>
              </a:rPr>
              <a:t>Approved changes not incorporated</a:t>
            </a:r>
          </a:p>
          <a:p>
            <a:pPr>
              <a:lnSpc>
                <a:spcPct val="150000"/>
              </a:lnSpc>
            </a:pPr>
            <a:r>
              <a:rPr lang="en-US" sz="2600" dirty="0" smtClean="0">
                <a:latin typeface="+mj-lt"/>
                <a:cs typeface="Arial" charset="0"/>
              </a:rPr>
              <a:t>Quality problems</a:t>
            </a:r>
          </a:p>
          <a:p>
            <a:pPr>
              <a:lnSpc>
                <a:spcPct val="150000"/>
              </a:lnSpc>
            </a:pPr>
            <a:r>
              <a:rPr lang="en-US" sz="2600" dirty="0" smtClean="0">
                <a:latin typeface="+mj-lt"/>
                <a:cs typeface="Arial" charset="0"/>
              </a:rPr>
              <a:t>“Minor changes” that cause major problems</a:t>
            </a:r>
          </a:p>
          <a:p>
            <a:pPr>
              <a:lnSpc>
                <a:spcPct val="150000"/>
              </a:lnSpc>
            </a:pPr>
            <a:r>
              <a:rPr lang="en-US" sz="2600" dirty="0" smtClean="0">
                <a:latin typeface="+mj-lt"/>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2341</TotalTime>
  <Words>3887</Words>
  <Application>Microsoft Office PowerPoint</Application>
  <PresentationFormat>Custom</PresentationFormat>
  <Paragraphs>487</Paragraphs>
  <Slides>38</Slides>
  <Notes>17</Notes>
  <HiddenSlides>0</HiddenSlides>
  <MMClips>0</MMClips>
  <ScaleCrop>false</ScaleCrop>
  <HeadingPairs>
    <vt:vector size="4" baseType="variant">
      <vt:variant>
        <vt:lpstr>Theme</vt:lpstr>
      </vt:variant>
      <vt:variant>
        <vt:i4>7</vt:i4>
      </vt:variant>
      <vt:variant>
        <vt:lpstr>Slide Titles</vt:lpstr>
      </vt:variant>
      <vt:variant>
        <vt:i4>38</vt:i4>
      </vt:variant>
    </vt:vector>
  </HeadingPairs>
  <TitlesOfParts>
    <vt:vector size="45"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PowerPoint Presentation</vt:lpstr>
      <vt:lpstr>Purpose of Configuration Identification</vt:lpstr>
      <vt:lpstr>What Is a “Configuration Item?”</vt:lpstr>
      <vt:lpstr>Types of Baselines</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PowerPoint Presentation</vt:lpstr>
      <vt:lpstr>The Software Library</vt:lpstr>
      <vt:lpstr>Summary</vt:lpstr>
      <vt:lpstr>Design CM documents</vt:lpstr>
      <vt:lpstr>Traditional document structure</vt:lpstr>
      <vt:lpstr>Applying the CM Process</vt:lpstr>
      <vt:lpstr>Agile document structure</vt:lpstr>
      <vt:lpstr>PIID</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Khang</cp:lastModifiedBy>
  <cp:revision>206</cp:revision>
  <cp:lastPrinted>2010-05-11T05:02:34Z</cp:lastPrinted>
  <dcterms:created xsi:type="dcterms:W3CDTF">2012-09-10T08:15:36Z</dcterms:created>
  <dcterms:modified xsi:type="dcterms:W3CDTF">2014-01-06T16:40:18Z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