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9"/>
  </p:notesMasterIdLst>
  <p:handoutMasterIdLst>
    <p:handoutMasterId r:id="rId50"/>
  </p:handoutMasterIdLst>
  <p:sldIdLst>
    <p:sldId id="321" r:id="rId11"/>
    <p:sldId id="409" r:id="rId12"/>
    <p:sldId id="502" r:id="rId13"/>
    <p:sldId id="467" r:id="rId14"/>
    <p:sldId id="468" r:id="rId15"/>
    <p:sldId id="469" r:id="rId16"/>
    <p:sldId id="470" r:id="rId17"/>
    <p:sldId id="471" r:id="rId18"/>
    <p:sldId id="472" r:id="rId19"/>
    <p:sldId id="473" r:id="rId20"/>
    <p:sldId id="474" r:id="rId21"/>
    <p:sldId id="476" r:id="rId22"/>
    <p:sldId id="503" r:id="rId23"/>
    <p:sldId id="504" r:id="rId24"/>
    <p:sldId id="506" r:id="rId25"/>
    <p:sldId id="507" r:id="rId26"/>
    <p:sldId id="508" r:id="rId27"/>
    <p:sldId id="509" r:id="rId28"/>
    <p:sldId id="510" r:id="rId29"/>
    <p:sldId id="511" r:id="rId30"/>
    <p:sldId id="513" r:id="rId31"/>
    <p:sldId id="514" r:id="rId32"/>
    <p:sldId id="519" r:id="rId33"/>
    <p:sldId id="516" r:id="rId34"/>
    <p:sldId id="520" r:id="rId35"/>
    <p:sldId id="521" r:id="rId36"/>
    <p:sldId id="522" r:id="rId37"/>
    <p:sldId id="523" r:id="rId38"/>
    <p:sldId id="524" r:id="rId39"/>
    <p:sldId id="526" r:id="rId40"/>
    <p:sldId id="527" r:id="rId41"/>
    <p:sldId id="528" r:id="rId42"/>
    <p:sldId id="498" r:id="rId43"/>
    <p:sldId id="499" r:id="rId44"/>
    <p:sldId id="530" r:id="rId45"/>
    <p:sldId id="500" r:id="rId46"/>
    <p:sldId id="529" r:id="rId47"/>
    <p:sldId id="408" r:id="rId4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502"/>
            <p14:sldId id="467"/>
            <p14:sldId id="468"/>
            <p14:sldId id="469"/>
            <p14:sldId id="470"/>
            <p14:sldId id="471"/>
            <p14:sldId id="472"/>
            <p14:sldId id="473"/>
            <p14:sldId id="474"/>
            <p14:sldId id="476"/>
            <p14:sldId id="503"/>
            <p14:sldId id="504"/>
            <p14:sldId id="506"/>
            <p14:sldId id="507"/>
            <p14:sldId id="508"/>
            <p14:sldId id="509"/>
            <p14:sldId id="510"/>
            <p14:sldId id="511"/>
            <p14:sldId id="513"/>
            <p14:sldId id="514"/>
            <p14:sldId id="519"/>
            <p14:sldId id="516"/>
            <p14:sldId id="520"/>
            <p14:sldId id="521"/>
            <p14:sldId id="522"/>
            <p14:sldId id="523"/>
            <p14:sldId id="524"/>
            <p14:sldId id="526"/>
            <p14:sldId id="527"/>
            <p14:sldId id="528"/>
            <p14:sldId id="498"/>
            <p14:sldId id="499"/>
            <p14:sldId id="530"/>
            <p14:sldId id="500"/>
            <p14:sldId id="529"/>
            <p14:sldId id="408"/>
          </p14:sldIdLst>
        </p14:section>
      </p14:sectionLst>
    </p:ext>
    <p:ext uri="{EFAFB233-063F-42B5-8137-9DF3F51BA10A}">
      <p15:sldGuideLst xmlns:p15="http://schemas.microsoft.com/office/powerpoint/2012/main" xmlns="">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0066"/>
    <a:srgbClr val="FF66FF"/>
    <a:srgbClr val="FFFF66"/>
    <a:srgbClr val="FFFF99"/>
    <a:srgbClr val="0083E6"/>
    <a:srgbClr val="0072C8"/>
    <a:srgbClr val="5F5F5F"/>
    <a:srgbClr val="2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49734" autoAdjust="0"/>
  </p:normalViewPr>
  <p:slideViewPr>
    <p:cSldViewPr snapToGrid="0">
      <p:cViewPr varScale="1">
        <p:scale>
          <a:sx n="35" d="100"/>
          <a:sy n="35" d="100"/>
        </p:scale>
        <p:origin x="-1806" y="-7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8" Type="http://schemas.openxmlformats.org/officeDocument/2006/relationships/slideMaster" Target="slideMasters/slideMaster5.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1/6/2014</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1/6/2014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Mỗi chương trình cần xác định:</a:t>
            </a:r>
          </a:p>
          <a:p>
            <a:endParaRPr lang="vi-VN" dirty="0" smtClean="0"/>
          </a:p>
          <a:p>
            <a:r>
              <a:rPr lang="vi-VN" dirty="0" smtClean="0"/>
              <a:t>Một người duy nhất chịu trách nhiệm cho việc duy trì thư viện</a:t>
            </a:r>
          </a:p>
          <a:p>
            <a:endParaRPr lang="vi-VN" dirty="0" smtClean="0"/>
          </a:p>
          <a:p>
            <a:r>
              <a:rPr lang="vi-VN" dirty="0" smtClean="0"/>
              <a:t>Trách nhiệm duy trì tất cả các tổ chức tín dụng</a:t>
            </a:r>
          </a:p>
          <a:p>
            <a:endParaRPr lang="vi-VN" dirty="0" smtClean="0"/>
          </a:p>
          <a:p>
            <a:r>
              <a:rPr lang="vi-VN" dirty="0" smtClean="0"/>
              <a:t>Thủ môn trong những chìa khóa để truy cập thư viện</a:t>
            </a:r>
          </a:p>
          <a:p>
            <a:endParaRPr lang="vi-VN" dirty="0" smtClean="0"/>
          </a:p>
          <a:p>
            <a:r>
              <a:rPr lang="vi-VN" dirty="0" smtClean="0"/>
              <a:t>Tài khoản (ghi / báo cáo) cho tình trạng của tất cả các dự án hoặc hệ thống đường cơ sở</a:t>
            </a:r>
          </a:p>
          <a:p>
            <a:endParaRPr lang="vi-VN" dirty="0" smtClean="0"/>
          </a:p>
          <a:p>
            <a:r>
              <a:rPr lang="vi-VN" dirty="0" smtClean="0"/>
              <a:t>Một khu vực lưu trữ an toàn để duy trì giam giữ phương tiện truyền thông phần mềm và tài liệu nhận được từ nhóm thiết kế phần mềm, các nhà thầu phụ, môi trường kiểm tra, cơ quan khác của chính phủ</a:t>
            </a:r>
          </a:p>
          <a:p>
            <a:endParaRPr lang="vi-VN" dirty="0" smtClean="0"/>
          </a:p>
          <a:p>
            <a:r>
              <a:rPr lang="vi-VN" dirty="0" smtClean="0"/>
              <a:t>Sản phẩm được chứa trong thư viện, bao gồm</a:t>
            </a:r>
          </a:p>
          <a:p>
            <a:endParaRPr lang="vi-VN" dirty="0" smtClean="0"/>
          </a:p>
          <a:p>
            <a:r>
              <a:rPr lang="vi-VN" dirty="0" smtClean="0"/>
              <a:t>- Phiên bản công ước và quy ước đặt tên của tài liệu</a:t>
            </a:r>
          </a:p>
          <a:p>
            <a:r>
              <a:rPr lang="vi-VN" dirty="0" smtClean="0"/>
              <a:t>- Kế toán Tình trạng của chương trình máy tính và / hoặc nhóm cơ sở mã</a:t>
            </a:r>
          </a:p>
          <a:p>
            <a:r>
              <a:rPr lang="vi-VN" dirty="0" smtClean="0"/>
              <a:t>- Kết hợp tài liệu</a:t>
            </a:r>
          </a:p>
          <a:p>
            <a:r>
              <a:rPr lang="vi-VN" dirty="0" smtClean="0"/>
              <a:t>- Kiểm soát truy cập vào thư viện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551833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CM là phải quản lý chương trình thành công</a:t>
            </a:r>
          </a:p>
          <a:p>
            <a:endParaRPr lang="vi-VN" dirty="0" smtClean="0"/>
          </a:p>
          <a:p>
            <a:r>
              <a:rPr lang="vi-VN" dirty="0" smtClean="0"/>
              <a:t>giảm thiểu rủi ro</a:t>
            </a:r>
          </a:p>
          <a:p>
            <a:r>
              <a:rPr lang="vi-VN" dirty="0" smtClean="0"/>
              <a:t>đảm bảo chất lượng</a:t>
            </a:r>
          </a:p>
          <a:p>
            <a:r>
              <a:rPr lang="vi-VN" dirty="0" smtClean="0"/>
              <a:t>nguyên tắc cơ bản</a:t>
            </a:r>
          </a:p>
          <a:p>
            <a:endParaRPr lang="vi-VN" dirty="0" smtClean="0"/>
          </a:p>
          <a:p>
            <a:r>
              <a:rPr lang="vi-VN" dirty="0" smtClean="0"/>
              <a:t>CM có sáu chức năng chính</a:t>
            </a:r>
          </a:p>
          <a:p>
            <a:r>
              <a:rPr lang="vi-VN" dirty="0" smtClean="0"/>
              <a:t>Quản lý và lập kế hoạch</a:t>
            </a:r>
          </a:p>
          <a:p>
            <a:r>
              <a:rPr lang="vi-VN" dirty="0" smtClean="0"/>
              <a:t>Xác định cấu hình</a:t>
            </a:r>
          </a:p>
          <a:p>
            <a:r>
              <a:rPr lang="vi-VN" dirty="0" smtClean="0"/>
              <a:t>Cấu hình điều khiển / Quản lý thay đổi</a:t>
            </a:r>
          </a:p>
          <a:p>
            <a:r>
              <a:rPr lang="vi-VN" dirty="0" smtClean="0"/>
              <a:t>Cấu hình trạng kế toán</a:t>
            </a:r>
          </a:p>
          <a:p>
            <a:r>
              <a:rPr lang="vi-VN" dirty="0" smtClean="0"/>
              <a:t>cấu hình kiểm toán</a:t>
            </a:r>
          </a:p>
          <a:p>
            <a:r>
              <a:rPr lang="vi-VN" dirty="0" smtClean="0"/>
              <a:t>Cấu hình quản lý dữ liệu</a:t>
            </a:r>
          </a:p>
          <a:p>
            <a:endParaRPr lang="vi-VN" dirty="0" smtClean="0"/>
          </a:p>
          <a:p>
            <a:r>
              <a:rPr lang="vi-VN" dirty="0" smtClean="0"/>
              <a:t>CM tạo ra được mục tiêu chi phí, tiến độ và chất lượng</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1636352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Implementing SCM</a:t>
            </a:r>
          </a:p>
          <a:p>
            <a:endParaRPr lang="en-US" dirty="0" smtClean="0"/>
          </a:p>
          <a:p>
            <a:pPr lvl="2">
              <a:lnSpc>
                <a:spcPct val="78000"/>
              </a:lnSpc>
              <a:buFontTx/>
              <a:buChar char="–"/>
            </a:pPr>
            <a:r>
              <a:rPr lang="en-US" altLang="en-US" dirty="0" smtClean="0"/>
              <a:t>Applying the SCM Process</a:t>
            </a:r>
          </a:p>
          <a:p>
            <a:pPr lvl="2">
              <a:lnSpc>
                <a:spcPct val="78000"/>
              </a:lnSpc>
              <a:buFontTx/>
              <a:buChar char="–"/>
            </a:pPr>
            <a:r>
              <a:rPr lang="en-US" altLang="en-US" dirty="0" smtClean="0"/>
              <a:t>Creating and Implementing SCM Plans and Procedures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34</a:t>
            </a:fld>
            <a:endParaRPr lang="en-US"/>
          </a:p>
        </p:txBody>
      </p:sp>
    </p:spTree>
    <p:extLst>
      <p:ext uri="{BB962C8B-B14F-4D97-AF65-F5344CB8AC3E}">
        <p14:creationId xmlns:p14="http://schemas.microsoft.com/office/powerpoint/2010/main" val="2063337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1/6/2014 11:59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2340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1/6/2014 11:59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10</a:t>
            </a:fld>
            <a:endParaRPr lang="en-US"/>
          </a:p>
        </p:txBody>
      </p:sp>
    </p:spTree>
    <p:extLst>
      <p:ext uri="{BB962C8B-B14F-4D97-AF65-F5344CB8AC3E}">
        <p14:creationId xmlns:p14="http://schemas.microsoft.com/office/powerpoint/2010/main" val="71577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 process includes five key activities:</a:t>
            </a:r>
          </a:p>
          <a:p>
            <a:pPr lvl="1"/>
            <a:r>
              <a:rPr lang="en-US" dirty="0" smtClean="0"/>
              <a:t>Configuration Planning and Management</a:t>
            </a:r>
          </a:p>
          <a:p>
            <a:pPr lvl="1"/>
            <a:r>
              <a:rPr lang="en-US" dirty="0" smtClean="0"/>
              <a:t>Configuration Identification</a:t>
            </a:r>
          </a:p>
          <a:p>
            <a:pPr lvl="1"/>
            <a:r>
              <a:rPr lang="en-US" dirty="0" smtClean="0"/>
              <a:t>Configuration Control/Change Management</a:t>
            </a:r>
          </a:p>
          <a:p>
            <a:pPr lvl="1"/>
            <a:r>
              <a:rPr lang="en-US" dirty="0" smtClean="0"/>
              <a:t>Configuration Status Accounting</a:t>
            </a:r>
          </a:p>
          <a:p>
            <a:pPr lvl="1"/>
            <a:r>
              <a:rPr lang="en-US" dirty="0" smtClean="0"/>
              <a:t>Configuration Verification and Audit</a:t>
            </a:r>
          </a:p>
          <a:p>
            <a:pPr lvl="1"/>
            <a:endParaRPr lang="en-US" dirty="0" smtClean="0"/>
          </a:p>
          <a:p>
            <a:r>
              <a:rPr lang="en-US" dirty="0" smtClean="0"/>
              <a:t>These activities are not performed sequentially or in a vacuum (although planning should be the first step)</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95372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CCM (configuration</a:t>
            </a:r>
            <a:r>
              <a:rPr lang="vi-VN" baseline="0" dirty="0" smtClean="0"/>
              <a:t> change maangement)</a:t>
            </a:r>
            <a:r>
              <a:rPr lang="vi-VN" dirty="0" smtClean="0"/>
              <a:t> là một tập hợp các quy trình và các giai đoạn chính cần thiết để thay đổi các thuộc tính của CI và tái baseline chúng</a:t>
            </a:r>
          </a:p>
          <a:p>
            <a:r>
              <a:rPr lang="vi-VN" dirty="0" smtClean="0"/>
              <a:t>Quản lý thay đổi cấu hình, hoặc kiểm soát thay đổi là:</a:t>
            </a:r>
          </a:p>
          <a:p>
            <a:r>
              <a:rPr lang="vi-VN" dirty="0" smtClean="0"/>
              <a:t>    -Một cách tiếp cận có hệ thống để xác định, biện minh , đánh giá , phê duyệt , kết hợp , kiểm tra, và thay đổi tài liệu vào một CI</a:t>
            </a:r>
          </a:p>
          <a:p>
            <a:r>
              <a:rPr lang="vi-VN" dirty="0" smtClean="0"/>
              <a:t>***Hành động bao gồm</a:t>
            </a:r>
          </a:p>
          <a:p>
            <a:r>
              <a:rPr lang="vi-VN" dirty="0" smtClean="0"/>
              <a:t>    -Xác định nhu cầu thay đổi</a:t>
            </a:r>
          </a:p>
          <a:p>
            <a:r>
              <a:rPr lang="vi-VN" dirty="0" smtClean="0"/>
              <a:t>    -Tài liệu change</a:t>
            </a:r>
            <a:r>
              <a:rPr lang="vi-VN" baseline="0" dirty="0" smtClean="0"/>
              <a:t> request</a:t>
            </a:r>
            <a:endParaRPr lang="vi-VN" dirty="0" smtClean="0"/>
          </a:p>
          <a:p>
            <a:r>
              <a:rPr lang="vi-VN" dirty="0" smtClean="0"/>
              <a:t>    -Đánh giá tác động của yêu cầu thay đổi từ tất cả các khía cạnh ( FRB / RRB / CCB)</a:t>
            </a:r>
          </a:p>
          <a:p>
            <a:r>
              <a:rPr lang="vi-VN" dirty="0" smtClean="0"/>
              <a:t>    -Hiểu</a:t>
            </a:r>
            <a:r>
              <a:rPr lang="vi-VN" baseline="0" dirty="0" smtClean="0"/>
              <a:t> được</a:t>
            </a:r>
            <a:r>
              <a:rPr lang="vi-VN" dirty="0" smtClean="0"/>
              <a:t> qui trình CCB</a:t>
            </a:r>
          </a:p>
          <a:p>
            <a:r>
              <a:rPr lang="vi-VN" dirty="0" smtClean="0"/>
              <a:t>    -Tài liệu cách bố trí change request</a:t>
            </a:r>
          </a:p>
          <a:p>
            <a:r>
              <a:rPr lang="vi-VN" baseline="0" dirty="0" smtClean="0"/>
              <a:t>    -</a:t>
            </a:r>
            <a:r>
              <a:rPr lang="vi-VN" dirty="0" smtClean="0"/>
              <a:t>Kế hoạch , tài liệu , và thực hiện các thay đổi đã được phê duyệt</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093952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Sử</a:t>
            </a:r>
            <a:r>
              <a:rPr lang="vi-VN" baseline="0" dirty="0" smtClean="0"/>
              <a:t> dụng 1 công cụ theo dõi yêu cầu/ thay đổi tiêu chuẩn đã được phê duyệt</a:t>
            </a:r>
          </a:p>
          <a:p>
            <a:pPr marL="171450" indent="-171450">
              <a:buFontTx/>
              <a:buChar char="-"/>
            </a:pPr>
            <a:r>
              <a:rPr lang="vi-VN" baseline="0" dirty="0" smtClean="0"/>
              <a:t>Tài liệu hóa tất cả các change request và theo dõi chúng trong suốt quy trình</a:t>
            </a:r>
          </a:p>
          <a:p>
            <a:pPr marL="171450" indent="-171450">
              <a:buFontTx/>
              <a:buChar char="-"/>
            </a:pPr>
            <a:r>
              <a:rPr lang="vi-VN" baseline="0" dirty="0" smtClean="0"/>
              <a:t>Đảm bảo rằng tất cả các thay đổi phải được xem sét và phê duyệt trước khi thực hiện</a:t>
            </a:r>
          </a:p>
          <a:p>
            <a:pPr marL="0" indent="0">
              <a:buFontTx/>
              <a:buNone/>
            </a:pPr>
            <a:r>
              <a:rPr lang="vi-VN" baseline="0" dirty="0" smtClean="0"/>
              <a:t>   +Function review board (FRB) bao gồm các chức năng quản lý, sử dụng hệ thống, và quản lý chương trình</a:t>
            </a:r>
          </a:p>
          <a:p>
            <a:pPr marL="0" indent="0">
              <a:buFontTx/>
              <a:buNone/>
            </a:pPr>
            <a:r>
              <a:rPr lang="vi-VN" baseline="0" dirty="0" smtClean="0"/>
              <a:t>   +Configuration control board (CCB) đề nghị phê duyệt, chấp thuận, hoặc trì hoãn yêu cầu thay đổi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283271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-CCB bao gồm các đại diện cấp cao từ tất cả các chức năng đó hoặc có thể bị ảnh hưởng bởi những thay đổi được đề xuất</a:t>
            </a:r>
          </a:p>
          <a:p>
            <a:r>
              <a:rPr lang="vi-VN" dirty="0" smtClean="0"/>
              <a:t>-Đánh giá toàn diện trước khi thay đổi phê duyệt, thay đổi không chấp thuận, quyết định hoãn được thực hiện</a:t>
            </a:r>
          </a:p>
          <a:p>
            <a:r>
              <a:rPr lang="vi-VN" dirty="0" smtClean="0"/>
              <a:t>-Có</a:t>
            </a:r>
            <a:r>
              <a:rPr lang="vi-VN" baseline="0" dirty="0" smtClean="0"/>
              <a:t> t</a:t>
            </a:r>
            <a:r>
              <a:rPr lang="vi-VN" dirty="0" smtClean="0"/>
              <a:t>hẩm quyền phê duyệt (hoặc không) của miễn trừ đề xuất và độ lệch</a:t>
            </a:r>
          </a:p>
          <a:p>
            <a:r>
              <a:rPr lang="vi-VN" dirty="0" smtClean="0"/>
              <a:t>-Thành phần CCB điển hình:</a:t>
            </a:r>
          </a:p>
          <a:p>
            <a:r>
              <a:rPr lang="vi-VN" dirty="0" smtClean="0"/>
              <a:t>   +Người quản lý danh</a:t>
            </a:r>
            <a:r>
              <a:rPr lang="vi-VN" baseline="0" dirty="0" smtClean="0"/>
              <a:t> mục đầu tư</a:t>
            </a:r>
            <a:endParaRPr lang="vi-VN" dirty="0" smtClean="0"/>
          </a:p>
          <a:p>
            <a:r>
              <a:rPr lang="vi-VN" dirty="0" smtClean="0"/>
              <a:t>   +Người</a:t>
            </a:r>
            <a:r>
              <a:rPr lang="vi-VN" baseline="0" dirty="0" smtClean="0"/>
              <a:t> </a:t>
            </a:r>
            <a:r>
              <a:rPr lang="vi-VN" dirty="0" smtClean="0"/>
              <a:t>quản lý chương</a:t>
            </a:r>
            <a:r>
              <a:rPr lang="vi-VN" baseline="0" dirty="0" smtClean="0"/>
              <a:t> trình</a:t>
            </a:r>
            <a:endParaRPr lang="vi-VN" dirty="0" smtClean="0"/>
          </a:p>
          <a:p>
            <a:r>
              <a:rPr lang="vi-VN" dirty="0" smtClean="0"/>
              <a:t>   +Người sử dụng chức</a:t>
            </a:r>
            <a:r>
              <a:rPr lang="vi-VN" baseline="0" dirty="0" smtClean="0"/>
              <a:t> năng </a:t>
            </a:r>
            <a:r>
              <a:rPr lang="vi-VN" dirty="0" smtClean="0"/>
              <a:t>(khách hàng)</a:t>
            </a:r>
          </a:p>
          <a:p>
            <a:r>
              <a:rPr lang="vi-VN" dirty="0" smtClean="0"/>
              <a:t>   +Configuration Manager</a:t>
            </a:r>
          </a:p>
          <a:p>
            <a:r>
              <a:rPr lang="vi-VN" dirty="0" smtClean="0"/>
              <a:t>   +Kĩ</a:t>
            </a:r>
            <a:r>
              <a:rPr lang="vi-VN" baseline="0" dirty="0" smtClean="0"/>
              <a:t> sư hệ thống chính</a:t>
            </a:r>
            <a:endParaRPr lang="vi-VN" dirty="0" smtClean="0"/>
          </a:p>
          <a:p>
            <a:r>
              <a:rPr lang="vi-VN" dirty="0" smtClean="0"/>
              <a:t>   +Quản lý tài chính</a:t>
            </a:r>
          </a:p>
          <a:p>
            <a:r>
              <a:rPr lang="vi-VN" dirty="0" smtClean="0"/>
              <a:t>   +Giám</a:t>
            </a:r>
            <a:r>
              <a:rPr lang="vi-VN" baseline="0" dirty="0" smtClean="0"/>
              <a:t> đốc </a:t>
            </a:r>
            <a:r>
              <a:rPr lang="vi-VN" dirty="0" smtClean="0"/>
              <a:t>ký kết hợp</a:t>
            </a:r>
            <a:r>
              <a:rPr lang="vi-VN" baseline="0" dirty="0" smtClean="0"/>
              <a:t> đồng</a:t>
            </a:r>
            <a:endParaRPr lang="vi-VN" dirty="0" smtClean="0"/>
          </a:p>
          <a:p>
            <a:r>
              <a:rPr lang="vi-VN" dirty="0" smtClean="0"/>
              <a:t>   +Nhà thầu (tùy thuộc vào loại của cuộc thảo luận)</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371919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Data is essentially anything other than hardware, software and interfaces</a:t>
            </a:r>
          </a:p>
          <a:p>
            <a:r>
              <a:rPr lang="en-US" dirty="0" smtClean="0"/>
              <a:t>Among others, it provides proof of achievement, completion, status, support, and outputs.</a:t>
            </a:r>
          </a:p>
          <a:p>
            <a:pPr lvl="1"/>
            <a:r>
              <a:rPr lang="en-US" dirty="0" smtClean="0"/>
              <a:t>Examples:</a:t>
            </a:r>
          </a:p>
          <a:p>
            <a:pPr lvl="2"/>
            <a:r>
              <a:rPr lang="en-US" dirty="0" smtClean="0"/>
              <a:t>Process – lessons learned, work flow, statistical process data</a:t>
            </a:r>
          </a:p>
          <a:p>
            <a:pPr lvl="2"/>
            <a:r>
              <a:rPr lang="en-US" dirty="0" smtClean="0"/>
              <a:t>Managerial – costs, status, performance, resources</a:t>
            </a:r>
          </a:p>
          <a:p>
            <a:pPr lvl="2"/>
            <a:r>
              <a:rPr lang="en-US" dirty="0" smtClean="0"/>
              <a:t>Financial – EVM Reports, CLIN Funding, Funds Tracking</a:t>
            </a:r>
          </a:p>
          <a:p>
            <a:pPr lvl="2"/>
            <a:r>
              <a:rPr lang="en-US" dirty="0" smtClean="0"/>
              <a:t>Technical – engineering notebooks, development files</a:t>
            </a:r>
          </a:p>
          <a:p>
            <a:pPr lvl="2"/>
            <a:r>
              <a:rPr lang="en-US" dirty="0" smtClean="0"/>
              <a:t>Engineering - drawings, documents, source code, listings, defects</a:t>
            </a:r>
          </a:p>
          <a:p>
            <a:pPr lvl="2"/>
            <a:r>
              <a:rPr lang="en-US" dirty="0" smtClean="0"/>
              <a:t>Administrative – HR / Personnel data</a:t>
            </a:r>
          </a:p>
          <a:p>
            <a:pPr lvl="2"/>
            <a:r>
              <a:rPr lang="en-US" dirty="0" smtClean="0"/>
              <a:t>Security – keys, access card data, protocols</a:t>
            </a:r>
          </a:p>
          <a:p>
            <a:pPr lvl="2"/>
            <a:r>
              <a:rPr lang="en-US" dirty="0" smtClean="0"/>
              <a:t>Procurement – orders, transfers, receipts, invoices</a:t>
            </a:r>
          </a:p>
          <a:p>
            <a:endParaRPr lang="en-US" dirty="0" smtClean="0"/>
          </a:p>
          <a:p>
            <a:r>
              <a:rPr lang="vi-VN" dirty="0" smtClean="0"/>
              <a:t>Quá trình tương CM, và được sử dụng để:</a:t>
            </a:r>
          </a:p>
          <a:p>
            <a:endParaRPr lang="vi-VN" dirty="0" smtClean="0"/>
          </a:p>
          <a:p>
            <a:r>
              <a:rPr lang="vi-VN" dirty="0" smtClean="0"/>
              <a:t>- Áp dụng chính sách, hệ thống, thủ tục xác định và kiểm soát các yêu cầu dữ liệu; bao gồm quy ước đặt tên</a:t>
            </a:r>
          </a:p>
          <a:p>
            <a:endParaRPr lang="vi-VN" dirty="0" smtClean="0"/>
          </a:p>
          <a:p>
            <a:r>
              <a:rPr lang="vi-VN" dirty="0" smtClean="0"/>
              <a:t>- Thu thập dữ liệu CM một cách kịp thời và tiết kiệm</a:t>
            </a:r>
          </a:p>
          <a:p>
            <a:endParaRPr lang="vi-VN" dirty="0" smtClean="0"/>
          </a:p>
          <a:p>
            <a:r>
              <a:rPr lang="vi-VN" dirty="0" smtClean="0"/>
              <a:t>Đảm bảo đầy đủ dữ liệu và phân tích dữ liệu sử dụng</a:t>
            </a:r>
          </a:p>
          <a:p>
            <a:endParaRPr lang="vi-VN" dirty="0" smtClean="0"/>
          </a:p>
          <a:p>
            <a:r>
              <a:rPr lang="vi-VN" dirty="0" smtClean="0"/>
              <a:t>Truy cập, phân phối, hoặc giao tiếp dữ liệu CM đến điểm sử dụng</a:t>
            </a:r>
          </a:p>
          <a:p>
            <a:endParaRPr lang="vi-VN" dirty="0" smtClean="0"/>
          </a:p>
          <a:p>
            <a:r>
              <a:rPr lang="vi-VN" dirty="0" smtClean="0"/>
              <a:t>Đảm bảo tính toàn vẹn và bảo mật dữ liệu, bởi ...</a:t>
            </a:r>
          </a:p>
          <a:p>
            <a:endParaRPr lang="vi-VN" dirty="0" smtClean="0"/>
          </a:p>
          <a:p>
            <a:r>
              <a:rPr lang="vi-VN" dirty="0" smtClean="0"/>
              <a:t>Áp dụng quy tắc xác định các văn bản kỹ thuật số và các tập tin</a:t>
            </a:r>
          </a:p>
          <a:p>
            <a:endParaRPr lang="vi-VN" dirty="0" smtClean="0"/>
          </a:p>
          <a:p>
            <a:r>
              <a:rPr lang="vi-VN" dirty="0" smtClean="0"/>
              <a:t>Áp dụng điều khiển phiên bản xử lý kỷ luật</a:t>
            </a:r>
          </a:p>
          <a:p>
            <a:endParaRPr lang="vi-VN" dirty="0" smtClean="0"/>
          </a:p>
          <a:p>
            <a:r>
              <a:rPr lang="vi-VN" dirty="0" smtClean="0"/>
              <a:t>Cung cấp kiểm soát truy cập dữ liệu</a:t>
            </a:r>
          </a:p>
          <a:p>
            <a:endParaRPr lang="vi-VN" dirty="0" smtClean="0"/>
          </a:p>
          <a:p>
            <a:r>
              <a:rPr lang="vi-VN" dirty="0" smtClean="0"/>
              <a:t>Sử dụng đã thoả thuận nguyên tắc để quản lý sự thay đổi dữ liệu và lưu trữ</a:t>
            </a:r>
          </a:p>
          <a:p>
            <a:endParaRPr lang="vi-VN" dirty="0" smtClean="0"/>
          </a:p>
          <a:p>
            <a:r>
              <a:rPr lang="vi-VN" dirty="0" smtClean="0"/>
              <a:t>Duy trì các mối quan hệ dữ liệu sản phẩm</a:t>
            </a:r>
          </a:p>
          <a:p>
            <a:endParaRPr lang="vi-VN" dirty="0" smtClean="0"/>
          </a:p>
          <a:p>
            <a:r>
              <a:rPr lang="vi-VN" dirty="0" smtClean="0"/>
              <a:t>Bảo vệ và ứng dụng đánh dấu thích hợp trên dữ liệu</a:t>
            </a:r>
          </a:p>
          <a:p>
            <a:endParaRPr lang="vi-VN" dirty="0" smtClean="0"/>
          </a:p>
          <a:p>
            <a:r>
              <a:rPr lang="vi-VN" dirty="0" smtClean="0"/>
              <a:t>Đảm bảo dữ liệu chính xác lây</a:t>
            </a:r>
          </a:p>
          <a:p>
            <a:endParaRPr lang="vi-VN" dirty="0" smtClean="0"/>
          </a:p>
          <a:p>
            <a:r>
              <a:rPr lang="vi-VN" dirty="0" smtClean="0"/>
              <a:t>Đặt ra tiêu chuẩn của các công cụ DM đến mức độ khả thi</a:t>
            </a:r>
            <a:endParaRPr lang="en-US"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1" dirty="0" smtClean="0">
                <a:solidFill>
                  <a:srgbClr val="FF0000"/>
                </a:solidFill>
              </a:rPr>
              <a:t>DM helps CM with managing and controlling data</a:t>
            </a:r>
          </a:p>
          <a:p>
            <a:endParaRPr lang="vi-VN"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68891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8482254" y="6356351"/>
            <a:ext cx="2780576" cy="365125"/>
          </a:xfrm>
          <a:prstGeom prst="rect">
            <a:avLst/>
          </a:prstGeom>
        </p:spPr>
        <p:txBody>
          <a:bodyPr/>
          <a:lstStyle/>
          <a:p>
            <a:fld id="{5F0B90BD-C551-4869-8887-681658289575}" type="datetimeFigureOut">
              <a:rPr lang="en-US" smtClean="0"/>
              <a:t>1/6/2014</a:t>
            </a:fld>
            <a:endParaRPr lang="en-US"/>
          </a:p>
        </p:txBody>
      </p:sp>
      <p:sp>
        <p:nvSpPr>
          <p:cNvPr id="5" name="Footer Placeholder 4"/>
          <p:cNvSpPr>
            <a:spLocks noGrp="1"/>
          </p:cNvSpPr>
          <p:nvPr>
            <p:ph type="ftr" sz="quarter" idx="11"/>
          </p:nvPr>
        </p:nvSpPr>
        <p:spPr>
          <a:xfrm>
            <a:off x="878659" y="6356351"/>
            <a:ext cx="379631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88072" y="6356351"/>
            <a:ext cx="749105" cy="365125"/>
          </a:xfrm>
          <a:prstGeom prst="rect">
            <a:avLst/>
          </a:prstGeom>
        </p:spPr>
        <p:txBody>
          <a:bodyPr/>
          <a:lstStyle/>
          <a:p>
            <a:fld id="{BB944A41-9CB0-4034-95B6-261F031F6965}" type="slidenum">
              <a:rPr lang="en-US" smtClean="0"/>
              <a:t>‹#›</a:t>
            </a:fld>
            <a:endParaRPr lang="en-US"/>
          </a:p>
        </p:txBody>
      </p:sp>
    </p:spTree>
    <p:extLst>
      <p:ext uri="{BB962C8B-B14F-4D97-AF65-F5344CB8AC3E}">
        <p14:creationId xmlns:p14="http://schemas.microsoft.com/office/powerpoint/2010/main" val="24031157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 id="2147483836" r:id="rId24"/>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a:cs typeface="Arial" charset="0"/>
              </a:rPr>
              <a:t>Configuration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2800" dirty="0" smtClean="0">
                <a:solidFill>
                  <a:srgbClr val="5F5F5F">
                    <a:alpha val="99000"/>
                  </a:srgbClr>
                </a:solidFill>
              </a:rPr>
              <a:t>CMMI/CM process area</a:t>
            </a:r>
            <a:endParaRPr lang="en-US" sz="28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b="0" dirty="0" smtClean="0">
                <a:gradFill>
                  <a:gsLst>
                    <a:gs pos="0">
                      <a:schemeClr val="tx1"/>
                    </a:gs>
                    <a:gs pos="100000">
                      <a:schemeClr val="tx1"/>
                    </a:gs>
                  </a:gsLst>
                  <a:lin ang="5400000" scaled="0"/>
                </a:gradFill>
              </a:rPr>
              <a:t>Final Report</a:t>
            </a:r>
            <a:endParaRPr lang="en-US" sz="2000" b="0" dirty="0">
              <a:gradFill>
                <a:gsLst>
                  <a:gs pos="0">
                    <a:schemeClr val="tx1"/>
                  </a:gs>
                  <a:gs pos="100000">
                    <a:schemeClr val="tx1"/>
                  </a:gs>
                </a:gsLst>
                <a:lin ang="5400000" scaled="0"/>
              </a:gradFill>
            </a:endParaRPr>
          </a:p>
        </p:txBody>
      </p:sp>
      <p:sp>
        <p:nvSpPr>
          <p:cNvPr id="5" name="Subtitle 2"/>
          <p:cNvSpPr txBox="1">
            <a:spLocks/>
          </p:cNvSpPr>
          <p:nvPr/>
        </p:nvSpPr>
        <p:spPr>
          <a:xfrm>
            <a:off x="9810750" y="1676401"/>
            <a:ext cx="1428750" cy="958643"/>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defTabSz="914363" rtl="0" eaLnBrk="1" latinLnBrk="0" hangingPunct="1">
              <a:lnSpc>
                <a:spcPct val="90000"/>
              </a:lnSpc>
              <a:spcBef>
                <a:spcPct val="20000"/>
              </a:spcBef>
              <a:buSzPct val="90000"/>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alpha val="99000"/>
                  </a:schemeClr>
                </a:solidFill>
              </a:rPr>
              <a:t>SPQM</a:t>
            </a:r>
            <a:endParaRPr lang="en-US" sz="2800" b="1" dirty="0">
              <a:solidFill>
                <a:schemeClr val="tx1">
                  <a:alpha val="99000"/>
                </a:schemeClr>
              </a:soli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 Scope of CM Includes:</a:t>
            </a:r>
            <a:endParaRPr lang="en-US" dirty="0"/>
          </a:p>
        </p:txBody>
      </p:sp>
      <p:sp>
        <p:nvSpPr>
          <p:cNvPr id="3" name="Content Placeholder 2"/>
          <p:cNvSpPr>
            <a:spLocks noGrp="1"/>
          </p:cNvSpPr>
          <p:nvPr>
            <p:ph type="body" sz="quarter" idx="10"/>
          </p:nvPr>
        </p:nvSpPr>
        <p:spPr/>
        <p:txBody>
          <a:bodyPr>
            <a:noAutofit/>
          </a:bodyPr>
          <a:lstStyle/>
          <a:p>
            <a:r>
              <a:rPr lang="en-US" sz="2200" dirty="0" smtClean="0">
                <a:cs typeface="Arial" charset="0"/>
              </a:rPr>
              <a:t>Physical client and server hardware products and versions </a:t>
            </a:r>
          </a:p>
          <a:p>
            <a:r>
              <a:rPr lang="en-US" sz="2200" dirty="0" smtClean="0">
                <a:cs typeface="Arial" charset="0"/>
              </a:rPr>
              <a:t>Operating system software products and versions </a:t>
            </a:r>
          </a:p>
          <a:p>
            <a:r>
              <a:rPr lang="en-US" sz="2200" dirty="0" smtClean="0">
                <a:cs typeface="Arial" charset="0"/>
              </a:rPr>
              <a:t>Application development software products and versions </a:t>
            </a:r>
          </a:p>
          <a:p>
            <a:r>
              <a:rPr lang="en-US" sz="2200" dirty="0" smtClean="0">
                <a:cs typeface="Arial" charset="0"/>
              </a:rPr>
              <a:t>Technical architecture product sets and versions as they are defined and introduced </a:t>
            </a:r>
          </a:p>
          <a:p>
            <a:r>
              <a:rPr lang="en-US" sz="2200" dirty="0" smtClean="0">
                <a:cs typeface="Arial" charset="0"/>
              </a:rPr>
              <a:t>Configuration item standards and definitions </a:t>
            </a:r>
          </a:p>
          <a:p>
            <a:r>
              <a:rPr lang="en-US" sz="2200" dirty="0" smtClean="0">
                <a:cs typeface="Arial" charset="0"/>
              </a:rPr>
              <a:t>Networking products and versions </a:t>
            </a:r>
          </a:p>
          <a:p>
            <a:r>
              <a:rPr lang="en-US" sz="2200" dirty="0" smtClean="0">
                <a:cs typeface="Arial" charset="0"/>
              </a:rPr>
              <a:t>Live application products and versions </a:t>
            </a:r>
          </a:p>
          <a:p>
            <a:r>
              <a:rPr lang="en-US" sz="2200" dirty="0" smtClean="0">
                <a:cs typeface="Arial" charset="0"/>
              </a:rPr>
              <a:t>Definitions of hardware base configurations </a:t>
            </a:r>
          </a:p>
          <a:p>
            <a:r>
              <a:rPr lang="en-US" sz="2200" dirty="0" smtClean="0">
                <a:cs typeface="Arial" charset="0"/>
              </a:rPr>
              <a:t>Definitions of packages of software releases</a:t>
            </a:r>
          </a:p>
          <a:p>
            <a:r>
              <a:rPr lang="en-US" sz="2200" dirty="0" smtClean="0">
                <a:cs typeface="Arial" charset="0"/>
              </a:rPr>
              <a:t>Interface descriptions, standards, and versions</a:t>
            </a:r>
          </a:p>
          <a:p>
            <a:r>
              <a:rPr lang="en-US" sz="2200" dirty="0" smtClean="0">
                <a:cs typeface="Arial" charset="0"/>
              </a:rPr>
              <a:t>…and more</a:t>
            </a:r>
          </a:p>
          <a:p>
            <a:endParaRPr lang="en-US" sz="2200" dirty="0" smtClean="0">
              <a:cs typeface="Arial" charset="0"/>
            </a:endParaRPr>
          </a:p>
          <a:p>
            <a:endParaRPr lang="en-US" sz="2200" dirty="0"/>
          </a:p>
        </p:txBody>
      </p:sp>
    </p:spTree>
    <p:extLst>
      <p:ext uri="{BB962C8B-B14F-4D97-AF65-F5344CB8AC3E}">
        <p14:creationId xmlns:p14="http://schemas.microsoft.com/office/powerpoint/2010/main" val="297744041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ng\Desktop\BigFive\SPQM\Team Assignment\Final\Tìm hiểu\Thu Nguyen\Bai Lam\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653" y="1465943"/>
            <a:ext cx="9541747" cy="50364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idx="4294967295"/>
          </p:nvPr>
        </p:nvSpPr>
        <p:spPr>
          <a:xfrm>
            <a:off x="391886" y="228600"/>
            <a:ext cx="10757127" cy="747713"/>
          </a:xfrm>
        </p:spPr>
        <p:txBody>
          <a:bodyPr/>
          <a:lstStyle/>
          <a:p>
            <a:r>
              <a:rPr lang="en-US" dirty="0" smtClean="0">
                <a:cs typeface="Arial" charset="0"/>
              </a:rPr>
              <a:t>Key CM Activities</a:t>
            </a:r>
            <a:endParaRPr lang="en-US" dirty="0"/>
          </a:p>
        </p:txBody>
      </p:sp>
    </p:spTree>
    <p:extLst>
      <p:ext uri="{BB962C8B-B14F-4D97-AF65-F5344CB8AC3E}">
        <p14:creationId xmlns:p14="http://schemas.microsoft.com/office/powerpoint/2010/main" val="265798123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r>
              <a:rPr lang="en-US" sz="3600" dirty="0">
                <a:solidFill>
                  <a:schemeClr val="bg1"/>
                </a:solidFill>
              </a:rPr>
              <a:t/>
            </a:r>
            <a:br>
              <a:rPr lang="en-US" sz="3600" dirty="0">
                <a:solidFill>
                  <a:schemeClr val="bg1"/>
                </a:solidFill>
              </a:rPr>
            </a:br>
            <a:r>
              <a:rPr lang="en-US" sz="3600" dirty="0">
                <a:solidFill>
                  <a:schemeClr val="bg1"/>
                </a:solidFill>
              </a:rPr>
              <a:t>Configuration Planning and Management</a:t>
            </a:r>
            <a:endParaRPr lang="en-US" sz="3600" dirty="0"/>
          </a:p>
        </p:txBody>
      </p:sp>
      <p:sp>
        <p:nvSpPr>
          <p:cNvPr id="3" name="Content Placeholder 2"/>
          <p:cNvSpPr>
            <a:spLocks noGrp="1"/>
          </p:cNvSpPr>
          <p:nvPr>
            <p:ph sz="quarter" idx="4"/>
          </p:nvPr>
        </p:nvSpPr>
        <p:spPr>
          <a:xfrm>
            <a:off x="6126479" y="670560"/>
            <a:ext cx="5848985" cy="6400800"/>
          </a:xfrm>
        </p:spPr>
        <p:txBody>
          <a:bodyPr>
            <a:noAutofit/>
          </a:bodyPr>
          <a:lstStyle/>
          <a:p>
            <a:pPr>
              <a:lnSpc>
                <a:spcPct val="100000"/>
              </a:lnSpc>
              <a:buFontTx/>
              <a:buNone/>
            </a:pPr>
            <a:r>
              <a:rPr lang="en-US" altLang="en-US" dirty="0" smtClean="0">
                <a:solidFill>
                  <a:schemeClr val="tx1">
                    <a:lumMod val="95000"/>
                    <a:lumOff val="5000"/>
                  </a:schemeClr>
                </a:solidFill>
                <a:latin typeface="+mj-lt"/>
              </a:rPr>
              <a:t>Purpose of the SCMP:</a:t>
            </a:r>
          </a:p>
          <a:p>
            <a:pPr>
              <a:lnSpc>
                <a:spcPct val="100000"/>
              </a:lnSpc>
            </a:pPr>
            <a:r>
              <a:rPr lang="en-US" altLang="en-US" dirty="0" smtClean="0">
                <a:solidFill>
                  <a:schemeClr val="tx1">
                    <a:lumMod val="95000"/>
                    <a:lumOff val="5000"/>
                  </a:schemeClr>
                </a:solidFill>
                <a:latin typeface="+mj-lt"/>
              </a:rPr>
              <a:t>Ensure that all SCM activities are identified, assigned and planned</a:t>
            </a:r>
          </a:p>
          <a:p>
            <a:pPr>
              <a:lnSpc>
                <a:spcPct val="100000"/>
              </a:lnSpc>
            </a:pPr>
            <a:r>
              <a:rPr lang="en-US" altLang="en-US" dirty="0" smtClean="0">
                <a:solidFill>
                  <a:schemeClr val="tx1">
                    <a:lumMod val="95000"/>
                    <a:lumOff val="5000"/>
                  </a:schemeClr>
                </a:solidFill>
                <a:latin typeface="+mj-lt"/>
              </a:rPr>
              <a:t>Define and document how SCM will be implemented:</a:t>
            </a:r>
          </a:p>
          <a:p>
            <a:pPr lvl="1">
              <a:lnSpc>
                <a:spcPct val="100000"/>
              </a:lnSpc>
            </a:pPr>
            <a:r>
              <a:rPr lang="en-US" sz="2000" dirty="0" smtClean="0">
                <a:solidFill>
                  <a:schemeClr val="tx1">
                    <a:lumMod val="95000"/>
                    <a:lumOff val="5000"/>
                  </a:schemeClr>
                </a:solidFill>
                <a:latin typeface="+mj-lt"/>
                <a:cs typeface="Arial" charset="0"/>
              </a:rPr>
              <a:t>Develop and implement a CM Plan (CMP)</a:t>
            </a:r>
          </a:p>
          <a:p>
            <a:pPr lvl="1">
              <a:lnSpc>
                <a:spcPct val="100000"/>
              </a:lnSpc>
            </a:pPr>
            <a:r>
              <a:rPr lang="en-US" sz="2000" dirty="0" smtClean="0">
                <a:solidFill>
                  <a:schemeClr val="tx1">
                    <a:lumMod val="95000"/>
                    <a:lumOff val="5000"/>
                  </a:schemeClr>
                </a:solidFill>
                <a:latin typeface="+mj-lt"/>
                <a:cs typeface="Arial" charset="0"/>
              </a:rPr>
              <a:t>Establish membership of a Configuration Control Board (CCB) </a:t>
            </a:r>
          </a:p>
          <a:p>
            <a:pPr lvl="1">
              <a:lnSpc>
                <a:spcPct val="100000"/>
              </a:lnSpc>
            </a:pPr>
            <a:r>
              <a:rPr lang="en-US" sz="2000" dirty="0" smtClean="0">
                <a:solidFill>
                  <a:schemeClr val="tx1">
                    <a:lumMod val="95000"/>
                    <a:lumOff val="5000"/>
                  </a:schemeClr>
                </a:solidFill>
                <a:latin typeface="+mj-lt"/>
                <a:cs typeface="Arial" charset="0"/>
              </a:rPr>
              <a:t>Ensure contract language satisfies CM requirements</a:t>
            </a:r>
          </a:p>
          <a:p>
            <a:pPr lvl="1">
              <a:lnSpc>
                <a:spcPct val="100000"/>
              </a:lnSpc>
            </a:pPr>
            <a:r>
              <a:rPr lang="en-US" sz="2000" dirty="0" smtClean="0">
                <a:solidFill>
                  <a:schemeClr val="tx1">
                    <a:lumMod val="95000"/>
                    <a:lumOff val="5000"/>
                  </a:schemeClr>
                </a:solidFill>
                <a:latin typeface="+mj-lt"/>
                <a:cs typeface="Arial" charset="0"/>
              </a:rPr>
              <a:t>Select appropriate CM tools, techniques, and methods</a:t>
            </a:r>
          </a:p>
          <a:p>
            <a:pPr lvl="1">
              <a:lnSpc>
                <a:spcPct val="100000"/>
              </a:lnSpc>
            </a:pPr>
            <a:r>
              <a:rPr lang="en-US" sz="2000" dirty="0" smtClean="0">
                <a:solidFill>
                  <a:schemeClr val="tx1">
                    <a:lumMod val="95000"/>
                    <a:lumOff val="5000"/>
                  </a:schemeClr>
                </a:solidFill>
                <a:latin typeface="+mj-lt"/>
                <a:cs typeface="Arial" charset="0"/>
              </a:rPr>
              <a:t>Requirements, Risk, Data management tools</a:t>
            </a:r>
          </a:p>
          <a:p>
            <a:pPr lvl="1">
              <a:lnSpc>
                <a:spcPct val="100000"/>
              </a:lnSpc>
            </a:pPr>
            <a:r>
              <a:rPr lang="en-US" sz="2000" dirty="0" smtClean="0">
                <a:solidFill>
                  <a:schemeClr val="tx1">
                    <a:lumMod val="95000"/>
                    <a:lumOff val="5000"/>
                  </a:schemeClr>
                </a:solidFill>
                <a:latin typeface="+mj-lt"/>
                <a:cs typeface="Arial" charset="0"/>
              </a:rPr>
              <a:t>Manage the plan and measure its effectiveness</a:t>
            </a:r>
          </a:p>
          <a:p>
            <a:pPr lvl="1">
              <a:lnSpc>
                <a:spcPct val="100000"/>
              </a:lnSpc>
            </a:pPr>
            <a:r>
              <a:rPr lang="en-US" sz="2000" dirty="0" smtClean="0">
                <a:solidFill>
                  <a:schemeClr val="tx1">
                    <a:lumMod val="95000"/>
                    <a:lumOff val="5000"/>
                  </a:schemeClr>
                </a:solidFill>
                <a:latin typeface="+mj-lt"/>
                <a:cs typeface="Arial" charset="0"/>
              </a:rPr>
              <a:t>And more..</a:t>
            </a:r>
          </a:p>
          <a:p>
            <a:pPr lvl="1">
              <a:lnSpc>
                <a:spcPct val="100000"/>
              </a:lnSpc>
            </a:pPr>
            <a:endParaRPr lang="en-US" altLang="en-US" sz="2000" dirty="0">
              <a:solidFill>
                <a:schemeClr val="tx1">
                  <a:lumMod val="95000"/>
                  <a:lumOff val="5000"/>
                </a:schemeClr>
              </a:solidFill>
              <a:latin typeface="+mj-lt"/>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26328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63840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866526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Purpose of Configuration </a:t>
            </a:r>
            <a:r>
              <a:rPr lang="en-US" dirty="0" smtClean="0"/>
              <a:t>Identification</a:t>
            </a:r>
            <a:endParaRPr lang="en-US" dirty="0"/>
          </a:p>
        </p:txBody>
      </p:sp>
      <p:sp>
        <p:nvSpPr>
          <p:cNvPr id="6" name="Text Placeholder 5"/>
          <p:cNvSpPr>
            <a:spLocks noGrp="1"/>
          </p:cNvSpPr>
          <p:nvPr>
            <p:ph type="body" sz="quarter" idx="10"/>
          </p:nvPr>
        </p:nvSpPr>
        <p:spPr>
          <a:xfrm>
            <a:off x="519112" y="1127759"/>
            <a:ext cx="11149013" cy="6102440"/>
          </a:xfrm>
        </p:spPr>
        <p:txBody>
          <a:bodyPr/>
          <a:lstStyle/>
          <a:p>
            <a:pPr>
              <a:lnSpc>
                <a:spcPct val="150000"/>
              </a:lnSpc>
            </a:pPr>
            <a:r>
              <a:rPr lang="en-US" sz="2000" dirty="0">
                <a:solidFill>
                  <a:schemeClr val="tx1">
                    <a:lumMod val="95000"/>
                    <a:lumOff val="5000"/>
                  </a:schemeClr>
                </a:solidFill>
                <a:cs typeface="Arial" charset="0"/>
              </a:rPr>
              <a:t>Incrementally establish and maintain a definitive basis for control and status accounting of:</a:t>
            </a:r>
          </a:p>
          <a:p>
            <a:pPr lvl="1">
              <a:lnSpc>
                <a:spcPct val="150000"/>
              </a:lnSpc>
            </a:pPr>
            <a:r>
              <a:rPr lang="en-US" sz="2000" dirty="0">
                <a:solidFill>
                  <a:schemeClr val="tx1">
                    <a:lumMod val="95000"/>
                    <a:lumOff val="5000"/>
                  </a:schemeClr>
                </a:solidFill>
                <a:cs typeface="Arial" charset="0"/>
              </a:rPr>
              <a:t>System functional processes and results</a:t>
            </a:r>
          </a:p>
          <a:p>
            <a:pPr lvl="1">
              <a:lnSpc>
                <a:spcPct val="150000"/>
              </a:lnSpc>
            </a:pPr>
            <a:r>
              <a:rPr lang="en-US" sz="2000" dirty="0">
                <a:solidFill>
                  <a:schemeClr val="tx1">
                    <a:lumMod val="95000"/>
                    <a:lumOff val="5000"/>
                  </a:schemeClr>
                </a:solidFill>
                <a:cs typeface="Arial" charset="0"/>
              </a:rPr>
              <a:t>System physical makeup no matter how many iterations</a:t>
            </a:r>
          </a:p>
          <a:p>
            <a:pPr lvl="1">
              <a:lnSpc>
                <a:spcPct val="150000"/>
              </a:lnSpc>
            </a:pPr>
            <a:r>
              <a:rPr lang="en-US" sz="2000" dirty="0">
                <a:solidFill>
                  <a:schemeClr val="tx1">
                    <a:lumMod val="95000"/>
                    <a:lumOff val="5000"/>
                  </a:schemeClr>
                </a:solidFill>
                <a:cs typeface="Arial" charset="0"/>
              </a:rPr>
              <a:t>System documentation, manuals, training</a:t>
            </a:r>
          </a:p>
          <a:p>
            <a:pPr lvl="1">
              <a:lnSpc>
                <a:spcPct val="150000"/>
              </a:lnSpc>
            </a:pPr>
            <a:r>
              <a:rPr lang="en-US" sz="2000" dirty="0">
                <a:solidFill>
                  <a:schemeClr val="tx1">
                    <a:lumMod val="95000"/>
                    <a:lumOff val="5000"/>
                  </a:schemeClr>
                </a:solidFill>
                <a:cs typeface="Arial" charset="0"/>
              </a:rPr>
              <a:t>Management agreements, decisions, actions taken</a:t>
            </a:r>
          </a:p>
          <a:p>
            <a:pPr>
              <a:lnSpc>
                <a:spcPct val="150000"/>
              </a:lnSpc>
            </a:pPr>
            <a:r>
              <a:rPr lang="en-US" sz="2000" dirty="0">
                <a:solidFill>
                  <a:schemeClr val="tx1">
                    <a:lumMod val="95000"/>
                    <a:lumOff val="5000"/>
                  </a:schemeClr>
                </a:solidFill>
                <a:cs typeface="Arial" charset="0"/>
              </a:rPr>
              <a:t>Provide a coherent process for version management</a:t>
            </a:r>
          </a:p>
          <a:p>
            <a:pPr lvl="1">
              <a:lnSpc>
                <a:spcPct val="150000"/>
              </a:lnSpc>
            </a:pPr>
            <a:r>
              <a:rPr lang="en-US" sz="2000" dirty="0">
                <a:solidFill>
                  <a:schemeClr val="tx1">
                    <a:lumMod val="95000"/>
                    <a:lumOff val="5000"/>
                  </a:schemeClr>
                </a:solidFill>
                <a:cs typeface="Arial" charset="0"/>
              </a:rPr>
              <a:t>Assign naming conventions and unique identifiers</a:t>
            </a:r>
          </a:p>
          <a:p>
            <a:pPr lvl="1">
              <a:lnSpc>
                <a:spcPct val="150000"/>
              </a:lnSpc>
            </a:pPr>
            <a:r>
              <a:rPr lang="en-US" sz="2000" dirty="0">
                <a:solidFill>
                  <a:schemeClr val="tx1">
                    <a:lumMod val="95000"/>
                    <a:lumOff val="5000"/>
                  </a:schemeClr>
                </a:solidFill>
                <a:cs typeface="Arial" charset="0"/>
              </a:rPr>
              <a:t>Enforce identification control and release specifications</a:t>
            </a:r>
          </a:p>
          <a:p>
            <a:pPr>
              <a:lnSpc>
                <a:spcPct val="150000"/>
              </a:lnSpc>
            </a:pPr>
            <a:r>
              <a:rPr lang="en-US" sz="2000" dirty="0">
                <a:solidFill>
                  <a:schemeClr val="tx1">
                    <a:lumMod val="95000"/>
                    <a:lumOff val="5000"/>
                  </a:schemeClr>
                </a:solidFill>
                <a:cs typeface="Arial" charset="0"/>
              </a:rPr>
              <a:t>Minimize risks subject to undocumented or unauthorized changes</a:t>
            </a:r>
          </a:p>
          <a:p>
            <a:pPr>
              <a:lnSpc>
                <a:spcPct val="150000"/>
              </a:lnSpc>
            </a:pPr>
            <a:r>
              <a:rPr lang="en-US" sz="2000" dirty="0">
                <a:solidFill>
                  <a:schemeClr val="tx1">
                    <a:lumMod val="95000"/>
                    <a:lumOff val="5000"/>
                  </a:schemeClr>
                </a:solidFill>
                <a:cs typeface="Arial" charset="0"/>
              </a:rPr>
              <a:t>Provide a significantly higher quality assurance </a:t>
            </a:r>
          </a:p>
          <a:p>
            <a:pPr marL="0" indent="0" algn="ctr">
              <a:lnSpc>
                <a:spcPct val="150000"/>
              </a:lnSpc>
              <a:buNone/>
            </a:pPr>
            <a:endParaRPr lang="en-US" sz="4000" dirty="0"/>
          </a:p>
        </p:txBody>
      </p:sp>
      <p:sp>
        <p:nvSpPr>
          <p:cNvPr id="7" name="Rectangle 6"/>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403788343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What Is a </a:t>
            </a:r>
            <a:r>
              <a:rPr lang="en-US" dirty="0" smtClean="0"/>
              <a:t>“</a:t>
            </a:r>
            <a:r>
              <a:rPr lang="en-US" dirty="0"/>
              <a:t>Configuration Item?”</a:t>
            </a:r>
          </a:p>
        </p:txBody>
      </p:sp>
      <p:sp>
        <p:nvSpPr>
          <p:cNvPr id="6" name="Text Placeholder 5"/>
          <p:cNvSpPr>
            <a:spLocks noGrp="1"/>
          </p:cNvSpPr>
          <p:nvPr>
            <p:ph type="body" sz="quarter" idx="10"/>
          </p:nvPr>
        </p:nvSpPr>
        <p:spPr>
          <a:xfrm>
            <a:off x="519112" y="1127759"/>
            <a:ext cx="11149013" cy="4832092"/>
          </a:xfrm>
        </p:spPr>
        <p:txBody>
          <a:bodyPr/>
          <a:lstStyle/>
          <a:p>
            <a:r>
              <a:rPr lang="en-US" sz="2000" dirty="0">
                <a:cs typeface="Arial" charset="0"/>
              </a:rPr>
              <a:t>An aggregation of software or hardware that satisfies an end use function and is designated for separate CM</a:t>
            </a:r>
          </a:p>
          <a:p>
            <a:pPr lvl="1"/>
            <a:r>
              <a:rPr lang="en-US" sz="2000" dirty="0">
                <a:cs typeface="Arial" charset="0"/>
              </a:rPr>
              <a:t>Hardware and software items are called CIs</a:t>
            </a:r>
          </a:p>
          <a:p>
            <a:pPr lvl="1"/>
            <a:r>
              <a:rPr lang="en-US" sz="2000" dirty="0">
                <a:cs typeface="Arial" charset="0"/>
              </a:rPr>
              <a:t>Computer Software Configuration Items (CSCI); determined by each program and may include:</a:t>
            </a:r>
          </a:p>
          <a:p>
            <a:pPr lvl="2"/>
            <a:r>
              <a:rPr lang="en-US" sz="2000" dirty="0">
                <a:cs typeface="Arial" charset="0"/>
              </a:rPr>
              <a:t>Code</a:t>
            </a:r>
          </a:p>
          <a:p>
            <a:pPr lvl="2"/>
            <a:r>
              <a:rPr lang="en-US" sz="2000" dirty="0">
                <a:cs typeface="Arial" charset="0"/>
              </a:rPr>
              <a:t>Processes, reports, libraries, tables, views </a:t>
            </a:r>
          </a:p>
          <a:p>
            <a:pPr lvl="2"/>
            <a:r>
              <a:rPr lang="en-US" sz="2000" dirty="0">
                <a:cs typeface="Arial" charset="0"/>
              </a:rPr>
              <a:t>Scripts (Including test scripts)</a:t>
            </a:r>
          </a:p>
          <a:p>
            <a:pPr lvl="2"/>
            <a:r>
              <a:rPr lang="en-US" sz="2000" dirty="0">
                <a:cs typeface="Arial" charset="0"/>
              </a:rPr>
              <a:t>Architectures or Cascading Style sheets </a:t>
            </a:r>
          </a:p>
          <a:p>
            <a:pPr lvl="1"/>
            <a:r>
              <a:rPr lang="en-US" sz="2000" dirty="0">
                <a:cs typeface="Arial" charset="0"/>
              </a:rPr>
              <a:t>Documentation CIs may include</a:t>
            </a:r>
          </a:p>
          <a:p>
            <a:pPr lvl="2"/>
            <a:r>
              <a:rPr lang="en-US" sz="2000" dirty="0">
                <a:cs typeface="Arial" charset="0"/>
              </a:rPr>
              <a:t>Technical documents, functional documents</a:t>
            </a:r>
          </a:p>
          <a:p>
            <a:pPr lvl="2"/>
            <a:r>
              <a:rPr lang="en-US" sz="2000" dirty="0">
                <a:cs typeface="Arial" charset="0"/>
              </a:rPr>
              <a:t>Weekly status documents, presentations, spreadsheets, </a:t>
            </a:r>
            <a:r>
              <a:rPr lang="en-US" sz="2000" dirty="0" err="1">
                <a:cs typeface="Arial" charset="0"/>
              </a:rPr>
              <a:t>etc</a:t>
            </a:r>
            <a:endParaRPr lang="en-US" sz="2000" dirty="0">
              <a:cs typeface="Arial" charset="0"/>
            </a:endParaRPr>
          </a:p>
          <a:p>
            <a:pPr lvl="2"/>
            <a:r>
              <a:rPr lang="en-US" sz="2000" dirty="0">
                <a:cs typeface="Arial" charset="0"/>
              </a:rPr>
              <a:t>Test and training documents</a:t>
            </a:r>
          </a:p>
          <a:p>
            <a:r>
              <a:rPr lang="en-US" sz="2000" dirty="0">
                <a:cs typeface="Arial" charset="0"/>
              </a:rPr>
              <a:t>Any document or artifact that affects the physical or operational attributes of a system or component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6395054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Types of Baselines</a:t>
            </a:r>
          </a:p>
        </p:txBody>
      </p:sp>
      <p:sp>
        <p:nvSpPr>
          <p:cNvPr id="6" name="Text Placeholder 5"/>
          <p:cNvSpPr>
            <a:spLocks noGrp="1"/>
          </p:cNvSpPr>
          <p:nvPr>
            <p:ph type="body" sz="quarter" idx="10"/>
          </p:nvPr>
        </p:nvSpPr>
        <p:spPr>
          <a:xfrm>
            <a:off x="519112" y="1127759"/>
            <a:ext cx="11149013" cy="4590103"/>
          </a:xfrm>
        </p:spPr>
        <p:txBody>
          <a:bodyPr/>
          <a:lstStyle/>
          <a:p>
            <a:pPr>
              <a:lnSpc>
                <a:spcPct val="150000"/>
              </a:lnSpc>
            </a:pPr>
            <a:r>
              <a:rPr lang="en-US" sz="2000" dirty="0">
                <a:cs typeface="Arial" charset="0"/>
              </a:rPr>
              <a:t>Formal</a:t>
            </a:r>
          </a:p>
          <a:p>
            <a:pPr lvl="1">
              <a:lnSpc>
                <a:spcPct val="150000"/>
              </a:lnSpc>
            </a:pPr>
            <a:r>
              <a:rPr lang="en-US" sz="2000" dirty="0">
                <a:cs typeface="Arial" charset="0"/>
              </a:rPr>
              <a:t>Functional Baseline</a:t>
            </a:r>
          </a:p>
          <a:p>
            <a:pPr lvl="1">
              <a:lnSpc>
                <a:spcPct val="150000"/>
              </a:lnSpc>
            </a:pPr>
            <a:r>
              <a:rPr lang="en-US" sz="2000" dirty="0">
                <a:cs typeface="Arial" charset="0"/>
              </a:rPr>
              <a:t>Allocated Baseline</a:t>
            </a:r>
          </a:p>
          <a:p>
            <a:pPr lvl="1">
              <a:lnSpc>
                <a:spcPct val="150000"/>
              </a:lnSpc>
            </a:pPr>
            <a:r>
              <a:rPr lang="en-US" sz="2000" dirty="0">
                <a:cs typeface="Arial" charset="0"/>
              </a:rPr>
              <a:t>Product Baseline</a:t>
            </a:r>
          </a:p>
          <a:p>
            <a:pPr lvl="1">
              <a:lnSpc>
                <a:spcPct val="150000"/>
              </a:lnSpc>
            </a:pPr>
            <a:endParaRPr lang="en-US" sz="2000" dirty="0">
              <a:cs typeface="Arial" charset="0"/>
            </a:endParaRPr>
          </a:p>
          <a:p>
            <a:pPr>
              <a:lnSpc>
                <a:spcPct val="150000"/>
              </a:lnSpc>
            </a:pPr>
            <a:r>
              <a:rPr lang="en-US" sz="2000" dirty="0">
                <a:cs typeface="Arial" charset="0"/>
              </a:rPr>
              <a:t>Informal (Other as Required)</a:t>
            </a:r>
          </a:p>
          <a:p>
            <a:pPr lvl="1">
              <a:lnSpc>
                <a:spcPct val="150000"/>
              </a:lnSpc>
            </a:pPr>
            <a:r>
              <a:rPr lang="en-US" sz="2000" dirty="0">
                <a:cs typeface="Arial" charset="0"/>
              </a:rPr>
              <a:t>Developmental Configuration</a:t>
            </a:r>
          </a:p>
          <a:p>
            <a:pPr lvl="1">
              <a:lnSpc>
                <a:spcPct val="150000"/>
              </a:lnSpc>
            </a:pPr>
            <a:r>
              <a:rPr lang="en-US" sz="2000" dirty="0">
                <a:cs typeface="Arial" charset="0"/>
              </a:rPr>
              <a:t>Internal: as Required (Resources Needed)</a:t>
            </a:r>
          </a:p>
          <a:p>
            <a:pPr lvl="1">
              <a:lnSpc>
                <a:spcPct val="15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13519997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Functional Baseline (FBL) </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Describes the performance of the system or top-level CIs</a:t>
            </a:r>
          </a:p>
          <a:p>
            <a:pPr lvl="1">
              <a:lnSpc>
                <a:spcPct val="150000"/>
              </a:lnSpc>
            </a:pPr>
            <a:r>
              <a:rPr lang="en-US" sz="2000" dirty="0">
                <a:cs typeface="Arial" charset="0"/>
              </a:rPr>
              <a:t>Established near end of Materiel Solution Analysis or Define Need Phase via CCB or FRB meeting</a:t>
            </a:r>
          </a:p>
          <a:p>
            <a:pPr lvl="1">
              <a:lnSpc>
                <a:spcPct val="150000"/>
              </a:lnSpc>
            </a:pPr>
            <a:r>
              <a:rPr lang="en-US" sz="2000" dirty="0">
                <a:cs typeface="Arial" charset="0"/>
              </a:rPr>
              <a:t>Contains high-level CIs</a:t>
            </a:r>
          </a:p>
          <a:p>
            <a:pPr lvl="1">
              <a:lnSpc>
                <a:spcPct val="150000"/>
              </a:lnSpc>
            </a:pPr>
            <a:r>
              <a:rPr lang="en-US" sz="2000" dirty="0">
                <a:cs typeface="Arial" charset="0"/>
              </a:rPr>
              <a:t>Includes functional, interoperability, and interface characteristics (defined as requirements by the customer)</a:t>
            </a:r>
          </a:p>
          <a:p>
            <a:pPr lvl="1">
              <a:lnSpc>
                <a:spcPct val="150000"/>
              </a:lnSpc>
            </a:pPr>
            <a:r>
              <a:rPr lang="en-US" sz="2000" dirty="0">
                <a:cs typeface="Arial" charset="0"/>
              </a:rPr>
              <a:t>Specifies the verification necessary to demonstrate required performance</a:t>
            </a:r>
          </a:p>
          <a:p>
            <a:pPr lvl="1">
              <a:lnSpc>
                <a:spcPct val="150000"/>
              </a:lnSpc>
            </a:pPr>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373441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Allocated Baseline (ABL)</a:t>
            </a:r>
          </a:p>
        </p:txBody>
      </p:sp>
      <p:sp>
        <p:nvSpPr>
          <p:cNvPr id="6" name="Text Placeholder 5"/>
          <p:cNvSpPr>
            <a:spLocks noGrp="1"/>
          </p:cNvSpPr>
          <p:nvPr>
            <p:ph type="body" sz="quarter" idx="10"/>
          </p:nvPr>
        </p:nvSpPr>
        <p:spPr>
          <a:xfrm>
            <a:off x="473392" y="1661159"/>
            <a:ext cx="11149013" cy="5047536"/>
          </a:xfrm>
        </p:spPr>
        <p:txBody>
          <a:bodyPr/>
          <a:lstStyle/>
          <a:p>
            <a:r>
              <a:rPr lang="en-US" sz="2000" dirty="0">
                <a:cs typeface="Arial" charset="0"/>
              </a:rPr>
              <a:t>Describes the performance of the system or top-level CIs</a:t>
            </a:r>
          </a:p>
          <a:p>
            <a:pPr lvl="1"/>
            <a:r>
              <a:rPr lang="en-US" sz="2000" dirty="0">
                <a:cs typeface="Arial" charset="0"/>
              </a:rPr>
              <a:t>Organization-controlled if a contractor is doing the work</a:t>
            </a:r>
          </a:p>
          <a:p>
            <a:pPr lvl="1"/>
            <a:r>
              <a:rPr lang="en-US" sz="2000" dirty="0">
                <a:cs typeface="Arial" charset="0"/>
              </a:rPr>
              <a:t>Contains high-level CIs</a:t>
            </a:r>
          </a:p>
          <a:p>
            <a:r>
              <a:rPr lang="en-US" sz="2000" dirty="0">
                <a:cs typeface="Arial" charset="0"/>
              </a:rPr>
              <a:t>Allocated baseline essentially means work is assigned to specific work packages in a work breakdown structure</a:t>
            </a:r>
          </a:p>
          <a:p>
            <a:r>
              <a:rPr lang="en-US" sz="2000" dirty="0">
                <a:cs typeface="Arial" charset="0"/>
              </a:rPr>
              <a:t>Derived from functional baseline after schedule is drafted</a:t>
            </a:r>
          </a:p>
          <a:p>
            <a:pPr lvl="1"/>
            <a:r>
              <a:rPr lang="en-US" sz="2000" dirty="0">
                <a:cs typeface="Arial" charset="0"/>
              </a:rPr>
              <a:t>Established after completion of Preliminary Design Review</a:t>
            </a:r>
          </a:p>
          <a:p>
            <a:pPr lvl="1"/>
            <a:r>
              <a:rPr lang="en-US" sz="2000" dirty="0">
                <a:cs typeface="Arial" charset="0"/>
              </a:rPr>
              <a:t>Each CI has an allocated baseline; contains detailed specifications</a:t>
            </a:r>
          </a:p>
          <a:p>
            <a:pPr lvl="1"/>
            <a:r>
              <a:rPr lang="en-US" sz="2000" dirty="0">
                <a:cs typeface="Arial" charset="0"/>
              </a:rPr>
              <a:t>Work products include requirements documents (</a:t>
            </a:r>
            <a:r>
              <a:rPr lang="en-US" sz="2000" dirty="0" err="1">
                <a:cs typeface="Arial" charset="0"/>
              </a:rPr>
              <a:t>ConOps</a:t>
            </a:r>
            <a:r>
              <a:rPr lang="en-US" sz="2000" dirty="0">
                <a:cs typeface="Arial" charset="0"/>
              </a:rPr>
              <a:t>, SRS,..), release schedule, draft database/program/ system specification, draft design documents, system/software development plan (SDP), draft interface requirements agreements</a:t>
            </a:r>
          </a:p>
          <a:p>
            <a:pPr lvl="1"/>
            <a:r>
              <a:rPr lang="en-US" sz="2000" dirty="0">
                <a:cs typeface="Arial" charset="0"/>
              </a:rPr>
              <a:t>functional, interoperability, and interface characteristics (defined as requirements by the customer)</a:t>
            </a:r>
          </a:p>
          <a:p>
            <a:pPr lvl="1"/>
            <a:r>
              <a:rPr lang="en-US" sz="2000" dirty="0">
                <a:cs typeface="Arial" charset="0"/>
              </a:rPr>
              <a:t>Specifies the verification necessary to demonstrate required performance</a:t>
            </a:r>
          </a:p>
          <a:p>
            <a:pPr lvl="1"/>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989874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Product Baseline (PBL)</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A product baseline describes the functional &amp; physical characteristics of project, program, or system</a:t>
            </a:r>
          </a:p>
          <a:p>
            <a:pPr lvl="1">
              <a:lnSpc>
                <a:spcPct val="150000"/>
              </a:lnSpc>
            </a:pPr>
            <a:r>
              <a:rPr lang="en-US" sz="2000" dirty="0">
                <a:cs typeface="Arial" charset="0"/>
              </a:rPr>
              <a:t>Defines the configuration of CIs during Production and Deployment and Operations and Support Phases</a:t>
            </a:r>
          </a:p>
          <a:p>
            <a:pPr lvl="1">
              <a:lnSpc>
                <a:spcPct val="150000"/>
              </a:lnSpc>
            </a:pPr>
            <a:r>
              <a:rPr lang="en-US" sz="2000" dirty="0">
                <a:cs typeface="Arial" charset="0"/>
              </a:rPr>
              <a:t>Includes environment summary and interoperability requirements</a:t>
            </a:r>
          </a:p>
          <a:p>
            <a:pPr lvl="1">
              <a:lnSpc>
                <a:spcPct val="150000"/>
              </a:lnSpc>
            </a:pPr>
            <a:r>
              <a:rPr lang="en-US" sz="2000" dirty="0">
                <a:cs typeface="Arial" charset="0"/>
              </a:rPr>
              <a:t>Consists of a data package that identifies form, fit, and function characteristics along with test and operational requirements </a:t>
            </a:r>
          </a:p>
          <a:p>
            <a:pPr lvl="1">
              <a:lnSpc>
                <a:spcPct val="150000"/>
              </a:lnSpc>
            </a:pPr>
            <a:r>
              <a:rPr lang="en-US" sz="2000" dirty="0">
                <a:cs typeface="Arial" charset="0"/>
              </a:rPr>
              <a:t>Includes a complete and approved release package</a:t>
            </a:r>
          </a:p>
          <a:p>
            <a:pPr lvl="1">
              <a:lnSpc>
                <a:spcPct val="150000"/>
              </a:lnSpc>
            </a:pPr>
            <a:r>
              <a:rPr lang="en-US" sz="2000" dirty="0">
                <a:cs typeface="Arial" charset="0"/>
              </a:rPr>
              <a:t>Verified by a Physical Configuration Audit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394455926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The process of recording and reporting on configuration baselines associated with each CI at any moment in time:</a:t>
            </a:r>
          </a:p>
          <a:p>
            <a:pPr lvl="1">
              <a:lnSpc>
                <a:spcPct val="150000"/>
              </a:lnSpc>
            </a:pPr>
            <a:r>
              <a:rPr lang="en-US" sz="1800" dirty="0">
                <a:solidFill>
                  <a:schemeClr val="tx1">
                    <a:lumMod val="95000"/>
                    <a:lumOff val="5000"/>
                  </a:schemeClr>
                </a:solidFill>
                <a:latin typeface="+mj-lt"/>
                <a:cs typeface="Arial" charset="0"/>
              </a:rPr>
              <a:t>Continuously updating information needed to manage CIs effectively using an agreed upon information collection and recording system</a:t>
            </a:r>
          </a:p>
          <a:p>
            <a:pPr lvl="1">
              <a:lnSpc>
                <a:spcPct val="150000"/>
              </a:lnSpc>
            </a:pPr>
            <a:r>
              <a:rPr lang="en-US" sz="1800" dirty="0">
                <a:solidFill>
                  <a:schemeClr val="tx1">
                    <a:lumMod val="95000"/>
                    <a:lumOff val="5000"/>
                  </a:schemeClr>
                </a:solidFill>
                <a:latin typeface="+mj-lt"/>
                <a:cs typeface="Arial" charset="0"/>
              </a:rPr>
              <a:t>Reports show program configuration identification at any given time, implementation status of approved changes, and audit information</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Ensures use of same or similar design and documentation information</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a:p>
            <a:pPr>
              <a:lnSpc>
                <a:spcPct val="10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864703970"/>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CSA provides effective management of CIs with PM assigning specific CSA duties to an individual who:</a:t>
            </a:r>
          </a:p>
          <a:p>
            <a:pPr lvl="1">
              <a:lnSpc>
                <a:spcPct val="150000"/>
              </a:lnSpc>
            </a:pPr>
            <a:r>
              <a:rPr lang="en-US" sz="1800" dirty="0">
                <a:solidFill>
                  <a:schemeClr val="tx1">
                    <a:lumMod val="95000"/>
                    <a:lumOff val="5000"/>
                  </a:schemeClr>
                </a:solidFill>
                <a:latin typeface="+mj-lt"/>
                <a:cs typeface="Arial" charset="0"/>
              </a:rPr>
              <a:t>Maintains record of all configurations for all CIs, sequentially and according to CMP conventions</a:t>
            </a:r>
          </a:p>
          <a:p>
            <a:pPr lvl="1">
              <a:lnSpc>
                <a:spcPct val="150000"/>
              </a:lnSpc>
            </a:pPr>
            <a:r>
              <a:rPr lang="en-US" sz="1800" dirty="0">
                <a:solidFill>
                  <a:schemeClr val="tx1">
                    <a:lumMod val="95000"/>
                    <a:lumOff val="5000"/>
                  </a:schemeClr>
                </a:solidFill>
                <a:latin typeface="+mj-lt"/>
                <a:cs typeface="Arial" charset="0"/>
              </a:rPr>
              <a:t>Has continuous, updated status of proposed and completed changes, deviations, and waivers</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Maintains complete configuration of all units or items in the system or program inventory of CIs. </a:t>
            </a:r>
          </a:p>
          <a:p>
            <a:pPr lvl="1">
              <a:lnSpc>
                <a:spcPct val="150000"/>
              </a:lnSpc>
            </a:pPr>
            <a:r>
              <a:rPr lang="en-US" sz="1800" dirty="0">
                <a:solidFill>
                  <a:schemeClr val="tx1">
                    <a:lumMod val="95000"/>
                    <a:lumOff val="5000"/>
                  </a:schemeClr>
                </a:solidFill>
                <a:latin typeface="+mj-lt"/>
                <a:cs typeface="Arial" charset="0"/>
              </a:rPr>
              <a:t>Reports regularly to PM, CCB, and Stakeholders as appropriate for the size and importance of the program</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64079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Typical CSA Report</a:t>
            </a:r>
          </a:p>
        </p:txBody>
      </p:sp>
      <p:sp>
        <p:nvSpPr>
          <p:cNvPr id="6" name="Text Placeholder 5"/>
          <p:cNvSpPr>
            <a:spLocks noGrp="1"/>
          </p:cNvSpPr>
          <p:nvPr>
            <p:ph type="body" sz="quarter" idx="10"/>
          </p:nvPr>
        </p:nvSpPr>
        <p:spPr>
          <a:xfrm>
            <a:off x="473392" y="1143001"/>
            <a:ext cx="11149013" cy="5108262"/>
          </a:xfrm>
        </p:spPr>
        <p:txBody>
          <a:bodyPr/>
          <a:lstStyle/>
          <a:p>
            <a:pPr>
              <a:lnSpc>
                <a:spcPct val="150000"/>
              </a:lnSpc>
            </a:pPr>
            <a:r>
              <a:rPr lang="en-US" sz="2000" dirty="0">
                <a:solidFill>
                  <a:schemeClr val="tx1">
                    <a:lumMod val="95000"/>
                    <a:lumOff val="5000"/>
                  </a:schemeClr>
                </a:solidFill>
                <a:cs typeface="Arial" charset="0"/>
              </a:rPr>
              <a:t>Current configuration lists</a:t>
            </a:r>
          </a:p>
          <a:p>
            <a:pPr lvl="1">
              <a:lnSpc>
                <a:spcPct val="150000"/>
              </a:lnSpc>
            </a:pPr>
            <a:r>
              <a:rPr lang="en-US" sz="2000" dirty="0">
                <a:solidFill>
                  <a:schemeClr val="tx1">
                    <a:lumMod val="95000"/>
                    <a:lumOff val="5000"/>
                  </a:schemeClr>
                </a:solidFill>
                <a:cs typeface="Arial" charset="0"/>
              </a:rPr>
              <a:t>Baselines</a:t>
            </a:r>
          </a:p>
          <a:p>
            <a:pPr lvl="1">
              <a:lnSpc>
                <a:spcPct val="150000"/>
              </a:lnSpc>
            </a:pPr>
            <a:r>
              <a:rPr lang="en-US" sz="2000" dirty="0">
                <a:solidFill>
                  <a:schemeClr val="tx1">
                    <a:lumMod val="95000"/>
                    <a:lumOff val="5000"/>
                  </a:schemeClr>
                </a:solidFill>
                <a:cs typeface="Arial" charset="0"/>
              </a:rPr>
              <a:t>CIs/CSCIs</a:t>
            </a:r>
          </a:p>
          <a:p>
            <a:pPr lvl="1">
              <a:lnSpc>
                <a:spcPct val="150000"/>
              </a:lnSpc>
            </a:pPr>
            <a:r>
              <a:rPr lang="en-US" sz="2000" dirty="0">
                <a:solidFill>
                  <a:schemeClr val="tx1">
                    <a:lumMod val="95000"/>
                    <a:lumOff val="5000"/>
                  </a:schemeClr>
                </a:solidFill>
                <a:cs typeface="Arial" charset="0"/>
              </a:rPr>
              <a:t>Tests</a:t>
            </a:r>
          </a:p>
          <a:p>
            <a:pPr>
              <a:lnSpc>
                <a:spcPct val="150000"/>
              </a:lnSpc>
            </a:pPr>
            <a:r>
              <a:rPr lang="en-US" sz="2000" dirty="0">
                <a:solidFill>
                  <a:schemeClr val="tx1">
                    <a:lumMod val="95000"/>
                    <a:lumOff val="5000"/>
                  </a:schemeClr>
                </a:solidFill>
                <a:cs typeface="Arial" charset="0"/>
              </a:rPr>
              <a:t>Historical configuration list</a:t>
            </a:r>
          </a:p>
          <a:p>
            <a:pPr>
              <a:lnSpc>
                <a:spcPct val="150000"/>
              </a:lnSpc>
            </a:pPr>
            <a:r>
              <a:rPr lang="en-US" sz="2000" dirty="0">
                <a:solidFill>
                  <a:schemeClr val="tx1">
                    <a:lumMod val="95000"/>
                    <a:lumOff val="5000"/>
                  </a:schemeClr>
                </a:solidFill>
                <a:cs typeface="Arial" charset="0"/>
              </a:rPr>
              <a:t>Change requests and status of each</a:t>
            </a:r>
          </a:p>
          <a:p>
            <a:pPr>
              <a:lnSpc>
                <a:spcPct val="150000"/>
              </a:lnSpc>
            </a:pPr>
            <a:r>
              <a:rPr lang="en-US" sz="2000" dirty="0">
                <a:solidFill>
                  <a:schemeClr val="tx1">
                    <a:lumMod val="95000"/>
                    <a:lumOff val="5000"/>
                  </a:schemeClr>
                </a:solidFill>
                <a:cs typeface="Arial" charset="0"/>
              </a:rPr>
              <a:t>Change implementation status (for each)</a:t>
            </a:r>
          </a:p>
          <a:p>
            <a:pPr>
              <a:lnSpc>
                <a:spcPct val="150000"/>
              </a:lnSpc>
            </a:pPr>
            <a:r>
              <a:rPr lang="en-US" sz="2000" dirty="0">
                <a:solidFill>
                  <a:schemeClr val="tx1">
                    <a:lumMod val="95000"/>
                    <a:lumOff val="5000"/>
                  </a:schemeClr>
                </a:solidFill>
                <a:cs typeface="Arial" charset="0"/>
              </a:rPr>
              <a:t>Configuration verification list</a:t>
            </a:r>
          </a:p>
          <a:p>
            <a:pPr>
              <a:lnSpc>
                <a:spcPct val="150000"/>
              </a:lnSpc>
            </a:pPr>
            <a:r>
              <a:rPr lang="en-US" sz="2000" dirty="0">
                <a:solidFill>
                  <a:schemeClr val="tx1">
                    <a:lumMod val="95000"/>
                    <a:lumOff val="5000"/>
                  </a:schemeClr>
                </a:solidFill>
                <a:cs typeface="Arial" charset="0"/>
              </a:rPr>
              <a:t>Software change traceability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525836" y="6343650"/>
            <a:ext cx="3662989" cy="415819"/>
          </a:xfrm>
          <a:prstGeom prst="rect">
            <a:avLst/>
          </a:prstGeom>
        </p:spPr>
        <p:txBody>
          <a:bodyPr wrap="none">
            <a:spAutoFit/>
          </a:bodyPr>
          <a:lstStyle/>
          <a:p>
            <a:pPr algn="ctr">
              <a:lnSpc>
                <a:spcPct val="150000"/>
              </a:lnSpc>
            </a:pPr>
            <a:r>
              <a:rPr lang="en-US" sz="1600" dirty="0">
                <a:cs typeface="Arial" charset="0"/>
              </a:rPr>
              <a:t>Configuration Status Accounting (CSA)</a:t>
            </a:r>
            <a:endParaRPr lang="en-US" sz="1600" dirty="0"/>
          </a:p>
        </p:txBody>
      </p:sp>
    </p:spTree>
    <p:extLst>
      <p:ext uri="{BB962C8B-B14F-4D97-AF65-F5344CB8AC3E}">
        <p14:creationId xmlns:p14="http://schemas.microsoft.com/office/powerpoint/2010/main" val="214410608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Verification and Audit</a:t>
            </a:r>
            <a:endParaRPr lang="en-US" sz="3600" dirty="0"/>
          </a:p>
        </p:txBody>
      </p:sp>
      <p:sp>
        <p:nvSpPr>
          <p:cNvPr id="3" name="Content Placeholder 2"/>
          <p:cNvSpPr>
            <a:spLocks noGrp="1"/>
          </p:cNvSpPr>
          <p:nvPr>
            <p:ph sz="quarter" idx="4"/>
          </p:nvPr>
        </p:nvSpPr>
        <p:spPr>
          <a:xfrm>
            <a:off x="6156959" y="184666"/>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Configuration Verification and Audit</a:t>
            </a:r>
          </a:p>
          <a:p>
            <a:pPr lvl="1">
              <a:lnSpc>
                <a:spcPct val="150000"/>
              </a:lnSpc>
            </a:pPr>
            <a:r>
              <a:rPr lang="en-US" sz="1800" dirty="0">
                <a:solidFill>
                  <a:schemeClr val="tx1">
                    <a:lumMod val="95000"/>
                    <a:lumOff val="5000"/>
                  </a:schemeClr>
                </a:solidFill>
                <a:latin typeface="+mj-lt"/>
                <a:cs typeface="Arial" charset="0"/>
              </a:rPr>
              <a:t>Verification ensures products meet established requirements, standards, and contractual agreements</a:t>
            </a:r>
          </a:p>
          <a:p>
            <a:pPr lvl="1">
              <a:lnSpc>
                <a:spcPct val="150000"/>
              </a:lnSpc>
            </a:pPr>
            <a:r>
              <a:rPr lang="en-US" sz="1800" dirty="0">
                <a:solidFill>
                  <a:schemeClr val="tx1">
                    <a:lumMod val="95000"/>
                    <a:lumOff val="5000"/>
                  </a:schemeClr>
                </a:solidFill>
                <a:latin typeface="+mj-lt"/>
                <a:cs typeface="Arial" charset="0"/>
              </a:rPr>
              <a:t>Verification that software products have been produced, correctly identified, and all change requests have been resolved </a:t>
            </a:r>
          </a:p>
          <a:p>
            <a:pPr lvl="1">
              <a:lnSpc>
                <a:spcPct val="150000"/>
              </a:lnSpc>
            </a:pPr>
            <a:r>
              <a:rPr lang="en-US" sz="1800" dirty="0">
                <a:solidFill>
                  <a:schemeClr val="tx1">
                    <a:lumMod val="95000"/>
                    <a:lumOff val="5000"/>
                  </a:schemeClr>
                </a:solidFill>
                <a:latin typeface="+mj-lt"/>
                <a:cs typeface="Arial" charset="0"/>
              </a:rPr>
              <a:t>Audits ensure documentation matches the product </a:t>
            </a:r>
            <a:br>
              <a:rPr lang="en-US" sz="1800" dirty="0">
                <a:solidFill>
                  <a:schemeClr val="tx1">
                    <a:lumMod val="95000"/>
                    <a:lumOff val="5000"/>
                  </a:schemeClr>
                </a:solidFill>
                <a:latin typeface="+mj-lt"/>
                <a:cs typeface="Arial" charset="0"/>
              </a:rPr>
            </a:br>
            <a:r>
              <a:rPr lang="en-US" sz="1800" dirty="0">
                <a:solidFill>
                  <a:schemeClr val="tx1">
                    <a:lumMod val="95000"/>
                    <a:lumOff val="5000"/>
                  </a:schemeClr>
                </a:solidFill>
                <a:latin typeface="+mj-lt"/>
                <a:cs typeface="Arial" charset="0"/>
              </a:rPr>
              <a:t>(more formal activity than verification)</a:t>
            </a:r>
          </a:p>
          <a:p>
            <a:pPr lvl="2">
              <a:lnSpc>
                <a:spcPct val="150000"/>
              </a:lnSpc>
            </a:pPr>
            <a:r>
              <a:rPr lang="en-US" sz="1800" dirty="0">
                <a:solidFill>
                  <a:schemeClr val="tx1">
                    <a:lumMod val="95000"/>
                    <a:lumOff val="5000"/>
                  </a:schemeClr>
                </a:solidFill>
                <a:latin typeface="+mj-lt"/>
                <a:cs typeface="Arial" charset="0"/>
              </a:rPr>
              <a:t>Functional configuration audit (FCA)</a:t>
            </a:r>
          </a:p>
          <a:p>
            <a:pPr lvl="2">
              <a:lnSpc>
                <a:spcPct val="150000"/>
              </a:lnSpc>
            </a:pPr>
            <a:r>
              <a:rPr lang="en-US" sz="1800" dirty="0">
                <a:solidFill>
                  <a:schemeClr val="tx1">
                    <a:lumMod val="95000"/>
                    <a:lumOff val="5000"/>
                  </a:schemeClr>
                </a:solidFill>
                <a:latin typeface="+mj-lt"/>
                <a:cs typeface="Arial" charset="0"/>
              </a:rPr>
              <a:t>Physical configuration audit (PCA)</a:t>
            </a:r>
          </a:p>
          <a:p>
            <a:pPr>
              <a:lnSpc>
                <a:spcPct val="150000"/>
              </a:lnSpc>
            </a:pPr>
            <a:r>
              <a:rPr lang="en-US" sz="1800" dirty="0">
                <a:solidFill>
                  <a:schemeClr val="tx1">
                    <a:lumMod val="95000"/>
                    <a:lumOff val="5000"/>
                  </a:schemeClr>
                </a:solidFill>
                <a:latin typeface="+mj-lt"/>
                <a:cs typeface="Arial" charset="0"/>
              </a:rPr>
              <a:t>Performed incrementally during design/development</a:t>
            </a:r>
          </a:p>
          <a:p>
            <a:pPr>
              <a:lnSpc>
                <a:spcPct val="150000"/>
              </a:lnSpc>
            </a:pPr>
            <a:r>
              <a:rPr lang="en-US" sz="1800" dirty="0">
                <a:solidFill>
                  <a:schemeClr val="tx1">
                    <a:lumMod val="95000"/>
                    <a:lumOff val="5000"/>
                  </a:schemeClr>
                </a:solidFill>
                <a:latin typeface="+mj-lt"/>
                <a:cs typeface="Arial" charset="0"/>
              </a:rPr>
              <a:t>Confirms readiness to proceed to next step in design/ development process</a:t>
            </a: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4137679429"/>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CM Audits</a:t>
            </a:r>
          </a:p>
        </p:txBody>
      </p:sp>
      <p:sp>
        <p:nvSpPr>
          <p:cNvPr id="6" name="Text Placeholder 5"/>
          <p:cNvSpPr>
            <a:spLocks noGrp="1"/>
          </p:cNvSpPr>
          <p:nvPr>
            <p:ph type="body" sz="quarter" idx="10"/>
          </p:nvPr>
        </p:nvSpPr>
        <p:spPr>
          <a:xfrm>
            <a:off x="473392" y="1295400"/>
            <a:ext cx="11149013" cy="4493538"/>
          </a:xfrm>
        </p:spPr>
        <p:txBody>
          <a:bodyPr/>
          <a:lstStyle/>
          <a:p>
            <a:pPr>
              <a:lnSpc>
                <a:spcPct val="100000"/>
              </a:lnSpc>
            </a:pPr>
            <a:r>
              <a:rPr lang="en-US" sz="2000" dirty="0">
                <a:solidFill>
                  <a:schemeClr val="tx1">
                    <a:lumMod val="95000"/>
                    <a:lumOff val="5000"/>
                  </a:schemeClr>
                </a:solidFill>
                <a:cs typeface="Arial" charset="0"/>
              </a:rPr>
              <a:t>Validate requirements and accuracy of documents identifying the approved configuration identification</a:t>
            </a:r>
          </a:p>
          <a:p>
            <a:pPr lvl="1">
              <a:lnSpc>
                <a:spcPct val="100000"/>
              </a:lnSpc>
            </a:pPr>
            <a:r>
              <a:rPr lang="en-US" sz="2000" dirty="0">
                <a:solidFill>
                  <a:schemeClr val="tx1">
                    <a:lumMod val="95000"/>
                    <a:lumOff val="5000"/>
                  </a:schemeClr>
                </a:solidFill>
                <a:cs typeface="Arial" charset="0"/>
              </a:rPr>
              <a:t>Functional Configuration Audit (FCA)</a:t>
            </a:r>
          </a:p>
          <a:p>
            <a:pPr lvl="2">
              <a:lnSpc>
                <a:spcPct val="100000"/>
              </a:lnSpc>
            </a:pPr>
            <a:r>
              <a:rPr lang="en-US" sz="2000" dirty="0">
                <a:solidFill>
                  <a:schemeClr val="tx1">
                    <a:lumMod val="95000"/>
                    <a:lumOff val="5000"/>
                  </a:schemeClr>
                </a:solidFill>
                <a:cs typeface="Arial" charset="0"/>
              </a:rPr>
              <a:t>Formal examination of functional characteristics of a CI prior to acceptance</a:t>
            </a:r>
          </a:p>
          <a:p>
            <a:pPr lvl="2">
              <a:lnSpc>
                <a:spcPct val="100000"/>
              </a:lnSpc>
            </a:pPr>
            <a:r>
              <a:rPr lang="en-US" sz="2000" dirty="0">
                <a:solidFill>
                  <a:schemeClr val="tx1">
                    <a:lumMod val="95000"/>
                    <a:lumOff val="5000"/>
                  </a:schemeClr>
                </a:solidFill>
                <a:cs typeface="Arial" charset="0"/>
              </a:rPr>
              <a:t>Verifies requirements via functional and allocated configuration documentation</a:t>
            </a:r>
          </a:p>
          <a:p>
            <a:pPr lvl="1">
              <a:lnSpc>
                <a:spcPct val="100000"/>
              </a:lnSpc>
            </a:pPr>
            <a:r>
              <a:rPr lang="en-US" sz="2000" dirty="0">
                <a:solidFill>
                  <a:schemeClr val="tx1">
                    <a:lumMod val="95000"/>
                    <a:lumOff val="5000"/>
                  </a:schemeClr>
                </a:solidFill>
                <a:cs typeface="Arial" charset="0"/>
              </a:rPr>
              <a:t>Physical Configuration Audit (PCA)</a:t>
            </a:r>
          </a:p>
          <a:p>
            <a:pPr lvl="2">
              <a:lnSpc>
                <a:spcPct val="100000"/>
              </a:lnSpc>
            </a:pPr>
            <a:r>
              <a:rPr lang="en-US" sz="2000" dirty="0">
                <a:solidFill>
                  <a:schemeClr val="tx1">
                    <a:lumMod val="95000"/>
                    <a:lumOff val="5000"/>
                  </a:schemeClr>
                </a:solidFill>
                <a:cs typeface="Arial" charset="0"/>
              </a:rPr>
              <a:t>Formal examination of the as-built configuration of a CI against its technical documentation; conducted prior to Field Readiness Review</a:t>
            </a:r>
          </a:p>
          <a:p>
            <a:pPr lvl="2">
              <a:lnSpc>
                <a:spcPct val="100000"/>
              </a:lnSpc>
            </a:pPr>
            <a:r>
              <a:rPr lang="en-US" sz="2000" dirty="0">
                <a:solidFill>
                  <a:schemeClr val="tx1">
                    <a:lumMod val="95000"/>
                    <a:lumOff val="5000"/>
                  </a:schemeClr>
                </a:solidFill>
                <a:cs typeface="Arial" charset="0"/>
              </a:rPr>
              <a:t>Determines whether testing requirements are satisfied and allows for product acceptance or rejection</a:t>
            </a:r>
          </a:p>
          <a:p>
            <a:pPr lvl="2">
              <a:lnSpc>
                <a:spcPct val="100000"/>
              </a:lnSpc>
            </a:pPr>
            <a:r>
              <a:rPr lang="en-US" sz="2000" dirty="0">
                <a:solidFill>
                  <a:schemeClr val="tx1">
                    <a:lumMod val="95000"/>
                    <a:lumOff val="5000"/>
                  </a:schemeClr>
                </a:solidFill>
                <a:cs typeface="Arial" charset="0"/>
              </a:rPr>
              <a:t>Establishes or verifies CI’s product baseline</a:t>
            </a:r>
          </a:p>
          <a:p>
            <a:pPr>
              <a:lnSpc>
                <a:spcPct val="100000"/>
              </a:lnSpc>
            </a:pPr>
            <a:r>
              <a:rPr lang="en-US" sz="2000" dirty="0">
                <a:solidFill>
                  <a:schemeClr val="tx1">
                    <a:lumMod val="95000"/>
                    <a:lumOff val="5000"/>
                  </a:schemeClr>
                </a:solidFill>
                <a:cs typeface="Arial" charset="0"/>
              </a:rPr>
              <a:t>FCA and PCA are normally conducted by </a:t>
            </a:r>
            <a:r>
              <a:rPr lang="en-US" sz="2000" dirty="0" smtClean="0">
                <a:solidFill>
                  <a:schemeClr val="tx1">
                    <a:lumMod val="95000"/>
                    <a:lumOff val="5000"/>
                  </a:schemeClr>
                </a:solidFill>
                <a:cs typeface="Arial" charset="0"/>
              </a:rPr>
              <a:t>senior managers </a:t>
            </a:r>
            <a:r>
              <a:rPr lang="en-US" sz="2000" dirty="0">
                <a:solidFill>
                  <a:schemeClr val="tx1">
                    <a:lumMod val="95000"/>
                    <a:lumOff val="5000"/>
                  </a:schemeClr>
                </a:solidFill>
                <a:cs typeface="Arial" charset="0"/>
              </a:rPr>
              <a:t>to accepting a CI and prior to establishing product </a:t>
            </a:r>
            <a:r>
              <a:rPr lang="en-US" sz="2000" dirty="0" smtClean="0">
                <a:solidFill>
                  <a:schemeClr val="tx1">
                    <a:lumMod val="95000"/>
                    <a:lumOff val="5000"/>
                  </a:schemeClr>
                </a:solidFill>
                <a:cs typeface="Arial" charset="0"/>
              </a:rPr>
              <a:t>baseline</a:t>
            </a:r>
            <a:r>
              <a:rPr lang="en-US" sz="2000" dirty="0">
                <a:solidFill>
                  <a:schemeClr val="tx1">
                    <a:lumMod val="95000"/>
                    <a:lumOff val="5000"/>
                  </a:schemeClr>
                </a:solidFill>
                <a:cs typeface="Arial" charset="0"/>
              </a:rPr>
              <a: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424154815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FCA/PCA Audit Process</a:t>
            </a:r>
          </a:p>
        </p:txBody>
      </p:sp>
      <p:sp>
        <p:nvSpPr>
          <p:cNvPr id="6" name="Text Placeholder 5"/>
          <p:cNvSpPr>
            <a:spLocks noGrp="1"/>
          </p:cNvSpPr>
          <p:nvPr>
            <p:ph type="body" sz="quarter" idx="10"/>
          </p:nvPr>
        </p:nvSpPr>
        <p:spPr>
          <a:xfrm>
            <a:off x="473392" y="1295400"/>
            <a:ext cx="11149013" cy="2958887"/>
          </a:xfrm>
        </p:spPr>
        <p:txBody>
          <a:bodyPr/>
          <a:lstStyle/>
          <a:p>
            <a:pPr>
              <a:lnSpc>
                <a:spcPct val="150000"/>
              </a:lnSpc>
            </a:pPr>
            <a:r>
              <a:rPr lang="en-US" sz="2000" dirty="0">
                <a:cs typeface="Arial" charset="0"/>
              </a:rPr>
              <a:t>Procedures and checklists to conduct FCA and PCA available at Functional Configuration Audit Procedure  or Physical Configuration Audit Procedure</a:t>
            </a:r>
          </a:p>
          <a:p>
            <a:pPr lvl="1">
              <a:lnSpc>
                <a:spcPct val="150000"/>
              </a:lnSpc>
            </a:pPr>
            <a:r>
              <a:rPr lang="en-US" sz="2000" dirty="0">
                <a:cs typeface="Arial" charset="0"/>
              </a:rPr>
              <a:t>Review relevant audit procedure (FCA or PCA)</a:t>
            </a:r>
          </a:p>
          <a:p>
            <a:pPr lvl="1">
              <a:lnSpc>
                <a:spcPct val="150000"/>
              </a:lnSpc>
            </a:pPr>
            <a:r>
              <a:rPr lang="en-US" sz="2000" dirty="0">
                <a:cs typeface="Arial" charset="0"/>
              </a:rPr>
              <a:t>Conduct and document the audit</a:t>
            </a:r>
          </a:p>
          <a:p>
            <a:pPr lvl="1">
              <a:lnSpc>
                <a:spcPct val="150000"/>
              </a:lnSpc>
            </a:pPr>
            <a:r>
              <a:rPr lang="en-US" sz="2000" dirty="0">
                <a:cs typeface="Arial" charset="0"/>
              </a:rPr>
              <a:t>Ensure requirements traceability throughout audit</a:t>
            </a:r>
          </a:p>
          <a:p>
            <a:pPr>
              <a:lnSpc>
                <a:spcPct val="150000"/>
              </a:lnSpc>
            </a:pPr>
            <a:r>
              <a:rPr lang="en-US" sz="2000" dirty="0">
                <a:cs typeface="Arial" charset="0"/>
              </a:rPr>
              <a:t>FCA and PCA activities should be outlined in your CM Plan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6780715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Change  Management (CCM)</a:t>
            </a:r>
            <a:endParaRPr lang="en-US" sz="3600" dirty="0"/>
          </a:p>
        </p:txBody>
      </p:sp>
      <p:sp>
        <p:nvSpPr>
          <p:cNvPr id="3" name="Content Placeholder 2"/>
          <p:cNvSpPr>
            <a:spLocks noGrp="1"/>
          </p:cNvSpPr>
          <p:nvPr>
            <p:ph sz="quarter" idx="4"/>
          </p:nvPr>
        </p:nvSpPr>
        <p:spPr>
          <a:xfrm>
            <a:off x="6095999" y="762000"/>
            <a:ext cx="5958841" cy="5676424"/>
          </a:xfrm>
        </p:spPr>
        <p:txBody>
          <a:bodyPr>
            <a:noAutofit/>
          </a:bodyPr>
          <a:lstStyle/>
          <a:p>
            <a:pPr>
              <a:lnSpc>
                <a:spcPct val="100000"/>
              </a:lnSpc>
            </a:pPr>
            <a:r>
              <a:rPr lang="en-US" sz="1800" dirty="0">
                <a:solidFill>
                  <a:schemeClr val="tx1">
                    <a:lumMod val="95000"/>
                    <a:lumOff val="5000"/>
                  </a:schemeClr>
                </a:solidFill>
                <a:latin typeface="+mj-lt"/>
                <a:cs typeface="Arial" charset="0"/>
              </a:rPr>
              <a:t>CCM is a set of processes and approval stages required to change a CI's attributes and to re-baseline them</a:t>
            </a:r>
          </a:p>
          <a:p>
            <a:pPr>
              <a:lnSpc>
                <a:spcPct val="100000"/>
              </a:lnSpc>
            </a:pPr>
            <a:r>
              <a:rPr lang="en-US" sz="1800" dirty="0">
                <a:solidFill>
                  <a:schemeClr val="tx1">
                    <a:lumMod val="95000"/>
                    <a:lumOff val="5000"/>
                  </a:schemeClr>
                </a:solidFill>
                <a:latin typeface="+mj-lt"/>
                <a:cs typeface="Arial" charset="0"/>
              </a:rPr>
              <a:t>Configuration Change Management, or Change Control is</a:t>
            </a:r>
          </a:p>
          <a:p>
            <a:pPr lvl="1">
              <a:lnSpc>
                <a:spcPct val="100000"/>
              </a:lnSpc>
            </a:pPr>
            <a:r>
              <a:rPr lang="en-US" sz="1800" dirty="0">
                <a:solidFill>
                  <a:schemeClr val="tx1">
                    <a:lumMod val="95000"/>
                    <a:lumOff val="5000"/>
                  </a:schemeClr>
                </a:solidFill>
                <a:latin typeface="+mj-lt"/>
                <a:cs typeface="Arial" charset="0"/>
              </a:rPr>
              <a:t>A systematic approach to identify, justify, evaluate, approve, incorporate, verify, and document changes to a </a:t>
            </a:r>
            <a:r>
              <a:rPr lang="en-US" sz="1800" dirty="0" smtClean="0">
                <a:solidFill>
                  <a:schemeClr val="tx1">
                    <a:lumMod val="95000"/>
                    <a:lumOff val="5000"/>
                  </a:schemeClr>
                </a:solidFill>
                <a:latin typeface="+mj-lt"/>
                <a:cs typeface="Arial" charset="0"/>
              </a:rPr>
              <a:t>CI</a:t>
            </a:r>
          </a:p>
          <a:p>
            <a:pPr marL="532524" lvl="1" indent="0">
              <a:lnSpc>
                <a:spcPct val="100000"/>
              </a:lnSpc>
              <a:buNone/>
            </a:pPr>
            <a:r>
              <a:rPr lang="en-US" sz="1800" b="1" dirty="0" smtClean="0">
                <a:solidFill>
                  <a:schemeClr val="tx1">
                    <a:lumMod val="95000"/>
                    <a:lumOff val="5000"/>
                  </a:schemeClr>
                </a:solidFill>
                <a:latin typeface="+mj-lt"/>
                <a:cs typeface="Arial" charset="0"/>
              </a:rPr>
              <a:t>Actions </a:t>
            </a:r>
            <a:r>
              <a:rPr lang="en-US" sz="1800" b="1" dirty="0">
                <a:solidFill>
                  <a:schemeClr val="tx1">
                    <a:lumMod val="95000"/>
                    <a:lumOff val="5000"/>
                  </a:schemeClr>
                </a:solidFill>
                <a:latin typeface="+mj-lt"/>
                <a:cs typeface="Arial" charset="0"/>
              </a:rPr>
              <a:t>include</a:t>
            </a:r>
          </a:p>
          <a:p>
            <a:pPr lvl="2">
              <a:lnSpc>
                <a:spcPct val="100000"/>
              </a:lnSpc>
            </a:pPr>
            <a:r>
              <a:rPr lang="en-US" sz="1800" dirty="0">
                <a:solidFill>
                  <a:schemeClr val="tx1">
                    <a:lumMod val="95000"/>
                    <a:lumOff val="5000"/>
                  </a:schemeClr>
                </a:solidFill>
                <a:latin typeface="+mj-lt"/>
                <a:cs typeface="Arial" charset="0"/>
              </a:rPr>
              <a:t>Identifying need for change</a:t>
            </a:r>
          </a:p>
          <a:p>
            <a:pPr lvl="2">
              <a:lnSpc>
                <a:spcPct val="100000"/>
              </a:lnSpc>
            </a:pPr>
            <a:r>
              <a:rPr lang="en-US" sz="1800" dirty="0">
                <a:solidFill>
                  <a:schemeClr val="tx1">
                    <a:lumMod val="95000"/>
                    <a:lumOff val="5000"/>
                  </a:schemeClr>
                </a:solidFill>
                <a:latin typeface="+mj-lt"/>
                <a:cs typeface="Arial" charset="0"/>
              </a:rPr>
              <a:t>Documenting change requests</a:t>
            </a:r>
          </a:p>
          <a:p>
            <a:pPr lvl="2">
              <a:lnSpc>
                <a:spcPct val="100000"/>
              </a:lnSpc>
            </a:pPr>
            <a:r>
              <a:rPr lang="en-US" sz="1800" dirty="0">
                <a:solidFill>
                  <a:schemeClr val="tx1">
                    <a:lumMod val="95000"/>
                    <a:lumOff val="5000"/>
                  </a:schemeClr>
                </a:solidFill>
                <a:latin typeface="+mj-lt"/>
                <a:cs typeface="Arial" charset="0"/>
              </a:rPr>
              <a:t>Assessing impact of change request from all aspects (FRB/RRB/CCB)</a:t>
            </a:r>
          </a:p>
          <a:p>
            <a:pPr lvl="2">
              <a:lnSpc>
                <a:spcPct val="100000"/>
              </a:lnSpc>
            </a:pPr>
            <a:r>
              <a:rPr lang="en-US" sz="1800" dirty="0">
                <a:solidFill>
                  <a:schemeClr val="tx1">
                    <a:lumMod val="95000"/>
                    <a:lumOff val="5000"/>
                  </a:schemeClr>
                </a:solidFill>
                <a:latin typeface="+mj-lt"/>
                <a:cs typeface="Arial" charset="0"/>
              </a:rPr>
              <a:t>Following CCB Process</a:t>
            </a:r>
          </a:p>
          <a:p>
            <a:pPr lvl="2">
              <a:lnSpc>
                <a:spcPct val="100000"/>
              </a:lnSpc>
            </a:pPr>
            <a:r>
              <a:rPr lang="en-US" sz="1800" dirty="0">
                <a:solidFill>
                  <a:schemeClr val="tx1">
                    <a:lumMod val="95000"/>
                    <a:lumOff val="5000"/>
                  </a:schemeClr>
                </a:solidFill>
                <a:latin typeface="+mj-lt"/>
                <a:cs typeface="Arial" charset="0"/>
              </a:rPr>
              <a:t>Documenting change request disposition </a:t>
            </a:r>
          </a:p>
          <a:p>
            <a:pPr lvl="2">
              <a:lnSpc>
                <a:spcPct val="100000"/>
              </a:lnSpc>
            </a:pPr>
            <a:r>
              <a:rPr lang="en-US" sz="1800" dirty="0">
                <a:solidFill>
                  <a:schemeClr val="tx1">
                    <a:lumMod val="95000"/>
                    <a:lumOff val="5000"/>
                  </a:schemeClr>
                </a:solidFill>
                <a:latin typeface="+mj-lt"/>
                <a:cs typeface="Arial" charset="0"/>
              </a:rPr>
              <a:t>Planning, documenting, and implementing approved changes </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938934220"/>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Change Management</a:t>
            </a:r>
          </a:p>
        </p:txBody>
      </p:sp>
      <p:sp>
        <p:nvSpPr>
          <p:cNvPr id="6" name="Text Placeholder 5"/>
          <p:cNvSpPr>
            <a:spLocks noGrp="1"/>
          </p:cNvSpPr>
          <p:nvPr>
            <p:ph type="body" sz="quarter" idx="10"/>
          </p:nvPr>
        </p:nvSpPr>
        <p:spPr>
          <a:xfrm>
            <a:off x="473392" y="1295400"/>
            <a:ext cx="11149013" cy="3420552"/>
          </a:xfrm>
        </p:spPr>
        <p:txBody>
          <a:bodyPr/>
          <a:lstStyle/>
          <a:p>
            <a:pPr>
              <a:lnSpc>
                <a:spcPct val="150000"/>
              </a:lnSpc>
            </a:pPr>
            <a:r>
              <a:rPr lang="en-US" sz="2000" dirty="0">
                <a:cs typeface="Arial" charset="0"/>
              </a:rPr>
              <a:t>Use an approved standard requirements/change tracking tool whenever possible</a:t>
            </a:r>
          </a:p>
          <a:p>
            <a:pPr>
              <a:lnSpc>
                <a:spcPct val="150000"/>
              </a:lnSpc>
            </a:pPr>
            <a:r>
              <a:rPr lang="en-US" sz="2000" dirty="0">
                <a:cs typeface="Arial" charset="0"/>
              </a:rPr>
              <a:t>Document all CRs and track them through the process </a:t>
            </a:r>
          </a:p>
          <a:p>
            <a:pPr>
              <a:lnSpc>
                <a:spcPct val="150000"/>
              </a:lnSpc>
            </a:pPr>
            <a:r>
              <a:rPr lang="en-US" sz="2000" dirty="0">
                <a:cs typeface="Arial" charset="0"/>
              </a:rPr>
              <a:t>Ensure proposed changes reviewed in proper forums prior to implementation</a:t>
            </a:r>
          </a:p>
          <a:p>
            <a:pPr lvl="1">
              <a:lnSpc>
                <a:spcPct val="150000"/>
              </a:lnSpc>
            </a:pPr>
            <a:r>
              <a:rPr lang="en-US" sz="2000" dirty="0">
                <a:cs typeface="Arial" charset="0"/>
              </a:rPr>
              <a:t>Functional Review Board (FRB) composed of functional manager, system users, and program manager</a:t>
            </a:r>
          </a:p>
          <a:p>
            <a:pPr lvl="1">
              <a:lnSpc>
                <a:spcPct val="150000"/>
              </a:lnSpc>
            </a:pPr>
            <a:r>
              <a:rPr lang="en-US" sz="2000" dirty="0">
                <a:cs typeface="Arial" charset="0"/>
              </a:rPr>
              <a:t>Configuration Control Board (CCB), recommends approval, disapproval, or deferment of change requests</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277449756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Configuration </a:t>
            </a:r>
            <a:r>
              <a:rPr lang="en-US" dirty="0"/>
              <a:t>Control Board (CCB)</a:t>
            </a:r>
          </a:p>
        </p:txBody>
      </p:sp>
      <p:sp>
        <p:nvSpPr>
          <p:cNvPr id="6" name="Text Placeholder 5"/>
          <p:cNvSpPr>
            <a:spLocks noGrp="1"/>
          </p:cNvSpPr>
          <p:nvPr>
            <p:ph type="body" sz="quarter" idx="10"/>
          </p:nvPr>
        </p:nvSpPr>
        <p:spPr>
          <a:xfrm>
            <a:off x="473392" y="1295400"/>
            <a:ext cx="11149013" cy="4555093"/>
          </a:xfrm>
        </p:spPr>
        <p:txBody>
          <a:bodyPr/>
          <a:lstStyle/>
          <a:p>
            <a:r>
              <a:rPr lang="en-US" sz="2000" dirty="0">
                <a:cs typeface="Arial" charset="0"/>
              </a:rPr>
              <a:t>CCB comprised of senior reps from all functions that are or may be affected by proposed changes  </a:t>
            </a:r>
          </a:p>
          <a:p>
            <a:r>
              <a:rPr lang="en-US" sz="2000" dirty="0">
                <a:cs typeface="Arial" charset="0"/>
              </a:rPr>
              <a:t>Affords comprehensive review prior to change approval, change disapproval, or deferral decisions being made</a:t>
            </a:r>
          </a:p>
          <a:p>
            <a:pPr lvl="1"/>
            <a:r>
              <a:rPr lang="en-US" sz="2000" dirty="0">
                <a:cs typeface="Arial" charset="0"/>
              </a:rPr>
              <a:t>Authority for approval (or not) of proposed waivers &amp; deviations</a:t>
            </a:r>
          </a:p>
          <a:p>
            <a:pPr lvl="1"/>
            <a:r>
              <a:rPr lang="en-US" sz="2000" dirty="0">
                <a:cs typeface="Arial" charset="0"/>
              </a:rPr>
              <a:t>Typical CCB composition:</a:t>
            </a:r>
          </a:p>
          <a:p>
            <a:pPr lvl="2"/>
            <a:r>
              <a:rPr lang="en-US" sz="2000" dirty="0">
                <a:cs typeface="Arial" charset="0"/>
              </a:rPr>
              <a:t>Portfolio Manager</a:t>
            </a:r>
          </a:p>
          <a:p>
            <a:pPr lvl="2"/>
            <a:r>
              <a:rPr lang="en-US" sz="2000" dirty="0">
                <a:cs typeface="Arial" charset="0"/>
              </a:rPr>
              <a:t>Program Manager</a:t>
            </a:r>
          </a:p>
          <a:p>
            <a:pPr lvl="2"/>
            <a:r>
              <a:rPr lang="en-US" sz="2000" dirty="0">
                <a:cs typeface="Arial" charset="0"/>
              </a:rPr>
              <a:t>Functional User (Customer)</a:t>
            </a:r>
          </a:p>
          <a:p>
            <a:pPr lvl="2"/>
            <a:r>
              <a:rPr lang="en-US" sz="2000" dirty="0">
                <a:cs typeface="Arial" charset="0"/>
              </a:rPr>
              <a:t>Configuration Manager </a:t>
            </a:r>
          </a:p>
          <a:p>
            <a:pPr lvl="2"/>
            <a:r>
              <a:rPr lang="en-US" sz="2000" dirty="0">
                <a:cs typeface="Arial" charset="0"/>
              </a:rPr>
              <a:t>Lead System Engineer</a:t>
            </a:r>
          </a:p>
          <a:p>
            <a:pPr lvl="2"/>
            <a:r>
              <a:rPr lang="en-US" sz="2000" dirty="0">
                <a:cs typeface="Arial" charset="0"/>
              </a:rPr>
              <a:t>Finance Manager</a:t>
            </a:r>
          </a:p>
          <a:p>
            <a:pPr lvl="2"/>
            <a:r>
              <a:rPr lang="en-US" sz="2000" dirty="0">
                <a:cs typeface="Arial" charset="0"/>
              </a:rPr>
              <a:t>Contracting Officer</a:t>
            </a:r>
          </a:p>
          <a:p>
            <a:pPr lvl="2"/>
            <a:r>
              <a:rPr lang="en-US" sz="2000" dirty="0">
                <a:cs typeface="Arial" charset="0"/>
              </a:rPr>
              <a:t>Contractor (depending on type of discussion)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41394962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PIID</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CM Defined</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CM Benefits</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Key CM activities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Design CM processes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a:t>Outline </a:t>
            </a:r>
          </a:p>
        </p:txBody>
      </p:sp>
    </p:spTree>
    <p:extLst>
      <p:ext uri="{BB962C8B-B14F-4D97-AF65-F5344CB8AC3E}">
        <p14:creationId xmlns:p14="http://schemas.microsoft.com/office/powerpoint/2010/main" val="22483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Data </a:t>
            </a:r>
            <a:r>
              <a:rPr lang="en-US" sz="3600" dirty="0">
                <a:cs typeface="Arial" charset="0"/>
              </a:rPr>
              <a:t>Management </a:t>
            </a:r>
            <a:endParaRPr lang="en-US" sz="3600" dirty="0"/>
          </a:p>
        </p:txBody>
      </p:sp>
      <p:sp>
        <p:nvSpPr>
          <p:cNvPr id="3" name="Content Placeholder 2"/>
          <p:cNvSpPr>
            <a:spLocks noGrp="1"/>
          </p:cNvSpPr>
          <p:nvPr>
            <p:ph sz="quarter" idx="4"/>
          </p:nvPr>
        </p:nvSpPr>
        <p:spPr>
          <a:xfrm>
            <a:off x="5364481" y="670560"/>
            <a:ext cx="6690360" cy="5767864"/>
          </a:xfrm>
        </p:spPr>
        <p:txBody>
          <a:bodyPr>
            <a:noAutofit/>
          </a:bodyPr>
          <a:lstStyle/>
          <a:p>
            <a:pPr lvl="1"/>
            <a:r>
              <a:rPr lang="en-US" sz="1800" dirty="0" smtClean="0">
                <a:solidFill>
                  <a:schemeClr val="tx1">
                    <a:lumMod val="95000"/>
                    <a:lumOff val="5000"/>
                  </a:schemeClr>
                </a:solidFill>
                <a:latin typeface="+mj-lt"/>
                <a:cs typeface="Arial" charset="0"/>
              </a:rPr>
              <a:t>Parallels CM process, and is used to:</a:t>
            </a:r>
          </a:p>
          <a:p>
            <a:pPr lvl="2"/>
            <a:r>
              <a:rPr lang="en-US" sz="1800" dirty="0" smtClean="0">
                <a:solidFill>
                  <a:schemeClr val="tx1">
                    <a:lumMod val="95000"/>
                    <a:lumOff val="5000"/>
                  </a:schemeClr>
                </a:solidFill>
                <a:latin typeface="+mj-lt"/>
                <a:cs typeface="Arial" charset="0"/>
              </a:rPr>
              <a:t>Apply policies, systems, and procedures for identification and control of data requirements; to include naming conventions</a:t>
            </a:r>
          </a:p>
          <a:p>
            <a:pPr lvl="2"/>
            <a:r>
              <a:rPr lang="en-US" sz="1800" dirty="0" smtClean="0">
                <a:solidFill>
                  <a:schemeClr val="tx1">
                    <a:lumMod val="95000"/>
                    <a:lumOff val="5000"/>
                  </a:schemeClr>
                </a:solidFill>
                <a:latin typeface="+mj-lt"/>
                <a:cs typeface="Arial" charset="0"/>
              </a:rPr>
              <a:t>Acquire CM data in a timely and economical way</a:t>
            </a:r>
          </a:p>
          <a:p>
            <a:pPr lvl="2"/>
            <a:r>
              <a:rPr lang="en-US" sz="1800" dirty="0" smtClean="0">
                <a:solidFill>
                  <a:schemeClr val="tx1">
                    <a:lumMod val="95000"/>
                    <a:lumOff val="5000"/>
                  </a:schemeClr>
                </a:solidFill>
                <a:latin typeface="+mj-lt"/>
                <a:cs typeface="Arial" charset="0"/>
              </a:rPr>
              <a:t>Assure adequacy of data and analyze data use</a:t>
            </a:r>
          </a:p>
          <a:p>
            <a:pPr lvl="2"/>
            <a:r>
              <a:rPr lang="en-US" sz="1800" dirty="0" smtClean="0">
                <a:solidFill>
                  <a:schemeClr val="tx1">
                    <a:lumMod val="95000"/>
                    <a:lumOff val="5000"/>
                  </a:schemeClr>
                </a:solidFill>
                <a:latin typeface="+mj-lt"/>
                <a:cs typeface="Arial" charset="0"/>
              </a:rPr>
              <a:t>Access, distribute, or communicate CM data to the point of use</a:t>
            </a:r>
          </a:p>
          <a:p>
            <a:pPr lvl="1"/>
            <a:r>
              <a:rPr lang="en-US" sz="1800" dirty="0" smtClean="0">
                <a:solidFill>
                  <a:schemeClr val="tx1">
                    <a:lumMod val="95000"/>
                    <a:lumOff val="5000"/>
                  </a:schemeClr>
                </a:solidFill>
                <a:latin typeface="+mj-lt"/>
                <a:cs typeface="Arial" charset="0"/>
              </a:rPr>
              <a:t>Ensures integrity and security of data, by…</a:t>
            </a:r>
          </a:p>
          <a:p>
            <a:pPr lvl="2"/>
            <a:r>
              <a:rPr lang="en-US" sz="1800" dirty="0" smtClean="0">
                <a:solidFill>
                  <a:schemeClr val="tx1">
                    <a:lumMod val="95000"/>
                    <a:lumOff val="5000"/>
                  </a:schemeClr>
                </a:solidFill>
                <a:latin typeface="+mj-lt"/>
                <a:cs typeface="Arial" charset="0"/>
              </a:rPr>
              <a:t>Applying identification rules to digital documents and files</a:t>
            </a:r>
          </a:p>
          <a:p>
            <a:pPr lvl="2"/>
            <a:r>
              <a:rPr lang="en-US" sz="1800" dirty="0" smtClean="0">
                <a:solidFill>
                  <a:schemeClr val="tx1">
                    <a:lumMod val="95000"/>
                    <a:lumOff val="5000"/>
                  </a:schemeClr>
                </a:solidFill>
                <a:latin typeface="+mj-lt"/>
                <a:cs typeface="Arial" charset="0"/>
              </a:rPr>
              <a:t>Applying disciplined version control</a:t>
            </a:r>
          </a:p>
          <a:p>
            <a:pPr lvl="2"/>
            <a:r>
              <a:rPr lang="en-US" sz="1800" dirty="0" smtClean="0">
                <a:solidFill>
                  <a:schemeClr val="tx1">
                    <a:lumMod val="95000"/>
                    <a:lumOff val="5000"/>
                  </a:schemeClr>
                </a:solidFill>
                <a:latin typeface="+mj-lt"/>
                <a:cs typeface="Arial" charset="0"/>
              </a:rPr>
              <a:t>Providing controlled access to data</a:t>
            </a:r>
          </a:p>
          <a:p>
            <a:pPr lvl="2"/>
            <a:r>
              <a:rPr lang="en-US" sz="1800" dirty="0" smtClean="0">
                <a:solidFill>
                  <a:schemeClr val="tx1">
                    <a:lumMod val="95000"/>
                    <a:lumOff val="5000"/>
                  </a:schemeClr>
                </a:solidFill>
                <a:latin typeface="+mj-lt"/>
                <a:cs typeface="Arial" charset="0"/>
              </a:rPr>
              <a:t>Using agreed-upon rules for data change management and archiving</a:t>
            </a:r>
          </a:p>
          <a:p>
            <a:pPr lvl="2"/>
            <a:r>
              <a:rPr lang="en-US" sz="1800" dirty="0" smtClean="0">
                <a:solidFill>
                  <a:schemeClr val="tx1">
                    <a:lumMod val="95000"/>
                    <a:lumOff val="5000"/>
                  </a:schemeClr>
                </a:solidFill>
                <a:latin typeface="+mj-lt"/>
                <a:cs typeface="Arial" charset="0"/>
              </a:rPr>
              <a:t>Maintaining product-data relationships</a:t>
            </a:r>
          </a:p>
          <a:p>
            <a:pPr lvl="2"/>
            <a:r>
              <a:rPr lang="en-US" sz="1800" dirty="0" smtClean="0">
                <a:solidFill>
                  <a:schemeClr val="tx1">
                    <a:lumMod val="95000"/>
                    <a:lumOff val="5000"/>
                  </a:schemeClr>
                </a:solidFill>
                <a:latin typeface="+mj-lt"/>
                <a:cs typeface="Arial" charset="0"/>
              </a:rPr>
              <a:t>Protecting and applying appropriate markings on data</a:t>
            </a:r>
          </a:p>
          <a:p>
            <a:pPr lvl="2"/>
            <a:r>
              <a:rPr lang="en-US" sz="1800" dirty="0" smtClean="0">
                <a:solidFill>
                  <a:schemeClr val="tx1">
                    <a:lumMod val="95000"/>
                    <a:lumOff val="5000"/>
                  </a:schemeClr>
                </a:solidFill>
                <a:latin typeface="+mj-lt"/>
                <a:cs typeface="Arial" charset="0"/>
              </a:rPr>
              <a:t>Assuring accurate data transmittal</a:t>
            </a:r>
          </a:p>
          <a:p>
            <a:pPr lvl="1"/>
            <a:r>
              <a:rPr lang="en-US" sz="1800" dirty="0" smtClean="0">
                <a:solidFill>
                  <a:schemeClr val="tx1">
                    <a:lumMod val="95000"/>
                    <a:lumOff val="5000"/>
                  </a:schemeClr>
                </a:solidFill>
                <a:latin typeface="+mj-lt"/>
                <a:cs typeface="Arial" charset="0"/>
              </a:rPr>
              <a:t>Begs standardization of DM tools to the degree feasible</a:t>
            </a:r>
          </a:p>
          <a:p>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291743860"/>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The </a:t>
            </a:r>
            <a:r>
              <a:rPr lang="en-US" dirty="0"/>
              <a:t>Software Library</a:t>
            </a:r>
          </a:p>
        </p:txBody>
      </p:sp>
      <p:sp>
        <p:nvSpPr>
          <p:cNvPr id="6" name="Text Placeholder 5"/>
          <p:cNvSpPr>
            <a:spLocks noGrp="1"/>
          </p:cNvSpPr>
          <p:nvPr>
            <p:ph type="body" sz="quarter" idx="10"/>
          </p:nvPr>
        </p:nvSpPr>
        <p:spPr>
          <a:xfrm>
            <a:off x="473392" y="1295400"/>
            <a:ext cx="11149013" cy="3939540"/>
          </a:xfrm>
        </p:spPr>
        <p:txBody>
          <a:bodyPr/>
          <a:lstStyle/>
          <a:p>
            <a:r>
              <a:rPr lang="en-US" sz="2000" dirty="0">
                <a:cs typeface="Arial" charset="0"/>
              </a:rPr>
              <a:t>Each program should designate:</a:t>
            </a:r>
          </a:p>
          <a:p>
            <a:pPr lvl="1"/>
            <a:r>
              <a:rPr lang="en-US" sz="2000" dirty="0">
                <a:cs typeface="Arial" charset="0"/>
              </a:rPr>
              <a:t>A single person responsible for maintaining library</a:t>
            </a:r>
          </a:p>
          <a:p>
            <a:pPr lvl="2"/>
            <a:r>
              <a:rPr lang="en-US" sz="2000" dirty="0">
                <a:cs typeface="Arial" charset="0"/>
              </a:rPr>
              <a:t>Responsible for maintaining all CIs</a:t>
            </a:r>
          </a:p>
          <a:p>
            <a:pPr lvl="2"/>
            <a:r>
              <a:rPr lang="en-US" sz="2000" dirty="0">
                <a:cs typeface="Arial" charset="0"/>
              </a:rPr>
              <a:t>Keeper of the keys to library access</a:t>
            </a:r>
          </a:p>
          <a:p>
            <a:pPr lvl="2"/>
            <a:r>
              <a:rPr lang="en-US" sz="2000" dirty="0">
                <a:cs typeface="Arial" charset="0"/>
              </a:rPr>
              <a:t>Accounts for status of all project or system baselines</a:t>
            </a:r>
          </a:p>
          <a:p>
            <a:pPr lvl="1"/>
            <a:r>
              <a:rPr lang="en-US" sz="2000" dirty="0">
                <a:cs typeface="Arial" charset="0"/>
              </a:rPr>
              <a:t>A secure storage area for custodial retention of software media and documentation received from software design groups, subcontractors, test environments.</a:t>
            </a:r>
          </a:p>
          <a:p>
            <a:pPr lvl="1"/>
            <a:r>
              <a:rPr lang="en-US" sz="2000" dirty="0">
                <a:cs typeface="Arial" charset="0"/>
              </a:rPr>
              <a:t>Products to be contained in the library, to include</a:t>
            </a:r>
          </a:p>
          <a:p>
            <a:pPr lvl="2"/>
            <a:r>
              <a:rPr lang="en-US" sz="2000" dirty="0">
                <a:cs typeface="Arial" charset="0"/>
              </a:rPr>
              <a:t>Version conventions and naming conventions of documents</a:t>
            </a:r>
          </a:p>
          <a:p>
            <a:pPr lvl="2"/>
            <a:r>
              <a:rPr lang="en-US" sz="2000" dirty="0">
                <a:cs typeface="Arial" charset="0"/>
              </a:rPr>
              <a:t>Status accounting of computer programs and/or baseline groups of code</a:t>
            </a:r>
          </a:p>
          <a:p>
            <a:pPr lvl="2"/>
            <a:r>
              <a:rPr lang="en-US" sz="2000" dirty="0">
                <a:cs typeface="Arial" charset="0"/>
              </a:rPr>
              <a:t>Associated documentation</a:t>
            </a:r>
          </a:p>
          <a:p>
            <a:pPr lvl="2"/>
            <a:r>
              <a:rPr lang="en-US" sz="2000" dirty="0">
                <a:cs typeface="Arial" charset="0"/>
              </a:rPr>
              <a:t>Control of access to library</a:t>
            </a: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40774912"/>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50000"/>
              </a:lnSpc>
            </a:pPr>
            <a:r>
              <a:rPr lang="en-US" dirty="0"/>
              <a:t>Summary</a:t>
            </a:r>
          </a:p>
        </p:txBody>
      </p:sp>
      <p:sp>
        <p:nvSpPr>
          <p:cNvPr id="6" name="Text Placeholder 5"/>
          <p:cNvSpPr>
            <a:spLocks noGrp="1"/>
          </p:cNvSpPr>
          <p:nvPr>
            <p:ph type="body" sz="quarter" idx="10"/>
          </p:nvPr>
        </p:nvSpPr>
        <p:spPr/>
        <p:txBody>
          <a:bodyPr/>
          <a:lstStyle/>
          <a:p>
            <a:pPr>
              <a:lnSpc>
                <a:spcPct val="100000"/>
              </a:lnSpc>
            </a:pPr>
            <a:r>
              <a:rPr lang="en-US" sz="2000" dirty="0">
                <a:cs typeface="Arial" charset="0"/>
              </a:rPr>
              <a:t>CM is a must for successful program management</a:t>
            </a:r>
          </a:p>
          <a:p>
            <a:pPr lvl="1">
              <a:lnSpc>
                <a:spcPct val="100000"/>
              </a:lnSpc>
            </a:pPr>
            <a:r>
              <a:rPr lang="en-US" sz="2000" dirty="0">
                <a:cs typeface="Arial" charset="0"/>
              </a:rPr>
              <a:t>Risk reduction</a:t>
            </a:r>
          </a:p>
          <a:p>
            <a:pPr lvl="1">
              <a:lnSpc>
                <a:spcPct val="100000"/>
              </a:lnSpc>
            </a:pPr>
            <a:r>
              <a:rPr lang="en-US" sz="2000" dirty="0">
                <a:cs typeface="Arial" charset="0"/>
              </a:rPr>
              <a:t>Quality assurance</a:t>
            </a:r>
          </a:p>
          <a:p>
            <a:pPr lvl="1">
              <a:lnSpc>
                <a:spcPct val="100000"/>
              </a:lnSpc>
            </a:pPr>
            <a:r>
              <a:rPr lang="en-US" sz="2000" dirty="0">
                <a:cs typeface="Arial" charset="0"/>
              </a:rPr>
              <a:t>Baseline discipline</a:t>
            </a:r>
          </a:p>
          <a:p>
            <a:pPr>
              <a:lnSpc>
                <a:spcPct val="100000"/>
              </a:lnSpc>
            </a:pPr>
            <a:r>
              <a:rPr lang="en-US" sz="2000" dirty="0">
                <a:cs typeface="Arial" charset="0"/>
              </a:rPr>
              <a:t>CM has six major functions</a:t>
            </a:r>
          </a:p>
          <a:p>
            <a:pPr lvl="1">
              <a:lnSpc>
                <a:spcPct val="100000"/>
              </a:lnSpc>
            </a:pPr>
            <a:r>
              <a:rPr lang="en-US" sz="2000" dirty="0">
                <a:cs typeface="Arial" charset="0"/>
              </a:rPr>
              <a:t>Management and Planning</a:t>
            </a:r>
          </a:p>
          <a:p>
            <a:pPr lvl="1">
              <a:lnSpc>
                <a:spcPct val="100000"/>
              </a:lnSpc>
            </a:pPr>
            <a:r>
              <a:rPr lang="en-US" sz="2000" dirty="0">
                <a:cs typeface="Arial" charset="0"/>
              </a:rPr>
              <a:t>Configuration Identification</a:t>
            </a:r>
          </a:p>
          <a:p>
            <a:pPr lvl="1">
              <a:lnSpc>
                <a:spcPct val="100000"/>
              </a:lnSpc>
            </a:pPr>
            <a:r>
              <a:rPr lang="en-US" sz="2000" dirty="0">
                <a:cs typeface="Arial" charset="0"/>
              </a:rPr>
              <a:t>Configuration Control/Change Management</a:t>
            </a:r>
          </a:p>
          <a:p>
            <a:pPr lvl="1">
              <a:lnSpc>
                <a:spcPct val="100000"/>
              </a:lnSpc>
            </a:pPr>
            <a:r>
              <a:rPr lang="en-US" sz="2000" dirty="0">
                <a:cs typeface="Arial" charset="0"/>
              </a:rPr>
              <a:t>Configuration Status Accounting</a:t>
            </a:r>
          </a:p>
          <a:p>
            <a:pPr lvl="1">
              <a:lnSpc>
                <a:spcPct val="100000"/>
              </a:lnSpc>
            </a:pPr>
            <a:r>
              <a:rPr lang="en-US" sz="2000" dirty="0">
                <a:cs typeface="Arial" charset="0"/>
              </a:rPr>
              <a:t>Configuration Auditing</a:t>
            </a:r>
          </a:p>
          <a:p>
            <a:pPr lvl="1">
              <a:lnSpc>
                <a:spcPct val="100000"/>
              </a:lnSpc>
            </a:pPr>
            <a:r>
              <a:rPr lang="en-US" sz="2000" dirty="0">
                <a:cs typeface="Arial" charset="0"/>
              </a:rPr>
              <a:t>Configuration Data Management</a:t>
            </a:r>
          </a:p>
          <a:p>
            <a:pPr>
              <a:lnSpc>
                <a:spcPct val="100000"/>
              </a:lnSpc>
            </a:pPr>
            <a:r>
              <a:rPr lang="en-US" sz="2000" dirty="0">
                <a:cs typeface="Arial" charset="0"/>
              </a:rPr>
              <a:t>CM facilitates achievement of cost, schedule and quality goals</a:t>
            </a:r>
          </a:p>
          <a:p>
            <a:pPr lvl="1">
              <a:lnSpc>
                <a:spcPct val="10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672892904"/>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CM documents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599" y="1441550"/>
            <a:ext cx="6268325" cy="5048955"/>
          </a:xfrm>
          <a:prstGeom prst="rect">
            <a:avLst/>
          </a:prstGeom>
        </p:spPr>
      </p:pic>
    </p:spTree>
    <p:extLst>
      <p:ext uri="{BB962C8B-B14F-4D97-AF65-F5344CB8AC3E}">
        <p14:creationId xmlns:p14="http://schemas.microsoft.com/office/powerpoint/2010/main" val="29982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document structure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191" y="1656319"/>
            <a:ext cx="6907001" cy="495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119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Applying </a:t>
            </a:r>
            <a:r>
              <a:rPr lang="en-US" altLang="en-US" dirty="0"/>
              <a:t>the </a:t>
            </a:r>
            <a:r>
              <a:rPr lang="en-US" altLang="en-US" dirty="0" smtClean="0"/>
              <a:t>CM </a:t>
            </a:r>
            <a:r>
              <a:rPr lang="en-US" altLang="en-US" dirty="0"/>
              <a:t>Process</a:t>
            </a:r>
            <a:endParaRPr lang="en-US" dirty="0"/>
          </a:p>
        </p:txBody>
      </p:sp>
      <p:sp>
        <p:nvSpPr>
          <p:cNvPr id="3" name="Content Placeholder 2"/>
          <p:cNvSpPr>
            <a:spLocks noGrp="1"/>
          </p:cNvSpPr>
          <p:nvPr>
            <p:ph idx="1"/>
          </p:nvPr>
        </p:nvSpPr>
        <p:spPr>
          <a:xfrm>
            <a:off x="971550" y="2057400"/>
            <a:ext cx="10739439" cy="4629150"/>
          </a:xfrm>
        </p:spPr>
        <p:txBody>
          <a:bodyPr/>
          <a:lstStyle/>
          <a:p>
            <a:pPr marL="342900" indent="-342900">
              <a:spcBef>
                <a:spcPts val="300"/>
              </a:spcBef>
              <a:spcAft>
                <a:spcPts val="300"/>
              </a:spcAft>
              <a:buFontTx/>
              <a:buNone/>
            </a:pPr>
            <a:r>
              <a:rPr lang="en-US" altLang="en-US" sz="3200" dirty="0"/>
              <a:t>-  </a:t>
            </a:r>
            <a:r>
              <a:rPr lang="en-US" altLang="en-US" sz="3200" dirty="0" smtClean="0"/>
              <a:t>Create </a:t>
            </a:r>
            <a:r>
              <a:rPr lang="en-US" altLang="en-US" sz="3200" dirty="0"/>
              <a:t>and maintain project SCMP	</a:t>
            </a:r>
          </a:p>
          <a:p>
            <a:pPr marL="342900" indent="-342900">
              <a:spcBef>
                <a:spcPts val="300"/>
              </a:spcBef>
              <a:spcAft>
                <a:spcPts val="300"/>
              </a:spcAft>
              <a:buFontTx/>
              <a:buNone/>
            </a:pPr>
            <a:r>
              <a:rPr lang="en-US" altLang="en-US" sz="3200" dirty="0"/>
              <a:t>-  Manage implementation of SCMP		</a:t>
            </a:r>
          </a:p>
          <a:p>
            <a:pPr marL="342900" indent="-342900">
              <a:spcBef>
                <a:spcPts val="300"/>
              </a:spcBef>
              <a:spcAft>
                <a:spcPts val="300"/>
              </a:spcAft>
              <a:buFontTx/>
              <a:buNone/>
            </a:pPr>
            <a:r>
              <a:rPr lang="en-US" altLang="en-US" sz="3200" dirty="0"/>
              <a:t>-  Provide SCM </a:t>
            </a:r>
            <a:r>
              <a:rPr lang="en-US" altLang="en-US" sz="3200" dirty="0" smtClean="0"/>
              <a:t>training</a:t>
            </a:r>
            <a:endParaRPr lang="en-US" altLang="en-US" sz="3200" dirty="0"/>
          </a:p>
          <a:p>
            <a:pPr marL="342900" indent="-342900">
              <a:spcBef>
                <a:spcPts val="300"/>
              </a:spcBef>
              <a:spcAft>
                <a:spcPts val="300"/>
              </a:spcAft>
              <a:buFontTx/>
              <a:buNone/>
            </a:pPr>
            <a:r>
              <a:rPr lang="en-US" altLang="en-US" sz="3200" dirty="0"/>
              <a:t>-  Perform configuration identification</a:t>
            </a:r>
          </a:p>
          <a:p>
            <a:pPr marL="342900" indent="-342900">
              <a:spcBef>
                <a:spcPts val="300"/>
              </a:spcBef>
              <a:spcAft>
                <a:spcPts val="300"/>
              </a:spcAft>
              <a:buFontTx/>
              <a:buNone/>
            </a:pPr>
            <a:r>
              <a:rPr lang="en-US" altLang="en-US" sz="3200" dirty="0"/>
              <a:t>-  Perform configuration control</a:t>
            </a:r>
          </a:p>
          <a:p>
            <a:pPr marL="342900" indent="-342900">
              <a:spcBef>
                <a:spcPts val="300"/>
              </a:spcBef>
              <a:spcAft>
                <a:spcPts val="300"/>
              </a:spcAft>
              <a:buFontTx/>
              <a:buNone/>
            </a:pPr>
            <a:r>
              <a:rPr lang="en-US" altLang="en-US" sz="3200" dirty="0"/>
              <a:t>-  Perform configuration status accounting (CSA)</a:t>
            </a:r>
          </a:p>
          <a:p>
            <a:pPr marL="342900" indent="-342900">
              <a:spcBef>
                <a:spcPts val="300"/>
              </a:spcBef>
              <a:spcAft>
                <a:spcPts val="300"/>
              </a:spcAft>
              <a:buFontTx/>
              <a:buNone/>
            </a:pPr>
            <a:r>
              <a:rPr lang="en-US" altLang="en-US" sz="3200" dirty="0"/>
              <a:t>-  Perform configuration audits and reviews</a:t>
            </a:r>
            <a:endParaRPr lang="en-US" altLang="en-US" sz="3200" dirty="0">
              <a:solidFill>
                <a:srgbClr val="0000FF"/>
              </a:solidFill>
            </a:endParaRPr>
          </a:p>
          <a:p>
            <a:pPr marL="342900" indent="-342900">
              <a:spcBef>
                <a:spcPct val="15000"/>
              </a:spcBef>
            </a:pPr>
            <a:endParaRPr lang="en-US" altLang="en-US" sz="2800" dirty="0">
              <a:solidFill>
                <a:srgbClr val="0000FF"/>
              </a:solidFill>
            </a:endParaRPr>
          </a:p>
          <a:p>
            <a:endParaRPr lang="en-US" sz="3200" dirty="0"/>
          </a:p>
        </p:txBody>
      </p:sp>
      <p:sp>
        <p:nvSpPr>
          <p:cNvPr id="4" name="Rectangle 3"/>
          <p:cNvSpPr/>
          <p:nvPr/>
        </p:nvSpPr>
        <p:spPr>
          <a:xfrm>
            <a:off x="764659" y="1404989"/>
            <a:ext cx="2569089" cy="471539"/>
          </a:xfrm>
          <a:prstGeom prst="rect">
            <a:avLst/>
          </a:prstGeom>
        </p:spPr>
        <p:txBody>
          <a:bodyPr wrap="square">
            <a:spAutoFit/>
          </a:bodyPr>
          <a:lstStyle/>
          <a:p>
            <a:pPr marL="342900" indent="-342900">
              <a:lnSpc>
                <a:spcPct val="88000"/>
              </a:lnSpc>
              <a:spcBef>
                <a:spcPts val="300"/>
              </a:spcBef>
              <a:spcAft>
                <a:spcPts val="300"/>
              </a:spcAft>
              <a:buSzPct val="100000"/>
            </a:pPr>
            <a:r>
              <a:rPr lang="en-US" altLang="en-US" sz="2800" b="1" u="sng" dirty="0">
                <a:solidFill>
                  <a:schemeClr val="bg2"/>
                </a:solidFill>
              </a:rPr>
              <a:t>TASKS</a:t>
            </a:r>
            <a:r>
              <a:rPr lang="en-US" altLang="en-US" sz="2800" b="1" dirty="0">
                <a:solidFill>
                  <a:schemeClr val="bg2"/>
                </a:solidFill>
              </a:rPr>
              <a:t>:</a:t>
            </a:r>
            <a:endParaRPr lang="en-US" altLang="en-US" sz="2800" b="1" dirty="0">
              <a:solidFill>
                <a:schemeClr val="bg2"/>
              </a:solidFill>
            </a:endParaRPr>
          </a:p>
        </p:txBody>
      </p:sp>
    </p:spTree>
    <p:extLst>
      <p:ext uri="{BB962C8B-B14F-4D97-AF65-F5344CB8AC3E}">
        <p14:creationId xmlns:p14="http://schemas.microsoft.com/office/powerpoint/2010/main" val="4192793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document </a:t>
            </a:r>
            <a:r>
              <a:rPr lang="en-US" dirty="0"/>
              <a:t>structure</a:t>
            </a:r>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28408094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PIID</a:t>
            </a:r>
            <a:endParaRPr lang="en-US" dirty="0"/>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989482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CM Defined</a:t>
            </a:r>
            <a:endParaRPr lang="en-US" dirty="0"/>
          </a:p>
        </p:txBody>
      </p:sp>
      <p:sp>
        <p:nvSpPr>
          <p:cNvPr id="3" name="Content Placeholder 2"/>
          <p:cNvSpPr>
            <a:spLocks noGrp="1"/>
          </p:cNvSpPr>
          <p:nvPr>
            <p:ph type="body" sz="quarter" idx="10"/>
          </p:nvPr>
        </p:nvSpPr>
        <p:spPr>
          <a:xfrm>
            <a:off x="519112" y="2377440"/>
            <a:ext cx="11149013" cy="2174240"/>
          </a:xfrm>
        </p:spPr>
        <p:txBody>
          <a:bodyPr>
            <a:normAutofit/>
          </a:bodyPr>
          <a:lstStyle/>
          <a:p>
            <a:pPr>
              <a:lnSpc>
                <a:spcPct val="200000"/>
              </a:lnSpc>
            </a:pPr>
            <a:r>
              <a:rPr lang="en-US" sz="2200" dirty="0" smtClean="0">
                <a:cs typeface="Arial" charset="0"/>
              </a:rPr>
              <a:t>A field of management that focuses on establishing and maintaining consistency of a system's or product's performance and its functional and physical attributes with its requirements, design, and operational information throughout its life. </a:t>
            </a:r>
          </a:p>
          <a:p>
            <a:pPr>
              <a:lnSpc>
                <a:spcPct val="200000"/>
              </a:lnSpc>
            </a:pPr>
            <a:endParaRPr lang="en-US" sz="2200" dirty="0"/>
          </a:p>
        </p:txBody>
      </p:sp>
    </p:spTree>
    <p:extLst>
      <p:ext uri="{BB962C8B-B14F-4D97-AF65-F5344CB8AC3E}">
        <p14:creationId xmlns:p14="http://schemas.microsoft.com/office/powerpoint/2010/main" val="244609696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Standards</a:t>
            </a:r>
            <a:endParaRPr lang="en-US" dirty="0"/>
          </a:p>
        </p:txBody>
      </p:sp>
      <p:sp>
        <p:nvSpPr>
          <p:cNvPr id="3" name="Content Placeholder 2"/>
          <p:cNvSpPr>
            <a:spLocks noGrp="1"/>
          </p:cNvSpPr>
          <p:nvPr>
            <p:ph type="body" sz="quarter" idx="10"/>
          </p:nvPr>
        </p:nvSpPr>
        <p:spPr/>
        <p:txBody>
          <a:bodyPr>
            <a:normAutofit fontScale="70000" lnSpcReduction="20000"/>
          </a:bodyPr>
          <a:lstStyle/>
          <a:p>
            <a:pPr>
              <a:lnSpc>
                <a:spcPct val="120000"/>
              </a:lnSpc>
            </a:pPr>
            <a:r>
              <a:rPr lang="en-US" dirty="0" smtClean="0">
                <a:cs typeface="Arial" charset="0"/>
              </a:rPr>
              <a:t>IEEE Std. 1042-1987 Guide to Software Configuration Management </a:t>
            </a:r>
          </a:p>
          <a:p>
            <a:pPr>
              <a:lnSpc>
                <a:spcPct val="120000"/>
              </a:lnSpc>
            </a:pPr>
            <a:r>
              <a:rPr lang="en-US" dirty="0" smtClean="0">
                <a:cs typeface="Arial" charset="0"/>
              </a:rPr>
              <a:t>IEEE Std. 12207 Software Lifecycle Process Standards</a:t>
            </a:r>
          </a:p>
          <a:p>
            <a:pPr>
              <a:lnSpc>
                <a:spcPct val="120000"/>
              </a:lnSpc>
            </a:pPr>
            <a:r>
              <a:rPr lang="en-US" dirty="0" smtClean="0">
                <a:cs typeface="Arial" charset="0"/>
              </a:rPr>
              <a:t>MIL-HDBK-61A Configuration Management Guidance 7 Feb 2001 </a:t>
            </a:r>
          </a:p>
          <a:p>
            <a:pPr>
              <a:lnSpc>
                <a:spcPct val="120000"/>
              </a:lnSpc>
            </a:pPr>
            <a:r>
              <a:rPr lang="en-US" dirty="0" smtClean="0">
                <a:cs typeface="Arial" charset="0"/>
              </a:rPr>
              <a:t>ISO 10007 Quality management - Guidelines for Configuration Management </a:t>
            </a:r>
          </a:p>
          <a:p>
            <a:pPr>
              <a:lnSpc>
                <a:spcPct val="120000"/>
              </a:lnSpc>
            </a:pPr>
            <a:r>
              <a:rPr lang="en-US" dirty="0" smtClean="0">
                <a:cs typeface="Arial" charset="0"/>
              </a:rPr>
              <a:t>GEIA-HB-649 - Implementation Guide for Configuration Management </a:t>
            </a:r>
          </a:p>
          <a:p>
            <a:pPr>
              <a:lnSpc>
                <a:spcPct val="120000"/>
              </a:lnSpc>
            </a:pPr>
            <a:r>
              <a:rPr lang="en-US" dirty="0" smtClean="0">
                <a:cs typeface="Arial" charset="0"/>
              </a:rPr>
              <a:t>ANSI/EIA-649-1998 National Consensus Standard for Configuration Management </a:t>
            </a:r>
          </a:p>
          <a:p>
            <a:pPr>
              <a:lnSpc>
                <a:spcPct val="120000"/>
              </a:lnSpc>
            </a:pPr>
            <a:r>
              <a:rPr lang="en-US" dirty="0" smtClean="0">
                <a:cs typeface="Arial" charset="0"/>
              </a:rPr>
              <a:t>EIA-836 Consensus Standard for Configuration Management Data Exchange and Interoperability </a:t>
            </a:r>
          </a:p>
          <a:p>
            <a:pPr>
              <a:lnSpc>
                <a:spcPct val="120000"/>
              </a:lnSpc>
            </a:pPr>
            <a:r>
              <a:rPr lang="en-US" dirty="0" smtClean="0">
                <a:cs typeface="Arial" charset="0"/>
              </a:rPr>
              <a:t>ANSI/EIA-632-1998 Processes for Engineering a System </a:t>
            </a:r>
          </a:p>
          <a:p>
            <a:pPr>
              <a:lnSpc>
                <a:spcPct val="120000"/>
              </a:lnSpc>
            </a:pPr>
            <a:r>
              <a:rPr lang="en-US" dirty="0" smtClean="0">
                <a:cs typeface="Arial" charset="0"/>
              </a:rPr>
              <a:t>The Systems Engineering Process (SEP) </a:t>
            </a:r>
          </a:p>
          <a:p>
            <a:pPr>
              <a:lnSpc>
                <a:spcPct val="120000"/>
              </a:lnSpc>
            </a:pPr>
            <a:endParaRPr lang="en-US" dirty="0"/>
          </a:p>
        </p:txBody>
      </p:sp>
    </p:spTree>
    <p:extLst>
      <p:ext uri="{BB962C8B-B14F-4D97-AF65-F5344CB8AC3E}">
        <p14:creationId xmlns:p14="http://schemas.microsoft.com/office/powerpoint/2010/main" val="18294594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Purpose and Effects</a:t>
            </a:r>
            <a:endParaRPr lang="en-US" dirty="0"/>
          </a:p>
        </p:txBody>
      </p:sp>
      <p:sp>
        <p:nvSpPr>
          <p:cNvPr id="3" name="Content Placeholder 2"/>
          <p:cNvSpPr>
            <a:spLocks noGrp="1"/>
          </p:cNvSpPr>
          <p:nvPr>
            <p:ph type="body" sz="quarter" idx="10"/>
          </p:nvPr>
        </p:nvSpPr>
        <p:spPr/>
        <p:txBody>
          <a:bodyPr>
            <a:noAutofit/>
          </a:bodyPr>
          <a:lstStyle/>
          <a:p>
            <a:pPr>
              <a:lnSpc>
                <a:spcPct val="150000"/>
              </a:lnSpc>
            </a:pPr>
            <a:r>
              <a:rPr lang="en-US" sz="2200" dirty="0" smtClean="0">
                <a:cs typeface="Arial" charset="0"/>
              </a:rPr>
              <a:t>Gives managers and stakeholders the ability to identify and understand the entire makeup of a system as it is being developed, managed, and maintained</a:t>
            </a:r>
          </a:p>
          <a:p>
            <a:pPr lvl="1">
              <a:lnSpc>
                <a:spcPct val="150000"/>
              </a:lnSpc>
            </a:pPr>
            <a:r>
              <a:rPr lang="en-US" sz="2200" dirty="0" smtClean="0">
                <a:cs typeface="Arial" charset="0"/>
              </a:rPr>
              <a:t>Focus on verification of requirements fulfillment</a:t>
            </a:r>
          </a:p>
          <a:p>
            <a:pPr lvl="1">
              <a:lnSpc>
                <a:spcPct val="150000"/>
              </a:lnSpc>
            </a:pPr>
            <a:r>
              <a:rPr lang="en-US" sz="2200" dirty="0" smtClean="0">
                <a:cs typeface="Arial" charset="0"/>
              </a:rPr>
              <a:t>CM products permit accurate integration of product with support artifacts for operation, maintenance, and integration</a:t>
            </a:r>
          </a:p>
          <a:p>
            <a:pPr>
              <a:lnSpc>
                <a:spcPct val="150000"/>
              </a:lnSpc>
            </a:pPr>
            <a:r>
              <a:rPr lang="en-US" sz="2200" dirty="0" smtClean="0">
                <a:cs typeface="Arial" charset="0"/>
              </a:rPr>
              <a:t>Provides for product assurance of performance, documentation and predictability</a:t>
            </a:r>
          </a:p>
          <a:p>
            <a:pPr>
              <a:lnSpc>
                <a:spcPct val="150000"/>
              </a:lnSpc>
            </a:pPr>
            <a:r>
              <a:rPr lang="en-US" sz="2200" dirty="0" smtClean="0">
                <a:cs typeface="Arial" charset="0"/>
              </a:rPr>
              <a:t>Controls and accounts for the functional and physical characteristics worldwide to ensure</a:t>
            </a:r>
          </a:p>
          <a:p>
            <a:pPr lvl="1">
              <a:lnSpc>
                <a:spcPct val="150000"/>
              </a:lnSpc>
            </a:pPr>
            <a:r>
              <a:rPr lang="en-US" sz="2200" dirty="0" smtClean="0">
                <a:cs typeface="Arial" charset="0"/>
              </a:rPr>
              <a:t>Satisfaction of functional requirements</a:t>
            </a:r>
          </a:p>
          <a:p>
            <a:pPr>
              <a:lnSpc>
                <a:spcPct val="150000"/>
              </a:lnSpc>
            </a:pPr>
            <a:endParaRPr lang="en-US" sz="2200" dirty="0"/>
          </a:p>
        </p:txBody>
      </p:sp>
    </p:spTree>
    <p:extLst>
      <p:ext uri="{BB962C8B-B14F-4D97-AF65-F5344CB8AC3E}">
        <p14:creationId xmlns:p14="http://schemas.microsoft.com/office/powerpoint/2010/main" val="54509838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Arial" charset="0"/>
              </a:rPr>
              <a:t>Relating CM to the Systems Engineering Process</a:t>
            </a:r>
            <a:endParaRPr lang="en-US" dirty="0"/>
          </a:p>
        </p:txBody>
      </p:sp>
      <p:sp>
        <p:nvSpPr>
          <p:cNvPr id="27" name="Oval 3"/>
          <p:cNvSpPr>
            <a:spLocks noChangeArrowheads="1"/>
          </p:cNvSpPr>
          <p:nvPr/>
        </p:nvSpPr>
        <p:spPr bwMode="auto">
          <a:xfrm>
            <a:off x="2389095" y="2087564"/>
            <a:ext cx="6720783" cy="3527425"/>
          </a:xfrm>
          <a:prstGeom prst="ellipse">
            <a:avLst/>
          </a:prstGeom>
          <a:solidFill>
            <a:srgbClr val="FFFF99"/>
          </a:solidFill>
          <a:ln w="28575" algn="ctr">
            <a:solidFill>
              <a:schemeClr val="tx1"/>
            </a:solidFill>
            <a:round/>
            <a:headEnd/>
            <a:tailEnd type="triangle" w="med" len="med"/>
          </a:ln>
          <a:effectLst>
            <a:outerShdw dist="35921" dir="2700000" algn="ctr" rotWithShape="0">
              <a:schemeClr val="folHlink"/>
            </a:outerShdw>
          </a:effectLst>
        </p:spPr>
        <p:txBody>
          <a:bodyPr anchor="ctr"/>
          <a:lstStyle/>
          <a:p>
            <a:pPr algn="r" eaLnBrk="0" hangingPunct="0">
              <a:defRPr/>
            </a:pPr>
            <a:endParaRPr lang="en-US"/>
          </a:p>
        </p:txBody>
      </p:sp>
      <p:sp>
        <p:nvSpPr>
          <p:cNvPr id="28" name="Oval 27"/>
          <p:cNvSpPr/>
          <p:nvPr/>
        </p:nvSpPr>
        <p:spPr bwMode="auto">
          <a:xfrm>
            <a:off x="6413947" y="2559051"/>
            <a:ext cx="1724633" cy="849313"/>
          </a:xfrm>
          <a:prstGeom prst="ellips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System Analysis &amp; Control</a:t>
            </a:r>
          </a:p>
        </p:txBody>
      </p:sp>
      <p:sp>
        <p:nvSpPr>
          <p:cNvPr id="29" name="Rounded Rectangle 28"/>
          <p:cNvSpPr/>
          <p:nvPr/>
        </p:nvSpPr>
        <p:spPr bwMode="auto">
          <a:xfrm>
            <a:off x="3582585" y="2936875"/>
            <a:ext cx="1441074"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Requirements</a:t>
            </a:r>
            <a:br>
              <a:rPr lang="en-US" sz="1200" dirty="0">
                <a:solidFill>
                  <a:srgbClr val="151C77"/>
                </a:solidFill>
                <a:latin typeface="Arial Narrow" pitchFamily="34" charset="0"/>
              </a:rPr>
            </a:br>
            <a:r>
              <a:rPr lang="en-US" sz="1200" dirty="0">
                <a:solidFill>
                  <a:srgbClr val="151C77"/>
                </a:solidFill>
                <a:latin typeface="Arial Narrow" pitchFamily="34" charset="0"/>
              </a:rPr>
              <a:t>Analysis</a:t>
            </a:r>
          </a:p>
        </p:txBody>
      </p:sp>
      <p:sp>
        <p:nvSpPr>
          <p:cNvPr id="30" name="Rounded Rectangle 29"/>
          <p:cNvSpPr/>
          <p:nvPr/>
        </p:nvSpPr>
        <p:spPr bwMode="auto">
          <a:xfrm>
            <a:off x="6532449" y="4521200"/>
            <a:ext cx="1328921"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Synthesis</a:t>
            </a:r>
          </a:p>
        </p:txBody>
      </p:sp>
      <p:sp>
        <p:nvSpPr>
          <p:cNvPr id="31" name="Rounded Rectangle 30"/>
          <p:cNvSpPr/>
          <p:nvPr/>
        </p:nvSpPr>
        <p:spPr bwMode="auto">
          <a:xfrm>
            <a:off x="4776074" y="3759200"/>
            <a:ext cx="1934130"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Functional</a:t>
            </a:r>
            <a:br>
              <a:rPr lang="en-US" sz="1200" dirty="0">
                <a:solidFill>
                  <a:srgbClr val="151C77"/>
                </a:solidFill>
                <a:latin typeface="Arial Narrow" pitchFamily="34" charset="0"/>
              </a:rPr>
            </a:br>
            <a:r>
              <a:rPr lang="en-US" sz="1200" dirty="0">
                <a:solidFill>
                  <a:srgbClr val="151C77"/>
                </a:solidFill>
                <a:latin typeface="Arial Narrow" pitchFamily="34" charset="0"/>
              </a:rPr>
              <a:t>Analysis/Allocation</a:t>
            </a:r>
          </a:p>
        </p:txBody>
      </p:sp>
      <p:sp>
        <p:nvSpPr>
          <p:cNvPr id="32" name="Rectangle 31"/>
          <p:cNvSpPr/>
          <p:nvPr/>
        </p:nvSpPr>
        <p:spPr bwMode="auto">
          <a:xfrm>
            <a:off x="1477049" y="1625600"/>
            <a:ext cx="1798698" cy="636588"/>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Customer Needs</a:t>
            </a:r>
          </a:p>
          <a:p>
            <a:pPr algn="ctr" eaLnBrk="0" hangingPunct="0">
              <a:defRPr/>
            </a:pPr>
            <a:r>
              <a:rPr lang="en-US" sz="1200" dirty="0">
                <a:solidFill>
                  <a:srgbClr val="151C77"/>
                </a:solidFill>
                <a:latin typeface="Arial Narrow" pitchFamily="34" charset="0"/>
              </a:rPr>
              <a:t>Requirements</a:t>
            </a:r>
          </a:p>
        </p:txBody>
      </p:sp>
      <p:cxnSp>
        <p:nvCxnSpPr>
          <p:cNvPr id="33" name="Shape 10"/>
          <p:cNvCxnSpPr>
            <a:stCxn id="31" idx="3"/>
            <a:endCxn id="30" idx="0"/>
          </p:cNvCxnSpPr>
          <p:nvPr/>
        </p:nvCxnSpPr>
        <p:spPr bwMode="auto">
          <a:xfrm>
            <a:off x="6710203" y="3986214"/>
            <a:ext cx="486707" cy="534987"/>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4" name="Shape 12"/>
          <p:cNvCxnSpPr>
            <a:stCxn id="30" idx="1"/>
            <a:endCxn id="31" idx="2"/>
          </p:cNvCxnSpPr>
          <p:nvPr/>
        </p:nvCxnSpPr>
        <p:spPr bwMode="auto">
          <a:xfrm rot="10800000">
            <a:off x="5743137" y="4211639"/>
            <a:ext cx="789312" cy="536575"/>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5" name="Shape 14"/>
          <p:cNvCxnSpPr>
            <a:endCxn id="29" idx="1"/>
          </p:cNvCxnSpPr>
          <p:nvPr/>
        </p:nvCxnSpPr>
        <p:spPr bwMode="auto">
          <a:xfrm rot="10800000">
            <a:off x="3582584" y="3163889"/>
            <a:ext cx="2954097" cy="1722437"/>
          </a:xfrm>
          <a:prstGeom prst="bentConnector3">
            <a:avLst>
              <a:gd name="adj1" fmla="val 110313"/>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6" name="Shape 20"/>
          <p:cNvCxnSpPr>
            <a:stCxn id="29" idx="3"/>
            <a:endCxn id="31" idx="0"/>
          </p:cNvCxnSpPr>
          <p:nvPr/>
        </p:nvCxnSpPr>
        <p:spPr bwMode="auto">
          <a:xfrm>
            <a:off x="5023658" y="3163888"/>
            <a:ext cx="719479" cy="595312"/>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7" name="Shape 22"/>
          <p:cNvCxnSpPr>
            <a:stCxn id="31" idx="1"/>
            <a:endCxn id="29" idx="2"/>
          </p:cNvCxnSpPr>
          <p:nvPr/>
        </p:nvCxnSpPr>
        <p:spPr bwMode="auto">
          <a:xfrm rot="10800000">
            <a:off x="4302063" y="3389313"/>
            <a:ext cx="474010" cy="596900"/>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bwMode="auto">
          <a:xfrm rot="5400000">
            <a:off x="7004723" y="3946528"/>
            <a:ext cx="1146175" cy="12697"/>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a:stCxn id="28" idx="3"/>
          </p:cNvCxnSpPr>
          <p:nvPr/>
        </p:nvCxnSpPr>
        <p:spPr bwMode="auto">
          <a:xfrm rot="5400000">
            <a:off x="6145401" y="3246247"/>
            <a:ext cx="484187" cy="560771"/>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a:stCxn id="28" idx="2"/>
          </p:cNvCxnSpPr>
          <p:nvPr/>
        </p:nvCxnSpPr>
        <p:spPr bwMode="auto">
          <a:xfrm rot="10800000" flipV="1">
            <a:off x="5010962" y="2982913"/>
            <a:ext cx="1402985" cy="0"/>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32"/>
          <p:cNvSpPr txBox="1">
            <a:spLocks noChangeArrowheads="1"/>
          </p:cNvSpPr>
          <p:nvPr/>
        </p:nvSpPr>
        <p:spPr bwMode="auto">
          <a:xfrm>
            <a:off x="4001576" y="4637089"/>
            <a:ext cx="8013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Verification</a:t>
            </a:r>
          </a:p>
        </p:txBody>
      </p:sp>
      <p:sp>
        <p:nvSpPr>
          <p:cNvPr id="42" name="TextBox 33"/>
          <p:cNvSpPr txBox="1">
            <a:spLocks noChangeArrowheads="1"/>
          </p:cNvSpPr>
          <p:nvPr/>
        </p:nvSpPr>
        <p:spPr bwMode="auto">
          <a:xfrm>
            <a:off x="5829899" y="4225926"/>
            <a:ext cx="8947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Design Loop</a:t>
            </a:r>
          </a:p>
        </p:txBody>
      </p:sp>
      <p:sp>
        <p:nvSpPr>
          <p:cNvPr id="43" name="TextBox 34"/>
          <p:cNvSpPr txBox="1">
            <a:spLocks noChangeArrowheads="1"/>
          </p:cNvSpPr>
          <p:nvPr/>
        </p:nvSpPr>
        <p:spPr bwMode="auto">
          <a:xfrm>
            <a:off x="4266090" y="3403601"/>
            <a:ext cx="1007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Requirements </a:t>
            </a:r>
            <a:br>
              <a:rPr lang="en-US" sz="1200">
                <a:latin typeface="Arial Narrow" pitchFamily="34" charset="0"/>
              </a:rPr>
            </a:br>
            <a:r>
              <a:rPr lang="en-US" sz="1200">
                <a:latin typeface="Arial Narrow" pitchFamily="34" charset="0"/>
              </a:rPr>
              <a:t>Loop</a:t>
            </a:r>
          </a:p>
        </p:txBody>
      </p:sp>
      <p:cxnSp>
        <p:nvCxnSpPr>
          <p:cNvPr id="44" name="Shape 37"/>
          <p:cNvCxnSpPr>
            <a:cxnSpLocks noChangeShapeType="1"/>
            <a:stCxn id="32" idx="3"/>
            <a:endCxn id="29" idx="0"/>
          </p:cNvCxnSpPr>
          <p:nvPr/>
        </p:nvCxnSpPr>
        <p:spPr bwMode="auto">
          <a:xfrm>
            <a:off x="3275747" y="1944689"/>
            <a:ext cx="1026317" cy="992187"/>
          </a:xfrm>
          <a:prstGeom prst="bentConnector2">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5" name="TextBox 38"/>
          <p:cNvSpPr txBox="1">
            <a:spLocks noChangeArrowheads="1"/>
          </p:cNvSpPr>
          <p:nvPr/>
        </p:nvSpPr>
        <p:spPr bwMode="auto">
          <a:xfrm>
            <a:off x="3453501" y="2008188"/>
            <a:ext cx="466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Input</a:t>
            </a:r>
          </a:p>
        </p:txBody>
      </p:sp>
      <p:sp>
        <p:nvSpPr>
          <p:cNvPr id="46" name="Rectangle 45"/>
          <p:cNvSpPr/>
          <p:nvPr/>
        </p:nvSpPr>
        <p:spPr bwMode="auto">
          <a:xfrm>
            <a:off x="9325722" y="4992689"/>
            <a:ext cx="1798698" cy="636587"/>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Configuration</a:t>
            </a:r>
          </a:p>
          <a:p>
            <a:pPr algn="ctr" eaLnBrk="0" hangingPunct="0">
              <a:defRPr/>
            </a:pPr>
            <a:r>
              <a:rPr lang="en-US" sz="1200" dirty="0">
                <a:solidFill>
                  <a:srgbClr val="151C77"/>
                </a:solidFill>
                <a:latin typeface="Arial Narrow" pitchFamily="34" charset="0"/>
              </a:rPr>
              <a:t>Documentation</a:t>
            </a:r>
          </a:p>
        </p:txBody>
      </p:sp>
      <p:sp>
        <p:nvSpPr>
          <p:cNvPr id="47" name="TextBox 40"/>
          <p:cNvSpPr txBox="1">
            <a:spLocks noChangeArrowheads="1"/>
          </p:cNvSpPr>
          <p:nvPr/>
        </p:nvSpPr>
        <p:spPr bwMode="auto">
          <a:xfrm>
            <a:off x="4420567" y="2244725"/>
            <a:ext cx="21210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600" dirty="0">
                <a:solidFill>
                  <a:schemeClr val="bg1"/>
                </a:solidFill>
              </a:rPr>
              <a:t>Systems Engineering</a:t>
            </a:r>
            <a:br>
              <a:rPr lang="en-US" sz="1600" dirty="0">
                <a:solidFill>
                  <a:schemeClr val="bg1"/>
                </a:solidFill>
              </a:rPr>
            </a:br>
            <a:r>
              <a:rPr lang="en-US" sz="1600" dirty="0">
                <a:solidFill>
                  <a:schemeClr val="bg1"/>
                </a:solidFill>
              </a:rPr>
              <a:t>Process</a:t>
            </a:r>
          </a:p>
        </p:txBody>
      </p:sp>
      <p:cxnSp>
        <p:nvCxnSpPr>
          <p:cNvPr id="48" name="Shape 42"/>
          <p:cNvCxnSpPr>
            <a:cxnSpLocks noChangeShapeType="1"/>
            <a:stCxn id="27" idx="5"/>
            <a:endCxn id="46" idx="1"/>
          </p:cNvCxnSpPr>
          <p:nvPr/>
        </p:nvCxnSpPr>
        <p:spPr bwMode="auto">
          <a:xfrm rot="16200000" flipH="1">
            <a:off x="8620234" y="4604700"/>
            <a:ext cx="211138" cy="1199838"/>
          </a:xfrm>
          <a:prstGeom prst="bentConnector4">
            <a:avLst>
              <a:gd name="adj1" fmla="val 107880"/>
              <a:gd name="adj2" fmla="val 91023"/>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9" name="TextBox 45"/>
          <p:cNvSpPr txBox="1">
            <a:spLocks noChangeArrowheads="1"/>
          </p:cNvSpPr>
          <p:nvPr/>
        </p:nvSpPr>
        <p:spPr bwMode="auto">
          <a:xfrm>
            <a:off x="8348076" y="5043489"/>
            <a:ext cx="5645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Output</a:t>
            </a:r>
          </a:p>
        </p:txBody>
      </p:sp>
    </p:spTree>
    <p:extLst>
      <p:ext uri="{BB962C8B-B14F-4D97-AF65-F5344CB8AC3E}">
        <p14:creationId xmlns:p14="http://schemas.microsoft.com/office/powerpoint/2010/main" val="426265007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Benefits</a:t>
            </a:r>
            <a:endParaRPr lang="en-US" dirty="0"/>
          </a:p>
        </p:txBody>
      </p:sp>
      <p:sp>
        <p:nvSpPr>
          <p:cNvPr id="3" name="Content Placeholder 2"/>
          <p:cNvSpPr>
            <a:spLocks noGrp="1"/>
          </p:cNvSpPr>
          <p:nvPr>
            <p:ph type="body" sz="quarter" idx="10"/>
          </p:nvPr>
        </p:nvSpPr>
        <p:spPr/>
        <p:txBody>
          <a:bodyPr>
            <a:normAutofit/>
          </a:bodyPr>
          <a:lstStyle/>
          <a:p>
            <a:r>
              <a:rPr lang="en-US" sz="2400" dirty="0" smtClean="0">
                <a:cs typeface="Arial" charset="0"/>
              </a:rPr>
              <a:t>CM principles are at the heart of sound business practices and provide:</a:t>
            </a:r>
          </a:p>
          <a:p>
            <a:pPr lvl="1"/>
            <a:r>
              <a:rPr lang="en-US" sz="2400" dirty="0" smtClean="0">
                <a:cs typeface="Arial" charset="0"/>
              </a:rPr>
              <a:t>A single description for acquisition and operation of a product, its components, and its outputs</a:t>
            </a:r>
          </a:p>
          <a:p>
            <a:pPr lvl="1"/>
            <a:r>
              <a:rPr lang="en-US" sz="2400" dirty="0" smtClean="0">
                <a:cs typeface="Arial" charset="0"/>
              </a:rPr>
              <a:t>Orderly identification of product and component attributes</a:t>
            </a:r>
          </a:p>
          <a:p>
            <a:pPr lvl="1"/>
            <a:r>
              <a:rPr lang="en-US" sz="2400" dirty="0" smtClean="0">
                <a:cs typeface="Arial" charset="0"/>
              </a:rPr>
              <a:t>Managed Control of product information and changes which improve its capabilities</a:t>
            </a:r>
          </a:p>
          <a:p>
            <a:pPr lvl="1"/>
            <a:r>
              <a:rPr lang="en-US" sz="2400" dirty="0" smtClean="0">
                <a:cs typeface="Arial" charset="0"/>
              </a:rPr>
              <a:t>Reduction in costly errors caused by ad hoc, erratic changes</a:t>
            </a:r>
          </a:p>
          <a:p>
            <a:pPr lvl="1"/>
            <a:r>
              <a:rPr lang="en-US" sz="2400" dirty="0" smtClean="0">
                <a:cs typeface="Arial" charset="0"/>
              </a:rPr>
              <a:t>Reductions in cost, risk, and liability</a:t>
            </a:r>
          </a:p>
          <a:p>
            <a:pPr lvl="1"/>
            <a:r>
              <a:rPr lang="en-US" sz="2400" dirty="0" smtClean="0">
                <a:cs typeface="Arial" charset="0"/>
              </a:rPr>
              <a:t>Consistency across functional user domain</a:t>
            </a:r>
          </a:p>
          <a:p>
            <a:pPr lvl="1"/>
            <a:r>
              <a:rPr lang="en-US" sz="2400" dirty="0" smtClean="0">
                <a:cs typeface="Arial" charset="0"/>
              </a:rPr>
              <a:t>Extension of product life via managed evolution </a:t>
            </a:r>
          </a:p>
          <a:p>
            <a:pPr lvl="1"/>
            <a:r>
              <a:rPr lang="en-US" sz="2400" dirty="0" smtClean="0">
                <a:cs typeface="Arial" charset="0"/>
              </a:rPr>
              <a:t>High level of confidence in product information and data</a:t>
            </a:r>
          </a:p>
          <a:p>
            <a:endParaRPr lang="en-US" sz="2400" dirty="0"/>
          </a:p>
        </p:txBody>
      </p:sp>
    </p:spTree>
    <p:extLst>
      <p:ext uri="{BB962C8B-B14F-4D97-AF65-F5344CB8AC3E}">
        <p14:creationId xmlns:p14="http://schemas.microsoft.com/office/powerpoint/2010/main" val="305557050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1"/>
            <a:ext cx="11149013" cy="1440542"/>
          </a:xfrm>
        </p:spPr>
        <p:txBody>
          <a:bodyPr>
            <a:noAutofit/>
          </a:bodyPr>
          <a:lstStyle/>
          <a:p>
            <a:r>
              <a:rPr lang="en-US" dirty="0" smtClean="0">
                <a:cs typeface="Arial" charset="0"/>
              </a:rPr>
              <a:t>Consequences of Poor CM </a:t>
            </a:r>
            <a:endParaRPr lang="en-US" dirty="0"/>
          </a:p>
        </p:txBody>
      </p:sp>
      <p:sp>
        <p:nvSpPr>
          <p:cNvPr id="3" name="Content Placeholder 2"/>
          <p:cNvSpPr>
            <a:spLocks noGrp="1"/>
          </p:cNvSpPr>
          <p:nvPr>
            <p:ph type="body" sz="quarter" idx="10"/>
          </p:nvPr>
        </p:nvSpPr>
        <p:spPr>
          <a:xfrm>
            <a:off x="519114" y="1253613"/>
            <a:ext cx="11149012" cy="5375787"/>
          </a:xfrm>
        </p:spPr>
        <p:txBody>
          <a:bodyPr>
            <a:normAutofit fontScale="92500" lnSpcReduction="10000"/>
          </a:bodyPr>
          <a:lstStyle/>
          <a:p>
            <a:pPr>
              <a:lnSpc>
                <a:spcPct val="150000"/>
              </a:lnSpc>
              <a:buFont typeface="Arial" charset="0"/>
              <a:buNone/>
            </a:pPr>
            <a:r>
              <a:rPr lang="en-US" sz="2600" dirty="0" smtClean="0">
                <a:latin typeface="+mj-lt"/>
                <a:cs typeface="Arial" charset="0"/>
              </a:rPr>
              <a:t>The risk of: </a:t>
            </a:r>
          </a:p>
          <a:p>
            <a:pPr>
              <a:lnSpc>
                <a:spcPct val="150000"/>
              </a:lnSpc>
            </a:pPr>
            <a:r>
              <a:rPr lang="en-US" sz="2600" dirty="0" smtClean="0">
                <a:latin typeface="+mj-lt"/>
                <a:cs typeface="Arial" charset="0"/>
              </a:rPr>
              <a:t>Systems not built to actual customer requirements specifications</a:t>
            </a:r>
          </a:p>
          <a:p>
            <a:pPr>
              <a:lnSpc>
                <a:spcPct val="150000"/>
              </a:lnSpc>
            </a:pPr>
            <a:r>
              <a:rPr lang="en-US" sz="2600" dirty="0" smtClean="0">
                <a:latin typeface="+mj-lt"/>
                <a:cs typeface="Arial" charset="0"/>
              </a:rPr>
              <a:t>Cost and schedule impacts due to difficulty finding or fixing bugs</a:t>
            </a:r>
          </a:p>
          <a:p>
            <a:pPr>
              <a:lnSpc>
                <a:spcPct val="150000"/>
              </a:lnSpc>
            </a:pPr>
            <a:r>
              <a:rPr lang="en-US" sz="2600" dirty="0" smtClean="0">
                <a:latin typeface="+mj-lt"/>
                <a:cs typeface="Arial" charset="0"/>
              </a:rPr>
              <a:t>Different versions with the same problems</a:t>
            </a:r>
          </a:p>
          <a:p>
            <a:pPr>
              <a:lnSpc>
                <a:spcPct val="150000"/>
              </a:lnSpc>
            </a:pPr>
            <a:r>
              <a:rPr lang="en-US" sz="2600" dirty="0" smtClean="0">
                <a:latin typeface="+mj-lt"/>
                <a:cs typeface="Arial" charset="0"/>
              </a:rPr>
              <a:t>Unapproved changes being incorporated without documentation</a:t>
            </a:r>
          </a:p>
          <a:p>
            <a:pPr>
              <a:lnSpc>
                <a:spcPct val="150000"/>
              </a:lnSpc>
            </a:pPr>
            <a:r>
              <a:rPr lang="en-US" sz="2600" dirty="0" smtClean="0">
                <a:latin typeface="+mj-lt"/>
                <a:cs typeface="Arial" charset="0"/>
              </a:rPr>
              <a:t>Approved changes not incorporated</a:t>
            </a:r>
          </a:p>
          <a:p>
            <a:pPr>
              <a:lnSpc>
                <a:spcPct val="150000"/>
              </a:lnSpc>
            </a:pPr>
            <a:r>
              <a:rPr lang="en-US" sz="2600" dirty="0" smtClean="0">
                <a:latin typeface="+mj-lt"/>
                <a:cs typeface="Arial" charset="0"/>
              </a:rPr>
              <a:t>Quality problems</a:t>
            </a:r>
          </a:p>
          <a:p>
            <a:pPr>
              <a:lnSpc>
                <a:spcPct val="150000"/>
              </a:lnSpc>
            </a:pPr>
            <a:r>
              <a:rPr lang="en-US" sz="2600" dirty="0" smtClean="0">
                <a:latin typeface="+mj-lt"/>
                <a:cs typeface="Arial" charset="0"/>
              </a:rPr>
              <a:t>“Minor changes” that cause major problems</a:t>
            </a:r>
          </a:p>
          <a:p>
            <a:pPr>
              <a:lnSpc>
                <a:spcPct val="150000"/>
              </a:lnSpc>
            </a:pPr>
            <a:r>
              <a:rPr lang="en-US" sz="2600" dirty="0" smtClean="0">
                <a:latin typeface="+mj-lt"/>
                <a:cs typeface="Arial" charset="0"/>
              </a:rPr>
              <a:t>No clear record of what has been created</a:t>
            </a:r>
          </a:p>
          <a:p>
            <a:pPr>
              <a:lnSpc>
                <a:spcPct val="150000"/>
              </a:lnSpc>
            </a:pPr>
            <a:endParaRPr lang="en-US" sz="2000" dirty="0"/>
          </a:p>
        </p:txBody>
      </p:sp>
    </p:spTree>
    <p:extLst>
      <p:ext uri="{BB962C8B-B14F-4D97-AF65-F5344CB8AC3E}">
        <p14:creationId xmlns:p14="http://schemas.microsoft.com/office/powerpoint/2010/main" val="389206032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2286</TotalTime>
  <Words>3607</Words>
  <Application>Microsoft Office PowerPoint</Application>
  <PresentationFormat>Custom</PresentationFormat>
  <Paragraphs>484</Paragraphs>
  <Slides>38</Slides>
  <Notes>13</Notes>
  <HiddenSlides>0</HiddenSlides>
  <MMClips>0</MMClips>
  <ScaleCrop>false</ScaleCrop>
  <HeadingPairs>
    <vt:vector size="4" baseType="variant">
      <vt:variant>
        <vt:lpstr>Theme</vt:lpstr>
      </vt:variant>
      <vt:variant>
        <vt:i4>7</vt:i4>
      </vt:variant>
      <vt:variant>
        <vt:lpstr>Slide Titles</vt:lpstr>
      </vt:variant>
      <vt:variant>
        <vt:i4>38</vt:i4>
      </vt:variant>
    </vt:vector>
  </HeadingPairs>
  <TitlesOfParts>
    <vt:vector size="45"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Configuration Management</vt:lpstr>
      <vt:lpstr>PowerPoint Presentation</vt:lpstr>
      <vt:lpstr>PowerPoint Presentation</vt:lpstr>
      <vt:lpstr>CM Defined</vt:lpstr>
      <vt:lpstr>CM Standards</vt:lpstr>
      <vt:lpstr>CM Purpose and Effects</vt:lpstr>
      <vt:lpstr>Relating CM to the Systems Engineering Process</vt:lpstr>
      <vt:lpstr>CM Benefits</vt:lpstr>
      <vt:lpstr>Consequences of Poor CM </vt:lpstr>
      <vt:lpstr> Scope of CM Includes:</vt:lpstr>
      <vt:lpstr>Key CM Activities</vt:lpstr>
      <vt:lpstr>PowerPoint Presentation</vt:lpstr>
      <vt:lpstr>PowerPoint Presentation</vt:lpstr>
      <vt:lpstr>PowerPoint Presentation</vt:lpstr>
      <vt:lpstr>Purpose of Configuration Identification</vt:lpstr>
      <vt:lpstr>What Is a “Configuration Item?”</vt:lpstr>
      <vt:lpstr>Types of Baselines</vt:lpstr>
      <vt:lpstr>Baseline Description Functional Baseline (FBL) </vt:lpstr>
      <vt:lpstr>Baseline Description Allocated Baseline (ABL)</vt:lpstr>
      <vt:lpstr>Baseline Description Product Baseline (PBL)</vt:lpstr>
      <vt:lpstr>PowerPoint Presentation</vt:lpstr>
      <vt:lpstr>PowerPoint Presentation</vt:lpstr>
      <vt:lpstr>Typical CSA Report</vt:lpstr>
      <vt:lpstr>PowerPoint Presentation</vt:lpstr>
      <vt:lpstr>CM Audits</vt:lpstr>
      <vt:lpstr>FCA/PCA Audit Process</vt:lpstr>
      <vt:lpstr>PowerPoint Presentation</vt:lpstr>
      <vt:lpstr>Change Management</vt:lpstr>
      <vt:lpstr>Configuration Control Board (CCB)</vt:lpstr>
      <vt:lpstr>PowerPoint Presentation</vt:lpstr>
      <vt:lpstr>The Software Library</vt:lpstr>
      <vt:lpstr>Summary</vt:lpstr>
      <vt:lpstr>Design CM documents</vt:lpstr>
      <vt:lpstr>Traditional document structure</vt:lpstr>
      <vt:lpstr>Applying the CM Process</vt:lpstr>
      <vt:lpstr>Agile document structure</vt:lpstr>
      <vt:lpstr>PIID</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Khang</cp:lastModifiedBy>
  <cp:revision>197</cp:revision>
  <cp:lastPrinted>2010-05-11T05:02:34Z</cp:lastPrinted>
  <dcterms:created xsi:type="dcterms:W3CDTF">2012-09-10T08:15:36Z</dcterms:created>
  <dcterms:modified xsi:type="dcterms:W3CDTF">2014-01-06T05:01:42Z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