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22"/>
  </p:notesMasterIdLst>
  <p:handoutMasterIdLst>
    <p:handoutMasterId r:id="rId23"/>
  </p:handoutMasterIdLst>
  <p:sldIdLst>
    <p:sldId id="321" r:id="rId11"/>
    <p:sldId id="409" r:id="rId12"/>
    <p:sldId id="435" r:id="rId13"/>
    <p:sldId id="524" r:id="rId14"/>
    <p:sldId id="525" r:id="rId15"/>
    <p:sldId id="526" r:id="rId16"/>
    <p:sldId id="527" r:id="rId17"/>
    <p:sldId id="528" r:id="rId18"/>
    <p:sldId id="529" r:id="rId19"/>
    <p:sldId id="530" r:id="rId20"/>
    <p:sldId id="408" r:id="rId2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435"/>
            <p14:sldId id="524"/>
            <p14:sldId id="525"/>
            <p14:sldId id="526"/>
            <p14:sldId id="527"/>
            <p14:sldId id="528"/>
            <p14:sldId id="529"/>
            <p14:sldId id="530"/>
            <p14:sldId id="408"/>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6FF"/>
    <a:srgbClr val="FFCC00"/>
    <a:srgbClr val="FFFF66"/>
    <a:srgbClr val="FFFF99"/>
    <a:srgbClr val="0083E6"/>
    <a:srgbClr val="0072C8"/>
    <a:srgbClr val="5F5F5F"/>
    <a:srgbClr val="283030"/>
    <a:srgbClr val="35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90" autoAdjust="0"/>
    <p:restoredTop sz="69094" autoAdjust="0"/>
  </p:normalViewPr>
  <p:slideViewPr>
    <p:cSldViewPr snapToGrid="0">
      <p:cViewPr varScale="1">
        <p:scale>
          <a:sx n="51" d="100"/>
          <a:sy n="51" d="100"/>
        </p:scale>
        <p:origin x="1140" y="5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1834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1/3/2014</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1/3/2014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1/3/2014 1:00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1/3/2014 1:00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676524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147604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0252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731397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565619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395973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154324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theme" Target="../theme/theme4.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3" Type="http://schemas.openxmlformats.org/officeDocument/2006/relationships/slideLayout" Target="../slideLayouts/slideLayout81.xml"/><Relationship Id="rId21" Type="http://schemas.openxmlformats.org/officeDocument/2006/relationships/slideLayout" Target="../slideLayouts/slideLayout99.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theme" Target="../theme/theme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19" Type="http://schemas.openxmlformats.org/officeDocument/2006/relationships/image" Target="../media/image2.png"/><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73.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3.xml"/><Relationship Id="rId1" Type="http://schemas.openxmlformats.org/officeDocument/2006/relationships/slideLayout" Target="../slideLayouts/slideLayout107.xml"/></Relationships>
</file>

<file path=ppt/slides/_rels/slide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4.xml"/><Relationship Id="rId1" Type="http://schemas.openxmlformats.org/officeDocument/2006/relationships/slideLayout" Target="../slideLayouts/slideLayout107.xml"/></Relationships>
</file>

<file path=ppt/slides/_rels/slide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5.xml"/><Relationship Id="rId1" Type="http://schemas.openxmlformats.org/officeDocument/2006/relationships/slideLayout" Target="../slideLayouts/slideLayout107.xml"/></Relationships>
</file>

<file path=ppt/slides/_rels/slide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6.xml"/><Relationship Id="rId1" Type="http://schemas.openxmlformats.org/officeDocument/2006/relationships/slideLayout" Target="../slideLayouts/slideLayout107.xml"/></Relationships>
</file>

<file path=ppt/slides/_rels/slide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7.xml"/><Relationship Id="rId1" Type="http://schemas.openxmlformats.org/officeDocument/2006/relationships/slideLayout" Target="../slideLayouts/slideLayout107.xml"/></Relationships>
</file>

<file path=ppt/slides/_rels/slide9.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8.xml"/><Relationship Id="rId1" Type="http://schemas.openxmlformats.org/officeDocument/2006/relationships/slideLayout" Target="../slideLayouts/slideLayout10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smtClean="0"/>
              <a:t>Configuration Management</a:t>
            </a:r>
            <a:endParaRPr lang="en-US" dirty="0"/>
          </a:p>
        </p:txBody>
      </p:sp>
      <p:sp>
        <p:nvSpPr>
          <p:cNvPr id="9" name="Subtitle 2"/>
          <p:cNvSpPr>
            <a:spLocks noGrp="1"/>
          </p:cNvSpPr>
          <p:nvPr>
            <p:ph type="subTitle" idx="1"/>
          </p:nvPr>
        </p:nvSpPr>
        <p:spPr>
          <a:xfrm>
            <a:off x="4105253" y="1657352"/>
            <a:ext cx="6870702" cy="958643"/>
          </a:xfrm>
        </p:spPr>
        <p:txBody>
          <a:bodyPr/>
          <a:lstStyle/>
          <a:p>
            <a:r>
              <a:rPr lang="en-US" sz="3200" b="1" dirty="0" smtClean="0">
                <a:solidFill>
                  <a:schemeClr val="tx1">
                    <a:alpha val="99000"/>
                  </a:schemeClr>
                </a:solidFill>
              </a:rPr>
              <a:t>Software Process and Quality Management</a:t>
            </a:r>
            <a:endParaRPr lang="vi-VN" sz="3200" b="1" dirty="0">
              <a:solidFill>
                <a:schemeClr val="tx1">
                  <a:alpha val="99000"/>
                </a:scheme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Final Presentation</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0"/>
            <a:ext cx="11149013" cy="1477328"/>
          </a:xfrm>
        </p:spPr>
        <p:txBody>
          <a:bodyPr/>
          <a:lstStyle/>
          <a:p>
            <a:pPr algn="ctr">
              <a:lnSpc>
                <a:spcPct val="200000"/>
              </a:lnSpc>
              <a:spcBef>
                <a:spcPct val="20000"/>
              </a:spcBef>
              <a:buSzPct val="105000"/>
            </a:pPr>
            <a:r>
              <a:rPr lang="en-US" sz="4800" dirty="0" smtClean="0">
                <a:solidFill>
                  <a:schemeClr val="tx1"/>
                </a:solidFill>
                <a:latin typeface="Times New Roman" panose="02020603050405020304" pitchFamily="18" charset="0"/>
                <a:cs typeface="Times New Roman" panose="02020603050405020304" pitchFamily="18" charset="0"/>
              </a:rPr>
              <a:t>Template</a:t>
            </a:r>
            <a:r>
              <a:rPr lang="en-US" dirty="0" smtClean="0">
                <a:solidFill>
                  <a:schemeClr val="tx1"/>
                </a:solidFill>
                <a:latin typeface="Times New Roman" panose="02020603050405020304" pitchFamily="18" charset="0"/>
                <a:cs typeface="Times New Roman" panose="02020603050405020304" pitchFamily="18" charset="0"/>
              </a:rPr>
              <a:t> List</a:t>
            </a:r>
            <a:endParaRPr lang="vi-VN"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a:t>
            </a:r>
            <a:endParaRPr lang="vi-VN" sz="2400" dirty="0">
              <a:latin typeface="+mj-lt"/>
            </a:endParaRPr>
          </a:p>
        </p:txBody>
      </p:sp>
      <p:sp>
        <p:nvSpPr>
          <p:cNvPr id="3" name="Rectangle 2"/>
          <p:cNvSpPr/>
          <p:nvPr/>
        </p:nvSpPr>
        <p:spPr>
          <a:xfrm>
            <a:off x="519113" y="1732774"/>
            <a:ext cx="11061880" cy="4616648"/>
          </a:xfrm>
          <a:prstGeom prst="rect">
            <a:avLst/>
          </a:prstGeom>
        </p:spPr>
        <p:txBody>
          <a:bodyPr wrap="square">
            <a:spAutoFit/>
          </a:bodyPr>
          <a:lstStyle/>
          <a:p>
            <a:pPr marL="457200" indent="-457200">
              <a:lnSpc>
                <a:spcPct val="150000"/>
              </a:lnSpc>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Change-Log</a:t>
            </a:r>
          </a:p>
          <a:p>
            <a:pPr marL="457200" indent="-457200">
              <a:lnSpc>
                <a:spcPct val="150000"/>
              </a:lnSpc>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Chang Request</a:t>
            </a:r>
          </a:p>
          <a:p>
            <a:pPr marL="457200" indent="-457200">
              <a:lnSpc>
                <a:spcPct val="150000"/>
              </a:lnSpc>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Configuration Items Control</a:t>
            </a:r>
          </a:p>
          <a:p>
            <a:pPr marL="457200" indent="-457200">
              <a:lnSpc>
                <a:spcPct val="150000"/>
              </a:lnSpc>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Configuration Items Plan for Agile</a:t>
            </a:r>
          </a:p>
          <a:p>
            <a:pPr marL="457200" indent="-457200">
              <a:lnSpc>
                <a:spcPct val="150000"/>
              </a:lnSpc>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Configuration Items Report</a:t>
            </a:r>
          </a:p>
          <a:p>
            <a:pPr marL="457200" indent="-457200">
              <a:lnSpc>
                <a:spcPct val="150000"/>
              </a:lnSpc>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Configuration Management Process for Agile</a:t>
            </a:r>
          </a:p>
          <a:p>
            <a:pPr marL="457200" indent="-457200">
              <a:lnSpc>
                <a:spcPct val="150000"/>
              </a:lnSpc>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Improvement Objective Document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96472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570497"/>
            <a:ext cx="11650799" cy="4658853"/>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3600" dirty="0" err="1">
              <a:solidFill>
                <a:schemeClr val="bg1"/>
              </a:solidFill>
              <a:ea typeface="Segoe UI" pitchFamily="34" charset="0"/>
              <a:cs typeface="Segoe UI" pitchFamily="34" charset="0"/>
            </a:endParaRPr>
          </a:p>
        </p:txBody>
      </p:sp>
      <p:sp>
        <p:nvSpPr>
          <p:cNvPr id="7" name="Rectangle 6"/>
          <p:cNvSpPr/>
          <p:nvPr/>
        </p:nvSpPr>
        <p:spPr bwMode="invGray">
          <a:xfrm>
            <a:off x="364268" y="1490760"/>
            <a:ext cx="11555389" cy="1198501"/>
          </a:xfrm>
          <a:prstGeom prst="rect">
            <a:avLst/>
          </a:prstGeom>
        </p:spPr>
        <p:txBody>
          <a:bodyPr wrap="square" lIns="89629" tIns="44815" rIns="89629" bIns="44815" anchor="ctr">
            <a:spAutoFit/>
          </a:bodyPr>
          <a:lstStyle/>
          <a:p>
            <a:pPr marL="560184" indent="-560184">
              <a:lnSpc>
                <a:spcPct val="200000"/>
              </a:lnSpc>
              <a:spcBef>
                <a:spcPct val="20000"/>
              </a:spcBef>
              <a:buSzPct val="105000"/>
              <a:buBlip>
                <a:blip r:embed="rId3"/>
              </a:buBlip>
            </a:pPr>
            <a:r>
              <a:rPr lang="en-US" sz="3600" dirty="0" smtClean="0">
                <a:solidFill>
                  <a:schemeClr val="bg1"/>
                </a:solidFill>
                <a:latin typeface="Times New Roman" panose="02020603050405020304" pitchFamily="18" charset="0"/>
                <a:cs typeface="Times New Roman" panose="02020603050405020304" pitchFamily="18" charset="0"/>
              </a:rPr>
              <a:t>Configuration Process (Traditional)</a:t>
            </a:r>
            <a:endParaRPr lang="vi-VN" sz="3600"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bwMode="invGray">
          <a:xfrm>
            <a:off x="364268" y="2582616"/>
            <a:ext cx="11555389" cy="1198501"/>
          </a:xfrm>
          <a:prstGeom prst="rect">
            <a:avLst/>
          </a:prstGeom>
        </p:spPr>
        <p:txBody>
          <a:bodyPr wrap="square" lIns="89629" tIns="44815" rIns="89629" bIns="44815">
            <a:spAutoFit/>
          </a:bodyPr>
          <a:lstStyle/>
          <a:p>
            <a:pPr marL="560184" indent="-560184">
              <a:lnSpc>
                <a:spcPct val="200000"/>
              </a:lnSpc>
              <a:spcBef>
                <a:spcPct val="20000"/>
              </a:spcBef>
              <a:buSzPct val="105000"/>
              <a:buBlip>
                <a:blip r:embed="rId3"/>
              </a:buBlip>
            </a:pPr>
            <a:r>
              <a:rPr lang="en-US" sz="3600" dirty="0">
                <a:solidFill>
                  <a:schemeClr val="bg1"/>
                </a:solidFill>
                <a:latin typeface="Times New Roman" panose="02020603050405020304" pitchFamily="18" charset="0"/>
                <a:cs typeface="Times New Roman" panose="02020603050405020304" pitchFamily="18" charset="0"/>
              </a:rPr>
              <a:t>Configuration Process </a:t>
            </a:r>
            <a:r>
              <a:rPr lang="en-US" sz="3600" dirty="0" smtClean="0">
                <a:solidFill>
                  <a:schemeClr val="bg1"/>
                </a:solidFill>
                <a:latin typeface="Times New Roman" panose="02020603050405020304" pitchFamily="18" charset="0"/>
                <a:cs typeface="Times New Roman" panose="02020603050405020304" pitchFamily="18" charset="0"/>
              </a:rPr>
              <a:t>(Agile)</a:t>
            </a:r>
            <a:endParaRPr lang="vi-VN" sz="3600" dirty="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bwMode="invGray">
          <a:xfrm>
            <a:off x="369987" y="3628841"/>
            <a:ext cx="11555389" cy="1198501"/>
          </a:xfrm>
          <a:prstGeom prst="rect">
            <a:avLst/>
          </a:prstGeom>
        </p:spPr>
        <p:txBody>
          <a:bodyPr wrap="square" lIns="89629" tIns="44815" rIns="89629" bIns="44815">
            <a:spAutoFit/>
          </a:bodyPr>
          <a:lstStyle/>
          <a:p>
            <a:pPr marL="560184" indent="-560184">
              <a:lnSpc>
                <a:spcPct val="200000"/>
              </a:lnSpc>
              <a:spcBef>
                <a:spcPct val="20000"/>
              </a:spcBef>
              <a:buSzPct val="105000"/>
              <a:buBlip>
                <a:blip r:embed="rId3"/>
              </a:buBlip>
            </a:pPr>
            <a:r>
              <a:rPr lang="en-US" sz="3600" dirty="0" smtClean="0">
                <a:solidFill>
                  <a:schemeClr val="bg1"/>
                </a:solidFill>
                <a:latin typeface="Times New Roman" panose="02020603050405020304" pitchFamily="18" charset="0"/>
                <a:cs typeface="Times New Roman" panose="02020603050405020304" pitchFamily="18" charset="0"/>
              </a:rPr>
              <a:t>PIID</a:t>
            </a:r>
            <a:endParaRPr lang="vi-VN" sz="3600" dirty="0">
              <a:solidFill>
                <a:schemeClr val="bg1"/>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smtClean="0"/>
              <a:t>Session Agenda</a:t>
            </a:r>
            <a:endParaRPr lang="en-US" sz="6000" dirty="0"/>
          </a:p>
        </p:txBody>
      </p:sp>
    </p:spTree>
    <p:extLst>
      <p:ext uri="{BB962C8B-B14F-4D97-AF65-F5344CB8AC3E}">
        <p14:creationId xmlns:p14="http://schemas.microsoft.com/office/powerpoint/2010/main" val="383529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0"/>
            <a:ext cx="11149013" cy="1147943"/>
          </a:xfrm>
        </p:spPr>
        <p:txBody>
          <a:bodyPr/>
          <a:lstStyle/>
          <a:p>
            <a:pPr algn="ctr">
              <a:lnSpc>
                <a:spcPct val="200000"/>
              </a:lnSpc>
              <a:spcBef>
                <a:spcPct val="20000"/>
              </a:spcBef>
              <a:buSzPct val="105000"/>
            </a:pPr>
            <a:r>
              <a:rPr lang="en-US" dirty="0">
                <a:solidFill>
                  <a:schemeClr val="tx1"/>
                </a:solidFill>
                <a:latin typeface="Times New Roman" panose="02020603050405020304" pitchFamily="18" charset="0"/>
                <a:cs typeface="Times New Roman" panose="02020603050405020304" pitchFamily="18" charset="0"/>
              </a:rPr>
              <a:t>Configuration Process (Agile) - Overview</a:t>
            </a:r>
            <a:endParaRPr lang="vi-VN"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a:t>
            </a:r>
            <a:endParaRPr lang="vi-VN" sz="2400" dirty="0">
              <a:latin typeface="+mj-lt"/>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147944"/>
            <a:ext cx="11149013" cy="5140584"/>
          </a:xfrm>
          <a:prstGeom prst="rect">
            <a:avLst/>
          </a:prstGeom>
        </p:spPr>
      </p:pic>
    </p:spTree>
    <p:extLst>
      <p:ext uri="{BB962C8B-B14F-4D97-AF65-F5344CB8AC3E}">
        <p14:creationId xmlns:p14="http://schemas.microsoft.com/office/powerpoint/2010/main" val="298990671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0"/>
            <a:ext cx="11149013" cy="1147943"/>
          </a:xfrm>
        </p:spPr>
        <p:txBody>
          <a:bodyPr/>
          <a:lstStyle/>
          <a:p>
            <a:pPr algn="ctr">
              <a:lnSpc>
                <a:spcPct val="200000"/>
              </a:lnSpc>
              <a:spcBef>
                <a:spcPct val="20000"/>
              </a:spcBef>
              <a:buSzPct val="105000"/>
            </a:pPr>
            <a:r>
              <a:rPr lang="en-US" dirty="0" smtClean="0">
                <a:solidFill>
                  <a:schemeClr val="tx1"/>
                </a:solidFill>
                <a:latin typeface="Times New Roman" panose="02020603050405020304" pitchFamily="18" charset="0"/>
                <a:cs typeface="Times New Roman" panose="02020603050405020304" pitchFamily="18" charset="0"/>
              </a:rPr>
              <a:t>Planning</a:t>
            </a:r>
            <a:endParaRPr lang="vi-VN"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a:t>
            </a:r>
            <a:endParaRPr lang="vi-VN" sz="2400" dirty="0">
              <a:latin typeface="+mj-lt"/>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3" y="1147943"/>
            <a:ext cx="11149012" cy="5140583"/>
          </a:xfrm>
          <a:prstGeom prst="rect">
            <a:avLst/>
          </a:prstGeom>
        </p:spPr>
      </p:pic>
    </p:spTree>
    <p:extLst>
      <p:ext uri="{BB962C8B-B14F-4D97-AF65-F5344CB8AC3E}">
        <p14:creationId xmlns:p14="http://schemas.microsoft.com/office/powerpoint/2010/main" val="279925811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0"/>
            <a:ext cx="11149013" cy="1147943"/>
          </a:xfrm>
        </p:spPr>
        <p:txBody>
          <a:bodyPr/>
          <a:lstStyle/>
          <a:p>
            <a:pPr algn="ctr">
              <a:lnSpc>
                <a:spcPct val="200000"/>
              </a:lnSpc>
              <a:spcBef>
                <a:spcPct val="20000"/>
              </a:spcBef>
              <a:buSzPct val="105000"/>
            </a:pPr>
            <a:r>
              <a:rPr lang="en-US" dirty="0" smtClean="0">
                <a:solidFill>
                  <a:schemeClr val="tx1"/>
                </a:solidFill>
                <a:latin typeface="Times New Roman" panose="02020603050405020304" pitchFamily="18" charset="0"/>
                <a:cs typeface="Times New Roman" panose="02020603050405020304" pitchFamily="18" charset="0"/>
              </a:rPr>
              <a:t>Identification</a:t>
            </a:r>
            <a:endParaRPr lang="vi-VN"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a:t>
            </a:r>
            <a:endParaRPr lang="vi-VN" sz="2400" dirty="0">
              <a:latin typeface="+mj-lt"/>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996751"/>
            <a:ext cx="11149013" cy="3172407"/>
          </a:xfrm>
          <a:prstGeom prst="rect">
            <a:avLst/>
          </a:prstGeom>
        </p:spPr>
      </p:pic>
    </p:spTree>
    <p:extLst>
      <p:ext uri="{BB962C8B-B14F-4D97-AF65-F5344CB8AC3E}">
        <p14:creationId xmlns:p14="http://schemas.microsoft.com/office/powerpoint/2010/main" val="397066839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0"/>
            <a:ext cx="11149013" cy="1147943"/>
          </a:xfrm>
        </p:spPr>
        <p:txBody>
          <a:bodyPr/>
          <a:lstStyle/>
          <a:p>
            <a:pPr algn="ctr">
              <a:lnSpc>
                <a:spcPct val="200000"/>
              </a:lnSpc>
              <a:spcBef>
                <a:spcPct val="20000"/>
              </a:spcBef>
              <a:buSzPct val="105000"/>
            </a:pPr>
            <a:r>
              <a:rPr lang="en-US" dirty="0" smtClean="0">
                <a:solidFill>
                  <a:schemeClr val="tx1"/>
                </a:solidFill>
                <a:latin typeface="Times New Roman" panose="02020603050405020304" pitchFamily="18" charset="0"/>
                <a:cs typeface="Times New Roman" panose="02020603050405020304" pitchFamily="18" charset="0"/>
              </a:rPr>
              <a:t>Control</a:t>
            </a:r>
            <a:endParaRPr lang="vi-VN"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a:t>
            </a:r>
            <a:endParaRPr lang="vi-VN" sz="2400" dirty="0">
              <a:latin typeface="+mj-lt"/>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922106"/>
            <a:ext cx="11149013" cy="3676261"/>
          </a:xfrm>
          <a:prstGeom prst="rect">
            <a:avLst/>
          </a:prstGeom>
        </p:spPr>
      </p:pic>
    </p:spTree>
    <p:extLst>
      <p:ext uri="{BB962C8B-B14F-4D97-AF65-F5344CB8AC3E}">
        <p14:creationId xmlns:p14="http://schemas.microsoft.com/office/powerpoint/2010/main" val="258986620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0"/>
            <a:ext cx="11149013" cy="1147943"/>
          </a:xfrm>
        </p:spPr>
        <p:txBody>
          <a:bodyPr/>
          <a:lstStyle/>
          <a:p>
            <a:pPr algn="ctr">
              <a:lnSpc>
                <a:spcPct val="200000"/>
              </a:lnSpc>
              <a:spcBef>
                <a:spcPct val="20000"/>
              </a:spcBef>
              <a:buSzPct val="105000"/>
            </a:pPr>
            <a:r>
              <a:rPr lang="en-US" dirty="0" smtClean="0">
                <a:solidFill>
                  <a:schemeClr val="tx1"/>
                </a:solidFill>
                <a:latin typeface="Times New Roman" panose="02020603050405020304" pitchFamily="18" charset="0"/>
                <a:cs typeface="Times New Roman" panose="02020603050405020304" pitchFamily="18" charset="0"/>
              </a:rPr>
              <a:t>Status Accounting and Report</a:t>
            </a:r>
            <a:endParaRPr lang="vi-VN"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a:t>
            </a:r>
            <a:endParaRPr lang="vi-VN" sz="2400" dirty="0">
              <a:latin typeface="+mj-lt"/>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147943"/>
            <a:ext cx="11149013" cy="5140584"/>
          </a:xfrm>
          <a:prstGeom prst="rect">
            <a:avLst/>
          </a:prstGeom>
        </p:spPr>
      </p:pic>
    </p:spTree>
    <p:extLst>
      <p:ext uri="{BB962C8B-B14F-4D97-AF65-F5344CB8AC3E}">
        <p14:creationId xmlns:p14="http://schemas.microsoft.com/office/powerpoint/2010/main" val="36046385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0"/>
            <a:ext cx="11149013" cy="1147943"/>
          </a:xfrm>
        </p:spPr>
        <p:txBody>
          <a:bodyPr/>
          <a:lstStyle/>
          <a:p>
            <a:pPr algn="ctr">
              <a:lnSpc>
                <a:spcPct val="200000"/>
              </a:lnSpc>
              <a:spcBef>
                <a:spcPct val="20000"/>
              </a:spcBef>
              <a:buSzPct val="105000"/>
            </a:pPr>
            <a:r>
              <a:rPr lang="en-US" dirty="0" smtClean="0">
                <a:solidFill>
                  <a:schemeClr val="tx1"/>
                </a:solidFill>
                <a:latin typeface="Times New Roman" panose="02020603050405020304" pitchFamily="18" charset="0"/>
                <a:cs typeface="Times New Roman" panose="02020603050405020304" pitchFamily="18" charset="0"/>
              </a:rPr>
              <a:t>Verification and Audit</a:t>
            </a:r>
            <a:endParaRPr lang="vi-VN"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a:t>
            </a:r>
            <a:endParaRPr lang="vi-VN" sz="2400" dirty="0">
              <a:latin typeface="+mj-lt"/>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959430"/>
            <a:ext cx="11061881" cy="3396342"/>
          </a:xfrm>
          <a:prstGeom prst="rect">
            <a:avLst/>
          </a:prstGeom>
        </p:spPr>
      </p:pic>
    </p:spTree>
    <p:extLst>
      <p:ext uri="{BB962C8B-B14F-4D97-AF65-F5344CB8AC3E}">
        <p14:creationId xmlns:p14="http://schemas.microsoft.com/office/powerpoint/2010/main" val="391782995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2388</TotalTime>
  <Words>308</Words>
  <Application>Microsoft Office PowerPoint</Application>
  <PresentationFormat>Custom</PresentationFormat>
  <Paragraphs>48</Paragraphs>
  <Slides>11</Slides>
  <Notes>10</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11</vt:i4>
      </vt:variant>
    </vt:vector>
  </HeadingPairs>
  <TitlesOfParts>
    <vt:vector size="25" baseType="lpstr">
      <vt:lpstr>Arial</vt:lpstr>
      <vt:lpstr>Calibri</vt:lpstr>
      <vt:lpstr>Consolas</vt:lpstr>
      <vt:lpstr>Segoe UI</vt:lpstr>
      <vt:lpstr>Segoe UI Light</vt:lpstr>
      <vt:lpstr>Times New Roman</vt:lpstr>
      <vt:lpstr>Wingdings</vt: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Configuration Management</vt:lpstr>
      <vt:lpstr>PowerPoint Presentation</vt:lpstr>
      <vt:lpstr>PowerPoint Presentation</vt:lpstr>
      <vt:lpstr>Configuration Process (Agile) - Overview</vt:lpstr>
      <vt:lpstr>Planning</vt:lpstr>
      <vt:lpstr>Identification</vt:lpstr>
      <vt:lpstr>Control</vt:lpstr>
      <vt:lpstr>Status Accounting and Report</vt:lpstr>
      <vt:lpstr>Verification and Audit</vt:lpstr>
      <vt:lpstr>Template List</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thienphu</cp:lastModifiedBy>
  <cp:revision>235</cp:revision>
  <cp:lastPrinted>2010-05-11T05:02:34Z</cp:lastPrinted>
  <dcterms:created xsi:type="dcterms:W3CDTF">2012-09-10T08:15:36Z</dcterms:created>
  <dcterms:modified xsi:type="dcterms:W3CDTF">2014-01-03T06:07:31Z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