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53"/>
  </p:notesMasterIdLst>
  <p:handoutMasterIdLst>
    <p:handoutMasterId r:id="rId54"/>
  </p:handoutMasterIdLst>
  <p:sldIdLst>
    <p:sldId id="321" r:id="rId11"/>
    <p:sldId id="409" r:id="rId12"/>
    <p:sldId id="435" r:id="rId13"/>
    <p:sldId id="416" r:id="rId14"/>
    <p:sldId id="418" r:id="rId15"/>
    <p:sldId id="412" r:id="rId16"/>
    <p:sldId id="410" r:id="rId17"/>
    <p:sldId id="414" r:id="rId18"/>
    <p:sldId id="411" r:id="rId19"/>
    <p:sldId id="464" r:id="rId20"/>
    <p:sldId id="344" r:id="rId21"/>
    <p:sldId id="419" r:id="rId22"/>
    <p:sldId id="343" r:id="rId23"/>
    <p:sldId id="421" r:id="rId24"/>
    <p:sldId id="423" r:id="rId25"/>
    <p:sldId id="424" r:id="rId26"/>
    <p:sldId id="425" r:id="rId27"/>
    <p:sldId id="427" r:id="rId28"/>
    <p:sldId id="429" r:id="rId29"/>
    <p:sldId id="434" r:id="rId30"/>
    <p:sldId id="433" r:id="rId31"/>
    <p:sldId id="436" r:id="rId32"/>
    <p:sldId id="437" r:id="rId33"/>
    <p:sldId id="438" r:id="rId34"/>
    <p:sldId id="439" r:id="rId35"/>
    <p:sldId id="441" r:id="rId36"/>
    <p:sldId id="443" r:id="rId37"/>
    <p:sldId id="444" r:id="rId38"/>
    <p:sldId id="446" r:id="rId39"/>
    <p:sldId id="457" r:id="rId40"/>
    <p:sldId id="447" r:id="rId41"/>
    <p:sldId id="449" r:id="rId42"/>
    <p:sldId id="451" r:id="rId43"/>
    <p:sldId id="450" r:id="rId44"/>
    <p:sldId id="452" r:id="rId45"/>
    <p:sldId id="453" r:id="rId46"/>
    <p:sldId id="455" r:id="rId47"/>
    <p:sldId id="462" r:id="rId48"/>
    <p:sldId id="458" r:id="rId49"/>
    <p:sldId id="430" r:id="rId50"/>
    <p:sldId id="460" r:id="rId51"/>
    <p:sldId id="408" r:id="rId5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416"/>
            <p14:sldId id="418"/>
            <p14:sldId id="412"/>
            <p14:sldId id="410"/>
            <p14:sldId id="414"/>
            <p14:sldId id="411"/>
            <p14:sldId id="464"/>
            <p14:sldId id="344"/>
            <p14:sldId id="419"/>
            <p14:sldId id="343"/>
            <p14:sldId id="421"/>
            <p14:sldId id="423"/>
            <p14:sldId id="424"/>
            <p14:sldId id="425"/>
            <p14:sldId id="427"/>
            <p14:sldId id="429"/>
            <p14:sldId id="434"/>
            <p14:sldId id="433"/>
            <p14:sldId id="436"/>
            <p14:sldId id="437"/>
            <p14:sldId id="438"/>
            <p14:sldId id="439"/>
            <p14:sldId id="441"/>
            <p14:sldId id="443"/>
            <p14:sldId id="444"/>
            <p14:sldId id="446"/>
            <p14:sldId id="457"/>
            <p14:sldId id="447"/>
            <p14:sldId id="449"/>
            <p14:sldId id="451"/>
            <p14:sldId id="450"/>
            <p14:sldId id="452"/>
            <p14:sldId id="453"/>
            <p14:sldId id="455"/>
            <p14:sldId id="462"/>
            <p14:sldId id="458"/>
            <p14:sldId id="430"/>
            <p14:sldId id="460"/>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3" autoAdjust="0"/>
    <p:restoredTop sz="69134" autoAdjust="0"/>
  </p:normalViewPr>
  <p:slideViewPr>
    <p:cSldViewPr snapToGrid="0">
      <p:cViewPr varScale="1">
        <p:scale>
          <a:sx n="47" d="100"/>
          <a:sy n="47" d="100"/>
        </p:scale>
        <p:origin x="1218" y="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heme" Target="theme/theme1.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11/1/2013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11/1/2013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sgs.vn/en/Training-Courses-Seminars/Subject-Specific-Training/Management-"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sixsigmaonline.org/"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iassc.org/"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www.sgs.vn/en/Training-Courses-Seminars/Subject-Specific-Training/Management-Development/Lean-and-Six-Sigma/Six-Sigma-Green-Belt-Training.aspx" TargetMode="External"/><Relationship Id="rId4" Type="http://schemas.openxmlformats.org/officeDocument/2006/relationships/hyperlink" Target="http://www.simplilearn.com/quality-management/lean-six-sigma-black-belt-train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ix_Sigm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List_of_Six_Sigma_compani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900" kern="1200" dirty="0" smtClean="0">
                <a:solidFill>
                  <a:schemeClr val="tx1">
                    <a:alpha val="99000"/>
                  </a:schemeClr>
                </a:solidFill>
                <a:effectLst/>
                <a:latin typeface="Segoe UI" pitchFamily="34" charset="0"/>
                <a:ea typeface="+mn-ea"/>
                <a:cs typeface="+mn-cs"/>
              </a:rPr>
              <a:t>White Belt: Can work on local problem-solving teams that support overall projects, but may not be part of a Six Sigma project team. Understands basic Six Sigma concepts from an awareness perspective.</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Yellow Belt: Participates as a project team member. Reviews process improvements that support the project.</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Green Belt: Assists with data collection and analysis for Black Belt projects. Leads Green Belt projects or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Black Belt: Leads problem-solving projects. Trains and coaches project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Master Black Belt: Trains and coaches Black Belts and Green Belts. Functions more at the Six Sigma program level by developing key metrics and the strategic direction. Acts as an organization’s Six Sigma technologist and internal consultant.</a:t>
            </a:r>
            <a:endParaRPr lang="en-US" sz="900" kern="1200" dirty="0" smtClean="0">
              <a:solidFill>
                <a:schemeClr val="tx1">
                  <a:alpha val="99000"/>
                </a:schemeClr>
              </a:solidFill>
              <a:effectLst/>
              <a:latin typeface="Segoe UI" pitchFamily="34" charset="0"/>
              <a:ea typeface="+mn-ea"/>
              <a:cs typeface="+mn-cs"/>
            </a:endParaRPr>
          </a:p>
          <a:p>
            <a:r>
              <a:rPr lang="vi-VN" sz="900" kern="1200" dirty="0" smtClean="0">
                <a:solidFill>
                  <a:schemeClr val="tx1">
                    <a:alpha val="99000"/>
                  </a:schemeClr>
                </a:solidFill>
                <a:effectLst/>
                <a:latin typeface="Segoe UI" pitchFamily="34" charset="0"/>
                <a:ea typeface="+mn-ea"/>
                <a:cs typeface="+mn-cs"/>
              </a:rPr>
              <a:t>Very project needs organizational support. Six Sigma executives and champions set the direction for selecting and deploying projects. They ensure, at a high level, that projects succeed, add value and fit within the organizational plan.</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Champions: Translate the company’s vision, mission, goals and metrics to create an organizational deployment plan and identify individual projects. Identify resources and remove roadblocks.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Executives: Provide overall alignment by establishing the strategic focus of the Six Sigma program within the context of the organization’s culture and vision.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07750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900" smtClean="0">
                <a:solidFill>
                  <a:schemeClr val="tx1"/>
                </a:solidFill>
              </a:rPr>
              <a:t>This is accomplished through:</a:t>
            </a:r>
            <a:r>
              <a:rPr lang="en-US" altLang="zh-TW" sz="900" baseline="0" smtClean="0">
                <a:solidFill>
                  <a:schemeClr val="tx1"/>
                </a:solidFill>
              </a:rPr>
              <a:t> điều này được thực hiện thông qua</a:t>
            </a:r>
          </a:p>
          <a:p>
            <a:endParaRPr lang="en-US" altLang="zh-TW" sz="900" baseline="0" smtClean="0">
              <a:solidFill>
                <a:schemeClr val="tx1"/>
              </a:solidFill>
            </a:endParaRPr>
          </a:p>
          <a:p>
            <a:r>
              <a:rPr lang="vi-VN" smtClean="0"/>
              <a:t>DMAIC </a:t>
            </a:r>
            <a:r>
              <a:rPr lang="vi-VN" sz="900" b="0" i="0" kern="1200" smtClean="0">
                <a:solidFill>
                  <a:schemeClr val="tx1">
                    <a:alpha val="99000"/>
                  </a:schemeClr>
                </a:solidFill>
                <a:effectLst/>
                <a:latin typeface="Segoe UI" pitchFamily="34" charset="0"/>
                <a:ea typeface="+mn-ea"/>
                <a:cs typeface="+mn-cs"/>
              </a:rPr>
              <a:t>là hệ thống cải thiện dành cho những qui trình đã có mà không đúng với đặc t</a:t>
            </a:r>
            <a:r>
              <a:rPr lang="en-US" sz="900" b="0" i="0" kern="1200" smtClean="0">
                <a:solidFill>
                  <a:schemeClr val="tx1">
                    <a:alpha val="99000"/>
                  </a:schemeClr>
                </a:solidFill>
                <a:effectLst/>
                <a:latin typeface="Segoe UI" pitchFamily="34" charset="0"/>
                <a:ea typeface="+mn-ea"/>
                <a:cs typeface="+mn-cs"/>
              </a:rPr>
              <a:t>ả</a:t>
            </a:r>
            <a:r>
              <a:rPr lang="vi-VN" sz="900" b="0" i="0" kern="1200" smtClean="0">
                <a:solidFill>
                  <a:schemeClr val="tx1">
                    <a:alpha val="99000"/>
                  </a:schemeClr>
                </a:solidFill>
                <a:effectLst/>
                <a:latin typeface="Segoe UI" pitchFamily="34" charset="0"/>
                <a:ea typeface="+mn-ea"/>
                <a:cs typeface="+mn-cs"/>
              </a:rPr>
              <a:t> trước đó và đang tìm cách cải thiện</a:t>
            </a:r>
            <a:r>
              <a:rPr lang="en-US" sz="900" b="0" i="0" kern="1200" smtClean="0">
                <a:solidFill>
                  <a:schemeClr val="tx1">
                    <a:alpha val="99000"/>
                  </a:schemeClr>
                </a:solidFill>
                <a:effectLst/>
                <a:latin typeface="Segoe UI" pitchFamily="34" charset="0"/>
                <a:ea typeface="+mn-ea"/>
                <a:cs typeface="+mn-cs"/>
              </a:rPr>
              <a:t>.</a:t>
            </a:r>
            <a:endParaRPr lang="en-US" smtClean="0"/>
          </a:p>
          <a:p>
            <a:r>
              <a:rPr lang="vi-VN" smtClean="0"/>
              <a:t>DMADV là một hệ thống cải tiến được sử dụng để phát triển các quy trình mới</a:t>
            </a:r>
            <a:r>
              <a:rPr lang="en-US" smtClean="0"/>
              <a:t>/</a:t>
            </a:r>
            <a:r>
              <a:rPr lang="vi-VN" smtClean="0"/>
              <a:t> sản phẩm</a:t>
            </a:r>
            <a:r>
              <a:rPr lang="en-US" smtClean="0"/>
              <a:t> </a:t>
            </a:r>
            <a:r>
              <a:rPr lang="vi-VN" sz="900" b="0" i="0" kern="1200" smtClean="0">
                <a:solidFill>
                  <a:schemeClr val="tx1">
                    <a:alpha val="99000"/>
                  </a:schemeClr>
                </a:solidFill>
                <a:effectLst/>
                <a:latin typeface="Segoe UI" pitchFamily="34" charset="0"/>
                <a:ea typeface="+mn-ea"/>
                <a:cs typeface="+mn-cs"/>
              </a:rPr>
              <a:t>ở </a:t>
            </a:r>
            <a:r>
              <a:rPr lang="en-US" sz="900" b="0" i="0" kern="1200" smtClean="0">
                <a:solidFill>
                  <a:schemeClr val="tx1">
                    <a:alpha val="99000"/>
                  </a:schemeClr>
                </a:solidFill>
                <a:effectLst/>
                <a:latin typeface="Segoe UI" pitchFamily="34" charset="0"/>
                <a:ea typeface="+mn-ea"/>
                <a:cs typeface="+mn-cs"/>
              </a:rPr>
              <a:t>các</a:t>
            </a:r>
            <a:r>
              <a:rPr lang="en-US" sz="900" b="0" i="0" kern="1200" baseline="0" smtClean="0">
                <a:solidFill>
                  <a:schemeClr val="tx1">
                    <a:alpha val="99000"/>
                  </a:schemeClr>
                </a:solidFill>
                <a:effectLst/>
                <a:latin typeface="Segoe UI" pitchFamily="34" charset="0"/>
                <a:ea typeface="+mn-ea"/>
                <a:cs typeface="+mn-cs"/>
              </a:rPr>
              <a:t> </a:t>
            </a:r>
            <a:r>
              <a:rPr lang="vi-VN" sz="900" b="0" i="0" kern="1200" smtClean="0">
                <a:solidFill>
                  <a:schemeClr val="tx1">
                    <a:alpha val="99000"/>
                  </a:schemeClr>
                </a:solidFill>
                <a:effectLst/>
                <a:latin typeface="Segoe UI" pitchFamily="34" charset="0"/>
                <a:ea typeface="+mn-ea"/>
                <a:cs typeface="+mn-cs"/>
              </a:rPr>
              <a:t>mức độ chất lượng Six Sigma</a:t>
            </a:r>
            <a:endParaRPr lang="en-US" sz="900" b="0" i="0" kern="1200" smtClean="0">
              <a:solidFill>
                <a:schemeClr val="tx1">
                  <a:alpha val="99000"/>
                </a:schemeClr>
              </a:solidFill>
              <a:effectLst/>
              <a:latin typeface="Segoe UI" pitchFamily="34" charset="0"/>
              <a:ea typeface="+mn-ea"/>
              <a:cs typeface="+mn-cs"/>
            </a:endParaRPr>
          </a:p>
          <a:p>
            <a:endParaRPr lang="vi-VN" smtClean="0"/>
          </a:p>
          <a:p>
            <a:r>
              <a:rPr lang="en-US" smtClean="0"/>
              <a:t>Overseen: giám</a:t>
            </a:r>
            <a:r>
              <a:rPr lang="en-US" baseline="0" smtClean="0"/>
              <a:t> sát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định mục tiêu dự án và khách hàng </a:t>
            </a:r>
            <a:endParaRPr lang="en-US" smtClean="0"/>
          </a:p>
          <a:p>
            <a:r>
              <a:rPr lang="vi-VN" smtClean="0"/>
              <a:t>Đo lường qu</a:t>
            </a:r>
            <a:r>
              <a:rPr lang="en-US" smtClean="0"/>
              <a:t>y</a:t>
            </a:r>
            <a:r>
              <a:rPr lang="vi-VN" smtClean="0"/>
              <a:t> trình để xác định hiệu suất hiện tại</a:t>
            </a:r>
          </a:p>
          <a:p>
            <a:r>
              <a:rPr lang="vi-VN" smtClean="0"/>
              <a:t>Phân tích và xác định nguyên nhân </a:t>
            </a:r>
            <a:r>
              <a:rPr lang="en-US" smtClean="0"/>
              <a:t>tận</a:t>
            </a:r>
            <a:r>
              <a:rPr lang="en-US" baseline="0" smtClean="0"/>
              <a:t> gốc</a:t>
            </a:r>
            <a:r>
              <a:rPr lang="vi-VN" smtClean="0"/>
              <a:t> của các </a:t>
            </a:r>
            <a:r>
              <a:rPr lang="en-US" smtClean="0"/>
              <a:t>defects</a:t>
            </a:r>
            <a:endParaRPr lang="vi-VN" smtClean="0"/>
          </a:p>
          <a:p>
            <a:r>
              <a:rPr lang="vi-VN" smtClean="0"/>
              <a:t>Cải tiến quy trình bằng cách loại bỏ các </a:t>
            </a:r>
            <a:r>
              <a:rPr lang="en-US" smtClean="0"/>
              <a:t>defects</a:t>
            </a:r>
          </a:p>
          <a:p>
            <a:r>
              <a:rPr lang="vi-VN" smtClean="0"/>
              <a:t>Kiểm soát </a:t>
            </a:r>
            <a:r>
              <a:rPr lang="en-US" smtClean="0"/>
              <a:t>hiệu</a:t>
            </a:r>
            <a:r>
              <a:rPr lang="en-US" baseline="0" smtClean="0"/>
              <a:t> xuất quy trình tương lai</a:t>
            </a:r>
            <a:endParaRPr lang="vi-VN" smtClean="0"/>
          </a:p>
          <a:p>
            <a:endParaRPr lang="en-US" smtClean="0"/>
          </a:p>
          <a:p>
            <a:r>
              <a:rPr lang="en-US" smtClean="0"/>
              <a:t>N</a:t>
            </a:r>
            <a:r>
              <a:rPr lang="vi-VN" smtClean="0"/>
              <a:t>ên được sử dụng khi sản phẩm hoặc qu</a:t>
            </a:r>
            <a:r>
              <a:rPr lang="en-US" smtClean="0"/>
              <a:t>y</a:t>
            </a:r>
            <a:r>
              <a:rPr lang="vi-VN" smtClean="0"/>
              <a:t> trình tồn tại ở công ty của bạn nhưng không được đáp ứng đặc </a:t>
            </a:r>
            <a:r>
              <a:rPr lang="en-US" smtClean="0"/>
              <a:t>tả</a:t>
            </a:r>
            <a:r>
              <a:rPr lang="vi-VN" smtClean="0"/>
              <a:t> của khách hàng hoặc không được thực hiện đầy đủ.</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định mục tiêu dự án và khách hàng </a:t>
            </a:r>
            <a:endParaRPr lang="en-US" smtClean="0"/>
          </a:p>
          <a:p>
            <a:r>
              <a:rPr lang="vi-VN" smtClean="0"/>
              <a:t>Đo lường và xác định nhu cầu của khách hàng và </a:t>
            </a:r>
            <a:r>
              <a:rPr lang="en-US" smtClean="0"/>
              <a:t>đặc</a:t>
            </a:r>
            <a:r>
              <a:rPr lang="en-US" baseline="0" smtClean="0"/>
              <a:t> tả</a:t>
            </a:r>
            <a:endParaRPr lang="vi-VN" smtClean="0"/>
          </a:p>
          <a:p>
            <a:r>
              <a:rPr lang="vi-VN" smtClean="0"/>
              <a:t>Phân tích qu</a:t>
            </a:r>
            <a:r>
              <a:rPr lang="en-US" smtClean="0"/>
              <a:t>y</a:t>
            </a:r>
            <a:r>
              <a:rPr lang="vi-VN" smtClean="0"/>
              <a:t> trình để đáp ứng nhu cầu khách hàng</a:t>
            </a:r>
          </a:p>
          <a:p>
            <a:r>
              <a:rPr lang="vi-VN" smtClean="0"/>
              <a:t>Thiết kế </a:t>
            </a:r>
            <a:r>
              <a:rPr lang="vi-VN" b="1" smtClean="0"/>
              <a:t>(chi tiết) </a:t>
            </a:r>
            <a:r>
              <a:rPr lang="vi-VN" smtClean="0"/>
              <a:t>qu</a:t>
            </a:r>
            <a:r>
              <a:rPr lang="en-US" smtClean="0"/>
              <a:t>y</a:t>
            </a:r>
            <a:r>
              <a:rPr lang="vi-VN" smtClean="0"/>
              <a:t> trình để đáp ứng nhu cầu khách hàng</a:t>
            </a:r>
          </a:p>
          <a:p>
            <a:r>
              <a:rPr lang="vi-VN" smtClean="0"/>
              <a:t>Kiểm tra việc thực hiện thiết kế và khả năng đáp ứng nhu cầu khách hàng</a:t>
            </a:r>
          </a:p>
          <a:p>
            <a:endParaRPr lang="en-US" smtClean="0"/>
          </a:p>
          <a:p>
            <a:pPr rtl="0"/>
            <a:r>
              <a:rPr lang="vi-VN" sz="900" b="0" i="0" kern="1200" smtClean="0">
                <a:solidFill>
                  <a:schemeClr val="tx1">
                    <a:alpha val="99000"/>
                  </a:schemeClr>
                </a:solidFill>
                <a:effectLst/>
                <a:latin typeface="Segoe UI" pitchFamily="34" charset="0"/>
                <a:ea typeface="+mn-ea"/>
                <a:cs typeface="+mn-cs"/>
              </a:rPr>
              <a:t>công ty vẫn chưa có một quy trình nào dùng DMADV để define ra quy trình mới</a:t>
            </a:r>
          </a:p>
          <a:p>
            <a:pPr rtl="0"/>
            <a:r>
              <a:rPr lang="vi-VN" sz="900" b="0" i="0" kern="1200" smtClean="0">
                <a:solidFill>
                  <a:schemeClr val="tx1">
                    <a:alpha val="99000"/>
                  </a:schemeClr>
                </a:solidFill>
                <a:effectLst/>
                <a:latin typeface="Segoe UI" pitchFamily="34" charset="0"/>
                <a:ea typeface="+mn-ea"/>
                <a:cs typeface="+mn-cs"/>
              </a:rPr>
              <a:t>quy trình đã tồn tại nhưng chất lượng kém dùng DMAIC cũng không cải thiện được bao nhiêu nên dùng DMADV làm ra 1 quy trình mới</a:t>
            </a:r>
          </a:p>
          <a:p>
            <a:endParaRPr lang="en-US"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900" b="0" i="0" kern="1200" smtClean="0">
                <a:solidFill>
                  <a:schemeClr val="tx1">
                    <a:alpha val="99000"/>
                  </a:schemeClr>
                </a:solidFill>
                <a:effectLst/>
                <a:latin typeface="Segoe UI" pitchFamily="34" charset="0"/>
                <a:ea typeface="+mn-ea"/>
                <a:cs typeface="+mn-cs"/>
              </a:rPr>
              <a:t>6 sig là phương pháp dùng để giảm thiểu số defect xuống còn 3.4 phần triệu cơ hôi</a:t>
            </a:r>
            <a:endParaRPr lang="en-US" sz="900" b="0" i="0" kern="1200" smtClean="0">
              <a:solidFill>
                <a:schemeClr val="tx1">
                  <a:alpha val="99000"/>
                </a:schemeClr>
              </a:solidFill>
              <a:effectLst/>
              <a:latin typeface="Segoe UI" pitchFamily="34" charset="0"/>
              <a:ea typeface="+mn-ea"/>
              <a:cs typeface="+mn-cs"/>
            </a:endParaRPr>
          </a:p>
          <a:p>
            <a:r>
              <a:rPr lang="vi-VN" sz="900" b="0" i="0" kern="1200" smtClean="0">
                <a:solidFill>
                  <a:schemeClr val="tx1">
                    <a:alpha val="99000"/>
                  </a:schemeClr>
                </a:solidFill>
                <a:effectLst/>
                <a:latin typeface="Segoe UI" pitchFamily="34" charset="0"/>
                <a:ea typeface="+mn-ea"/>
                <a:cs typeface="+mn-cs"/>
              </a:rPr>
              <a:t>Dữ liệu cần phải thực tế không được dùng trực giác để đoán</a:t>
            </a:r>
            <a:endParaRPr lang="en-US" sz="900" b="0" i="0" kern="1200" smtClean="0">
              <a:solidFill>
                <a:schemeClr val="tx1">
                  <a:alpha val="99000"/>
                </a:schemeClr>
              </a:solidFill>
              <a:effectLst/>
              <a:latin typeface="Segoe UI" pitchFamily="34" charset="0"/>
              <a:ea typeface="+mn-ea"/>
              <a:cs typeface="+mn-cs"/>
            </a:endParaRPr>
          </a:p>
          <a:p>
            <a:endParaRPr lang="en-US" sz="900" b="0" i="0" kern="1200" smtClean="0">
              <a:solidFill>
                <a:schemeClr val="tx1">
                  <a:alpha val="99000"/>
                </a:schemeClr>
              </a:solidFill>
              <a:effectLst/>
              <a:latin typeface="Segoe UI" pitchFamily="34" charset="0"/>
              <a:ea typeface="+mn-ea"/>
              <a:cs typeface="+mn-cs"/>
            </a:endParaRPr>
          </a:p>
          <a:p>
            <a:r>
              <a:rPr lang="vi-VN" smtClean="0"/>
              <a:t>Cách để giúp đáp ứng kinh doanh / con số dưới dòng tài chính.</a:t>
            </a:r>
            <a:endParaRPr lang="en-US" smtClean="0"/>
          </a:p>
          <a:p>
            <a:r>
              <a:rPr lang="vi-VN" smtClean="0"/>
              <a:t>Thực hiện với sự hỗ trợ của </a:t>
            </a:r>
            <a:r>
              <a:rPr lang="en-US" altLang="zh-TW" sz="2000" smtClean="0">
                <a:solidFill>
                  <a:schemeClr val="tx1"/>
                </a:solidFill>
              </a:rPr>
              <a:t>champion and process owner </a:t>
            </a:r>
            <a:endParaRPr lang="en-US" altLang="zh-TW" sz="2000" dirty="0">
              <a:solidFill>
                <a:schemeClr val="tx1"/>
              </a:solidFill>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Trong giai đoạn này, các nhà lãnh đạo của dự án tạo ra</a:t>
            </a:r>
            <a:r>
              <a:rPr lang="en-US" baseline="0" smtClean="0"/>
              <a:t> project charter</a:t>
            </a:r>
            <a:r>
              <a:rPr lang="vi-VN" smtClean="0"/>
              <a:t>, tạo ra một </a:t>
            </a:r>
            <a:r>
              <a:rPr lang="en-US" sz="900" smtClean="0">
                <a:ln w="0"/>
                <a:effectLst>
                  <a:outerShdw blurRad="38100" dist="19050" dir="2700000" algn="tl" rotWithShape="0">
                    <a:schemeClr val="dk1">
                      <a:alpha val="40000"/>
                    </a:schemeClr>
                  </a:outerShdw>
                </a:effectLst>
              </a:rPr>
              <a:t>high-level view của</a:t>
            </a:r>
            <a:r>
              <a:rPr lang="en-US" sz="900" baseline="0" smtClean="0">
                <a:ln w="0"/>
                <a:effectLst>
                  <a:outerShdw blurRad="38100" dist="19050" dir="2700000" algn="tl" rotWithShape="0">
                    <a:schemeClr val="dk1">
                      <a:alpha val="40000"/>
                    </a:schemeClr>
                  </a:outerShdw>
                </a:effectLst>
              </a:rPr>
              <a:t> </a:t>
            </a:r>
            <a:r>
              <a:rPr lang="vi-VN" smtClean="0"/>
              <a:t>qu</a:t>
            </a:r>
            <a:r>
              <a:rPr lang="en-US" smtClean="0"/>
              <a:t>y</a:t>
            </a:r>
            <a:r>
              <a:rPr lang="vi-VN" smtClean="0"/>
              <a:t> trình và bắt đầu hiểu nhu cầu của khách hàng</a:t>
            </a:r>
            <a:r>
              <a:rPr lang="en-US" smtClean="0"/>
              <a:t>.</a:t>
            </a:r>
          </a:p>
          <a:p>
            <a:r>
              <a:rPr lang="en-US" smtClean="0"/>
              <a:t>Định</a:t>
            </a:r>
            <a:r>
              <a:rPr lang="en-US" baseline="0" smtClean="0"/>
              <a:t> nghĩa </a:t>
            </a:r>
            <a:r>
              <a:rPr lang="en-US" smtClean="0"/>
              <a:t>các vấn đề bằng cách phát triển một "Tuyên bố vấn đề“</a:t>
            </a:r>
          </a:p>
          <a:p>
            <a:r>
              <a:rPr lang="en-US" smtClean="0"/>
              <a:t>Định</a:t>
            </a:r>
            <a:r>
              <a:rPr lang="en-US" baseline="0" smtClean="0"/>
              <a:t> nghĩa </a:t>
            </a:r>
            <a:r>
              <a:rPr lang="en-US" smtClean="0"/>
              <a:t>mục tiêu bằng cách phát triển một "Tuyên bố mục tiêu“</a:t>
            </a:r>
          </a:p>
          <a:p>
            <a:r>
              <a:rPr lang="en-US" b="1" smtClean="0"/>
              <a:t>Định</a:t>
            </a:r>
            <a:r>
              <a:rPr lang="en-US" b="1" baseline="0" smtClean="0"/>
              <a:t> nghĩa </a:t>
            </a:r>
            <a:r>
              <a:rPr lang="en-US" b="1" smtClean="0"/>
              <a:t>quy trình bằng phát triển bản đồ của quá trình</a:t>
            </a:r>
          </a:p>
          <a:p>
            <a:r>
              <a:rPr lang="en-US" smtClean="0"/>
              <a:t>Xác định khách hàng và yêu cầu của họ</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937019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nhóm nghiên cứu tập trung vào việc thu thập dữ liệu. Họ có hai mục tiêu: xác định điểm bắt đầu hoặc </a:t>
            </a:r>
            <a:r>
              <a:rPr lang="en-US" sz="900" smtClean="0">
                <a:ln w="0"/>
                <a:effectLst>
                  <a:outerShdw blurRad="38100" dist="19050" dir="2700000" algn="tl" rotWithShape="0">
                    <a:schemeClr val="dk1">
                      <a:alpha val="40000"/>
                    </a:schemeClr>
                  </a:outerShdw>
                </a:effectLst>
              </a:rPr>
              <a:t>baseline của</a:t>
            </a:r>
            <a:r>
              <a:rPr lang="en-US" sz="900" baseline="0" smtClean="0">
                <a:ln w="0"/>
                <a:effectLst>
                  <a:outerShdw blurRad="38100" dist="19050" dir="2700000" algn="tl" rotWithShape="0">
                    <a:schemeClr val="dk1">
                      <a:alpha val="40000"/>
                    </a:schemeClr>
                  </a:outerShdw>
                </a:effectLst>
              </a:rPr>
              <a:t> </a:t>
            </a:r>
            <a:r>
              <a:rPr lang="vi-VN" smtClean="0"/>
              <a:t>qu</a:t>
            </a:r>
            <a:r>
              <a:rPr lang="en-US" smtClean="0"/>
              <a:t>y</a:t>
            </a:r>
            <a:r>
              <a:rPr lang="vi-VN" smtClean="0"/>
              <a:t> trình và tìm manh mối để hiểu được nguyên nhân gốc rễ của vấn đề trong qu</a:t>
            </a:r>
            <a:r>
              <a:rPr lang="en-US" smtClean="0"/>
              <a:t>y</a:t>
            </a:r>
            <a:r>
              <a:rPr lang="vi-VN" smtClean="0"/>
              <a:t> trình</a:t>
            </a:r>
            <a:endParaRPr lang="en-US" smtClean="0"/>
          </a:p>
          <a:p>
            <a:endParaRPr lang="en-US" smtClean="0"/>
          </a:p>
          <a:p>
            <a:r>
              <a:rPr lang="en-US" smtClean="0"/>
              <a:t>Xác định quá trình hiện đang thực hiện</a:t>
            </a:r>
          </a:p>
          <a:p>
            <a:r>
              <a:rPr lang="en-US" smtClean="0"/>
              <a:t>Tìm kiếm những gì có thể gây ra vấn đề</a:t>
            </a:r>
          </a:p>
          <a:p>
            <a:r>
              <a:rPr lang="en-US" smtClean="0"/>
              <a:t>Tạo ra một kế hoạch để thu thập dữ liệu</a:t>
            </a:r>
          </a:p>
          <a:p>
            <a:r>
              <a:rPr lang="en-US" smtClean="0"/>
              <a:t>Đảm bảo dữ liệu của bạn là đáng tin cậy</a:t>
            </a:r>
          </a:p>
          <a:p>
            <a:r>
              <a:rPr lang="en-US" smtClean="0"/>
              <a:t>Cập nhật </a:t>
            </a:r>
            <a:r>
              <a:rPr lang="en-US" sz="900" smtClean="0">
                <a:solidFill>
                  <a:srgbClr val="FFFFFF"/>
                </a:solidFill>
              </a:rPr>
              <a:t>project charter</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0552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Nhóm nghiên cứu đánh giá các dữ liệu thu thập trong giai đoạn measure. Họ phân tích cả dữ liệu và quy trình trong một nỗ lực để thu hẹp và xác minh nguyên nhân gốc rễ lảng</a:t>
            </a:r>
            <a:r>
              <a:rPr lang="en-US" baseline="0" smtClean="0"/>
              <a:t> phí </a:t>
            </a:r>
            <a:r>
              <a:rPr lang="en-US" smtClean="0"/>
              <a:t>và các defects.</a:t>
            </a:r>
          </a:p>
          <a:p>
            <a:endParaRPr lang="en-US" smtClean="0"/>
          </a:p>
          <a:p>
            <a:r>
              <a:rPr lang="en-US" smtClean="0"/>
              <a:t>Kiểm tra chặt chẽ quy trình</a:t>
            </a:r>
          </a:p>
          <a:p>
            <a:r>
              <a:rPr lang="en-US" smtClean="0"/>
              <a:t>hiển thị dữ liệu trực quan </a:t>
            </a:r>
          </a:p>
          <a:p>
            <a:r>
              <a:rPr lang="en-US" sz="900" smtClean="0">
                <a:solidFill>
                  <a:srgbClr val="FFFFFF"/>
                </a:solidFill>
              </a:rPr>
              <a:t>Brainstorm </a:t>
            </a:r>
            <a:r>
              <a:rPr lang="en-US" smtClean="0"/>
              <a:t>nguyên nhân tiềm năng của vấn đề</a:t>
            </a:r>
          </a:p>
          <a:p>
            <a:r>
              <a:rPr lang="en-US" smtClean="0"/>
              <a:t>Xác minh nguyên nhân gây ra  của vấn đề</a:t>
            </a:r>
          </a:p>
          <a:p>
            <a:pPr marL="0" marR="0" indent="0" algn="l" defTabSz="914363" rtl="0" eaLnBrk="1" fontAlgn="auto" latinLnBrk="0" hangingPunct="1">
              <a:lnSpc>
                <a:spcPct val="90000"/>
              </a:lnSpc>
              <a:spcBef>
                <a:spcPts val="0"/>
              </a:spcBef>
              <a:spcAft>
                <a:spcPts val="333"/>
              </a:spcAft>
              <a:buClrTx/>
              <a:buSzTx/>
              <a:buFontTx/>
              <a:buNone/>
              <a:tabLst/>
              <a:defRPr/>
            </a:pPr>
            <a:r>
              <a:rPr lang="en-US" smtClean="0"/>
              <a:t>Cập nhật </a:t>
            </a:r>
            <a:r>
              <a:rPr lang="en-US" sz="900" smtClean="0">
                <a:solidFill>
                  <a:srgbClr val="FFFFFF"/>
                </a:solidFill>
              </a:rPr>
              <a:t>project charter</a:t>
            </a:r>
            <a:endParaRPr lang="en-US" smtClean="0"/>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50169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Nhóm nghiên cứu chuyển sang phát triển giải pháp. Một nỗ lực cải thiện cấu trúc có thể dẫn đến giải pháp sáng tạo</a:t>
            </a:r>
          </a:p>
          <a:p>
            <a:endParaRPr lang="en-US" smtClean="0"/>
          </a:p>
          <a:p>
            <a:r>
              <a:rPr lang="en-US" sz="900" smtClean="0">
                <a:solidFill>
                  <a:srgbClr val="FFFFFF"/>
                </a:solidFill>
              </a:rPr>
              <a:t>Brainstorm </a:t>
            </a:r>
            <a:r>
              <a:rPr lang="en-US" smtClean="0"/>
              <a:t>giải pháp có thể khắc phục vấn đề</a:t>
            </a:r>
          </a:p>
          <a:p>
            <a:r>
              <a:rPr lang="en-US" smtClean="0"/>
              <a:t>Chọn giải pháp thiết thực</a:t>
            </a:r>
          </a:p>
          <a:p>
            <a:r>
              <a:rPr lang="en-US" b="1" smtClean="0"/>
              <a:t>Xây dựng bản đồ quy trình dựa trên giải pháp khác nhau</a:t>
            </a:r>
          </a:p>
          <a:p>
            <a:r>
              <a:rPr lang="en-US" b="0" smtClean="0"/>
              <a:t>Chọn giải pháp tốt nhất.</a:t>
            </a:r>
          </a:p>
          <a:p>
            <a:r>
              <a:rPr lang="en-US" b="0" smtClean="0"/>
              <a:t>Thực hiện giải pháp</a:t>
            </a:r>
          </a:p>
          <a:p>
            <a:r>
              <a:rPr lang="en-US" b="0" smtClean="0"/>
              <a:t>Đo</a:t>
            </a:r>
            <a:r>
              <a:rPr lang="en-US" b="0" baseline="0" smtClean="0"/>
              <a:t> lường sự cải thiện</a:t>
            </a:r>
            <a:endParaRPr lang="en-US" b="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70232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Nhóm nghiên cứu bắt đầu tài liệu chính xác như thế nào họ muốn duy trì cải thiện cơ sở hạ tầng bằng cách cải tiến quy trình trên cho người </a:t>
            </a:r>
            <a:r>
              <a:rPr lang="en-US" smtClean="0"/>
              <a:t>thực</a:t>
            </a:r>
            <a:r>
              <a:rPr lang="en-US" baseline="0" smtClean="0"/>
              <a:t> hiện </a:t>
            </a:r>
            <a:r>
              <a:rPr lang="vi-VN" smtClean="0"/>
              <a:t>làm việc trong quá trình</a:t>
            </a:r>
            <a:endParaRPr lang="en-US" smtClean="0"/>
          </a:p>
          <a:p>
            <a:endParaRPr lang="en-US" smtClean="0"/>
          </a:p>
          <a:p>
            <a:r>
              <a:rPr lang="en-US" smtClean="0"/>
              <a:t>Không ngừng nâng cao quy trình sử dụng các nguyên tắc</a:t>
            </a:r>
          </a:p>
          <a:p>
            <a:r>
              <a:rPr lang="vi-VN" smtClean="0"/>
              <a:t>Đảm bảo quá trình này đang được quản lý và theo dõi đúng cách</a:t>
            </a:r>
            <a:endParaRPr lang="en-US" smtClean="0"/>
          </a:p>
          <a:p>
            <a:r>
              <a:rPr lang="en-US" smtClean="0"/>
              <a:t>Mở rộng quá trình cải thiện toàn bộ tổ chức</a:t>
            </a:r>
          </a:p>
          <a:p>
            <a:r>
              <a:rPr lang="en-US" smtClean="0"/>
              <a:t>Áp dụng kiến thức mới cho quá trình khác trong tổ chức của bạn</a:t>
            </a:r>
          </a:p>
          <a:p>
            <a:r>
              <a:rPr lang="en-US" smtClean="0"/>
              <a:t>Chia sẻ và chúc mừng thành công của bạn!</a:t>
            </a:r>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597131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11/1/2013 9:07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sigma certificate </a:t>
            </a:r>
            <a:r>
              <a:rPr lang="vi-VN" dirty="0" smtClean="0"/>
              <a:t>liên quan đến năng lực cụ thể </a:t>
            </a:r>
            <a:r>
              <a:rPr lang="en-US" dirty="0" err="1" smtClean="0"/>
              <a:t>và</a:t>
            </a:r>
            <a:r>
              <a:rPr lang="vi-VN" dirty="0" smtClean="0"/>
              <a:t> khả năng </a:t>
            </a:r>
            <a:r>
              <a:rPr lang="en-US" dirty="0" err="1" smtClean="0"/>
              <a:t>của</a:t>
            </a:r>
            <a:r>
              <a:rPr lang="en-US" baseline="0" dirty="0" smtClean="0"/>
              <a:t> </a:t>
            </a:r>
            <a:r>
              <a:rPr lang="vi-VN" b="1" dirty="0" smtClean="0"/>
              <a:t>cá nhân</a:t>
            </a:r>
            <a:r>
              <a:rPr lang="en-US" b="1" dirty="0" smtClean="0"/>
              <a:t> </a:t>
            </a:r>
            <a:r>
              <a:rPr lang="en-US" b="0" dirty="0" err="1" smtClean="0"/>
              <a:t>đó</a:t>
            </a:r>
            <a:r>
              <a:rPr lang="vi-VN" dirty="0" smtClean="0"/>
              <a:t>. Cũng giống như bất kỳ chứng nhận chất lượng khác - chỉ cần họ đã hoàn thành các yêu cầu cần thiết từ các công ty cấp giấy chứng nhận</a:t>
            </a:r>
            <a:endParaRPr lang="en-US" dirty="0" smtClean="0"/>
          </a:p>
          <a:p>
            <a:endParaRPr lang="en-US" dirty="0" smtClean="0"/>
          </a:p>
          <a:p>
            <a:r>
              <a:rPr lang="vi-VN" noProof="0" dirty="0" smtClean="0"/>
              <a:t>Đưa</a:t>
            </a:r>
            <a:r>
              <a:rPr lang="vi-VN" baseline="0" noProof="0" dirty="0" smtClean="0"/>
              <a:t> ra ví dụ</a:t>
            </a:r>
            <a:endParaRPr lang="vi-VN" noProof="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30111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alpha val="99000"/>
                  </a:schemeClr>
                </a:solidFill>
                <a:effectLst/>
                <a:latin typeface="Segoe UI" pitchFamily="34" charset="0"/>
                <a:ea typeface="+mn-ea"/>
                <a:cs typeface="+mn-cs"/>
              </a:rPr>
              <a:t>www.lean</a:t>
            </a:r>
            <a:r>
              <a:rPr lang="en-US" sz="900" b="1" i="0" kern="1200" dirty="0" smtClean="0">
                <a:solidFill>
                  <a:schemeClr val="tx1">
                    <a:alpha val="99000"/>
                  </a:schemeClr>
                </a:solidFill>
                <a:effectLst/>
                <a:latin typeface="Segoe UI" pitchFamily="34" charset="0"/>
                <a:ea typeface="+mn-ea"/>
                <a:cs typeface="+mn-cs"/>
              </a:rPr>
              <a:t>sigma</a:t>
            </a:r>
            <a:r>
              <a:rPr lang="en-US" sz="900" b="0" i="0" kern="1200" dirty="0" smtClean="0">
                <a:solidFill>
                  <a:schemeClr val="tx1">
                    <a:alpha val="99000"/>
                  </a:schemeClr>
                </a:solidFill>
                <a:effectLst/>
                <a:latin typeface="Segoe UI" pitchFamily="34" charset="0"/>
                <a:ea typeface="+mn-ea"/>
                <a:cs typeface="+mn-cs"/>
              </a:rPr>
              <a:t>vn.com/‎</a:t>
            </a:r>
            <a:endParaRPr lang="en-US" dirty="0" smtClean="0"/>
          </a:p>
          <a:p>
            <a:r>
              <a:rPr lang="en-US" dirty="0" smtClean="0">
                <a:hlinkClick r:id="rId3"/>
              </a:rPr>
              <a:t>http://www.sgs.vn/en/Training-Courses-Seminars/Subject-Specific-Training/Management-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hlinkClick r:id="rId4"/>
              </a:rPr>
              <a:t>http://www.sixsigmaonline.org/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267221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hlinkClick r:id="rId3"/>
              </a:rPr>
              <a:t>http://www.iassc.org/</a:t>
            </a:r>
            <a:endParaRPr lang="en-US" dirty="0" smtClean="0"/>
          </a:p>
          <a:p>
            <a:r>
              <a:rPr lang="en-US" dirty="0" smtClean="0">
                <a:hlinkClick r:id="rId4"/>
              </a:rPr>
              <a:t>http://www.simplilearn.com/quality-management/lean-six-sigma-black-belt-training</a:t>
            </a:r>
            <a:endParaRPr lang="en-US" dirty="0" smtClean="0"/>
          </a:p>
          <a:p>
            <a:r>
              <a:rPr lang="en-US" dirty="0" smtClean="0">
                <a:hlinkClick r:id="rId5"/>
              </a:rPr>
              <a:t>http://www.sgs.vn/en/Training-Courses-Seminars/Subject-Specific-Training/Management-Development/Lean-and-Six-Sigma/Six-Sigma-Green-Belt-Training.aspx</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11/1/2013 9:07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Sigma is a Greek symbol represented by "σ".</a:t>
            </a:r>
          </a:p>
          <a:p>
            <a:pPr eaLnBrk="1" hangingPunct="1"/>
            <a:endParaRPr lang="en-US" dirty="0" smtClean="0">
              <a:latin typeface="Arial" pitchFamily="34" charset="0"/>
            </a:endParaRPr>
          </a:p>
          <a:p>
            <a:pPr eaLnBrk="1" hangingPunct="1"/>
            <a:r>
              <a:rPr lang="en-US" dirty="0" smtClean="0">
                <a:latin typeface="Arial" pitchFamily="34" charset="0"/>
              </a:rPr>
              <a:t>The term “sigma” is used to designate the distribution or spread about the mean (average) of any process or procedure.</a:t>
            </a:r>
          </a:p>
          <a:p>
            <a:pPr eaLnBrk="1" hangingPunct="1"/>
            <a:r>
              <a:rPr lang="en-US" dirty="0" smtClean="0">
                <a:latin typeface="Arial" pitchFamily="34" charset="0"/>
              </a:rPr>
              <a:t>For a process, the sigma capability (z-value) is a metric that indicates how well that process is performing. The higher the sigma</a:t>
            </a:r>
            <a:br>
              <a:rPr lang="en-US" dirty="0" smtClean="0">
                <a:latin typeface="Arial" pitchFamily="34" charset="0"/>
              </a:rPr>
            </a:br>
            <a:r>
              <a:rPr lang="en-US" dirty="0" smtClean="0">
                <a:latin typeface="Arial" pitchFamily="34" charset="0"/>
              </a:rPr>
              <a:t>capability, the better. Sigma capability measures the capability of the process to produce defect-free outputs. A defect is anything that</a:t>
            </a:r>
            <a:br>
              <a:rPr lang="en-US" dirty="0" smtClean="0">
                <a:latin typeface="Arial" pitchFamily="34" charset="0"/>
              </a:rPr>
            </a:br>
            <a:r>
              <a:rPr lang="en-US" dirty="0" smtClean="0">
                <a:latin typeface="Arial" pitchFamily="34" charset="0"/>
              </a:rPr>
              <a:t>results in customer dissatisfaction. </a:t>
            </a:r>
          </a:p>
          <a:p>
            <a:pPr eaLnBrk="1" hangingPunct="1"/>
            <a:endParaRPr lang="en-US" dirty="0" smtClean="0">
              <a:latin typeface="Arial"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b="0" i="0" kern="1200" dirty="0" smtClean="0">
                <a:solidFill>
                  <a:schemeClr val="tx1">
                    <a:alpha val="99000"/>
                  </a:schemeClr>
                </a:solidFill>
                <a:effectLst/>
                <a:latin typeface="Segoe UI" pitchFamily="34" charset="0"/>
                <a:ea typeface="+mn-ea"/>
                <a:cs typeface="+mn-cs"/>
              </a:rPr>
              <a:t>Variation trong tiếng Anh có nghĩa là thay đổi nhưng dùng để diễn tả sự thay đổi mang tính điều chỉnh cho phù hợp với tác động nào đó nhưng về bản chất vẫn giữ nguyên, khác với từ "change" dùng để diễn tả sự thay đổi hẳn về bản chất. Trong lĩnh vực toán học, "variation" có nghĩa là "biến thiên".</a:t>
            </a:r>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001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latin typeface="Arial" pitchFamily="34" charset="0"/>
              </a:rPr>
              <a:t>Why do we call Six Sigma as Six Sigma and not Four or Five Sigma or Eight Alpha (another Greek symbol)? Sigma is a statistical term that measures process deviation from process mean or target. Mean is also referred as average in common language. The figure of six was arrived statistically by looking at the current average maturity of most business enterprises. We would like to revise this figure to 8 or may be 9 provided the world becomes a more orderly and predictable (even with increasing entropy or chaos) place to 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18833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9929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alpha val="99000"/>
                  </a:schemeClr>
                </a:solidFill>
                <a:effectLst/>
                <a:latin typeface="Segoe UI" pitchFamily="34" charset="0"/>
                <a:ea typeface="+mn-ea"/>
                <a:cs typeface="+mn-cs"/>
              </a:rPr>
              <a:t>List of Six Sigma companies</a:t>
            </a:r>
          </a:p>
          <a:p>
            <a:r>
              <a:rPr lang="en-US" sz="900" b="0" i="0" kern="1200" dirty="0" smtClean="0">
                <a:solidFill>
                  <a:schemeClr val="tx1">
                    <a:alpha val="99000"/>
                  </a:schemeClr>
                </a:solidFill>
                <a:effectLst/>
                <a:latin typeface="Segoe UI" pitchFamily="34" charset="0"/>
                <a:ea typeface="+mn-ea"/>
                <a:cs typeface="+mn-cs"/>
              </a:rPr>
              <a:t>The following companies claim to have successfully implemented </a:t>
            </a:r>
            <a:r>
              <a:rPr lang="en-US" sz="900" b="0" i="0" u="none" strike="noStrike" kern="1200" dirty="0" smtClean="0">
                <a:solidFill>
                  <a:schemeClr val="tx1">
                    <a:alpha val="99000"/>
                  </a:schemeClr>
                </a:solidFill>
                <a:effectLst/>
                <a:latin typeface="Segoe UI" pitchFamily="34" charset="0"/>
                <a:ea typeface="+mn-ea"/>
                <a:cs typeface="+mn-cs"/>
                <a:hlinkClick r:id="rId3" tooltip="Six Sigma"/>
              </a:rPr>
              <a:t>Six Sigma</a:t>
            </a:r>
            <a:r>
              <a:rPr lang="en-US" sz="900" b="0" i="0" kern="1200" dirty="0" smtClean="0">
                <a:solidFill>
                  <a:schemeClr val="tx1">
                    <a:alpha val="99000"/>
                  </a:schemeClr>
                </a:solidFill>
                <a:effectLst/>
                <a:latin typeface="Segoe UI" pitchFamily="34" charset="0"/>
                <a:ea typeface="+mn-ea"/>
                <a:cs typeface="+mn-cs"/>
              </a:rPr>
              <a:t> in some form or another:</a:t>
            </a:r>
          </a:p>
          <a:p>
            <a:r>
              <a:rPr lang="en-US" dirty="0" smtClean="0">
                <a:hlinkClick r:id="rId4"/>
              </a:rPr>
              <a:t>http://en.wikipedia.org/wiki/List_of_Six_Sigma_companies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8154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11/1/2013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11/1/2013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37731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8984" y="1516695"/>
            <a:ext cx="2189416" cy="1485153"/>
          </a:xfrm>
          <a:prstGeom prst="rect">
            <a:avLst/>
          </a:prstGeom>
        </p:spPr>
      </p:pic>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372104"/>
          </a:xfrm>
          <a:noFill/>
        </p:spPr>
        <p:txBody>
          <a:bodyPr tIns="89629" bIns="89629" anchor="t" anchorCtr="0"/>
          <a:lstStyle>
            <a:lvl1pPr>
              <a:defRPr sz="860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405351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4.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 id="214748383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1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1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31.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31.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31.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jpg"/><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3.jpeg"/><Relationship Id="rId18" Type="http://schemas.openxmlformats.org/officeDocument/2006/relationships/image" Target="../media/image38.png"/><Relationship Id="rId26" Type="http://schemas.openxmlformats.org/officeDocument/2006/relationships/image" Target="../media/image44.png"/><Relationship Id="rId3" Type="http://schemas.openxmlformats.org/officeDocument/2006/relationships/notesSlide" Target="../notesSlides/notesSlide6.xml"/><Relationship Id="rId21" Type="http://schemas.openxmlformats.org/officeDocument/2006/relationships/image" Target="../media/image29.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3.png"/><Relationship Id="rId2" Type="http://schemas.openxmlformats.org/officeDocument/2006/relationships/slideLayout" Target="../slideLayouts/slideLayout30.xml"/><Relationship Id="rId16" Type="http://schemas.openxmlformats.org/officeDocument/2006/relationships/image" Target="../media/image36.png"/><Relationship Id="rId20" Type="http://schemas.openxmlformats.org/officeDocument/2006/relationships/oleObject" Target="../embeddings/oleObject4.bin"/><Relationship Id="rId29" Type="http://schemas.openxmlformats.org/officeDocument/2006/relationships/image" Target="../media/image47.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1.png"/><Relationship Id="rId24" Type="http://schemas.openxmlformats.org/officeDocument/2006/relationships/image" Target="../media/image42.png"/><Relationship Id="rId5" Type="http://schemas.openxmlformats.org/officeDocument/2006/relationships/image" Target="../media/image26.png"/><Relationship Id="rId15" Type="http://schemas.openxmlformats.org/officeDocument/2006/relationships/image" Target="../media/image35.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49.png"/><Relationship Id="rId4" Type="http://schemas.openxmlformats.org/officeDocument/2006/relationships/oleObject" Target="../embeddings/oleObject1.bin"/><Relationship Id="rId9" Type="http://schemas.openxmlformats.org/officeDocument/2006/relationships/image" Target="../media/image28.png"/><Relationship Id="rId14" Type="http://schemas.openxmlformats.org/officeDocument/2006/relationships/image" Target="../media/image34.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3200" dirty="0" smtClean="0">
                <a:solidFill>
                  <a:srgbClr val="5F5F5F">
                    <a:alpha val="99000"/>
                  </a:srgbClr>
                </a:solidFill>
              </a:rPr>
              <a:t>6 Sigma Presentation</a:t>
            </a:r>
            <a:endParaRPr lang="en-US" sz="32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02</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pPr defTabSz="912351">
              <a:spcBef>
                <a:spcPct val="20000"/>
              </a:spcBef>
              <a:buSzPct val="80000"/>
            </a:pPr>
            <a:r>
              <a:rPr lang="en-US" spc="-70" dirty="0">
                <a:gradFill>
                  <a:gsLst>
                    <a:gs pos="100000">
                      <a:srgbClr val="FFFFFF"/>
                    </a:gs>
                    <a:gs pos="0">
                      <a:srgbClr val="FFFFFF"/>
                    </a:gs>
                  </a:gsLst>
                  <a:lin ang="5400000" scaled="0"/>
                </a:gradFill>
                <a:latin typeface="Segoe UI Light"/>
              </a:rPr>
              <a:t>Why is six sigma important?</a:t>
            </a:r>
            <a:endParaRPr lang="vi-VN" spc="-70" dirty="0">
              <a:gradFill>
                <a:gsLst>
                  <a:gs pos="100000">
                    <a:srgbClr val="FFFFFF"/>
                  </a:gs>
                  <a:gs pos="0">
                    <a:srgbClr val="FFFFFF"/>
                  </a:gs>
                </a:gsLst>
                <a:lin ang="5400000" scaled="0"/>
              </a:gradFill>
              <a:latin typeface="Segoe UI Light"/>
            </a:endParaRP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t>Thai Anh</a:t>
            </a:r>
          </a:p>
        </p:txBody>
      </p:sp>
    </p:spTree>
    <p:extLst>
      <p:ext uri="{BB962C8B-B14F-4D97-AF65-F5344CB8AC3E}">
        <p14:creationId xmlns:p14="http://schemas.microsoft.com/office/powerpoint/2010/main" val="10954917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1105431"/>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Why is six sigma important?</a:t>
            </a:r>
            <a:endParaRPr lang="vi-VN" sz="3991" spc="-70" dirty="0">
              <a:gradFill>
                <a:gsLst>
                  <a:gs pos="100000">
                    <a:srgbClr val="FFFFFF"/>
                  </a:gs>
                  <a:gs pos="0">
                    <a:srgbClr val="FFFFFF"/>
                  </a:gs>
                </a:gsLst>
                <a:lin ang="5400000" scaled="0"/>
              </a:gradFill>
              <a:latin typeface="Segoe UI Light"/>
            </a:endParaRPr>
          </a:p>
        </p:txBody>
      </p:sp>
      <p:sp>
        <p:nvSpPr>
          <p:cNvPr id="8" name="Rectangle 7"/>
          <p:cNvSpPr/>
          <p:nvPr/>
        </p:nvSpPr>
        <p:spPr>
          <a:xfrm>
            <a:off x="4453466" y="721356"/>
            <a:ext cx="6410554" cy="4920963"/>
          </a:xfrm>
          <a:prstGeom prst="rect">
            <a:avLst/>
          </a:prstGeom>
        </p:spPr>
        <p:txBody>
          <a:bodyPr wrap="square">
            <a:spAutoFit/>
          </a:bodyPr>
          <a:lstStyle/>
          <a:p>
            <a:pPr>
              <a:lnSpc>
                <a:spcPct val="200000"/>
              </a:lnSpc>
            </a:pPr>
            <a:r>
              <a:rPr lang="en-US" sz="2000" dirty="0">
                <a:solidFill>
                  <a:srgbClr val="5F5F5F"/>
                </a:solidFill>
              </a:rPr>
              <a:t>Six Sigma emerged as a natural evolution in business to increase profit by eliminating defects</a:t>
            </a:r>
          </a:p>
          <a:p>
            <a:pPr>
              <a:lnSpc>
                <a:spcPct val="200000"/>
              </a:lnSpc>
            </a:pPr>
            <a:r>
              <a:rPr lang="en-US" sz="2000" dirty="0">
                <a:solidFill>
                  <a:srgbClr val="5F5F5F"/>
                </a:solidFill>
              </a:rPr>
              <a:t>The Current business environment now demands and rewards innovation more than ever before due to:</a:t>
            </a:r>
          </a:p>
          <a:p>
            <a:pPr>
              <a:lnSpc>
                <a:spcPct val="200000"/>
              </a:lnSpc>
              <a:buFont typeface="Wingdings" pitchFamily="2" charset="2"/>
              <a:buChar char="Ø"/>
            </a:pPr>
            <a:r>
              <a:rPr lang="en-US" sz="2000" dirty="0">
                <a:solidFill>
                  <a:srgbClr val="5F5F5F"/>
                </a:solidFill>
              </a:rPr>
              <a:t>Customer Expectations</a:t>
            </a:r>
          </a:p>
          <a:p>
            <a:pPr>
              <a:lnSpc>
                <a:spcPct val="200000"/>
              </a:lnSpc>
              <a:buFont typeface="Wingdings" pitchFamily="2" charset="2"/>
              <a:buChar char="Ø"/>
            </a:pPr>
            <a:r>
              <a:rPr lang="en-US" sz="2000" dirty="0">
                <a:solidFill>
                  <a:srgbClr val="5F5F5F"/>
                </a:solidFill>
              </a:rPr>
              <a:t>Technological Change</a:t>
            </a:r>
          </a:p>
          <a:p>
            <a:pPr>
              <a:lnSpc>
                <a:spcPct val="200000"/>
              </a:lnSpc>
              <a:buFont typeface="Wingdings" pitchFamily="2" charset="2"/>
              <a:buChar char="Ø"/>
            </a:pPr>
            <a:r>
              <a:rPr lang="en-US" sz="2000" dirty="0">
                <a:solidFill>
                  <a:srgbClr val="5F5F5F"/>
                </a:solidFill>
              </a:rPr>
              <a:t>Global Competition</a:t>
            </a:r>
          </a:p>
          <a:p>
            <a:pPr>
              <a:lnSpc>
                <a:spcPct val="200000"/>
              </a:lnSpc>
              <a:buFont typeface="Wingdings" pitchFamily="2" charset="2"/>
              <a:buChar char="Ø"/>
            </a:pPr>
            <a:r>
              <a:rPr lang="en-US" sz="2000" dirty="0">
                <a:solidFill>
                  <a:srgbClr val="5F5F5F"/>
                </a:solidFill>
              </a:rPr>
              <a:t>Market Fragmentation</a:t>
            </a:r>
          </a:p>
        </p:txBody>
      </p:sp>
    </p:spTree>
    <p:extLst>
      <p:ext uri="{BB962C8B-B14F-4D97-AF65-F5344CB8AC3E}">
        <p14:creationId xmlns:p14="http://schemas.microsoft.com/office/powerpoint/2010/main" val="2021454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552715"/>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Six sigma levels</a:t>
            </a:r>
            <a:endParaRPr lang="vi-VN" sz="3991" spc="-70" dirty="0">
              <a:gradFill>
                <a:gsLst>
                  <a:gs pos="100000">
                    <a:srgbClr val="FFFFFF"/>
                  </a:gs>
                  <a:gs pos="0">
                    <a:srgbClr val="FFFFFF"/>
                  </a:gs>
                </a:gsLst>
                <a:lin ang="5400000" scaled="0"/>
              </a:gradFill>
              <a:latin typeface="Segoe UI Light"/>
            </a:endParaRPr>
          </a:p>
        </p:txBody>
      </p:sp>
      <p:graphicFrame>
        <p:nvGraphicFramePr>
          <p:cNvPr id="3" name="Table 2"/>
          <p:cNvGraphicFramePr>
            <a:graphicFrameLocks noGrp="1"/>
          </p:cNvGraphicFramePr>
          <p:nvPr>
            <p:extLst>
              <p:ext uri="{D42A27DB-BD31-4B8C-83A1-F6EECF244321}">
                <p14:modId xmlns:p14="http://schemas.microsoft.com/office/powerpoint/2010/main" val="643626738"/>
              </p:ext>
            </p:extLst>
          </p:nvPr>
        </p:nvGraphicFramePr>
        <p:xfrm>
          <a:off x="4460293" y="1377956"/>
          <a:ext cx="7393041" cy="4326193"/>
        </p:xfrm>
        <a:graphic>
          <a:graphicData uri="http://schemas.openxmlformats.org/drawingml/2006/table">
            <a:tbl>
              <a:tblPr firstRow="1" firstCol="1" bandRow="1">
                <a:tableStyleId>{2D5ABB26-0587-4C30-8999-92F81FD0307C}</a:tableStyleId>
              </a:tblPr>
              <a:tblGrid>
                <a:gridCol w="1449440"/>
                <a:gridCol w="1659467"/>
                <a:gridCol w="2296089"/>
                <a:gridCol w="1988045"/>
              </a:tblGrid>
              <a:tr h="472014">
                <a:tc>
                  <a:txBody>
                    <a:bodyPr/>
                    <a:lstStyle/>
                    <a:p>
                      <a:pPr marL="0" marR="0">
                        <a:lnSpc>
                          <a:spcPct val="115000"/>
                        </a:lnSpc>
                        <a:spcBef>
                          <a:spcPts val="0"/>
                        </a:spcBef>
                        <a:spcAft>
                          <a:spcPts val="1000"/>
                        </a:spcAft>
                      </a:pPr>
                      <a:r>
                        <a:rPr lang="vi-VN" sz="1800" b="1" dirty="0">
                          <a:solidFill>
                            <a:schemeClr val="bg1"/>
                          </a:solidFill>
                          <a:effectLst/>
                        </a:rPr>
                        <a:t>Sigma level</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u="none" strike="noStrike" dirty="0" smtClean="0">
                          <a:solidFill>
                            <a:schemeClr val="bg1"/>
                          </a:solidFill>
                          <a:effectLst/>
                        </a:rPr>
                        <a:t>DP</a:t>
                      </a:r>
                      <a:r>
                        <a:rPr lang="en-US" sz="1800" b="1" u="none" strike="noStrike" dirty="0" smtClean="0">
                          <a:solidFill>
                            <a:schemeClr val="bg1"/>
                          </a:solidFill>
                          <a:effectLst/>
                        </a:rPr>
                        <a:t>MO</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 defective</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Percentage yield</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r>
              <a:tr h="550597">
                <a:tc>
                  <a:txBody>
                    <a:bodyPr/>
                    <a:lstStyle/>
                    <a:p>
                      <a:pPr marL="0" marR="0">
                        <a:lnSpc>
                          <a:spcPct val="115000"/>
                        </a:lnSpc>
                        <a:spcBef>
                          <a:spcPts val="0"/>
                        </a:spcBef>
                        <a:spcAft>
                          <a:spcPts val="1000"/>
                        </a:spcAft>
                      </a:pPr>
                      <a:r>
                        <a:rPr lang="vi-VN" sz="1800">
                          <a:effectLst/>
                        </a:rPr>
                        <a:t>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691,462</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308,538</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66,807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93.3%</a:t>
                      </a:r>
                      <a:endParaRPr lang="en-US" sz="1800" dirty="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6,210</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0.62%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99.38%</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5</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233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0.023%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99.977%</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6</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0.00034%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99.99966%</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7</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0.019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0.0000019%</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99.9999981%</a:t>
                      </a:r>
                      <a:endParaRPr lang="en-US" sz="1800" dirty="0">
                        <a:solidFill>
                          <a:srgbClr val="2F5496"/>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19365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Roles &amp; Responsibilities</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13870" y="2447288"/>
            <a:ext cx="2325455" cy="2074521"/>
          </a:xfrm>
          <a:prstGeom prst="rect">
            <a:avLst/>
          </a:prstGeom>
          <a:solidFill>
            <a:schemeClr val="tx1">
              <a:lumMod val="9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45" name="Rectangle 44"/>
          <p:cNvSpPr/>
          <p:nvPr/>
        </p:nvSpPr>
        <p:spPr>
          <a:xfrm>
            <a:off x="123242" y="4569404"/>
            <a:ext cx="11846503" cy="211714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p>
        </p:txBody>
      </p:sp>
      <p:sp>
        <p:nvSpPr>
          <p:cNvPr id="51" name="Rectangle 50"/>
          <p:cNvSpPr/>
          <p:nvPr/>
        </p:nvSpPr>
        <p:spPr bwMode="auto">
          <a:xfrm>
            <a:off x="2496475" y="2057401"/>
            <a:ext cx="2325455" cy="2464408"/>
          </a:xfrm>
          <a:prstGeom prst="rect">
            <a:avLst/>
          </a:prstGeom>
          <a:solidFill>
            <a:schemeClr val="accent6">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600" dirty="0">
              <a:solidFill>
                <a:schemeClr val="bg1">
                  <a:lumMod val="50000"/>
                </a:schemeClr>
              </a:solidFill>
              <a:latin typeface="Segoe UI Light" pitchFamily="34" charset="0"/>
              <a:ea typeface="Segoe UI" pitchFamily="34" charset="0"/>
              <a:cs typeface="Segoe UI" pitchFamily="34" charset="0"/>
            </a:endParaRPr>
          </a:p>
        </p:txBody>
      </p:sp>
      <p:sp>
        <p:nvSpPr>
          <p:cNvPr id="52" name="Rectangle 51"/>
          <p:cNvSpPr/>
          <p:nvPr/>
        </p:nvSpPr>
        <p:spPr bwMode="auto">
          <a:xfrm>
            <a:off x="4879080" y="1790699"/>
            <a:ext cx="2325455" cy="2731109"/>
          </a:xfrm>
          <a:prstGeom prst="rect">
            <a:avLst/>
          </a:prstGeom>
          <a:solidFill>
            <a:schemeClr val="accent5">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48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3" name="Rectangle 52"/>
          <p:cNvSpPr/>
          <p:nvPr/>
        </p:nvSpPr>
        <p:spPr bwMode="auto">
          <a:xfrm>
            <a:off x="7261685" y="1428750"/>
            <a:ext cx="2325455" cy="3093057"/>
          </a:xfrm>
          <a:prstGeom prst="rect">
            <a:avLst/>
          </a:prstGeom>
          <a:solidFill>
            <a:schemeClr val="bg1">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4" name="Rectangle 53"/>
          <p:cNvSpPr/>
          <p:nvPr/>
        </p:nvSpPr>
        <p:spPr bwMode="auto">
          <a:xfrm>
            <a:off x="9644290" y="1066801"/>
            <a:ext cx="2325455" cy="3455006"/>
          </a:xfrm>
          <a:prstGeom prst="rect">
            <a:avLst/>
          </a:prstGeom>
          <a:solidFill>
            <a:schemeClr val="bg1">
              <a:lumMod val="7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2" y="2292756"/>
            <a:ext cx="1269841" cy="1650794"/>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81" y="2073681"/>
            <a:ext cx="1269841" cy="1650794"/>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491" y="1295400"/>
            <a:ext cx="1269841" cy="165079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2096" y="1098654"/>
            <a:ext cx="1269841" cy="1650794"/>
          </a:xfrm>
          <a:prstGeom prst="rect">
            <a:avLst/>
          </a:prstGeom>
        </p:spPr>
      </p:pic>
      <p:sp>
        <p:nvSpPr>
          <p:cNvPr id="65" name="Rectangle 64"/>
          <p:cNvSpPr/>
          <p:nvPr/>
        </p:nvSpPr>
        <p:spPr>
          <a:xfrm>
            <a:off x="270552" y="3875476"/>
            <a:ext cx="2153154"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White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6" name="Rectangle 65"/>
          <p:cNvSpPr/>
          <p:nvPr/>
        </p:nvSpPr>
        <p:spPr>
          <a:xfrm>
            <a:off x="2652392" y="3904024"/>
            <a:ext cx="221002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Yellow </a:t>
            </a:r>
            <a:r>
              <a:rPr lang="en-US" sz="3600" dirty="0">
                <a:solidFill>
                  <a:schemeClr val="bg1">
                    <a:lumMod val="50000"/>
                  </a:schemeClr>
                </a:solidFill>
                <a:latin typeface="Segoe UI Light" pitchFamily="34" charset="0"/>
                <a:ea typeface="Segoe UI" pitchFamily="34" charset="0"/>
                <a:cs typeface="Segoe UI" pitchFamily="34" charset="0"/>
              </a:rPr>
              <a:t>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7" name="Rectangle 66"/>
          <p:cNvSpPr/>
          <p:nvPr/>
        </p:nvSpPr>
        <p:spPr>
          <a:xfrm>
            <a:off x="4954312" y="3875476"/>
            <a:ext cx="2190408"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Green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8" name="Rectangle 67"/>
          <p:cNvSpPr/>
          <p:nvPr/>
        </p:nvSpPr>
        <p:spPr>
          <a:xfrm>
            <a:off x="7329208" y="3904023"/>
            <a:ext cx="201208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Black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9" name="Rectangle 68"/>
          <p:cNvSpPr/>
          <p:nvPr/>
        </p:nvSpPr>
        <p:spPr>
          <a:xfrm>
            <a:off x="9800972" y="3321480"/>
            <a:ext cx="2012089" cy="1200329"/>
          </a:xfrm>
          <a:prstGeom prst="rect">
            <a:avLst/>
          </a:prstGeom>
        </p:spPr>
        <p:txBody>
          <a:bodyPr wrap="none">
            <a:spAutoFit/>
          </a:bodyPr>
          <a:lstStyle/>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Master </a:t>
            </a:r>
          </a:p>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Black Belt</a:t>
            </a:r>
            <a:endParaRPr lang="en-US" sz="2400" dirty="0">
              <a:latin typeface="Segoe UI Light" pitchFamily="34" charset="0"/>
              <a:ea typeface="Segoe UI" pitchFamily="34" charset="0"/>
              <a:cs typeface="Segoe UI" pitchFamily="34" charset="0"/>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9492" y="1841603"/>
            <a:ext cx="1269841" cy="1650794"/>
          </a:xfrm>
          <a:prstGeom prst="rect">
            <a:avLst/>
          </a:prstGeom>
        </p:spPr>
      </p:pic>
      <p:sp>
        <p:nvSpPr>
          <p:cNvPr id="71" name="Rectangle 70"/>
          <p:cNvSpPr/>
          <p:nvPr/>
        </p:nvSpPr>
        <p:spPr>
          <a:xfrm>
            <a:off x="270552" y="263724"/>
            <a:ext cx="6092825" cy="1200329"/>
          </a:xfrm>
          <a:prstGeom prst="rect">
            <a:avLst/>
          </a:prstGeom>
        </p:spPr>
        <p:txBody>
          <a:bodyPr>
            <a:spAutoFit/>
          </a:bodyPr>
          <a:lstStyle/>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Six sigma o</a:t>
            </a:r>
            <a:r>
              <a:rPr lang="en-US" sz="3600" b="1"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rganization</a:t>
            </a:r>
            <a:endPar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p:txBody>
      </p:sp>
      <p:sp>
        <p:nvSpPr>
          <p:cNvPr id="72" name="Rectangle 71"/>
          <p:cNvSpPr/>
          <p:nvPr/>
        </p:nvSpPr>
        <p:spPr>
          <a:xfrm>
            <a:off x="113870" y="4569404"/>
            <a:ext cx="11855875" cy="1200329"/>
          </a:xfrm>
          <a:prstGeom prst="rect">
            <a:avLst/>
          </a:prstGeom>
        </p:spPr>
        <p:txBody>
          <a:bodyPr wrap="square">
            <a:spAutoFit/>
          </a:bodyPr>
          <a:lstStyle/>
          <a:p>
            <a:r>
              <a:rPr lang="vi-VN" sz="2400" dirty="0"/>
              <a:t>Can work on local problem-solving teams that support overall projects, but may not be part of a Six Sigma project team. Understands basic Six Sigma concepts from an awareness perspective.</a:t>
            </a:r>
            <a:endParaRPr lang="en-US" sz="2400" dirty="0"/>
          </a:p>
        </p:txBody>
      </p:sp>
      <p:sp>
        <p:nvSpPr>
          <p:cNvPr id="74" name="Rectangle 73"/>
          <p:cNvSpPr/>
          <p:nvPr/>
        </p:nvSpPr>
        <p:spPr>
          <a:xfrm>
            <a:off x="113870" y="4569404"/>
            <a:ext cx="11855875" cy="830997"/>
          </a:xfrm>
          <a:prstGeom prst="rect">
            <a:avLst/>
          </a:prstGeom>
        </p:spPr>
        <p:txBody>
          <a:bodyPr wrap="square">
            <a:spAutoFit/>
          </a:bodyPr>
          <a:lstStyle/>
          <a:p>
            <a:r>
              <a:rPr lang="vi-VN" sz="2400" dirty="0"/>
              <a:t>Participates as a project team member. Reviews process improvements that support the project.</a:t>
            </a:r>
            <a:endParaRPr lang="en-US" sz="2400" dirty="0"/>
          </a:p>
        </p:txBody>
      </p:sp>
      <p:sp>
        <p:nvSpPr>
          <p:cNvPr id="78" name="Rectangle 77"/>
          <p:cNvSpPr/>
          <p:nvPr/>
        </p:nvSpPr>
        <p:spPr>
          <a:xfrm>
            <a:off x="123242" y="4569404"/>
            <a:ext cx="11846503" cy="830997"/>
          </a:xfrm>
          <a:prstGeom prst="rect">
            <a:avLst/>
          </a:prstGeom>
        </p:spPr>
        <p:txBody>
          <a:bodyPr wrap="square">
            <a:spAutoFit/>
          </a:bodyPr>
          <a:lstStyle/>
          <a:p>
            <a:r>
              <a:rPr lang="vi-VN" sz="2400" dirty="0"/>
              <a:t>Assists with data collection and analysis for Black Belt projects. Leads Green Belt projects or teams.</a:t>
            </a:r>
            <a:endParaRPr lang="en-US" sz="2400" dirty="0"/>
          </a:p>
        </p:txBody>
      </p:sp>
      <p:sp>
        <p:nvSpPr>
          <p:cNvPr id="79" name="Rectangle 78"/>
          <p:cNvSpPr/>
          <p:nvPr/>
        </p:nvSpPr>
        <p:spPr>
          <a:xfrm>
            <a:off x="113870" y="4550355"/>
            <a:ext cx="11855875" cy="461665"/>
          </a:xfrm>
          <a:prstGeom prst="rect">
            <a:avLst/>
          </a:prstGeom>
        </p:spPr>
        <p:txBody>
          <a:bodyPr wrap="square">
            <a:spAutoFit/>
          </a:bodyPr>
          <a:lstStyle/>
          <a:p>
            <a:r>
              <a:rPr lang="vi-VN" sz="2400" dirty="0"/>
              <a:t>Leads problem-solving projects. Trains and coaches project teams.</a:t>
            </a:r>
            <a:endParaRPr lang="en-US" sz="2400" dirty="0"/>
          </a:p>
        </p:txBody>
      </p:sp>
      <p:sp>
        <p:nvSpPr>
          <p:cNvPr id="81" name="Rectangle 80"/>
          <p:cNvSpPr/>
          <p:nvPr/>
        </p:nvSpPr>
        <p:spPr>
          <a:xfrm>
            <a:off x="110265" y="4531060"/>
            <a:ext cx="11859480" cy="1200329"/>
          </a:xfrm>
          <a:prstGeom prst="rect">
            <a:avLst/>
          </a:prstGeom>
        </p:spPr>
        <p:txBody>
          <a:bodyPr wrap="square">
            <a:spAutoFit/>
          </a:bodyPr>
          <a:lstStyle/>
          <a:p>
            <a:r>
              <a:rPr lang="vi-VN" sz="2400" dirty="0"/>
              <a:t>Trains and coaches Black Belts and Green Belts. Functions more at the Six Sigma program level by developing key metrics and the strategic direction. Acts as an organization’s Six Sigma technologist and internal consultant.</a:t>
            </a:r>
            <a:endParaRPr lang="en-US" sz="2400" dirty="0"/>
          </a:p>
        </p:txBody>
      </p:sp>
      <p:sp>
        <p:nvSpPr>
          <p:cNvPr id="82" name="Rectangle 81"/>
          <p:cNvSpPr/>
          <p:nvPr/>
        </p:nvSpPr>
        <p:spPr>
          <a:xfrm>
            <a:off x="100239" y="4569404"/>
            <a:ext cx="11869505" cy="1200329"/>
          </a:xfrm>
          <a:prstGeom prst="rect">
            <a:avLst/>
          </a:prstGeom>
        </p:spPr>
        <p:txBody>
          <a:bodyPr wrap="square">
            <a:spAutoFit/>
          </a:bodyPr>
          <a:lstStyle/>
          <a:p>
            <a:r>
              <a:rPr lang="en-US" sz="2400" b="1" u="sng" dirty="0" smtClean="0"/>
              <a:t>Note</a:t>
            </a:r>
            <a:r>
              <a:rPr lang="en-US" sz="2400" b="1" dirty="0" smtClean="0"/>
              <a:t>:</a:t>
            </a:r>
            <a:r>
              <a:rPr lang="en-US" sz="2400" dirty="0" smtClean="0"/>
              <a:t> </a:t>
            </a:r>
            <a:r>
              <a:rPr lang="vi-VN" sz="2400" dirty="0" smtClean="0"/>
              <a:t>Very </a:t>
            </a:r>
            <a:r>
              <a:rPr lang="vi-VN" sz="2400" dirty="0"/>
              <a:t>project needs organizational support. Six Sigma executives and champions set the direction for selecting and deploying projects. They ensure, at a high level, that projects succeed, add value and fit within the organizational plan.</a:t>
            </a:r>
            <a:endParaRPr lang="en-US" sz="2400" dirty="0"/>
          </a:p>
        </p:txBody>
      </p:sp>
    </p:spTree>
    <p:extLst>
      <p:ext uri="{BB962C8B-B14F-4D97-AF65-F5344CB8AC3E}">
        <p14:creationId xmlns:p14="http://schemas.microsoft.com/office/powerpoint/2010/main" val="1445984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42"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anim calcmode="lin" valueType="num">
                                      <p:cBhvr>
                                        <p:cTn id="11" dur="1000" fill="hold"/>
                                        <p:tgtEl>
                                          <p:spTgt spid="57"/>
                                        </p:tgtEl>
                                        <p:attrNameLst>
                                          <p:attrName>ppt_x</p:attrName>
                                        </p:attrNameLst>
                                      </p:cBhvr>
                                      <p:tavLst>
                                        <p:tav tm="0">
                                          <p:val>
                                            <p:strVal val="#ppt_x"/>
                                          </p:val>
                                        </p:tav>
                                        <p:tav tm="100000">
                                          <p:val>
                                            <p:strVal val="#ppt_x"/>
                                          </p:val>
                                        </p:tav>
                                      </p:tavLst>
                                    </p:anim>
                                    <p:anim calcmode="lin" valueType="num">
                                      <p:cBhvr>
                                        <p:cTn id="12" dur="1000" fill="hold"/>
                                        <p:tgtEl>
                                          <p:spTgt spid="5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800"/>
                                        <p:tgtEl>
                                          <p:spTgt spid="45"/>
                                        </p:tgtEl>
                                      </p:cBhvr>
                                    </p:animEffect>
                                    <p:anim calcmode="lin" valueType="num">
                                      <p:cBhvr>
                                        <p:cTn id="19" dur="800" fill="hold"/>
                                        <p:tgtEl>
                                          <p:spTgt spid="45"/>
                                        </p:tgtEl>
                                        <p:attrNameLst>
                                          <p:attrName>ppt_x</p:attrName>
                                        </p:attrNameLst>
                                      </p:cBhvr>
                                      <p:tavLst>
                                        <p:tav tm="0">
                                          <p:val>
                                            <p:strVal val="#ppt_x"/>
                                          </p:val>
                                        </p:tav>
                                        <p:tav tm="100000">
                                          <p:val>
                                            <p:strVal val="#ppt_x"/>
                                          </p:val>
                                        </p:tav>
                                      </p:tavLst>
                                    </p:anim>
                                    <p:anim calcmode="lin" valueType="num">
                                      <p:cBhvr>
                                        <p:cTn id="20" dur="800" fill="hold"/>
                                        <p:tgtEl>
                                          <p:spTgt spid="45"/>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animEffect transition="in" filter="fade">
                                      <p:cBhvr>
                                        <p:cTn id="23" dur="500"/>
                                        <p:tgtEl>
                                          <p:spTgt spid="7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par>
                                <p:cTn id="31" presetID="10" presetClass="exit" presetSubtype="0" fill="hold" grpId="0" nodeType="withEffect">
                                  <p:stCondLst>
                                    <p:cond delay="0"/>
                                  </p:stCondLst>
                                  <p:childTnLst>
                                    <p:animEffect transition="out" filter="fade">
                                      <p:cBhvr>
                                        <p:cTn id="32" dur="500"/>
                                        <p:tgtEl>
                                          <p:spTgt spid="72">
                                            <p:txEl>
                                              <p:pRg st="0" end="0"/>
                                            </p:txEl>
                                          </p:spTgt>
                                        </p:tgtEl>
                                      </p:cBhvr>
                                    </p:animEffect>
                                    <p:set>
                                      <p:cBhvr>
                                        <p:cTn id="33" dur="1" fill="hold">
                                          <p:stCondLst>
                                            <p:cond delay="499"/>
                                          </p:stCondLst>
                                        </p:cTn>
                                        <p:tgtEl>
                                          <p:spTgt spid="72">
                                            <p:txEl>
                                              <p:pRg st="0" end="0"/>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par>
                                <p:cTn id="56" presetID="10" presetClass="exit" presetSubtype="0" fill="hold" grpId="1" nodeType="withEffect">
                                  <p:stCondLst>
                                    <p:cond delay="0"/>
                                  </p:stCondLst>
                                  <p:childTnLst>
                                    <p:animEffect transition="out" filter="fade">
                                      <p:cBhvr>
                                        <p:cTn id="57" dur="500"/>
                                        <p:tgtEl>
                                          <p:spTgt spid="74"/>
                                        </p:tgtEl>
                                      </p:cBhvr>
                                    </p:animEffect>
                                    <p:set>
                                      <p:cBhvr>
                                        <p:cTn id="58" dur="1" fill="hold">
                                          <p:stCondLst>
                                            <p:cond delay="499"/>
                                          </p:stCondLst>
                                        </p:cTn>
                                        <p:tgtEl>
                                          <p:spTgt spid="7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10" presetClass="exit" presetSubtype="0" fill="hold" grpId="1" nodeType="withEffect">
                                  <p:stCondLst>
                                    <p:cond delay="0"/>
                                  </p:stCondLst>
                                  <p:childTnLst>
                                    <p:animEffect transition="out" filter="fade">
                                      <p:cBhvr>
                                        <p:cTn id="70" dur="500"/>
                                        <p:tgtEl>
                                          <p:spTgt spid="78"/>
                                        </p:tgtEl>
                                      </p:cBhvr>
                                    </p:animEffect>
                                    <p:set>
                                      <p:cBhvr>
                                        <p:cTn id="71" dur="1" fill="hold">
                                          <p:stCondLst>
                                            <p:cond delay="499"/>
                                          </p:stCondLst>
                                        </p:cTn>
                                        <p:tgtEl>
                                          <p:spTgt spid="78"/>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1000"/>
                                        <p:tgtEl>
                                          <p:spTgt spid="61"/>
                                        </p:tgtEl>
                                      </p:cBhvr>
                                    </p:animEffect>
                                    <p:anim calcmode="lin" valueType="num">
                                      <p:cBhvr>
                                        <p:cTn id="86" dur="1000" fill="hold"/>
                                        <p:tgtEl>
                                          <p:spTgt spid="61"/>
                                        </p:tgtEl>
                                        <p:attrNameLst>
                                          <p:attrName>ppt_x</p:attrName>
                                        </p:attrNameLst>
                                      </p:cBhvr>
                                      <p:tavLst>
                                        <p:tav tm="0">
                                          <p:val>
                                            <p:strVal val="#ppt_x"/>
                                          </p:val>
                                        </p:tav>
                                        <p:tav tm="100000">
                                          <p:val>
                                            <p:strVal val="#ppt_x"/>
                                          </p:val>
                                        </p:tav>
                                      </p:tavLst>
                                    </p:anim>
                                    <p:anim calcmode="lin" valueType="num">
                                      <p:cBhvr>
                                        <p:cTn id="87" dur="1000" fill="hold"/>
                                        <p:tgtEl>
                                          <p:spTgt spid="61"/>
                                        </p:tgtEl>
                                        <p:attrNameLst>
                                          <p:attrName>ppt_y</p:attrName>
                                        </p:attrNameLst>
                                      </p:cBhvr>
                                      <p:tavLst>
                                        <p:tav tm="0">
                                          <p:val>
                                            <p:strVal val="#ppt_y+.1"/>
                                          </p:val>
                                        </p:tav>
                                        <p:tav tm="100000">
                                          <p:val>
                                            <p:strVal val="#ppt_y"/>
                                          </p:val>
                                        </p:tav>
                                      </p:tavLst>
                                    </p:anim>
                                  </p:childTnLst>
                                </p:cTn>
                              </p:par>
                              <p:par>
                                <p:cTn id="88" presetID="10" presetClass="exit" presetSubtype="0" fill="hold" grpId="1"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xit" presetSubtype="0" fill="hold" grpId="1" nodeType="withEffect">
                                  <p:stCondLst>
                                    <p:cond delay="0"/>
                                  </p:stCondLst>
                                  <p:childTnLst>
                                    <p:animEffect transition="out" filter="fade">
                                      <p:cBhvr>
                                        <p:cTn id="106" dur="500"/>
                                        <p:tgtEl>
                                          <p:spTgt spid="81"/>
                                        </p:tgtEl>
                                      </p:cBhvr>
                                    </p:animEffect>
                                    <p:set>
                                      <p:cBhvr>
                                        <p:cTn id="107"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51" grpId="0" animBg="1"/>
      <p:bldP spid="52" grpId="0" animBg="1"/>
      <p:bldP spid="53" grpId="0" animBg="1"/>
      <p:bldP spid="54" grpId="0" animBg="1"/>
      <p:bldP spid="65" grpId="0"/>
      <p:bldP spid="66" grpId="0"/>
      <p:bldP spid="67" grpId="0"/>
      <p:bldP spid="68" grpId="0"/>
      <p:bldP spid="69" grpId="0"/>
      <p:bldP spid="72" grpId="0" build="allAtOnce"/>
      <p:bldP spid="74" grpId="0"/>
      <p:bldP spid="74" grpId="1"/>
      <p:bldP spid="78" grpId="0"/>
      <p:bldP spid="78" grpId="1"/>
      <p:bldP spid="79" grpId="0"/>
      <p:bldP spid="79" grpId="1"/>
      <p:bldP spid="81" grpId="0"/>
      <p:bldP spid="81" grpId="1"/>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dirty="0"/>
              <a:t>How to implement </a:t>
            </a:r>
            <a:endParaRPr lang="en-US" dirty="0" smtClean="0"/>
          </a:p>
          <a:p>
            <a:r>
              <a:rPr lang="en-US" dirty="0" smtClean="0"/>
              <a:t>6 </a:t>
            </a:r>
            <a:r>
              <a:rPr lang="en-US" dirty="0"/>
              <a:t>sigma?</a:t>
            </a: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Dao </a:t>
            </a:r>
            <a:r>
              <a:rPr lang="en-US" dirty="0" err="1" smtClean="0"/>
              <a:t>Khau</a:t>
            </a:r>
            <a:endParaRPr lang="vi-VN" dirty="0" smtClean="0"/>
          </a:p>
        </p:txBody>
      </p:sp>
    </p:spTree>
    <p:extLst>
      <p:ext uri="{BB962C8B-B14F-4D97-AF65-F5344CB8AC3E}">
        <p14:creationId xmlns:p14="http://schemas.microsoft.com/office/powerpoint/2010/main" val="2097200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dirty="0" smtClean="0">
                <a:solidFill>
                  <a:schemeClr val="tx1"/>
                </a:solidFill>
              </a:rPr>
              <a:t>This is accomplished through the use of two Six Sigma sub-methodologies: </a:t>
            </a:r>
            <a:r>
              <a:rPr lang="en-US" altLang="zh-TW" sz="2000" b="1" dirty="0" smtClean="0">
                <a:solidFill>
                  <a:schemeClr val="tx1"/>
                </a:solidFill>
              </a:rPr>
              <a:t>DMAIC</a:t>
            </a:r>
            <a:r>
              <a:rPr lang="en-US" altLang="zh-TW" sz="2000" dirty="0" smtClean="0">
                <a:solidFill>
                  <a:schemeClr val="tx1"/>
                </a:solidFill>
              </a:rPr>
              <a:t> and </a:t>
            </a:r>
            <a:r>
              <a:rPr lang="en-US" altLang="zh-TW" sz="2000" b="1" dirty="0" smtClean="0">
                <a:solidFill>
                  <a:schemeClr val="tx1"/>
                </a:solidFill>
              </a:rPr>
              <a:t>DMADV</a:t>
            </a:r>
            <a:r>
              <a:rPr lang="en-US" altLang="zh-TW" sz="2000" dirty="0" smtClean="0">
                <a:solidFill>
                  <a:schemeClr val="tx1"/>
                </a:solidFill>
              </a:rPr>
              <a:t>.</a:t>
            </a:r>
          </a:p>
          <a:p>
            <a:pPr lvl="1">
              <a:lnSpc>
                <a:spcPct val="150000"/>
              </a:lnSpc>
            </a:pPr>
            <a:r>
              <a:rPr lang="en-US" altLang="zh-TW" sz="2000" dirty="0" smtClean="0">
                <a:solidFill>
                  <a:schemeClr val="tx1"/>
                </a:solidFill>
              </a:rPr>
              <a:t>The Six Sigma DMAIC process (define, measure, analyze, improve, control) is an improvement system for existing processes falling below specification and looking for incremental improvement.</a:t>
            </a:r>
          </a:p>
          <a:p>
            <a:pPr lvl="1">
              <a:lnSpc>
                <a:spcPct val="150000"/>
              </a:lnSpc>
            </a:pPr>
            <a:r>
              <a:rPr lang="en-US" altLang="zh-TW" sz="2000" dirty="0" smtClean="0">
                <a:solidFill>
                  <a:schemeClr val="tx1"/>
                </a:solidFill>
              </a:rPr>
              <a:t>The Six Sigma DMADV process (define, measure, analyze, design, verify) is an improvement system used to develop new processes or products at Six Sigma quality levels.</a:t>
            </a:r>
          </a:p>
          <a:p>
            <a:pPr lvl="1">
              <a:lnSpc>
                <a:spcPct val="150000"/>
              </a:lnSpc>
            </a:pPr>
            <a:r>
              <a:rPr lang="en-US" altLang="zh-TW" sz="2000" dirty="0" smtClean="0">
                <a:solidFill>
                  <a:schemeClr val="tx1"/>
                </a:solidFill>
              </a:rPr>
              <a:t>Both Six Sigma processes are executed by Six Sigma Green Belts and Six Sigma Black Belts, and are overseen by Six Sigma Master Black Belts.</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METHODOLOGIES</a:t>
            </a:r>
            <a:endParaRPr lang="en-US" b="1" dirty="0">
              <a:solidFill>
                <a:schemeClr val="tx1"/>
              </a:solidFill>
            </a:endParaRPr>
          </a:p>
        </p:txBody>
      </p:sp>
    </p:spTree>
    <p:extLst>
      <p:ext uri="{BB962C8B-B14F-4D97-AF65-F5344CB8AC3E}">
        <p14:creationId xmlns:p14="http://schemas.microsoft.com/office/powerpoint/2010/main" val="11945803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DMAIC</a:t>
            </a:r>
            <a:r>
              <a:rPr lang="en-US" altLang="zh-TW" sz="2000" dirty="0" smtClean="0">
                <a:solidFill>
                  <a:schemeClr val="tx1"/>
                </a:solidFill>
              </a:rPr>
              <a:t> </a:t>
            </a:r>
            <a:endParaRPr lang="en-US" altLang="zh-TW" sz="2000"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the process to determine current performance </a:t>
            </a:r>
          </a:p>
          <a:p>
            <a:pPr lvl="1">
              <a:lnSpc>
                <a:spcPct val="150000"/>
              </a:lnSpc>
            </a:pPr>
            <a:r>
              <a:rPr lang="en-US" altLang="zh-TW" sz="2000" dirty="0">
                <a:solidFill>
                  <a:schemeClr val="tx1"/>
                </a:solidFill>
              </a:rPr>
              <a:t>Analyze and determine the root cause(s) of the defects </a:t>
            </a:r>
          </a:p>
          <a:p>
            <a:pPr lvl="1">
              <a:lnSpc>
                <a:spcPct val="150000"/>
              </a:lnSpc>
            </a:pPr>
            <a:r>
              <a:rPr lang="en-US" altLang="zh-TW" sz="2000" dirty="0">
                <a:solidFill>
                  <a:schemeClr val="tx1"/>
                </a:solidFill>
              </a:rPr>
              <a:t>Improve the process by eliminating defects </a:t>
            </a:r>
          </a:p>
          <a:p>
            <a:pPr lvl="1">
              <a:lnSpc>
                <a:spcPct val="150000"/>
              </a:lnSpc>
            </a:pPr>
            <a:r>
              <a:rPr lang="en-US" altLang="zh-TW" sz="2000" dirty="0">
                <a:solidFill>
                  <a:schemeClr val="tx1"/>
                </a:solidFill>
              </a:rPr>
              <a:t>Control future process performance</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DMAIC</a:t>
            </a:r>
          </a:p>
          <a:p>
            <a:pPr lvl="1">
              <a:lnSpc>
                <a:spcPct val="150000"/>
              </a:lnSpc>
            </a:pPr>
            <a:r>
              <a:rPr lang="en-US" altLang="zh-TW" sz="2000" dirty="0">
                <a:solidFill>
                  <a:schemeClr val="tx1"/>
                </a:solidFill>
              </a:rPr>
              <a:t>The DMAIC methodology, instead of the DMADV methodology, should be used when a product or process is in existence at your company but is not meeting customer specification or is not performing adequately. </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DMAIC</a:t>
            </a:r>
            <a:endParaRPr lang="en-US" b="1" dirty="0">
              <a:solidFill>
                <a:schemeClr val="tx1"/>
              </a:solidFill>
            </a:endParaRPr>
          </a:p>
        </p:txBody>
      </p:sp>
    </p:spTree>
    <p:extLst>
      <p:ext uri="{BB962C8B-B14F-4D97-AF65-F5344CB8AC3E}">
        <p14:creationId xmlns:p14="http://schemas.microsoft.com/office/powerpoint/2010/main" val="25874019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DMADV </a:t>
            </a:r>
            <a:endParaRPr lang="en-US" altLang="zh-TW" sz="2000" b="1"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and determine customer needs and specifications </a:t>
            </a:r>
          </a:p>
          <a:p>
            <a:pPr lvl="1">
              <a:lnSpc>
                <a:spcPct val="150000"/>
              </a:lnSpc>
            </a:pPr>
            <a:r>
              <a:rPr lang="en-US" altLang="zh-TW" sz="2000" dirty="0">
                <a:solidFill>
                  <a:schemeClr val="tx1"/>
                </a:solidFill>
              </a:rPr>
              <a:t>Analyze the process options to meet the customer needs </a:t>
            </a:r>
          </a:p>
          <a:p>
            <a:pPr lvl="1">
              <a:lnSpc>
                <a:spcPct val="150000"/>
              </a:lnSpc>
            </a:pPr>
            <a:r>
              <a:rPr lang="en-US" altLang="zh-TW" sz="2000" dirty="0">
                <a:solidFill>
                  <a:schemeClr val="tx1"/>
                </a:solidFill>
              </a:rPr>
              <a:t>Design (detailed) the process to meet the customer needs </a:t>
            </a:r>
          </a:p>
          <a:p>
            <a:pPr lvl="1">
              <a:lnSpc>
                <a:spcPct val="150000"/>
              </a:lnSpc>
            </a:pPr>
            <a:r>
              <a:rPr lang="en-US" altLang="zh-TW" sz="2000" dirty="0">
                <a:solidFill>
                  <a:schemeClr val="tx1"/>
                </a:solidFill>
              </a:rPr>
              <a:t>Verify the design performance and ability to meet customer needs </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DMADV</a:t>
            </a:r>
            <a:endParaRPr lang="en-US" altLang="zh-TW" sz="2000" dirty="0">
              <a:solidFill>
                <a:schemeClr val="tx1"/>
              </a:solidFill>
            </a:endParaRPr>
          </a:p>
          <a:p>
            <a:pPr lvl="1">
              <a:lnSpc>
                <a:spcPct val="150000"/>
              </a:lnSpc>
            </a:pPr>
            <a:r>
              <a:rPr lang="en-US" altLang="zh-TW" sz="2000" dirty="0">
                <a:solidFill>
                  <a:schemeClr val="tx1"/>
                </a:solidFill>
              </a:rPr>
              <a:t>A product or process is not in existence at your company and one needs to be developed </a:t>
            </a:r>
          </a:p>
          <a:p>
            <a:pPr lvl="1">
              <a:lnSpc>
                <a:spcPct val="150000"/>
              </a:lnSpc>
            </a:pPr>
            <a:r>
              <a:rPr lang="en-US" altLang="zh-TW" sz="2000" dirty="0">
                <a:solidFill>
                  <a:schemeClr val="tx1"/>
                </a:solidFill>
              </a:rPr>
              <a:t>The existing product or process exists and has been optimized (using either DMAIC or not) and still doesn't meet the level of customer specification or six </a:t>
            </a:r>
            <a:r>
              <a:rPr lang="en-US" altLang="zh-TW" sz="2000">
                <a:solidFill>
                  <a:schemeClr val="tx1"/>
                </a:solidFill>
              </a:rPr>
              <a:t>sigma </a:t>
            </a:r>
            <a:r>
              <a:rPr lang="en-US" altLang="zh-TW" sz="2000" smtClean="0">
                <a:solidFill>
                  <a:schemeClr val="tx1"/>
                </a:solidFill>
              </a:rPr>
              <a:t>level</a:t>
            </a: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DMADV</a:t>
            </a:r>
            <a:endParaRPr lang="en-US" b="1" dirty="0">
              <a:solidFill>
                <a:schemeClr val="tx1"/>
              </a:solidFill>
            </a:endParaRPr>
          </a:p>
        </p:txBody>
      </p:sp>
    </p:spTree>
    <p:extLst>
      <p:ext uri="{BB962C8B-B14F-4D97-AF65-F5344CB8AC3E}">
        <p14:creationId xmlns:p14="http://schemas.microsoft.com/office/powerpoint/2010/main" val="31961393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TW" sz="2000" dirty="0">
                <a:solidFill>
                  <a:schemeClr val="tx1"/>
                </a:solidFill>
              </a:rPr>
              <a:t>The Similarities of DMAIC and DMADV</a:t>
            </a:r>
          </a:p>
          <a:p>
            <a:pPr lvl="1">
              <a:lnSpc>
                <a:spcPct val="150000"/>
              </a:lnSpc>
            </a:pPr>
            <a:r>
              <a:rPr lang="en-US" altLang="zh-TW" sz="2000" dirty="0">
                <a:solidFill>
                  <a:schemeClr val="tx1"/>
                </a:solidFill>
              </a:rPr>
              <a:t>Six Sigma methodologies used to drive defects to less than 3.4 per million opportunities. </a:t>
            </a:r>
          </a:p>
          <a:p>
            <a:pPr lvl="1">
              <a:lnSpc>
                <a:spcPct val="150000"/>
              </a:lnSpc>
            </a:pPr>
            <a:r>
              <a:rPr lang="en-US" altLang="zh-TW" sz="2000" dirty="0">
                <a:solidFill>
                  <a:schemeClr val="tx1"/>
                </a:solidFill>
              </a:rPr>
              <a:t>Data intensive solution approaches. Intuition has no place in Six Sigma -- only cold, hard facts. </a:t>
            </a:r>
          </a:p>
          <a:p>
            <a:pPr lvl="1">
              <a:lnSpc>
                <a:spcPct val="150000"/>
              </a:lnSpc>
            </a:pPr>
            <a:r>
              <a:rPr lang="en-US" altLang="zh-TW" sz="2000" dirty="0">
                <a:solidFill>
                  <a:schemeClr val="tx1"/>
                </a:solidFill>
              </a:rPr>
              <a:t>Implemented by Green Belts, Black Belts and Master Black Belts. </a:t>
            </a:r>
          </a:p>
          <a:p>
            <a:pPr lvl="1">
              <a:lnSpc>
                <a:spcPct val="150000"/>
              </a:lnSpc>
            </a:pPr>
            <a:r>
              <a:rPr lang="en-US" altLang="zh-TW" sz="2000" dirty="0">
                <a:solidFill>
                  <a:schemeClr val="tx1"/>
                </a:solidFill>
              </a:rPr>
              <a:t>Ways to help meet the business/financial bottom-line numbers. </a:t>
            </a:r>
          </a:p>
          <a:p>
            <a:pPr lvl="1">
              <a:lnSpc>
                <a:spcPct val="150000"/>
              </a:lnSpc>
            </a:pPr>
            <a:r>
              <a:rPr lang="en-US" altLang="zh-TW" sz="2000" dirty="0">
                <a:solidFill>
                  <a:schemeClr val="tx1"/>
                </a:solidFill>
              </a:rPr>
              <a:t>Implemented with the support of a champion and process owner </a:t>
            </a: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a:t>DMAIC Versus DMADV</a:t>
            </a:r>
            <a:endParaRPr lang="en-US" b="1" dirty="0">
              <a:solidFill>
                <a:schemeClr val="tx1"/>
              </a:solidFill>
            </a:endParaRPr>
          </a:p>
        </p:txBody>
      </p:sp>
    </p:spTree>
    <p:extLst>
      <p:ext uri="{BB962C8B-B14F-4D97-AF65-F5344CB8AC3E}">
        <p14:creationId xmlns:p14="http://schemas.microsoft.com/office/powerpoint/2010/main" val="244901653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dirty="0"/>
              <a:t>Six Sigma DMAIC Roadmap</a:t>
            </a:r>
            <a:endParaRPr lang="en-US" dirty="0">
              <a:solidFill>
                <a:schemeClr val="tx1"/>
              </a:solidFill>
            </a:endParaRPr>
          </a:p>
        </p:txBody>
      </p:sp>
    </p:spTree>
    <p:extLst>
      <p:ext uri="{BB962C8B-B14F-4D97-AF65-F5344CB8AC3E}">
        <p14:creationId xmlns:p14="http://schemas.microsoft.com/office/powerpoint/2010/main" val="202642022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Project </a:t>
            </a:r>
            <a:r>
              <a:rPr lang="en-US" sz="2000"/>
              <a:t>charter</a:t>
            </a:r>
          </a:p>
          <a:p>
            <a:pPr marL="342900" lvl="0" indent="-342900">
              <a:lnSpc>
                <a:spcPct val="150000"/>
              </a:lnSpc>
              <a:buFont typeface="Arial" panose="020B0604020202020204" pitchFamily="34" charset="0"/>
              <a:buChar char="•"/>
            </a:pPr>
            <a:r>
              <a:rPr lang="en-US" sz="2000"/>
              <a:t> VOC tools (surveys, focus groups, letters, comment cards)</a:t>
            </a:r>
          </a:p>
          <a:p>
            <a:pPr marL="342900" lvl="0" indent="-342900">
              <a:lnSpc>
                <a:spcPct val="150000"/>
              </a:lnSpc>
              <a:buFont typeface="Arial" panose="020B0604020202020204" pitchFamily="34" charset="0"/>
              <a:buChar char="•"/>
            </a:pPr>
            <a:r>
              <a:rPr lang="en-US" sz="2000"/>
              <a:t>Process map</a:t>
            </a:r>
          </a:p>
          <a:p>
            <a:pPr marL="342900" lvl="0" indent="-342900">
              <a:lnSpc>
                <a:spcPct val="150000"/>
              </a:lnSpc>
              <a:buFont typeface="Arial" panose="020B0604020202020204" pitchFamily="34" charset="0"/>
              <a:buChar char="•"/>
            </a:pPr>
            <a:r>
              <a:rPr lang="en-US" sz="2000"/>
              <a:t>QFD </a:t>
            </a:r>
          </a:p>
          <a:p>
            <a:pPr marL="342900" lvl="0" indent="-342900">
              <a:lnSpc>
                <a:spcPct val="150000"/>
              </a:lnSpc>
              <a:buFont typeface="Arial" panose="020B0604020202020204" pitchFamily="34" charset="0"/>
              <a:buChar char="•"/>
            </a:pPr>
            <a:r>
              <a:rPr lang="en-US" sz="2000"/>
              <a:t>SIPOC</a:t>
            </a:r>
          </a:p>
          <a:p>
            <a:pPr marL="342900" lvl="0" indent="-342900">
              <a:lnSpc>
                <a:spcPct val="150000"/>
              </a:lnSpc>
              <a:buFont typeface="Arial" panose="020B0604020202020204" pitchFamily="34" charset="0"/>
              <a:buChar char="•"/>
            </a:pPr>
            <a:r>
              <a:rPr lang="en-US" sz="2000"/>
              <a:t> Benchmarking</a:t>
            </a:r>
          </a:p>
          <a:p>
            <a:pPr marL="342900" lvl="0" indent="-342900">
              <a:lnSpc>
                <a:spcPct val="150000"/>
              </a:lnSpc>
              <a:buFont typeface="Arial" panose="020B0604020202020204" pitchFamily="34" charset="0"/>
              <a:buChar char="•"/>
            </a:pPr>
            <a:r>
              <a:rPr lang="en-US" sz="2000"/>
              <a:t>Project planning and management tools</a:t>
            </a:r>
          </a:p>
          <a:p>
            <a:pPr marL="342900" indent="-342900">
              <a:lnSpc>
                <a:spcPct val="150000"/>
              </a:lnSpc>
              <a:buFont typeface="Arial" panose="020B0604020202020204" pitchFamily="34" charset="0"/>
              <a:buChar char="•"/>
            </a:pPr>
            <a:r>
              <a:rPr lang="en-US" sz="2000"/>
              <a:t>Pareto analysis</a:t>
            </a:r>
            <a:endParaRPr lang="en-US"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4576975"/>
            </a:xfrm>
            <a:prstGeom prst="rect">
              <a:avLst/>
            </a:prstGeom>
          </p:spPr>
          <p:txBody>
            <a:bodyPr wrap="square">
              <a:spAutoFit/>
            </a:bodyPr>
            <a:lstStyle/>
            <a:p>
              <a:pPr defTabSz="932290" fontAlgn="base">
                <a:lnSpc>
                  <a:spcPct val="90000"/>
                </a:lnSpc>
                <a:spcBef>
                  <a:spcPct val="0"/>
                </a:spcBef>
                <a:spcAft>
                  <a:spcPct val="0"/>
                </a:spcAft>
              </a:pPr>
              <a:r>
                <a:rPr lang="en-US" sz="2000" dirty="0">
                  <a:ln w="0"/>
                  <a:effectLst>
                    <a:outerShdw blurRad="38100" dist="19050" dir="2700000" algn="tl" rotWithShape="0">
                      <a:schemeClr val="dk1">
                        <a:alpha val="40000"/>
                      </a:schemeClr>
                    </a:outerShdw>
                  </a:effectLst>
                </a:rPr>
                <a:t>The Define Phase is the first phase of the Six sigma implement process. In the phase, the leaders of the project create a Project Charter, create a high-level view of the process and begin to understand the need of the customer of the process</a:t>
              </a: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307" y="970518"/>
            <a:ext cx="682518" cy="6811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problem by developing a “Problem Statement”</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goal by developing a “Goal Statement”</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process by developing maps of the process</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your customer and their requirements</a:t>
            </a:r>
            <a:endParaRPr lang="en-US" sz="2000" dirty="0">
              <a:solidFill>
                <a:srgbClr val="FFFFFF"/>
              </a:solidFill>
            </a:endParaRPr>
          </a:p>
        </p:txBody>
      </p:sp>
      <p:sp>
        <p:nvSpPr>
          <p:cNvPr id="40" name="Rectangle 39"/>
          <p:cNvSpPr/>
          <p:nvPr/>
        </p:nvSpPr>
        <p:spPr>
          <a:xfrm>
            <a:off x="537136" y="2807781"/>
            <a:ext cx="132976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DEFINESTEPS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1: DEFINE</a:t>
            </a:r>
            <a:endParaRPr lang="en-US" b="1" dirty="0">
              <a:solidFill>
                <a:schemeClr val="tx1"/>
              </a:solidFill>
            </a:endParaRPr>
          </a:p>
        </p:txBody>
      </p:sp>
    </p:spTree>
    <p:extLst>
      <p:ext uri="{BB962C8B-B14F-4D97-AF65-F5344CB8AC3E}">
        <p14:creationId xmlns:p14="http://schemas.microsoft.com/office/powerpoint/2010/main" val="1556606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Measurement </a:t>
            </a:r>
            <a:r>
              <a:rPr lang="en-US" sz="2000"/>
              <a:t>systems analysis</a:t>
            </a:r>
          </a:p>
          <a:p>
            <a:pPr marL="342900" lvl="0" indent="-342900">
              <a:lnSpc>
                <a:spcPct val="150000"/>
              </a:lnSpc>
              <a:buFont typeface="Arial" panose="020B0604020202020204" pitchFamily="34" charset="0"/>
              <a:buChar char="•"/>
            </a:pPr>
            <a:r>
              <a:rPr lang="en-US" sz="2000"/>
              <a:t> Process behavior charts (SPC)</a:t>
            </a:r>
          </a:p>
          <a:p>
            <a:pPr marL="342900" lvl="0" indent="-342900">
              <a:lnSpc>
                <a:spcPct val="150000"/>
              </a:lnSpc>
              <a:buFont typeface="Arial" panose="020B0604020202020204" pitchFamily="34" charset="0"/>
              <a:buChar char="•"/>
            </a:pPr>
            <a:r>
              <a:rPr lang="en-US" sz="2000"/>
              <a:t> Exploratory data analysis</a:t>
            </a:r>
          </a:p>
          <a:p>
            <a:pPr marL="342900" lvl="0" indent="-342900">
              <a:lnSpc>
                <a:spcPct val="150000"/>
              </a:lnSpc>
              <a:buFont typeface="Arial" panose="020B0604020202020204" pitchFamily="34" charset="0"/>
              <a:buChar char="•"/>
            </a:pPr>
            <a:r>
              <a:rPr lang="en-US" sz="2000"/>
              <a:t> Descriptive statistics</a:t>
            </a:r>
          </a:p>
          <a:p>
            <a:pPr marL="342900" lvl="0" indent="-342900">
              <a:lnSpc>
                <a:spcPct val="150000"/>
              </a:lnSpc>
              <a:buFont typeface="Arial" panose="020B0604020202020204" pitchFamily="34" charset="0"/>
              <a:buChar char="•"/>
            </a:pPr>
            <a:r>
              <a:rPr lang="en-US" sz="2000"/>
              <a:t> Data mining</a:t>
            </a:r>
          </a:p>
          <a:p>
            <a:pPr marL="342900" lvl="0" indent="-342900">
              <a:lnSpc>
                <a:spcPct val="150000"/>
              </a:lnSpc>
              <a:buFont typeface="Arial" panose="020B0604020202020204" pitchFamily="34" charset="0"/>
              <a:buChar char="•"/>
            </a:pPr>
            <a:r>
              <a:rPr lang="en-US" sz="2000"/>
              <a:t> Run charts</a:t>
            </a:r>
          </a:p>
          <a:p>
            <a:pPr marL="342900" indent="-342900">
              <a:lnSpc>
                <a:spcPct val="150000"/>
              </a:lnSpc>
              <a:buFont typeface="Arial" panose="020B0604020202020204" pitchFamily="34" charset="0"/>
              <a:buChar char="•"/>
            </a:pPr>
            <a:r>
              <a:rPr lang="en-US" sz="2000"/>
              <a:t> Pareto analysis</a:t>
            </a:r>
            <a:endParaRPr lang="vi-VN" sz="2000" dirty="0" smtClean="0">
              <a:solidFill>
                <a:srgbClr val="FFFFFF"/>
              </a:solidFill>
              <a:latin typeface="Segoe Semibold" pitchFamily="34" charset="0"/>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Measure Phase, the team focuses on data collection. They have two goals: determine the start point or baseline of the process and find clues to understand the root cause of the problem in the process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Determine how the process currently performs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Look for what might be causing problems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Create a plan to collect the data</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your data is reliable</a:t>
            </a:r>
            <a:endParaRPr lang="en-US" sz="2000" dirty="0">
              <a:solidFill>
                <a:srgbClr val="FFFFFF"/>
              </a:solidFill>
            </a:endParaRPr>
          </a:p>
        </p:txBody>
      </p:sp>
      <p:sp>
        <p:nvSpPr>
          <p:cNvPr id="40" name="Rectangle 39"/>
          <p:cNvSpPr/>
          <p:nvPr/>
        </p:nvSpPr>
        <p:spPr>
          <a:xfrm>
            <a:off x="110362" y="2807781"/>
            <a:ext cx="186689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MEASURE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2: MEASURE</a:t>
            </a:r>
            <a:endParaRPr lang="en-US" b="1" dirty="0">
              <a:solidFill>
                <a:schemeClr val="tx1"/>
              </a:solidFill>
            </a:endParaRPr>
          </a:p>
        </p:txBody>
      </p:sp>
      <p:sp>
        <p:nvSpPr>
          <p:cNvPr id="16" name="Rectangle 15"/>
          <p:cNvSpPr/>
          <p:nvPr/>
        </p:nvSpPr>
        <p:spPr>
          <a:xfrm>
            <a:off x="2019300" y="525253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pic>
        <p:nvPicPr>
          <p:cNvPr id="1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1+#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800"/>
                                        <p:tgtEl>
                                          <p:spTgt spid="40"/>
                                        </p:tgtEl>
                                      </p:cBhvr>
                                    </p:animEffect>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Cause-and-effect </a:t>
            </a:r>
            <a:r>
              <a:rPr lang="en-US" sz="2000"/>
              <a:t>diagrams</a:t>
            </a:r>
          </a:p>
          <a:p>
            <a:pPr marL="342900" lvl="0" indent="-342900">
              <a:lnSpc>
                <a:spcPct val="150000"/>
              </a:lnSpc>
              <a:buFont typeface="Arial" panose="020B0604020202020204" pitchFamily="34" charset="0"/>
              <a:buChar char="•"/>
            </a:pPr>
            <a:r>
              <a:rPr lang="en-US" sz="2000"/>
              <a:t> Tree diagrams</a:t>
            </a:r>
          </a:p>
          <a:p>
            <a:pPr marL="342900" lvl="0" indent="-342900">
              <a:lnSpc>
                <a:spcPct val="150000"/>
              </a:lnSpc>
              <a:buFont typeface="Arial" panose="020B0604020202020204" pitchFamily="34" charset="0"/>
              <a:buChar char="•"/>
            </a:pPr>
            <a:r>
              <a:rPr lang="en-US" sz="2000"/>
              <a:t> Brainstorming</a:t>
            </a:r>
          </a:p>
          <a:p>
            <a:pPr marL="342900" lvl="0" indent="-342900">
              <a:lnSpc>
                <a:spcPct val="150000"/>
              </a:lnSpc>
              <a:buFont typeface="Arial" panose="020B0604020202020204" pitchFamily="34" charset="0"/>
              <a:buChar char="•"/>
            </a:pPr>
            <a:r>
              <a:rPr lang="en-US" sz="2000"/>
              <a:t> Process </a:t>
            </a:r>
            <a:r>
              <a:rPr lang="en-US" sz="2000" smtClean="0"/>
              <a:t>behavior dia Process </a:t>
            </a:r>
            <a:r>
              <a:rPr lang="en-US" sz="2000"/>
              <a:t>maps</a:t>
            </a:r>
          </a:p>
          <a:p>
            <a:pPr marL="342900" lvl="0" indent="-342900">
              <a:lnSpc>
                <a:spcPct val="150000"/>
              </a:lnSpc>
              <a:buFont typeface="Arial" panose="020B0604020202020204" pitchFamily="34" charset="0"/>
              <a:buChar char="•"/>
            </a:pPr>
            <a:r>
              <a:rPr lang="en-US" sz="2000"/>
              <a:t> Design of experiments</a:t>
            </a:r>
          </a:p>
          <a:p>
            <a:pPr marL="342900" lvl="0" indent="-342900">
              <a:lnSpc>
                <a:spcPct val="150000"/>
              </a:lnSpc>
              <a:buFont typeface="Arial" panose="020B0604020202020204" pitchFamily="34" charset="0"/>
              <a:buChar char="•"/>
            </a:pPr>
            <a:r>
              <a:rPr lang="en-US" sz="2000"/>
              <a:t> Enumerative statistics (hypothesis tests)</a:t>
            </a:r>
          </a:p>
          <a:p>
            <a:pPr marL="342900" lvl="0" indent="-342900">
              <a:lnSpc>
                <a:spcPct val="150000"/>
              </a:lnSpc>
              <a:buFont typeface="Arial" panose="020B0604020202020204" pitchFamily="34" charset="0"/>
              <a:buChar char="•"/>
            </a:pPr>
            <a:r>
              <a:rPr lang="en-US" sz="2000"/>
              <a:t> Inferential statistics </a:t>
            </a:r>
            <a:r>
              <a:rPr lang="en-US" sz="2000" smtClean="0"/>
              <a:t>Simulation</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Analyze Phase. The team reviews the data collected during the Measure Phase. They analyze both the data and the process in an effort to narrow down and verify the root causes of waste and defects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Closely examine the process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Visually display the data</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potential cause(s) of the problem</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Verify the cause(s) of the problem</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ANALYZE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3: ANALYZE</a:t>
            </a:r>
            <a:endParaRPr lang="en-US" b="1" dirty="0">
              <a:solidFill>
                <a:schemeClr val="tx1"/>
              </a:solidFill>
            </a:endParaRPr>
          </a:p>
        </p:txBody>
      </p:sp>
      <p:sp>
        <p:nvSpPr>
          <p:cNvPr id="16" name="Rectangle 15"/>
          <p:cNvSpPr/>
          <p:nvPr/>
        </p:nvSpPr>
        <p:spPr>
          <a:xfrm>
            <a:off x="2019300" y="524989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pic>
        <p:nvPicPr>
          <p:cNvPr id="1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Force </a:t>
            </a:r>
            <a:r>
              <a:rPr lang="en-US" sz="2000"/>
              <a:t>field diagrams</a:t>
            </a:r>
          </a:p>
          <a:p>
            <a:pPr marL="342900" lvl="0" indent="-342900">
              <a:lnSpc>
                <a:spcPct val="150000"/>
              </a:lnSpc>
              <a:buFont typeface="Arial" panose="020B0604020202020204" pitchFamily="34" charset="0"/>
              <a:buChar char="•"/>
            </a:pPr>
            <a:r>
              <a:rPr lang="en-US" sz="2000"/>
              <a:t> FMEA</a:t>
            </a:r>
          </a:p>
          <a:p>
            <a:pPr marL="342900" lvl="0" indent="-342900">
              <a:lnSpc>
                <a:spcPct val="150000"/>
              </a:lnSpc>
              <a:buFont typeface="Arial" panose="020B0604020202020204" pitchFamily="34" charset="0"/>
              <a:buChar char="•"/>
            </a:pPr>
            <a:r>
              <a:rPr lang="en-US" sz="2000"/>
              <a:t> 7M tools</a:t>
            </a:r>
          </a:p>
          <a:p>
            <a:pPr marL="342900" lvl="0" indent="-342900">
              <a:lnSpc>
                <a:spcPct val="150000"/>
              </a:lnSpc>
              <a:buFont typeface="Arial" panose="020B0604020202020204" pitchFamily="34" charset="0"/>
              <a:buChar char="•"/>
            </a:pPr>
            <a:r>
              <a:rPr lang="en-US" sz="2000"/>
              <a:t> Project planning and management tools</a:t>
            </a:r>
          </a:p>
          <a:p>
            <a:pPr marL="342900" lvl="0" indent="-342900">
              <a:lnSpc>
                <a:spcPct val="150000"/>
              </a:lnSpc>
              <a:buFont typeface="Arial" panose="020B0604020202020204" pitchFamily="34" charset="0"/>
              <a:buChar char="•"/>
            </a:pPr>
            <a:r>
              <a:rPr lang="en-US" sz="2000"/>
              <a:t> Prototype and pilot studies</a:t>
            </a:r>
          </a:p>
          <a:p>
            <a:pPr marL="342900" indent="-342900">
              <a:lnSpc>
                <a:spcPct val="150000"/>
              </a:lnSpc>
              <a:buFont typeface="Arial" panose="020B0604020202020204" pitchFamily="34" charset="0"/>
              <a:buChar char="•"/>
            </a:pPr>
            <a:r>
              <a:rPr lang="en-US" sz="2000"/>
              <a:t> Simulations</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Improve Phase. The team moves on to solution developments. A structured improvement effort can lead to innovative and elegant solution</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solutions that might fix the problem</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practical solutions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Develop maps of processes based on different solution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Implement the solution(s)</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IMPROVE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4: IMPROVE</a:t>
            </a:r>
            <a:endParaRPr lang="en-US" b="1" dirty="0">
              <a:solidFill>
                <a:schemeClr val="tx1"/>
              </a:solidFill>
            </a:endParaRPr>
          </a:p>
        </p:txBody>
      </p:sp>
      <p:sp>
        <p:nvSpPr>
          <p:cNvPr id="16" name="Rectangle 15"/>
          <p:cNvSpPr/>
          <p:nvPr/>
        </p:nvSpPr>
        <p:spPr>
          <a:xfrm>
            <a:off x="2019300" y="5890672"/>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Measure improvement</a:t>
            </a:r>
            <a:endParaRPr lang="en-US" sz="2000" dirty="0">
              <a:solidFill>
                <a:srgbClr val="FFFFFF"/>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best solutions(s)</a:t>
            </a:r>
            <a:endParaRPr lang="en-US" sz="2000" dirty="0">
              <a:solidFill>
                <a:srgbClr val="FFFFFF"/>
              </a:solidFill>
            </a:endParaRPr>
          </a:p>
        </p:txBody>
      </p:sp>
      <p:pic>
        <p:nvPicPr>
          <p:cNvPr id="18"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23560" y="974649"/>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49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SPC</a:t>
            </a:r>
            <a:endParaRPr lang="en-US" sz="2000"/>
          </a:p>
          <a:p>
            <a:pPr marL="342900" lvl="0" indent="-342900">
              <a:lnSpc>
                <a:spcPct val="150000"/>
              </a:lnSpc>
              <a:buFont typeface="Arial" panose="020B0604020202020204" pitchFamily="34" charset="0"/>
              <a:buChar char="•"/>
            </a:pPr>
            <a:r>
              <a:rPr lang="en-US" sz="2000"/>
              <a:t> FMEA</a:t>
            </a:r>
          </a:p>
          <a:p>
            <a:pPr marL="342900" lvl="0" indent="-342900">
              <a:lnSpc>
                <a:spcPct val="150000"/>
              </a:lnSpc>
              <a:buFont typeface="Arial" panose="020B0604020202020204" pitchFamily="34" charset="0"/>
              <a:buChar char="•"/>
            </a:pPr>
            <a:r>
              <a:rPr lang="en-US" sz="2000"/>
              <a:t> ISO 900×</a:t>
            </a:r>
          </a:p>
          <a:p>
            <a:pPr marL="342900" lvl="0" indent="-342900">
              <a:lnSpc>
                <a:spcPct val="150000"/>
              </a:lnSpc>
              <a:buFont typeface="Arial" panose="020B0604020202020204" pitchFamily="34" charset="0"/>
              <a:buChar char="•"/>
            </a:pPr>
            <a:r>
              <a:rPr lang="en-US" sz="2000"/>
              <a:t> Change budgets, bid models, cost estimating models</a:t>
            </a:r>
          </a:p>
          <a:p>
            <a:pPr marL="342900" indent="-342900">
              <a:lnSpc>
                <a:spcPct val="150000"/>
              </a:lnSpc>
              <a:buFont typeface="Arial" panose="020B0604020202020204" pitchFamily="34" charset="0"/>
              <a:buChar char="•"/>
            </a:pPr>
            <a:r>
              <a:rPr lang="en-US" sz="2000"/>
              <a:t> Reporting system</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Control Phase. The team begins to document exactly how they want to sustain improvement by passing process improvement infrastructure on to the employees who work within the process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Continuously improve the process using principles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the process is being managed and monitored properly</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Expand the improved process throughout organization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Share and celebrate your success!</a:t>
            </a:r>
            <a:endParaRPr lang="en-US" sz="2000" dirty="0">
              <a:solidFill>
                <a:srgbClr val="FFFFFF"/>
              </a:solidFill>
            </a:endParaRPr>
          </a:p>
        </p:txBody>
      </p:sp>
      <p:sp>
        <p:nvSpPr>
          <p:cNvPr id="40" name="Rectangle 39"/>
          <p:cNvSpPr/>
          <p:nvPr/>
        </p:nvSpPr>
        <p:spPr>
          <a:xfrm>
            <a:off x="201480" y="2807781"/>
            <a:ext cx="180731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CONTROLSTEPS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5: CONTROL </a:t>
            </a:r>
            <a:endParaRPr lang="en-US" b="1" dirty="0">
              <a:solidFill>
                <a:schemeClr val="tx1"/>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Apply new knowledge to other process in your organization</a:t>
            </a:r>
            <a:endParaRPr lang="en-US" sz="2000" dirty="0">
              <a:solidFill>
                <a:srgbClr val="FFFFFF"/>
              </a:solidFill>
            </a:endParaRPr>
          </a:p>
        </p:txBody>
      </p:sp>
      <p:pic>
        <p:nvPicPr>
          <p:cNvPr id="18"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000" fill="hold"/>
                                        <p:tgtEl>
                                          <p:spTgt spid="17"/>
                                        </p:tgtEl>
                                        <p:attrNameLst>
                                          <p:attrName>ppt_x</p:attrName>
                                        </p:attrNameLst>
                                      </p:cBhvr>
                                      <p:tavLst>
                                        <p:tav tm="0">
                                          <p:val>
                                            <p:strVal val="1+#ppt_w/2"/>
                                          </p:val>
                                        </p:tav>
                                        <p:tav tm="100000">
                                          <p:val>
                                            <p:strVal val="#ppt_x"/>
                                          </p:val>
                                        </p:tav>
                                      </p:tavLst>
                                    </p:anim>
                                    <p:anim calcmode="lin" valueType="num">
                                      <p:cBhvr additive="base">
                                        <p:cTn id="31" dur="10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Chau Le</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SWOT of Six Sigma</a:t>
            </a:r>
            <a:endParaRPr lang="en-US" sz="6000" dirty="0">
              <a:solidFill>
                <a:schemeClr val="bg1"/>
              </a:solidFill>
            </a:endParaRPr>
          </a:p>
        </p:txBody>
      </p:sp>
    </p:spTree>
    <p:extLst>
      <p:ext uri="{BB962C8B-B14F-4D97-AF65-F5344CB8AC3E}">
        <p14:creationId xmlns:p14="http://schemas.microsoft.com/office/powerpoint/2010/main" val="311513713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Tree>
    <p:extLst>
      <p:ext uri="{BB962C8B-B14F-4D97-AF65-F5344CB8AC3E}">
        <p14:creationId xmlns:p14="http://schemas.microsoft.com/office/powerpoint/2010/main" val="156775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
        <p:nvSpPr>
          <p:cNvPr id="48" name="Rectangle 47"/>
          <p:cNvSpPr/>
          <p:nvPr/>
        </p:nvSpPr>
        <p:spPr>
          <a:xfrm>
            <a:off x="3177517" y="1688498"/>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Customer </a:t>
            </a:r>
            <a:r>
              <a:rPr lang="vi-VN" sz="2000" dirty="0"/>
              <a:t>focus</a:t>
            </a:r>
            <a:endParaRPr lang="en-US" sz="2000" dirty="0"/>
          </a:p>
        </p:txBody>
      </p:sp>
      <p:sp>
        <p:nvSpPr>
          <p:cNvPr id="49" name="Rectangle 48"/>
          <p:cNvSpPr/>
          <p:nvPr/>
        </p:nvSpPr>
        <p:spPr>
          <a:xfrm>
            <a:off x="3177517" y="2227718"/>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Data-driven </a:t>
            </a:r>
            <a:r>
              <a:rPr lang="vi-VN" sz="2000" dirty="0"/>
              <a:t>and statistical approach to problem solving</a:t>
            </a:r>
            <a:endParaRPr lang="en-US" sz="2000" dirty="0"/>
          </a:p>
        </p:txBody>
      </p:sp>
      <p:sp>
        <p:nvSpPr>
          <p:cNvPr id="50" name="Rectangle 49"/>
          <p:cNvSpPr/>
          <p:nvPr/>
        </p:nvSpPr>
        <p:spPr>
          <a:xfrm>
            <a:off x="3177517" y="2765393"/>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Top-down </a:t>
            </a:r>
            <a:r>
              <a:rPr lang="vi-VN" sz="2000" dirty="0"/>
              <a:t>support and corporate-wide culture</a:t>
            </a:r>
            <a:endParaRPr lang="en-US" sz="2000" dirty="0"/>
          </a:p>
        </p:txBody>
      </p:sp>
      <p:sp>
        <p:nvSpPr>
          <p:cNvPr id="51" name="Rectangle 50"/>
          <p:cNvSpPr/>
          <p:nvPr/>
        </p:nvSpPr>
        <p:spPr>
          <a:xfrm>
            <a:off x="3177517" y="3288847"/>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Project-based approach</a:t>
            </a:r>
            <a:endParaRPr lang="en-US" sz="2000" dirty="0"/>
          </a:p>
        </p:txBody>
      </p:sp>
      <p:sp>
        <p:nvSpPr>
          <p:cNvPr id="52" name="Rectangle 51"/>
          <p:cNvSpPr/>
          <p:nvPr/>
        </p:nvSpPr>
        <p:spPr>
          <a:xfrm>
            <a:off x="3177517" y="382814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Well-structured project team</a:t>
            </a:r>
            <a:endParaRPr lang="en-US" sz="2000" dirty="0"/>
          </a:p>
        </p:txBody>
      </p:sp>
      <p:sp>
        <p:nvSpPr>
          <p:cNvPr id="64" name="Rectangle 63"/>
          <p:cNvSpPr/>
          <p:nvPr/>
        </p:nvSpPr>
        <p:spPr>
          <a:xfrm>
            <a:off x="3177517" y="436736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Clear problem-solving framework</a:t>
            </a:r>
            <a:endParaRPr lang="en-US" sz="2000" dirty="0"/>
          </a:p>
        </p:txBody>
      </p:sp>
      <p:sp>
        <p:nvSpPr>
          <p:cNvPr id="65" name="Rectangle 64"/>
          <p:cNvSpPr/>
          <p:nvPr/>
        </p:nvSpPr>
        <p:spPr>
          <a:xfrm>
            <a:off x="3177517" y="490504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Systematic human resource development</a:t>
            </a:r>
            <a:endParaRPr lang="en-US" sz="2000" dirty="0"/>
          </a:p>
        </p:txBody>
      </p:sp>
      <p:sp>
        <p:nvSpPr>
          <p:cNvPr id="66" name="Rectangle 65"/>
          <p:cNvSpPr/>
          <p:nvPr/>
        </p:nvSpPr>
        <p:spPr>
          <a:xfrm>
            <a:off x="3177517" y="544426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 tied to bottom line</a:t>
            </a:r>
            <a:endParaRPr lang="en-US" sz="2000" dirty="0"/>
          </a:p>
        </p:txBody>
      </p:sp>
    </p:spTree>
    <p:extLst>
      <p:ext uri="{BB962C8B-B14F-4D97-AF65-F5344CB8AC3E}">
        <p14:creationId xmlns:p14="http://schemas.microsoft.com/office/powerpoint/2010/main" val="1421745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73"/>
                                        </p:tgtEl>
                                      </p:cBhvr>
                                    </p:animEffect>
                                    <p:set>
                                      <p:cBhvr>
                                        <p:cTn id="10" dur="1" fill="hold">
                                          <p:stCondLst>
                                            <p:cond delay="999"/>
                                          </p:stCondLst>
                                        </p:cTn>
                                        <p:tgtEl>
                                          <p:spTgt spid="7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2"/>
                                        </p:tgtEl>
                                      </p:cBhvr>
                                    </p:animEffect>
                                    <p:set>
                                      <p:cBhvr>
                                        <p:cTn id="13" dur="1" fill="hold">
                                          <p:stCondLst>
                                            <p:cond delay="9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0"/>
                                        <p:tgtEl>
                                          <p:spTgt spid="53"/>
                                        </p:tgtEl>
                                      </p:cBhvr>
                                    </p:animEffect>
                                    <p:set>
                                      <p:cBhvr>
                                        <p:cTn id="16" dur="1" fill="hold">
                                          <p:stCondLst>
                                            <p:cond delay="999"/>
                                          </p:stCondLst>
                                        </p:cTn>
                                        <p:tgtEl>
                                          <p:spTgt spid="5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42"/>
                                        </p:tgtEl>
                                      </p:cBhvr>
                                    </p:animEffect>
                                    <p:set>
                                      <p:cBhvr>
                                        <p:cTn id="19" dur="1" fill="hold">
                                          <p:stCondLst>
                                            <p:cond delay="999"/>
                                          </p:stCondLst>
                                        </p:cTn>
                                        <p:tgtEl>
                                          <p:spTgt spid="4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54"/>
                                        </p:tgtEl>
                                      </p:cBhvr>
                                    </p:animEffect>
                                    <p:set>
                                      <p:cBhvr>
                                        <p:cTn id="22" dur="1" fill="hold">
                                          <p:stCondLst>
                                            <p:cond delay="9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74"/>
                                        </p:tgtEl>
                                      </p:cBhvr>
                                    </p:animEffect>
                                    <p:set>
                                      <p:cBhvr>
                                        <p:cTn id="25" dur="1" fill="hold">
                                          <p:stCondLst>
                                            <p:cond delay="999"/>
                                          </p:stCondLst>
                                        </p:cTn>
                                        <p:tgtEl>
                                          <p:spTgt spid="74"/>
                                        </p:tgtEl>
                                        <p:attrNameLst>
                                          <p:attrName>style.visibility</p:attrName>
                                        </p:attrNameLst>
                                      </p:cBhvr>
                                      <p:to>
                                        <p:strVal val="hidden"/>
                                      </p:to>
                                    </p:set>
                                  </p:childTnLst>
                                </p:cTn>
                              </p:par>
                            </p:childTnLst>
                          </p:cTn>
                        </p:par>
                        <p:par>
                          <p:cTn id="26" fill="hold">
                            <p:stCondLst>
                              <p:cond delay="1000"/>
                            </p:stCondLst>
                            <p:childTnLst>
                              <p:par>
                                <p:cTn id="27" presetID="2" presetClass="entr" presetSubtype="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1000" fill="hold"/>
                                        <p:tgtEl>
                                          <p:spTgt spid="48"/>
                                        </p:tgtEl>
                                        <p:attrNameLst>
                                          <p:attrName>ppt_x</p:attrName>
                                        </p:attrNameLst>
                                      </p:cBhvr>
                                      <p:tavLst>
                                        <p:tav tm="0">
                                          <p:val>
                                            <p:strVal val="1+#ppt_w/2"/>
                                          </p:val>
                                        </p:tav>
                                        <p:tav tm="100000">
                                          <p:val>
                                            <p:strVal val="#ppt_x"/>
                                          </p:val>
                                        </p:tav>
                                      </p:tavLst>
                                    </p:anim>
                                    <p:anim calcmode="lin" valueType="num">
                                      <p:cBhvr additive="base">
                                        <p:cTn id="30" dur="10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1000" fill="hold"/>
                                        <p:tgtEl>
                                          <p:spTgt spid="49"/>
                                        </p:tgtEl>
                                        <p:attrNameLst>
                                          <p:attrName>ppt_x</p:attrName>
                                        </p:attrNameLst>
                                      </p:cBhvr>
                                      <p:tavLst>
                                        <p:tav tm="0">
                                          <p:val>
                                            <p:strVal val="1+#ppt_w/2"/>
                                          </p:val>
                                        </p:tav>
                                        <p:tav tm="100000">
                                          <p:val>
                                            <p:strVal val="#ppt_x"/>
                                          </p:val>
                                        </p:tav>
                                      </p:tavLst>
                                    </p:anim>
                                    <p:anim calcmode="lin" valueType="num">
                                      <p:cBhvr additive="base">
                                        <p:cTn id="34" dur="1000" fill="hold"/>
                                        <p:tgtEl>
                                          <p:spTgt spid="49"/>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2" decel="100000"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1000" fill="hold"/>
                                        <p:tgtEl>
                                          <p:spTgt spid="50"/>
                                        </p:tgtEl>
                                        <p:attrNameLst>
                                          <p:attrName>ppt_x</p:attrName>
                                        </p:attrNameLst>
                                      </p:cBhvr>
                                      <p:tavLst>
                                        <p:tav tm="0">
                                          <p:val>
                                            <p:strVal val="1+#ppt_w/2"/>
                                          </p:val>
                                        </p:tav>
                                        <p:tav tm="100000">
                                          <p:val>
                                            <p:strVal val="#ppt_x"/>
                                          </p:val>
                                        </p:tav>
                                      </p:tavLst>
                                    </p:anim>
                                    <p:anim calcmode="lin" valueType="num">
                                      <p:cBhvr additive="base">
                                        <p:cTn id="39" dur="10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1+#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decel="100000" fill="hold" grpId="0" nodeType="afterEffect">
                                  <p:stCondLst>
                                    <p:cond delay="20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1000" fill="hold"/>
                                        <p:tgtEl>
                                          <p:spTgt spid="52"/>
                                        </p:tgtEl>
                                        <p:attrNameLst>
                                          <p:attrName>ppt_x</p:attrName>
                                        </p:attrNameLst>
                                      </p:cBhvr>
                                      <p:tavLst>
                                        <p:tav tm="0">
                                          <p:val>
                                            <p:strVal val="1+#ppt_w/2"/>
                                          </p:val>
                                        </p:tav>
                                        <p:tav tm="100000">
                                          <p:val>
                                            <p:strVal val="#ppt_x"/>
                                          </p:val>
                                        </p:tav>
                                      </p:tavLst>
                                    </p:anim>
                                    <p:anim calcmode="lin" valueType="num">
                                      <p:cBhvr additive="base">
                                        <p:cTn id="48" dur="10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1000" fill="hold"/>
                                        <p:tgtEl>
                                          <p:spTgt spid="64"/>
                                        </p:tgtEl>
                                        <p:attrNameLst>
                                          <p:attrName>ppt_x</p:attrName>
                                        </p:attrNameLst>
                                      </p:cBhvr>
                                      <p:tavLst>
                                        <p:tav tm="0">
                                          <p:val>
                                            <p:strVal val="1+#ppt_w/2"/>
                                          </p:val>
                                        </p:tav>
                                        <p:tav tm="100000">
                                          <p:val>
                                            <p:strVal val="#ppt_x"/>
                                          </p:val>
                                        </p:tav>
                                      </p:tavLst>
                                    </p:anim>
                                    <p:anim calcmode="lin" valueType="num">
                                      <p:cBhvr additive="base">
                                        <p:cTn id="52" dur="10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0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1000" fill="hold"/>
                                        <p:tgtEl>
                                          <p:spTgt spid="65"/>
                                        </p:tgtEl>
                                        <p:attrNameLst>
                                          <p:attrName>ppt_x</p:attrName>
                                        </p:attrNameLst>
                                      </p:cBhvr>
                                      <p:tavLst>
                                        <p:tav tm="0">
                                          <p:val>
                                            <p:strVal val="1+#ppt_w/2"/>
                                          </p:val>
                                        </p:tav>
                                        <p:tav tm="100000">
                                          <p:val>
                                            <p:strVal val="#ppt_x"/>
                                          </p:val>
                                        </p:tav>
                                      </p:tavLst>
                                    </p:anim>
                                    <p:anim calcmode="lin" valueType="num">
                                      <p:cBhvr additive="base">
                                        <p:cTn id="56" dur="1000" fill="hold"/>
                                        <p:tgtEl>
                                          <p:spTgt spid="65"/>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1000" fill="hold"/>
                                        <p:tgtEl>
                                          <p:spTgt spid="66"/>
                                        </p:tgtEl>
                                        <p:attrNameLst>
                                          <p:attrName>ppt_x</p:attrName>
                                        </p:attrNameLst>
                                      </p:cBhvr>
                                      <p:tavLst>
                                        <p:tav tm="0">
                                          <p:val>
                                            <p:strVal val="1+#ppt_w/2"/>
                                          </p:val>
                                        </p:tav>
                                        <p:tav tm="100000">
                                          <p:val>
                                            <p:strVal val="#ppt_x"/>
                                          </p:val>
                                        </p:tav>
                                      </p:tavLst>
                                    </p:anim>
                                    <p:anim calcmode="lin" valueType="num">
                                      <p:cBhvr additive="base">
                                        <p:cTn id="6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4" grpId="0"/>
      <p:bldP spid="48" grpId="0" animBg="1"/>
      <p:bldP spid="49" grpId="0" animBg="1"/>
      <p:bldP spid="50" grpId="0" animBg="1"/>
      <p:bldP spid="51" grpId="0" animBg="1"/>
      <p:bldP spid="52" grpId="0" animBg="1"/>
      <p:bldP spid="64" grpId="0" animBg="1"/>
      <p:bldP spid="65" grpId="0" animBg="1"/>
      <p:bldP spid="6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2595802" y="4497479"/>
            <a:ext cx="1240615" cy="1240615"/>
          </a:xfrm>
          <a:prstGeom prst="ellipse">
            <a:avLst/>
          </a:prstGeom>
          <a:blipFill>
            <a:blip r:embed="rId2">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6" name="Oval 65"/>
          <p:cNvSpPr/>
          <p:nvPr/>
        </p:nvSpPr>
        <p:spPr>
          <a:xfrm>
            <a:off x="2571645" y="2915920"/>
            <a:ext cx="1255658" cy="1255658"/>
          </a:xfrm>
          <a:prstGeom prst="ellipse">
            <a:avLst/>
          </a:prstGeom>
          <a:blipFill>
            <a:blip r:embed="rId3">
              <a:extLst>
                <a:ext uri="{28A0092B-C50C-407E-A947-70E740481C1C}">
                  <a14:useLocalDpi xmlns:a14="http://schemas.microsoft.com/office/drawing/2010/main" val="0"/>
                </a:ext>
              </a:extLst>
            </a:blip>
            <a:srcRect/>
            <a:stretch>
              <a:fillRect l="-80000" r="-8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5" name="Oval 64"/>
          <p:cNvSpPr/>
          <p:nvPr/>
        </p:nvSpPr>
        <p:spPr>
          <a:xfrm>
            <a:off x="2536870" y="1326004"/>
            <a:ext cx="1299547" cy="1305517"/>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7015654" y="981804"/>
            <a:ext cx="5044967"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Opportunities</a:t>
            </a:r>
            <a:endParaRPr lang="en-US" dirty="0">
              <a:solidFill>
                <a:srgbClr val="FFFFFF"/>
              </a:solidFill>
            </a:endParaRPr>
          </a:p>
        </p:txBody>
      </p:sp>
      <p:sp>
        <p:nvSpPr>
          <p:cNvPr id="19" name="Rectangle 18"/>
          <p:cNvSpPr/>
          <p:nvPr/>
        </p:nvSpPr>
        <p:spPr>
          <a:xfrm flipH="1">
            <a:off x="7015655" y="1371793"/>
            <a:ext cx="5044966" cy="310591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Highly competitive market and demanding </a:t>
            </a:r>
            <a:r>
              <a:rPr lang="vi-VN" sz="1600" dirty="0" smtClean="0"/>
              <a:t>customers</a:t>
            </a:r>
            <a:endParaRPr lang="en-US" sz="1600" dirty="0" smtClean="0"/>
          </a:p>
          <a:p>
            <a:pPr marL="285750" indent="-285750">
              <a:lnSpc>
                <a:spcPct val="150000"/>
              </a:lnSpc>
              <a:buFont typeface="Arial" pitchFamily="34" charset="0"/>
              <a:buChar char="•"/>
            </a:pPr>
            <a:r>
              <a:rPr lang="vi-VN" sz="1600" dirty="0"/>
              <a:t>Fast development of information and data mining technologies</a:t>
            </a:r>
            <a:endParaRPr lang="en-US" sz="1600" dirty="0"/>
          </a:p>
          <a:p>
            <a:pPr marL="285750" indent="-285750">
              <a:lnSpc>
                <a:spcPct val="150000"/>
              </a:lnSpc>
              <a:buFont typeface="Arial" pitchFamily="34" charset="0"/>
              <a:buChar char="•"/>
            </a:pPr>
            <a:r>
              <a:rPr lang="vi-VN" sz="1600" dirty="0"/>
              <a:t>Growing research interest in </a:t>
            </a:r>
            <a:r>
              <a:rPr lang="vi-VN" sz="1600" dirty="0" smtClean="0"/>
              <a:t>quality </a:t>
            </a:r>
            <a:r>
              <a:rPr lang="vi-VN" sz="1600" dirty="0"/>
              <a:t>and reliability </a:t>
            </a:r>
            <a:r>
              <a:rPr lang="vi-VN" sz="1600" dirty="0" smtClean="0"/>
              <a:t>engineering</a:t>
            </a:r>
            <a:endParaRPr lang="en-US" sz="1600" dirty="0" smtClean="0"/>
          </a:p>
          <a:p>
            <a:pPr marL="285750" lvl="0" indent="-285750">
              <a:lnSpc>
                <a:spcPct val="150000"/>
              </a:lnSpc>
              <a:buFont typeface="Arial" pitchFamily="34" charset="0"/>
              <a:buChar char="•"/>
            </a:pPr>
            <a:r>
              <a:rPr lang="vi-VN" sz="1600" dirty="0" smtClean="0"/>
              <a:t>Previous </a:t>
            </a:r>
            <a:r>
              <a:rPr lang="vi-VN" sz="1600" dirty="0"/>
              <a:t>implementation of quality programs has laid foundation for the easy adoption of Six Sigma</a:t>
            </a:r>
            <a:endParaRPr lang="en-US" sz="1600" dirty="0"/>
          </a:p>
          <a:p>
            <a:pPr marL="285750" indent="-285750">
              <a:lnSpc>
                <a:spcPct val="150000"/>
              </a:lnSpc>
              <a:buFont typeface="Arial" pitchFamily="34" charset="0"/>
              <a:buChar char="•"/>
            </a:pPr>
            <a:endParaRPr lang="en-US" sz="1600" dirty="0"/>
          </a:p>
          <a:p>
            <a:pPr marL="285750" lvl="0" indent="-285750">
              <a:lnSpc>
                <a:spcPct val="150000"/>
              </a:lnSpc>
              <a:buFont typeface="Arial" pitchFamily="34" charset="0"/>
              <a:buChar char="•"/>
            </a:pPr>
            <a:endParaRPr lang="en-US" sz="1600" dirty="0"/>
          </a:p>
        </p:txBody>
      </p:sp>
      <p:sp>
        <p:nvSpPr>
          <p:cNvPr id="20" name="Rectangle 19"/>
          <p:cNvSpPr/>
          <p:nvPr/>
        </p:nvSpPr>
        <p:spPr>
          <a:xfrm>
            <a:off x="7015655" y="4517252"/>
            <a:ext cx="5044966"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Threats</a:t>
            </a:r>
            <a:endParaRPr lang="en-US" dirty="0">
              <a:solidFill>
                <a:srgbClr val="FFFFFF"/>
              </a:solidFill>
            </a:endParaRPr>
          </a:p>
        </p:txBody>
      </p:sp>
      <p:sp>
        <p:nvSpPr>
          <p:cNvPr id="21" name="Rectangle 20"/>
          <p:cNvSpPr/>
          <p:nvPr/>
        </p:nvSpPr>
        <p:spPr>
          <a:xfrm flipH="1">
            <a:off x="7015655" y="4921218"/>
            <a:ext cx="5044966" cy="130198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Resistance to </a:t>
            </a:r>
            <a:r>
              <a:rPr lang="vi-VN" sz="1600" dirty="0" smtClean="0"/>
              <a:t>change</a:t>
            </a:r>
            <a:endParaRPr lang="en-US" sz="1600" dirty="0" smtClean="0"/>
          </a:p>
          <a:p>
            <a:pPr marL="285750" indent="-285750">
              <a:lnSpc>
                <a:spcPct val="150000"/>
              </a:lnSpc>
              <a:buFont typeface="Arial" pitchFamily="34" charset="0"/>
              <a:buChar char="•"/>
            </a:pPr>
            <a:r>
              <a:rPr lang="vi-VN" sz="1600" dirty="0"/>
              <a:t>Highly competitive job market</a:t>
            </a:r>
            <a:endParaRPr lang="en-US" sz="1600" dirty="0"/>
          </a:p>
          <a:p>
            <a:pPr marL="285750" indent="-285750">
              <a:lnSpc>
                <a:spcPct val="150000"/>
              </a:lnSpc>
              <a:buFont typeface="Arial" pitchFamily="34" charset="0"/>
              <a:buChar char="•"/>
            </a:pPr>
            <a:r>
              <a:rPr lang="vi-VN" sz="1600" dirty="0"/>
              <a:t>Cyclical economic conditions</a:t>
            </a:r>
            <a:endParaRPr lang="en-US" sz="1600" dirty="0"/>
          </a:p>
          <a:p>
            <a:pPr marL="285750" lvl="0" indent="-285750">
              <a:lnSpc>
                <a:spcPct val="150000"/>
              </a:lnSpc>
              <a:buFont typeface="Arial" pitchFamily="34" charset="0"/>
              <a:buChar char="•"/>
            </a:pPr>
            <a:endParaRPr lang="en-US" sz="1600" dirty="0"/>
          </a:p>
        </p:txBody>
      </p:sp>
      <p:cxnSp>
        <p:nvCxnSpPr>
          <p:cNvPr id="23" name="Straight Arrow Connector 22"/>
          <p:cNvCxnSpPr/>
          <p:nvPr/>
        </p:nvCxnSpPr>
        <p:spPr>
          <a:xfrm>
            <a:off x="816004" y="1985755"/>
            <a:ext cx="1740253" cy="1557994"/>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1647" y="2058361"/>
            <a:ext cx="1788965" cy="2970776"/>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99160" y="1948516"/>
            <a:ext cx="1657097" cy="37239"/>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flipH="1">
            <a:off x="1926730" y="981804"/>
            <a:ext cx="4828173" cy="5231258"/>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a:p>
            <a:endParaRPr lang="en-US" sz="1400" dirty="0" smtClean="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59" name="Rectangle 58"/>
          <p:cNvSpPr/>
          <p:nvPr/>
        </p:nvSpPr>
        <p:spPr>
          <a:xfrm>
            <a:off x="3980800" y="1783918"/>
            <a:ext cx="1852045" cy="369332"/>
          </a:xfrm>
          <a:prstGeom prst="rect">
            <a:avLst/>
          </a:prstGeom>
        </p:spPr>
        <p:txBody>
          <a:bodyPr wrap="none">
            <a:spAutoFit/>
          </a:bodyPr>
          <a:lstStyle/>
          <a:p>
            <a:pPr lvl="0"/>
            <a:r>
              <a:rPr lang="vi-VN" dirty="0"/>
              <a:t>High investment</a:t>
            </a:r>
            <a:endParaRPr lang="en-US" dirty="0"/>
          </a:p>
        </p:txBody>
      </p:sp>
      <p:sp>
        <p:nvSpPr>
          <p:cNvPr id="61" name="Rectangle 60"/>
          <p:cNvSpPr/>
          <p:nvPr/>
        </p:nvSpPr>
        <p:spPr>
          <a:xfrm>
            <a:off x="4101177" y="3274267"/>
            <a:ext cx="2722747" cy="646331"/>
          </a:xfrm>
          <a:prstGeom prst="rect">
            <a:avLst/>
          </a:prstGeom>
        </p:spPr>
        <p:txBody>
          <a:bodyPr wrap="square">
            <a:spAutoFit/>
          </a:bodyPr>
          <a:lstStyle/>
          <a:p>
            <a:pPr lvl="0"/>
            <a:r>
              <a:rPr lang="vi-VN" dirty="0"/>
              <a:t>Highly dependent on corporate culture</a:t>
            </a:r>
            <a:endParaRPr lang="en-US" dirty="0"/>
          </a:p>
        </p:txBody>
      </p:sp>
      <p:sp>
        <p:nvSpPr>
          <p:cNvPr id="62" name="Rectangle 61"/>
          <p:cNvSpPr/>
          <p:nvPr/>
        </p:nvSpPr>
        <p:spPr>
          <a:xfrm>
            <a:off x="4022557" y="4819954"/>
            <a:ext cx="2732347" cy="646331"/>
          </a:xfrm>
          <a:prstGeom prst="rect">
            <a:avLst/>
          </a:prstGeom>
        </p:spPr>
        <p:txBody>
          <a:bodyPr wrap="square">
            <a:spAutoFit/>
          </a:bodyPr>
          <a:lstStyle/>
          <a:p>
            <a:pPr lvl="0"/>
            <a:r>
              <a:rPr lang="vi-VN" dirty="0"/>
              <a:t>No uniformly accepted standards</a:t>
            </a:r>
            <a:endParaRPr lang="en-US" dirty="0"/>
          </a:p>
        </p:txBody>
      </p:sp>
      <p:sp>
        <p:nvSpPr>
          <p:cNvPr id="4097" name="Rectangle 4096"/>
          <p:cNvSpPr/>
          <p:nvPr/>
        </p:nvSpPr>
        <p:spPr>
          <a:xfrm>
            <a:off x="-77522" y="1541945"/>
            <a:ext cx="1720536" cy="400110"/>
          </a:xfrm>
          <a:prstGeom prst="rect">
            <a:avLst/>
          </a:prstGeom>
        </p:spPr>
        <p:txBody>
          <a:bodyPr wrap="none">
            <a:spAutoFit/>
          </a:bodyPr>
          <a:lstStyle/>
          <a:p>
            <a:pPr algn="ctr"/>
            <a:r>
              <a:rPr lang="en-US" sz="2000" b="1" dirty="0" smtClean="0">
                <a:solidFill>
                  <a:srgbClr val="FFFFFF"/>
                </a:solidFill>
                <a:latin typeface="Segoe Semibold" pitchFamily="34" charset="0"/>
                <a:cs typeface="Arial" pitchFamily="34" charset="0"/>
              </a:rPr>
              <a:t>Weaknesses</a:t>
            </a:r>
            <a:endParaRPr lang="en-US" sz="20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1532717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10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10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10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9" grpId="0"/>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Differences between 6 sigma and criterions</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Introduction 6 sigma</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How to implement 6 sigma</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Strengths &amp; Weaknesses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Certificates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Khang Huynh</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solidFill>
                  <a:schemeClr val="bg1"/>
                </a:solidFill>
              </a:rPr>
              <a:t>Six Sigma certificate</a:t>
            </a:r>
            <a:endParaRPr lang="en-US" sz="6600" dirty="0">
              <a:solidFill>
                <a:schemeClr val="bg1"/>
              </a:solidFill>
            </a:endParaRPr>
          </a:p>
        </p:txBody>
      </p:sp>
    </p:spTree>
    <p:extLst>
      <p:ext uri="{BB962C8B-B14F-4D97-AF65-F5344CB8AC3E}">
        <p14:creationId xmlns:p14="http://schemas.microsoft.com/office/powerpoint/2010/main" val="134506566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What is the Six sigma certificates?</a:t>
            </a:r>
            <a:endParaRPr lang="en-US" sz="5400" dirty="0">
              <a:latin typeface="Segoe UI Light" pitchFamily="34" charset="0"/>
            </a:endParaRPr>
          </a:p>
        </p:txBody>
      </p:sp>
    </p:spTree>
    <p:extLst>
      <p:ext uri="{BB962C8B-B14F-4D97-AF65-F5344CB8AC3E}">
        <p14:creationId xmlns:p14="http://schemas.microsoft.com/office/powerpoint/2010/main" val="361483961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MAGNUM\Projects\Microsoft\Cloud Power FY12\Design\Icons\PNGs\IT_guy.png"/>
          <p:cNvPicPr>
            <a:picLocks noChangeAspect="1" noChangeArrowheads="1"/>
          </p:cNvPicPr>
          <p:nvPr/>
        </p:nvPicPr>
        <p:blipFill>
          <a:blip r:embed="rId3" cstate="print">
            <a:lum bright="100000"/>
          </a:blip>
          <a:srcRect/>
          <a:stretch>
            <a:fillRect/>
          </a:stretch>
        </p:blipFill>
        <p:spPr bwMode="auto">
          <a:xfrm>
            <a:off x="2112972" y="1261024"/>
            <a:ext cx="2589656" cy="2588980"/>
          </a:xfrm>
          <a:prstGeom prst="rect">
            <a:avLst/>
          </a:prstGeom>
          <a:noFill/>
        </p:spPr>
      </p:pic>
      <p:pic>
        <p:nvPicPr>
          <p:cNvPr id="15" name="Picture 2" descr="\\MAGNUM\Projects\Microsoft\Cloud Power FY12\Design\ICONS_PNG\Building.png"/>
          <p:cNvPicPr>
            <a:picLocks noChangeAspect="1" noChangeArrowheads="1"/>
          </p:cNvPicPr>
          <p:nvPr/>
        </p:nvPicPr>
        <p:blipFill rotWithShape="1">
          <a:blip r:embed="rId4" cstate="print">
            <a:biLevel thresh="25000"/>
          </a:blip>
          <a:srcRect l="12148" t="16476" b="13427"/>
          <a:stretch/>
        </p:blipFill>
        <p:spPr bwMode="auto">
          <a:xfrm>
            <a:off x="7207388" y="1261024"/>
            <a:ext cx="3286727" cy="2622472"/>
          </a:xfrm>
          <a:prstGeom prst="rect">
            <a:avLst/>
          </a:prstGeom>
          <a:noFill/>
        </p:spPr>
      </p:pic>
      <p:sp>
        <p:nvSpPr>
          <p:cNvPr id="16" name="&quot;No&quot; Symbol 15"/>
          <p:cNvSpPr/>
          <p:nvPr/>
        </p:nvSpPr>
        <p:spPr bwMode="auto">
          <a:xfrm>
            <a:off x="7769033" y="1478680"/>
            <a:ext cx="2197941" cy="2083641"/>
          </a:xfrm>
          <a:prstGeom prst="noSmoking">
            <a:avLst/>
          </a:prstGeom>
          <a:solidFill>
            <a:srgbClr val="FF006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ounded Rectangle 20"/>
          <p:cNvSpPr/>
          <p:nvPr/>
        </p:nvSpPr>
        <p:spPr bwMode="auto">
          <a:xfrm>
            <a:off x="622586" y="4267200"/>
            <a:ext cx="11003355" cy="1721472"/>
          </a:xfrm>
          <a:prstGeom prst="roundRect">
            <a:avLst>
              <a:gd name="adj" fmla="val 0"/>
            </a:avLst>
          </a:prstGeom>
          <a:solidFill>
            <a:schemeClr val="tx2"/>
          </a:solidFill>
          <a:ln w="12700" cap="rnd">
            <a:solidFill>
              <a:schemeClr val="bg1"/>
            </a:solidFill>
            <a:prstDash val="sysDot"/>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7" name="Rectangle 26"/>
          <p:cNvSpPr/>
          <p:nvPr/>
        </p:nvSpPr>
        <p:spPr>
          <a:xfrm>
            <a:off x="622586" y="4527771"/>
            <a:ext cx="11003355" cy="1200329"/>
          </a:xfrm>
          <a:prstGeom prst="rect">
            <a:avLst/>
          </a:prstGeom>
        </p:spPr>
        <p:txBody>
          <a:bodyPr wrap="square">
            <a:spAutoFit/>
          </a:bodyPr>
          <a:lstStyle/>
          <a:p>
            <a:r>
              <a:rPr lang="vi-VN" dirty="0"/>
              <a:t>Six Sigma certification is a confirmation of an </a:t>
            </a:r>
            <a:r>
              <a:rPr lang="vi-VN" b="1" dirty="0"/>
              <a:t>individual’s</a:t>
            </a:r>
            <a:r>
              <a:rPr lang="vi-VN" dirty="0"/>
              <a:t> capabilities with respect to specific competencies. Just like any other quality certification, however, it does not indicate that an individual is capable of unlimited process improvement – just that they have completed the necessary requirements from the company granting the certification</a:t>
            </a:r>
            <a:endParaRPr lang="en-US" dirty="0"/>
          </a:p>
        </p:txBody>
      </p:sp>
    </p:spTree>
    <p:extLst>
      <p:ext uri="{BB962C8B-B14F-4D97-AF65-F5344CB8AC3E}">
        <p14:creationId xmlns:p14="http://schemas.microsoft.com/office/powerpoint/2010/main" val="3258959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900"/>
                                        <p:tgtEl>
                                          <p:spTgt spid="3"/>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12"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Why we are need certificates?</a:t>
            </a:r>
            <a:endParaRPr lang="en-US" sz="5400" dirty="0">
              <a:latin typeface="Segoe UI Light" pitchFamily="34" charset="0"/>
            </a:endParaRPr>
          </a:p>
        </p:txBody>
      </p:sp>
    </p:spTree>
    <p:extLst>
      <p:ext uri="{BB962C8B-B14F-4D97-AF65-F5344CB8AC3E}">
        <p14:creationId xmlns:p14="http://schemas.microsoft.com/office/powerpoint/2010/main" val="141338283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8337" y="841968"/>
            <a:ext cx="11650488" cy="845806"/>
          </a:xfrm>
        </p:spPr>
        <p:txBody>
          <a:bodyPr/>
          <a:lstStyle/>
          <a:p>
            <a:pPr algn="ctr" defTabSz="914035">
              <a:defRPr/>
            </a:pPr>
            <a:r>
              <a:rPr lang="en-US" sz="4800" dirty="0" smtClean="0"/>
              <a:t>Display proficiency </a:t>
            </a:r>
            <a:r>
              <a:rPr lang="en-US" sz="4800" dirty="0"/>
              <a:t>in the subject matter</a:t>
            </a:r>
          </a:p>
        </p:txBody>
      </p:sp>
      <p:sp>
        <p:nvSpPr>
          <p:cNvPr id="3" name="TextBox 2"/>
          <p:cNvSpPr txBox="1"/>
          <p:nvPr/>
        </p:nvSpPr>
        <p:spPr>
          <a:xfrm>
            <a:off x="4417740" y="1740076"/>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4" name="TextBox 3"/>
          <p:cNvSpPr txBox="1"/>
          <p:nvPr/>
        </p:nvSpPr>
        <p:spPr>
          <a:xfrm>
            <a:off x="1587985" y="2786139"/>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desirability by employers</a:t>
            </a:r>
            <a:endParaRPr lang="en-US" sz="2000" dirty="0">
              <a:gradFill>
                <a:gsLst>
                  <a:gs pos="2917">
                    <a:schemeClr val="tx1"/>
                  </a:gs>
                  <a:gs pos="30000">
                    <a:schemeClr val="tx1"/>
                  </a:gs>
                </a:gsLst>
                <a:lin ang="5400000" scaled="0"/>
              </a:gradFill>
            </a:endParaRPr>
          </a:p>
        </p:txBody>
      </p:sp>
      <p:sp>
        <p:nvSpPr>
          <p:cNvPr id="5" name="TextBox 4"/>
          <p:cNvSpPr txBox="1"/>
          <p:nvPr/>
        </p:nvSpPr>
        <p:spPr>
          <a:xfrm>
            <a:off x="4417739" y="3834813"/>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7" name="TextBox 6"/>
          <p:cNvSpPr txBox="1"/>
          <p:nvPr/>
        </p:nvSpPr>
        <p:spPr>
          <a:xfrm>
            <a:off x="1380950" y="5036308"/>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your salary</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6075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How to get Six sigma certificates?</a:t>
            </a:r>
            <a:endParaRPr lang="en-US" sz="5400" dirty="0">
              <a:latin typeface="Segoe UI Light" pitchFamily="34" charset="0"/>
            </a:endParaRPr>
          </a:p>
        </p:txBody>
      </p:sp>
    </p:spTree>
    <p:extLst>
      <p:ext uri="{BB962C8B-B14F-4D97-AF65-F5344CB8AC3E}">
        <p14:creationId xmlns:p14="http://schemas.microsoft.com/office/powerpoint/2010/main" val="7214619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47" y="132959"/>
            <a:ext cx="7348904" cy="1011250"/>
            <a:chOff x="406294" y="914400"/>
            <a:chExt cx="11579384" cy="1011250"/>
          </a:xfrm>
        </p:grpSpPr>
        <p:sp>
          <p:nvSpPr>
            <p:cNvPr id="3" name="TextBox 2"/>
            <p:cNvSpPr txBox="1"/>
            <p:nvPr/>
          </p:nvSpPr>
          <p:spPr>
            <a:xfrm>
              <a:off x="507869" y="930166"/>
              <a:ext cx="11087004" cy="707886"/>
            </a:xfrm>
            <a:prstGeom prst="rect">
              <a:avLst/>
            </a:prstGeom>
            <a:noFill/>
          </p:spPr>
          <p:txBody>
            <a:bodyPr wrap="none" rtlCol="0">
              <a:spAutoFit/>
            </a:bodyPr>
            <a:lstStyle/>
            <a:p>
              <a:r>
                <a:rPr lang="en-US" sz="2000" b="1" dirty="0" smtClean="0">
                  <a:solidFill>
                    <a:srgbClr val="FFFFFF"/>
                  </a:solidFill>
                </a:rPr>
                <a:t>Step 1:</a:t>
              </a:r>
            </a:p>
            <a:p>
              <a:r>
                <a:rPr lang="en-US" sz="2000" dirty="0" smtClean="0">
                  <a:solidFill>
                    <a:srgbClr val="FFFFFF"/>
                  </a:solidFill>
                </a:rPr>
                <a:t>Determine which level of Six Sigma certification you are seek</a:t>
              </a:r>
            </a:p>
          </p:txBody>
        </p:sp>
        <p:sp>
          <p:nvSpPr>
            <p:cNvPr id="6" name="Rounded Rectangle 5"/>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9" name="Group 8"/>
          <p:cNvGrpSpPr/>
          <p:nvPr/>
        </p:nvGrpSpPr>
        <p:grpSpPr>
          <a:xfrm>
            <a:off x="314647" y="1259784"/>
            <a:ext cx="3491419" cy="1011250"/>
            <a:chOff x="406294" y="914400"/>
            <a:chExt cx="11579384" cy="1011250"/>
          </a:xfrm>
        </p:grpSpPr>
        <p:sp>
          <p:nvSpPr>
            <p:cNvPr id="10" name="TextBox 9"/>
            <p:cNvSpPr txBox="1"/>
            <p:nvPr/>
          </p:nvSpPr>
          <p:spPr>
            <a:xfrm>
              <a:off x="507869" y="930166"/>
              <a:ext cx="10320198" cy="707886"/>
            </a:xfrm>
            <a:prstGeom prst="rect">
              <a:avLst/>
            </a:prstGeom>
            <a:noFill/>
          </p:spPr>
          <p:txBody>
            <a:bodyPr wrap="none" rtlCol="0">
              <a:spAutoFit/>
            </a:bodyPr>
            <a:lstStyle/>
            <a:p>
              <a:r>
                <a:rPr lang="en-US" sz="2000" b="1" dirty="0" smtClean="0">
                  <a:solidFill>
                    <a:srgbClr val="FFFFFF"/>
                  </a:solidFill>
                </a:rPr>
                <a:t>Step 2:</a:t>
              </a:r>
            </a:p>
            <a:p>
              <a:r>
                <a:rPr lang="en-US" sz="2000" dirty="0" smtClean="0">
                  <a:solidFill>
                    <a:srgbClr val="FFFFFF"/>
                  </a:solidFill>
                </a:rPr>
                <a:t>Obtain Six Sigma training</a:t>
              </a:r>
            </a:p>
          </p:txBody>
        </p:sp>
        <p:sp>
          <p:nvSpPr>
            <p:cNvPr id="11" name="Rounded Rectangle 10"/>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 name="Group 13"/>
          <p:cNvGrpSpPr/>
          <p:nvPr/>
        </p:nvGrpSpPr>
        <p:grpSpPr>
          <a:xfrm>
            <a:off x="307838" y="2385334"/>
            <a:ext cx="11584046" cy="1011250"/>
            <a:chOff x="406294" y="914400"/>
            <a:chExt cx="38418762" cy="1011250"/>
          </a:xfrm>
        </p:grpSpPr>
        <p:sp>
          <p:nvSpPr>
            <p:cNvPr id="15" name="TextBox 14"/>
            <p:cNvSpPr txBox="1"/>
            <p:nvPr/>
          </p:nvSpPr>
          <p:spPr>
            <a:xfrm>
              <a:off x="507869" y="930166"/>
              <a:ext cx="38317187" cy="707886"/>
            </a:xfrm>
            <a:prstGeom prst="rect">
              <a:avLst/>
            </a:prstGeom>
            <a:noFill/>
          </p:spPr>
          <p:txBody>
            <a:bodyPr wrap="none" rtlCol="0">
              <a:spAutoFit/>
            </a:bodyPr>
            <a:lstStyle/>
            <a:p>
              <a:r>
                <a:rPr lang="en-US" sz="2000" b="1" dirty="0" smtClean="0">
                  <a:solidFill>
                    <a:srgbClr val="FFFFFF"/>
                  </a:solidFill>
                </a:rPr>
                <a:t>Step 3:</a:t>
              </a:r>
            </a:p>
            <a:p>
              <a:r>
                <a:rPr lang="en-US" sz="2000" dirty="0" smtClean="0">
                  <a:solidFill>
                    <a:srgbClr val="FFFFFF"/>
                  </a:solidFill>
                </a:rPr>
                <a:t>Complete one or more successful Six Sigma projects using the information &amp; skills you have learned</a:t>
              </a:r>
            </a:p>
          </p:txBody>
        </p:sp>
        <p:sp>
          <p:nvSpPr>
            <p:cNvPr id="16" name="Rounded Rectangle 15"/>
            <p:cNvSpPr/>
            <p:nvPr/>
          </p:nvSpPr>
          <p:spPr>
            <a:xfrm>
              <a:off x="406294" y="914400"/>
              <a:ext cx="38418762"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307838" y="3528173"/>
            <a:ext cx="6432490" cy="1011250"/>
            <a:chOff x="406294" y="914400"/>
            <a:chExt cx="11579384" cy="1011250"/>
          </a:xfrm>
        </p:grpSpPr>
        <p:sp>
          <p:nvSpPr>
            <p:cNvPr id="19" name="TextBox 18"/>
            <p:cNvSpPr txBox="1"/>
            <p:nvPr/>
          </p:nvSpPr>
          <p:spPr>
            <a:xfrm>
              <a:off x="507869" y="930166"/>
              <a:ext cx="10033851" cy="707886"/>
            </a:xfrm>
            <a:prstGeom prst="rect">
              <a:avLst/>
            </a:prstGeom>
            <a:noFill/>
          </p:spPr>
          <p:txBody>
            <a:bodyPr wrap="none" rtlCol="0">
              <a:spAutoFit/>
            </a:bodyPr>
            <a:lstStyle/>
            <a:p>
              <a:r>
                <a:rPr lang="en-US" sz="2000" b="1" dirty="0" smtClean="0">
                  <a:solidFill>
                    <a:srgbClr val="FFFFFF"/>
                  </a:solidFill>
                </a:rPr>
                <a:t>Step 4:</a:t>
              </a:r>
            </a:p>
            <a:p>
              <a:r>
                <a:rPr lang="en-US" sz="2000" dirty="0" smtClean="0">
                  <a:solidFill>
                    <a:srgbClr val="FFFFFF"/>
                  </a:solidFill>
                </a:rPr>
                <a:t>Select a certifying agency and submit your application</a:t>
              </a:r>
            </a:p>
          </p:txBody>
        </p:sp>
        <p:sp>
          <p:nvSpPr>
            <p:cNvPr id="20" name="Rounded Rectangle 1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5" name="Group 24"/>
          <p:cNvGrpSpPr/>
          <p:nvPr/>
        </p:nvGrpSpPr>
        <p:grpSpPr>
          <a:xfrm>
            <a:off x="307838" y="4627990"/>
            <a:ext cx="4101852" cy="1011250"/>
            <a:chOff x="406294" y="914400"/>
            <a:chExt cx="11579384" cy="1011250"/>
          </a:xfrm>
        </p:grpSpPr>
        <p:sp>
          <p:nvSpPr>
            <p:cNvPr id="26" name="TextBox 25"/>
            <p:cNvSpPr txBox="1"/>
            <p:nvPr/>
          </p:nvSpPr>
          <p:spPr>
            <a:xfrm>
              <a:off x="507869" y="930166"/>
              <a:ext cx="6361555" cy="707886"/>
            </a:xfrm>
            <a:prstGeom prst="rect">
              <a:avLst/>
            </a:prstGeom>
            <a:noFill/>
          </p:spPr>
          <p:txBody>
            <a:bodyPr wrap="none" rtlCol="0">
              <a:spAutoFit/>
            </a:bodyPr>
            <a:lstStyle/>
            <a:p>
              <a:r>
                <a:rPr lang="en-US" sz="2000" b="1" dirty="0" smtClean="0">
                  <a:solidFill>
                    <a:srgbClr val="FFFFFF"/>
                  </a:solidFill>
                </a:rPr>
                <a:t>Step 5:</a:t>
              </a:r>
            </a:p>
            <a:p>
              <a:r>
                <a:rPr lang="en-US" sz="2000" dirty="0" smtClean="0">
                  <a:solidFill>
                    <a:srgbClr val="FFFFFF"/>
                  </a:solidFill>
                </a:rPr>
                <a:t>Take the certification examination</a:t>
              </a:r>
            </a:p>
          </p:txBody>
        </p:sp>
        <p:sp>
          <p:nvSpPr>
            <p:cNvPr id="27" name="Rounded Rectangle 26"/>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8" name="Group 27"/>
          <p:cNvGrpSpPr/>
          <p:nvPr/>
        </p:nvGrpSpPr>
        <p:grpSpPr>
          <a:xfrm>
            <a:off x="338465" y="5734490"/>
            <a:ext cx="5861180" cy="1011250"/>
            <a:chOff x="406294" y="914400"/>
            <a:chExt cx="11579384" cy="1011250"/>
          </a:xfrm>
        </p:grpSpPr>
        <p:sp>
          <p:nvSpPr>
            <p:cNvPr id="29" name="TextBox 28"/>
            <p:cNvSpPr txBox="1"/>
            <p:nvPr/>
          </p:nvSpPr>
          <p:spPr>
            <a:xfrm>
              <a:off x="507869" y="930166"/>
              <a:ext cx="9133660" cy="707886"/>
            </a:xfrm>
            <a:prstGeom prst="rect">
              <a:avLst/>
            </a:prstGeom>
            <a:noFill/>
          </p:spPr>
          <p:txBody>
            <a:bodyPr wrap="none" rtlCol="0">
              <a:spAutoFit/>
            </a:bodyPr>
            <a:lstStyle/>
            <a:p>
              <a:r>
                <a:rPr lang="en-US" sz="2000" b="1" dirty="0" smtClean="0">
                  <a:solidFill>
                    <a:srgbClr val="FFFFFF"/>
                  </a:solidFill>
                </a:rPr>
                <a:t>Step 6:</a:t>
              </a:r>
            </a:p>
            <a:p>
              <a:r>
                <a:rPr lang="en-US" sz="2000" dirty="0" smtClean="0">
                  <a:solidFill>
                    <a:srgbClr val="FFFFFF"/>
                  </a:solidFill>
                </a:rPr>
                <a:t>Submit proof of your successful complete project</a:t>
              </a:r>
            </a:p>
          </p:txBody>
        </p:sp>
        <p:sp>
          <p:nvSpPr>
            <p:cNvPr id="30" name="Rounded Rectangle 2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3" name="Oval Callout 32"/>
          <p:cNvSpPr/>
          <p:nvPr/>
        </p:nvSpPr>
        <p:spPr bwMode="auto">
          <a:xfrm>
            <a:off x="3399252" y="431598"/>
            <a:ext cx="4506497" cy="1336295"/>
          </a:xfrm>
          <a:prstGeom prst="wedgeEllipseCallout">
            <a:avLst>
              <a:gd name="adj1" fmla="val -43456"/>
              <a:gd name="adj2" fmla="val 55738"/>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www.sgs.vn</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www.leansigma.com</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www.sixsigmaonline.org</a:t>
            </a:r>
          </a:p>
        </p:txBody>
      </p:sp>
    </p:spTree>
    <p:extLst>
      <p:ext uri="{BB962C8B-B14F-4D97-AF65-F5344CB8AC3E}">
        <p14:creationId xmlns:p14="http://schemas.microsoft.com/office/powerpoint/2010/main" val="4120662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t>Intro 6 sigma certification levels requirement</a:t>
            </a:r>
            <a:endParaRPr lang="en-US" sz="6600" dirty="0"/>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SSO_Brochure.pptx</a:t>
            </a:r>
            <a:endParaRPr lang="vi-VN" dirty="0" smtClean="0"/>
          </a:p>
        </p:txBody>
      </p:sp>
    </p:spTree>
    <p:extLst>
      <p:ext uri="{BB962C8B-B14F-4D97-AF65-F5344CB8AC3E}">
        <p14:creationId xmlns:p14="http://schemas.microsoft.com/office/powerpoint/2010/main" val="34746989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94531" y="1189684"/>
            <a:ext cx="9881299" cy="2916490"/>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altLang="zh-TW" sz="2000" b="1">
                <a:solidFill>
                  <a:schemeClr val="tx1"/>
                </a:solidFill>
              </a:rPr>
              <a:t>Six </a:t>
            </a:r>
            <a:r>
              <a:rPr lang="en-US" altLang="zh-TW" sz="2000" b="1" smtClean="0">
                <a:solidFill>
                  <a:schemeClr val="tx1"/>
                </a:solidFill>
              </a:rPr>
              <a:t>Sigma - </a:t>
            </a:r>
            <a:r>
              <a:rPr lang="en-US" altLang="zh-TW" sz="2000" smtClean="0">
                <a:solidFill>
                  <a:schemeClr val="tx1"/>
                </a:solidFill>
              </a:rPr>
              <a:t>Remove </a:t>
            </a:r>
            <a:r>
              <a:rPr lang="en-US" altLang="zh-TW" sz="2000" dirty="0">
                <a:solidFill>
                  <a:schemeClr val="tx1"/>
                </a:solidFill>
              </a:rPr>
              <a:t>defects, minimize variance</a:t>
            </a:r>
          </a:p>
          <a:p>
            <a:pPr marL="0" indent="0">
              <a:lnSpc>
                <a:spcPct val="200000"/>
              </a:lnSpc>
              <a:buNone/>
            </a:pPr>
            <a:r>
              <a:rPr lang="en-US" altLang="zh-TW" sz="2000" b="1" dirty="0">
                <a:solidFill>
                  <a:schemeClr val="tx1"/>
                </a:solidFill>
              </a:rPr>
              <a:t>Lean</a:t>
            </a:r>
            <a:r>
              <a:rPr lang="en-US" altLang="zh-TW" sz="2000" dirty="0">
                <a:solidFill>
                  <a:schemeClr val="tx1"/>
                </a:solidFill>
              </a:rPr>
              <a:t> (Lean Development, </a:t>
            </a:r>
            <a:r>
              <a:rPr lang="en-US" altLang="zh-TW" sz="2000">
                <a:solidFill>
                  <a:schemeClr val="tx1"/>
                </a:solidFill>
              </a:rPr>
              <a:t>Manufacturing</a:t>
            </a:r>
            <a:r>
              <a:rPr lang="en-US" altLang="zh-TW" sz="2000" smtClean="0">
                <a:solidFill>
                  <a:schemeClr val="tx1"/>
                </a:solidFill>
              </a:rPr>
              <a:t>) - </a:t>
            </a:r>
            <a:r>
              <a:rPr lang="en-US" altLang="zh-TW" sz="2000" dirty="0">
                <a:solidFill>
                  <a:schemeClr val="tx1"/>
                </a:solidFill>
              </a:rPr>
              <a:t>Remove waste, shorten the flow</a:t>
            </a:r>
          </a:p>
          <a:p>
            <a:pPr marL="0" indent="0">
              <a:lnSpc>
                <a:spcPct val="200000"/>
              </a:lnSpc>
              <a:buNone/>
            </a:pPr>
            <a:r>
              <a:rPr lang="en-US" altLang="zh-TW" sz="2000" b="1" dirty="0">
                <a:solidFill>
                  <a:schemeClr val="tx1"/>
                </a:solidFill>
              </a:rPr>
              <a:t>TOC</a:t>
            </a:r>
            <a:r>
              <a:rPr lang="en-US" altLang="zh-TW" sz="2000" dirty="0">
                <a:solidFill>
                  <a:schemeClr val="tx1"/>
                </a:solidFill>
              </a:rPr>
              <a:t> (Theory </a:t>
            </a:r>
            <a:r>
              <a:rPr lang="en-US" altLang="zh-TW" sz="2000">
                <a:solidFill>
                  <a:schemeClr val="tx1"/>
                </a:solidFill>
              </a:rPr>
              <a:t>of </a:t>
            </a:r>
            <a:r>
              <a:rPr lang="en-US" altLang="zh-TW" sz="2000" smtClean="0">
                <a:solidFill>
                  <a:schemeClr val="tx1"/>
                </a:solidFill>
              </a:rPr>
              <a:t>Constraints) - Remove </a:t>
            </a:r>
            <a:r>
              <a:rPr lang="en-US" altLang="zh-TW" sz="2000" dirty="0">
                <a:solidFill>
                  <a:schemeClr val="tx1"/>
                </a:solidFill>
              </a:rPr>
              <a:t>and manage constraints</a:t>
            </a:r>
          </a:p>
          <a:p>
            <a:pPr marL="0" indent="0">
              <a:lnSpc>
                <a:spcPct val="200000"/>
              </a:lnSpc>
              <a:buNone/>
            </a:pPr>
            <a:r>
              <a:rPr lang="en-US" altLang="zh-TW" sz="2000" b="1" dirty="0">
                <a:solidFill>
                  <a:schemeClr val="tx1"/>
                </a:solidFill>
              </a:rPr>
              <a:t>TQM</a:t>
            </a:r>
            <a:r>
              <a:rPr lang="en-US" altLang="zh-TW" sz="2000" dirty="0">
                <a:solidFill>
                  <a:schemeClr val="tx1"/>
                </a:solidFill>
              </a:rPr>
              <a:t> (Total </a:t>
            </a:r>
            <a:r>
              <a:rPr lang="en-US" altLang="zh-TW" sz="2000">
                <a:solidFill>
                  <a:schemeClr val="tx1"/>
                </a:solidFill>
              </a:rPr>
              <a:t>Quality </a:t>
            </a:r>
            <a:r>
              <a:rPr lang="en-US" altLang="zh-TW" sz="2000" smtClean="0">
                <a:solidFill>
                  <a:schemeClr val="tx1"/>
                </a:solidFill>
              </a:rPr>
              <a:t>Management) - Continuous </a:t>
            </a:r>
            <a:r>
              <a:rPr lang="en-US" altLang="zh-TW" sz="2000" dirty="0" smtClean="0">
                <a:solidFill>
                  <a:schemeClr val="tx1"/>
                </a:solidFill>
              </a:rPr>
              <a:t>improvement</a:t>
            </a: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a:solidFill>
                  <a:schemeClr val="tx1"/>
                </a:solidFill>
              </a:rPr>
              <a:t>What About Lean, TOC, TQM</a:t>
            </a:r>
          </a:p>
        </p:txBody>
      </p:sp>
    </p:spTree>
    <p:extLst>
      <p:ext uri="{BB962C8B-B14F-4D97-AF65-F5344CB8AC3E}">
        <p14:creationId xmlns:p14="http://schemas.microsoft.com/office/powerpoint/2010/main" val="334519096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chemeClr val="bg1"/>
                </a:solidFill>
              </a:rPr>
              <a:t>Phu Ta</a:t>
            </a:r>
            <a:endParaRPr lang="vi-VN" dirty="0" smtClean="0">
              <a:solidFill>
                <a:schemeClr val="bg1"/>
              </a:solidFill>
            </a:endParaRP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Differences between 6 sigma and others criteria</a:t>
            </a:r>
            <a:endParaRPr lang="en-US" sz="6000" dirty="0">
              <a:solidFill>
                <a:schemeClr val="bg1"/>
              </a:solidFill>
            </a:endParaRPr>
          </a:p>
        </p:txBody>
      </p:sp>
    </p:spTree>
    <p:extLst>
      <p:ext uri="{BB962C8B-B14F-4D97-AF65-F5344CB8AC3E}">
        <p14:creationId xmlns:p14="http://schemas.microsoft.com/office/powerpoint/2010/main" val="5584797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SIGMA ?</a:t>
            </a:r>
            <a:endParaRPr lang="en-US" b="1" dirty="0"/>
          </a:p>
        </p:txBody>
      </p:sp>
      <p:sp>
        <p:nvSpPr>
          <p:cNvPr id="3" name="Content Placeholder 2"/>
          <p:cNvSpPr>
            <a:spLocks noGrp="1"/>
          </p:cNvSpPr>
          <p:nvPr>
            <p:ph idx="1"/>
          </p:nvPr>
        </p:nvSpPr>
        <p:spPr>
          <a:xfrm>
            <a:off x="519113" y="1202267"/>
            <a:ext cx="11149013" cy="5689311"/>
          </a:xfrm>
        </p:spPr>
        <p:txBody>
          <a:bodyPr/>
          <a:lstStyle/>
          <a:p>
            <a:pPr>
              <a:lnSpc>
                <a:spcPct val="150000"/>
              </a:lnSpc>
            </a:pPr>
            <a:r>
              <a:rPr lang="en-US" sz="2400" dirty="0" smtClean="0">
                <a:solidFill>
                  <a:schemeClr val="tx1"/>
                </a:solidFill>
              </a:rPr>
              <a:t>A  </a:t>
            </a:r>
            <a:r>
              <a:rPr lang="en-US" sz="2400" dirty="0">
                <a:solidFill>
                  <a:schemeClr val="tx1"/>
                </a:solidFill>
              </a:rPr>
              <a:t>term (Greek)  used  in  statistics  to  represent</a:t>
            </a:r>
            <a:br>
              <a:rPr lang="en-US" sz="2400" dirty="0">
                <a:solidFill>
                  <a:schemeClr val="tx1"/>
                </a:solidFill>
              </a:rPr>
            </a:br>
            <a:r>
              <a:rPr lang="en-US" sz="2400" dirty="0" smtClean="0">
                <a:solidFill>
                  <a:schemeClr val="tx1"/>
                </a:solidFill>
              </a:rPr>
              <a:t>standard </a:t>
            </a:r>
            <a:r>
              <a:rPr lang="en-US" sz="2400" dirty="0">
                <a:solidFill>
                  <a:schemeClr val="tx1"/>
                </a:solidFill>
              </a:rPr>
              <a:t>deviation from mean value, an indicator of the degree of variation in a set of a process</a:t>
            </a:r>
            <a:r>
              <a:rPr lang="en-US" sz="2400" dirty="0" smtClean="0">
                <a:solidFill>
                  <a:schemeClr val="tx1"/>
                </a:solidFill>
              </a:rPr>
              <a:t>.</a:t>
            </a:r>
            <a:endParaRPr lang="en-US" sz="2400" dirty="0">
              <a:solidFill>
                <a:schemeClr val="tx1"/>
              </a:solidFill>
            </a:endParaRPr>
          </a:p>
          <a:p>
            <a:pPr lvl="0"/>
            <a:r>
              <a:rPr lang="vi-VN" sz="2400" dirty="0"/>
              <a:t>We think about Six Sigma at three different levels:</a:t>
            </a:r>
            <a:endParaRPr lang="en-US" sz="2400" dirty="0"/>
          </a:p>
          <a:p>
            <a:pPr lvl="1"/>
            <a:r>
              <a:rPr lang="vi-VN" sz="2400" dirty="0"/>
              <a:t>As a metric</a:t>
            </a:r>
            <a:endParaRPr lang="en-US" sz="2400" dirty="0"/>
          </a:p>
          <a:p>
            <a:pPr lvl="1"/>
            <a:r>
              <a:rPr lang="vi-VN" sz="2400" dirty="0"/>
              <a:t>As a methodology</a:t>
            </a:r>
            <a:endParaRPr lang="en-US" sz="2400" dirty="0"/>
          </a:p>
          <a:p>
            <a:pPr lvl="1"/>
            <a:r>
              <a:rPr lang="vi-VN" sz="2400" dirty="0"/>
              <a:t>As a management system</a:t>
            </a:r>
            <a:endParaRPr lang="en-US" sz="2400" dirty="0"/>
          </a:p>
          <a:p>
            <a:pPr>
              <a:lnSpc>
                <a:spcPct val="150000"/>
              </a:lnSpc>
              <a:buNone/>
            </a:pPr>
            <a:r>
              <a:rPr lang="vi-VN" sz="2400" dirty="0"/>
              <a:t>Six Sigma is lots of different things because it had different meanings over time, and also because it is now interpreted in increasingly different ways.</a:t>
            </a:r>
            <a:endParaRPr lang="en-US" sz="2400" dirty="0">
              <a:solidFill>
                <a:schemeClr val="tx1"/>
              </a:solidFill>
            </a:endParaRPr>
          </a:p>
          <a:p>
            <a:pPr marL="0" indent="0">
              <a:lnSpc>
                <a:spcPct val="150000"/>
              </a:lnSpc>
              <a:buNone/>
            </a:pPr>
            <a:endParaRPr lang="en-US" sz="2400" dirty="0">
              <a:solidFill>
                <a:schemeClr val="tx1"/>
              </a:solidFill>
            </a:endParaRPr>
          </a:p>
          <a:p>
            <a:endParaRPr lang="en-US" sz="2400" dirty="0"/>
          </a:p>
        </p:txBody>
      </p:sp>
    </p:spTree>
    <p:extLst>
      <p:ext uri="{BB962C8B-B14F-4D97-AF65-F5344CB8AC3E}">
        <p14:creationId xmlns:p14="http://schemas.microsoft.com/office/powerpoint/2010/main" val="56989689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4938280"/>
              </p:ext>
            </p:extLst>
          </p:nvPr>
        </p:nvGraphicFramePr>
        <p:xfrm>
          <a:off x="249857" y="500847"/>
          <a:ext cx="11672167" cy="5776316"/>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644201">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Type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Standard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Method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Goal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framework for implement software product: software development, integration, development and maintenance</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framework for  enterprise supply IT service: service management/ operations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COBIT is a framework help enterprise can achieve IT governance</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Standard for provide systems and processes for effective quality management in businesses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Improving process: reduce/remove defects, increase cost poor quality</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to</a:t>
                      </a:r>
                      <a:r>
                        <a:rPr lang="en-US" sz="1600" b="0" baseline="0" dirty="0" smtClean="0">
                          <a:solidFill>
                            <a:schemeClr val="tx1"/>
                          </a:solidFill>
                        </a:rPr>
                        <a:t> apply</a:t>
                      </a: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a lot of best practice of CMMI.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has 3 kinds for use ITIL:</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1: use ITIL for our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2: Supply ITIL for external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3: Employing external organization for supply ITIL for them</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company/ organization will use more Control Objectives, are “guidance,” in that they describe what should be accomplished.</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more documents of ISO to apply for their goal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Uses a set of quality management methods, including statistical methods, and creates a special infrastructure of people within the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
        <p:nvSpPr>
          <p:cNvPr id="14" name="Rectangle 13"/>
          <p:cNvSpPr/>
          <p:nvPr/>
        </p:nvSpPr>
        <p:spPr>
          <a:xfrm>
            <a:off x="11155883" y="6382267"/>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24316917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43406080"/>
              </p:ext>
            </p:extLst>
          </p:nvPr>
        </p:nvGraphicFramePr>
        <p:xfrm>
          <a:off x="249857" y="500847"/>
          <a:ext cx="11672167" cy="6191105"/>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Certificate</a:t>
                      </a:r>
                      <a:endParaRPr lang="en-US" sz="1600" b="0" kern="1200" dirty="0" smtClean="0">
                        <a:solidFill>
                          <a:schemeClr val="tx1"/>
                        </a:solidFill>
                        <a:effectLst/>
                        <a:latin typeface="+mn-lt"/>
                        <a:ea typeface="+mn-ea"/>
                        <a:cs typeface="+mn-cs"/>
                      </a:endParaRPr>
                    </a:p>
                    <a:p>
                      <a:pPr marL="0" marR="0" lvl="1" indent="0" algn="l" defTabSz="914363"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Assessors and organizations will assess CMMI in the company/ organization.</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Foundation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Intermediate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Expert Certificate</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ITIL Master Certificate</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Individual practitioners will deploy and assess it: They will pass the annual test of ITIL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Organization, that was being authorized, will assess document.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Master 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Green Belt</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Yellow Belt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it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two type for achieve CMMI:</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First is Stage: if you want pass level of CMMI, you will pass more key Process Aria (Ex: pass level 2: 7 KPAs, level 3: 11KPAs)</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Second is continuous: You can choose one of more KPA and you pass it. You will be achieved the KPA in this level.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ITIL has three kind service: </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1: Service Strategy</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2: Service Design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3: Service Transaction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4: Continuous service improvement.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5 levels to asses’ process: Non-existent, Initial, Repeatable, Defined, Managed and Optimized.</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 use 5 phase :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Identify Need</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Envision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Plan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Implement solution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Operationalize Solution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Use the document of ISO. That is the rule of organization to do right. When you complete all documents (you was successes all rule) and all that is review of ISO organization. You have ISO for your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Six levels in Six-Sigma: one Sigma, Two Sigma, Three Sigma, Four Sigma, Five Sigma, Six Sigma.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Use DMAIC model</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Look at the number of defect, organization will know their level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Tree>
    <p:extLst>
      <p:ext uri="{BB962C8B-B14F-4D97-AF65-F5344CB8AC3E}">
        <p14:creationId xmlns:p14="http://schemas.microsoft.com/office/powerpoint/2010/main" val="6658950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SIX SIGMA?</a:t>
            </a:r>
          </a:p>
        </p:txBody>
      </p:sp>
      <p:sp>
        <p:nvSpPr>
          <p:cNvPr id="3" name="Content Placeholder 2"/>
          <p:cNvSpPr>
            <a:spLocks noGrp="1"/>
          </p:cNvSpPr>
          <p:nvPr>
            <p:ph idx="1"/>
          </p:nvPr>
        </p:nvSpPr>
        <p:spPr>
          <a:xfrm>
            <a:off x="596833" y="1098088"/>
            <a:ext cx="11149013" cy="5360378"/>
          </a:xfrm>
        </p:spPr>
        <p:txBody>
          <a:bodyPr/>
          <a:lstStyle/>
          <a:p>
            <a:pPr lvl="0">
              <a:lnSpc>
                <a:spcPct val="150000"/>
              </a:lnSpc>
            </a:pPr>
            <a:r>
              <a:rPr lang="vi-VN" sz="2400" dirty="0"/>
              <a:t>Six Sigma revolves around a few key concepts:</a:t>
            </a:r>
            <a:endParaRPr lang="en-US" sz="2400" dirty="0"/>
          </a:p>
          <a:p>
            <a:pPr lvl="1">
              <a:lnSpc>
                <a:spcPct val="150000"/>
              </a:lnSpc>
            </a:pPr>
            <a:r>
              <a:rPr lang="vi-VN" sz="2400" dirty="0"/>
              <a:t>Critical to Quality: Attributes most important to the customer</a:t>
            </a:r>
            <a:endParaRPr lang="en-US" sz="2400" dirty="0"/>
          </a:p>
          <a:p>
            <a:pPr lvl="1">
              <a:lnSpc>
                <a:spcPct val="150000"/>
              </a:lnSpc>
            </a:pPr>
            <a:r>
              <a:rPr lang="vi-VN" sz="2400" dirty="0"/>
              <a:t>Defect: Failing to deliver what the customer wants</a:t>
            </a:r>
            <a:endParaRPr lang="en-US" sz="2400" dirty="0"/>
          </a:p>
          <a:p>
            <a:pPr lvl="1">
              <a:lnSpc>
                <a:spcPct val="150000"/>
              </a:lnSpc>
            </a:pPr>
            <a:r>
              <a:rPr lang="vi-VN" sz="2400" dirty="0"/>
              <a:t>Process Capability: What your process can deliver</a:t>
            </a:r>
            <a:endParaRPr lang="en-US" sz="2400" dirty="0"/>
          </a:p>
          <a:p>
            <a:pPr lvl="1">
              <a:lnSpc>
                <a:spcPct val="150000"/>
              </a:lnSpc>
            </a:pPr>
            <a:r>
              <a:rPr lang="vi-VN" sz="2400" dirty="0"/>
              <a:t>Variation: What the customer sees and feels</a:t>
            </a:r>
            <a:endParaRPr lang="en-US" sz="2400" dirty="0"/>
          </a:p>
          <a:p>
            <a:pPr lvl="1">
              <a:lnSpc>
                <a:spcPct val="150000"/>
              </a:lnSpc>
            </a:pPr>
            <a:r>
              <a:rPr lang="vi-VN" sz="2400" dirty="0"/>
              <a:t>Stable Operations: Ensuring consistent, predictable processes to improve what the customer sees and feels</a:t>
            </a:r>
            <a:endParaRPr lang="en-US" sz="2400" dirty="0"/>
          </a:p>
          <a:p>
            <a:pPr lvl="1">
              <a:lnSpc>
                <a:spcPct val="150000"/>
              </a:lnSpc>
            </a:pPr>
            <a:r>
              <a:rPr lang="vi-VN" sz="2400" dirty="0"/>
              <a:t>Design for Six Sigma: Designing to meet customer needs and process capability.</a:t>
            </a:r>
            <a:endParaRPr lang="en-US" sz="2400" dirty="0"/>
          </a:p>
        </p:txBody>
      </p:sp>
      <p:sp>
        <p:nvSpPr>
          <p:cNvPr id="4" name="Rectangle 3"/>
          <p:cNvSpPr/>
          <p:nvPr/>
        </p:nvSpPr>
        <p:spPr>
          <a:xfrm>
            <a:off x="10772310" y="608913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4226036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1523603" y="1828800"/>
            <a:ext cx="9141619" cy="12192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762000"/>
            <a:r>
              <a:rPr lang="en-US" sz="2000" dirty="0">
                <a:latin typeface="Arial" charset="0"/>
              </a:rPr>
              <a:t>A </a:t>
            </a:r>
            <a:r>
              <a:rPr lang="en-US" sz="2000" u="sng" dirty="0">
                <a:latin typeface="Arial" charset="0"/>
              </a:rPr>
              <a:t>scientific</a:t>
            </a:r>
            <a:r>
              <a:rPr lang="en-US" sz="2000" dirty="0">
                <a:latin typeface="Arial" charset="0"/>
              </a:rPr>
              <a:t> and </a:t>
            </a:r>
            <a:r>
              <a:rPr lang="en-US" sz="2000" u="sng" dirty="0">
                <a:latin typeface="Arial" charset="0"/>
              </a:rPr>
              <a:t>practical</a:t>
            </a:r>
            <a:r>
              <a:rPr lang="en-US" sz="2000" dirty="0">
                <a:latin typeface="Arial" charset="0"/>
              </a:rPr>
              <a:t> method to achieve improvements in a company</a:t>
            </a:r>
          </a:p>
        </p:txBody>
      </p:sp>
      <p:sp>
        <p:nvSpPr>
          <p:cNvPr id="212995" name="Rectangle 3"/>
          <p:cNvSpPr>
            <a:spLocks noChangeArrowheads="1"/>
          </p:cNvSpPr>
          <p:nvPr/>
        </p:nvSpPr>
        <p:spPr bwMode="auto">
          <a:xfrm>
            <a:off x="3148780" y="3657600"/>
            <a:ext cx="5992839" cy="2438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2000"/>
            <a:r>
              <a:rPr lang="en-US" sz="2000" u="sng" dirty="0">
                <a:latin typeface="Arial" charset="0"/>
              </a:rPr>
              <a:t>Scientific</a:t>
            </a:r>
            <a:r>
              <a:rPr lang="en-US" sz="2000" dirty="0">
                <a:latin typeface="Arial" charset="0"/>
              </a:rPr>
              <a:t>:</a:t>
            </a:r>
          </a:p>
          <a:p>
            <a:pPr defTabSz="762000">
              <a:buFontTx/>
              <a:buChar char="•"/>
            </a:pPr>
            <a:r>
              <a:rPr lang="en-US" sz="2000" dirty="0">
                <a:latin typeface="Arial" charset="0"/>
              </a:rPr>
              <a:t> Structured approach.</a:t>
            </a:r>
          </a:p>
          <a:p>
            <a:pPr defTabSz="762000">
              <a:buFontTx/>
              <a:buChar char="•"/>
            </a:pPr>
            <a:r>
              <a:rPr lang="en-US" sz="2000" dirty="0">
                <a:latin typeface="Arial" charset="0"/>
              </a:rPr>
              <a:t> Assuming quantitative data.</a:t>
            </a:r>
          </a:p>
          <a:p>
            <a:pPr defTabSz="762000">
              <a:buFontTx/>
              <a:buChar char="•"/>
            </a:pPr>
            <a:endParaRPr lang="en-US" sz="2000" dirty="0">
              <a:latin typeface="Arial" charset="0"/>
            </a:endParaRPr>
          </a:p>
          <a:p>
            <a:pPr defTabSz="762000"/>
            <a:r>
              <a:rPr lang="en-US" sz="2000" u="sng" dirty="0">
                <a:latin typeface="Arial" charset="0"/>
              </a:rPr>
              <a:t>Practical</a:t>
            </a:r>
            <a:r>
              <a:rPr lang="en-US" sz="2000" dirty="0">
                <a:latin typeface="Arial" charset="0"/>
              </a:rPr>
              <a:t>:</a:t>
            </a:r>
          </a:p>
          <a:p>
            <a:pPr defTabSz="762000">
              <a:buFontTx/>
              <a:buChar char="•"/>
            </a:pPr>
            <a:r>
              <a:rPr lang="en-US" sz="2000" dirty="0">
                <a:latin typeface="Arial" charset="0"/>
              </a:rPr>
              <a:t> Emphasis on financial result.</a:t>
            </a:r>
          </a:p>
          <a:p>
            <a:pPr defTabSz="762000">
              <a:buFontTx/>
              <a:buChar char="•"/>
            </a:pPr>
            <a:r>
              <a:rPr lang="en-US" sz="2000" dirty="0">
                <a:latin typeface="Arial" charset="0"/>
              </a:rPr>
              <a:t> Start with the voice of the customer.</a:t>
            </a:r>
          </a:p>
        </p:txBody>
      </p:sp>
      <p:sp>
        <p:nvSpPr>
          <p:cNvPr id="212996" name="AutoShape 4"/>
          <p:cNvSpPr>
            <a:spLocks noChangeArrowheads="1"/>
          </p:cNvSpPr>
          <p:nvPr/>
        </p:nvSpPr>
        <p:spPr bwMode="auto">
          <a:xfrm>
            <a:off x="9040045" y="3886200"/>
            <a:ext cx="2234618" cy="838200"/>
          </a:xfrm>
          <a:prstGeom prst="wedgeEllipseCallout">
            <a:avLst>
              <a:gd name="adj1" fmla="val -108713"/>
              <a:gd name="adj2" fmla="val 19130"/>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data”</a:t>
            </a:r>
          </a:p>
        </p:txBody>
      </p:sp>
      <p:sp>
        <p:nvSpPr>
          <p:cNvPr id="212997" name="AutoShape 5"/>
          <p:cNvSpPr>
            <a:spLocks noChangeArrowheads="1"/>
          </p:cNvSpPr>
          <p:nvPr/>
        </p:nvSpPr>
        <p:spPr bwMode="auto">
          <a:xfrm flipH="1">
            <a:off x="327998" y="4559300"/>
            <a:ext cx="2539339" cy="838200"/>
          </a:xfrm>
          <a:prstGeom prst="wedgeEllipseCallout">
            <a:avLst>
              <a:gd name="adj1" fmla="val -61417"/>
              <a:gd name="adj2" fmla="val 47347"/>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money”</a:t>
            </a:r>
          </a:p>
        </p:txBody>
      </p:sp>
      <p:sp>
        <p:nvSpPr>
          <p:cNvPr id="212998" name="Text Box 6"/>
          <p:cNvSpPr txBox="1">
            <a:spLocks noChangeArrowheads="1"/>
          </p:cNvSpPr>
          <p:nvPr/>
        </p:nvSpPr>
        <p:spPr bwMode="auto">
          <a:xfrm>
            <a:off x="4723237" y="380993"/>
            <a:ext cx="2262158" cy="6463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eaLnBrk="0" fontAlgn="base" hangingPunct="0">
              <a:spcBef>
                <a:spcPct val="0"/>
              </a:spcBef>
              <a:spcAft>
                <a:spcPct val="0"/>
              </a:spcAft>
              <a:defRPr sz="2400">
                <a:solidFill>
                  <a:schemeClr val="tx1"/>
                </a:solidFill>
                <a:latin typeface="Times New Roman" charset="0"/>
              </a:defRPr>
            </a:lvl6pPr>
            <a:lvl7pPr marL="3200400" defTabSz="762000" eaLnBrk="0" fontAlgn="base" hangingPunct="0">
              <a:spcBef>
                <a:spcPct val="0"/>
              </a:spcBef>
              <a:spcAft>
                <a:spcPct val="0"/>
              </a:spcAft>
              <a:defRPr sz="2400">
                <a:solidFill>
                  <a:schemeClr val="tx1"/>
                </a:solidFill>
                <a:latin typeface="Times New Roman" charset="0"/>
              </a:defRPr>
            </a:lvl7pPr>
            <a:lvl8pPr marL="3657600" defTabSz="762000" eaLnBrk="0" fontAlgn="base" hangingPunct="0">
              <a:spcBef>
                <a:spcPct val="0"/>
              </a:spcBef>
              <a:spcAft>
                <a:spcPct val="0"/>
              </a:spcAft>
              <a:defRPr sz="2400">
                <a:solidFill>
                  <a:schemeClr val="tx1"/>
                </a:solidFill>
                <a:latin typeface="Times New Roman" charset="0"/>
              </a:defRPr>
            </a:lvl8pPr>
            <a:lvl9pPr marL="4114800" defTabSz="762000" eaLnBrk="0" fontAlgn="base" hangingPunct="0">
              <a:spcBef>
                <a:spcPct val="0"/>
              </a:spcBef>
              <a:spcAft>
                <a:spcPct val="0"/>
              </a:spcAft>
              <a:defRPr sz="2400">
                <a:solidFill>
                  <a:schemeClr val="tx1"/>
                </a:solidFill>
                <a:latin typeface="Times New Roman" charset="0"/>
              </a:defRPr>
            </a:lvl9pPr>
          </a:lstStyle>
          <a:p>
            <a:pPr algn="ctr"/>
            <a:r>
              <a:rPr lang="nl-NL" sz="3600" dirty="0">
                <a:latin typeface="Arial" charset="0"/>
              </a:rPr>
              <a:t>Six Sigma</a:t>
            </a:r>
            <a:endParaRPr lang="nl-NL" sz="3200" dirty="0">
              <a:latin typeface="Arial" charset="0"/>
            </a:endParaRPr>
          </a:p>
        </p:txBody>
      </p:sp>
    </p:spTree>
    <p:extLst>
      <p:ext uri="{BB962C8B-B14F-4D97-AF65-F5344CB8AC3E}">
        <p14:creationId xmlns:p14="http://schemas.microsoft.com/office/powerpoint/2010/main" val="287429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fade">
                                      <p:cBhvr>
                                        <p:cTn id="7" dur="500"/>
                                        <p:tgtEl>
                                          <p:spTgt spid="2129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Effect transition="in" filter="fade">
                                      <p:cBhvr>
                                        <p:cTn id="12"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sz="quarter"/>
          </p:nvPr>
        </p:nvSpPr>
        <p:spPr>
          <a:xfrm>
            <a:off x="399256" y="397669"/>
            <a:ext cx="7772400" cy="443198"/>
          </a:xfrm>
        </p:spPr>
        <p:txBody>
          <a:bodyPr/>
          <a:lstStyle/>
          <a:p>
            <a:r>
              <a:rPr lang="en-US" sz="3200" dirty="0">
                <a:solidFill>
                  <a:schemeClr val="tx1"/>
                </a:solidFill>
              </a:rPr>
              <a:t>The Six Sigma Evolutionary Timeline</a:t>
            </a:r>
          </a:p>
        </p:txBody>
      </p:sp>
      <p:pic>
        <p:nvPicPr>
          <p:cNvPr id="51" name="Picture 50"/>
          <p:cNvPicPr/>
          <p:nvPr/>
        </p:nvPicPr>
        <p:blipFill>
          <a:blip r:embed="rId2">
            <a:extLst>
              <a:ext uri="{28A0092B-C50C-407E-A947-70E740481C1C}">
                <a14:useLocalDpi xmlns:a14="http://schemas.microsoft.com/office/drawing/2010/main" val="0"/>
              </a:ext>
            </a:extLst>
          </a:blip>
          <a:srcRect/>
          <a:stretch>
            <a:fillRect/>
          </a:stretch>
        </p:blipFill>
        <p:spPr bwMode="auto">
          <a:xfrm>
            <a:off x="1855183" y="899398"/>
            <a:ext cx="8692613" cy="5739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380361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p:cNvSpPr>
          <p:nvPr/>
        </p:nvSpPr>
        <p:spPr bwMode="auto">
          <a:xfrm>
            <a:off x="72592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Management</a:t>
            </a:r>
            <a:endParaRPr lang="en-US" sz="1600" dirty="0">
              <a:solidFill>
                <a:schemeClr val="tx1"/>
              </a:solidFill>
              <a:latin typeface="+mj-lt"/>
              <a:ea typeface="Segoe UI" pitchFamily="34" charset="0"/>
              <a:cs typeface="Segoe UI" pitchFamily="34" charset="0"/>
            </a:endParaRPr>
          </a:p>
        </p:txBody>
      </p:sp>
      <p:sp>
        <p:nvSpPr>
          <p:cNvPr id="3" name="Image Dummy"/>
          <p:cNvSpPr>
            <a:spLocks/>
          </p:cNvSpPr>
          <p:nvPr/>
        </p:nvSpPr>
        <p:spPr bwMode="auto">
          <a:xfrm>
            <a:off x="72592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 name="Title"/>
          <p:cNvSpPr>
            <a:spLocks/>
          </p:cNvSpPr>
          <p:nvPr/>
        </p:nvSpPr>
        <p:spPr bwMode="auto">
          <a:xfrm>
            <a:off x="2938185"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Service</a:t>
            </a:r>
          </a:p>
        </p:txBody>
      </p:sp>
      <p:sp>
        <p:nvSpPr>
          <p:cNvPr id="5" name="Image Dummy"/>
          <p:cNvSpPr>
            <a:spLocks/>
          </p:cNvSpPr>
          <p:nvPr/>
        </p:nvSpPr>
        <p:spPr bwMode="auto">
          <a:xfrm>
            <a:off x="2938186"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 name="Title"/>
          <p:cNvSpPr>
            <a:spLocks/>
          </p:cNvSpPr>
          <p:nvPr/>
        </p:nvSpPr>
        <p:spPr bwMode="auto">
          <a:xfrm>
            <a:off x="517994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Design</a:t>
            </a:r>
            <a:endParaRPr lang="en-US" sz="1600" dirty="0">
              <a:solidFill>
                <a:schemeClr val="tx1"/>
              </a:solidFill>
              <a:latin typeface="+mj-lt"/>
              <a:ea typeface="Segoe UI" pitchFamily="34" charset="0"/>
              <a:cs typeface="Segoe UI" pitchFamily="34" charset="0"/>
            </a:endParaRPr>
          </a:p>
        </p:txBody>
      </p:sp>
      <p:sp>
        <p:nvSpPr>
          <p:cNvPr id="7" name="Image Dummy"/>
          <p:cNvSpPr>
            <a:spLocks/>
          </p:cNvSpPr>
          <p:nvPr/>
        </p:nvSpPr>
        <p:spPr bwMode="auto">
          <a:xfrm>
            <a:off x="517994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8" name="Title"/>
          <p:cNvSpPr>
            <a:spLocks/>
          </p:cNvSpPr>
          <p:nvPr/>
        </p:nvSpPr>
        <p:spPr bwMode="auto">
          <a:xfrm>
            <a:off x="737745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Purchase</a:t>
            </a:r>
            <a:endParaRPr lang="en-US" sz="1600" dirty="0">
              <a:solidFill>
                <a:schemeClr val="tx1"/>
              </a:solidFill>
              <a:latin typeface="+mj-lt"/>
              <a:ea typeface="Segoe UI" pitchFamily="34" charset="0"/>
              <a:cs typeface="Segoe UI" pitchFamily="34" charset="0"/>
            </a:endParaRPr>
          </a:p>
        </p:txBody>
      </p:sp>
      <p:sp>
        <p:nvSpPr>
          <p:cNvPr id="9" name="Image Dummy"/>
          <p:cNvSpPr>
            <a:spLocks/>
          </p:cNvSpPr>
          <p:nvPr/>
        </p:nvSpPr>
        <p:spPr bwMode="auto">
          <a:xfrm>
            <a:off x="737745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0" name="Title"/>
          <p:cNvSpPr>
            <a:spLocks/>
          </p:cNvSpPr>
          <p:nvPr/>
        </p:nvSpPr>
        <p:spPr bwMode="auto">
          <a:xfrm>
            <a:off x="960445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Production</a:t>
            </a:r>
            <a:endParaRPr lang="en-US" sz="1600" dirty="0">
              <a:solidFill>
                <a:schemeClr val="tx1"/>
              </a:solidFill>
              <a:latin typeface="+mj-lt"/>
              <a:ea typeface="Segoe UI" pitchFamily="34" charset="0"/>
              <a:cs typeface="Segoe UI" pitchFamily="34" charset="0"/>
            </a:endParaRPr>
          </a:p>
        </p:txBody>
      </p:sp>
      <p:sp>
        <p:nvSpPr>
          <p:cNvPr id="11" name="Image Dummy"/>
          <p:cNvSpPr>
            <a:spLocks/>
          </p:cNvSpPr>
          <p:nvPr/>
        </p:nvSpPr>
        <p:spPr bwMode="auto">
          <a:xfrm>
            <a:off x="960445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 name="Title"/>
          <p:cNvSpPr>
            <a:spLocks/>
          </p:cNvSpPr>
          <p:nvPr/>
        </p:nvSpPr>
        <p:spPr bwMode="auto">
          <a:xfrm>
            <a:off x="72592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IT</a:t>
            </a:r>
            <a:endParaRPr lang="en-US" sz="1600" dirty="0">
              <a:solidFill>
                <a:schemeClr val="tx1"/>
              </a:solidFill>
              <a:latin typeface="+mj-lt"/>
              <a:ea typeface="Segoe UI" pitchFamily="34" charset="0"/>
              <a:cs typeface="Segoe UI" pitchFamily="34" charset="0"/>
            </a:endParaRPr>
          </a:p>
        </p:txBody>
      </p:sp>
      <p:sp>
        <p:nvSpPr>
          <p:cNvPr id="13" name="Image Dummy"/>
          <p:cNvSpPr>
            <a:spLocks/>
          </p:cNvSpPr>
          <p:nvPr/>
        </p:nvSpPr>
        <p:spPr bwMode="auto">
          <a:xfrm>
            <a:off x="72592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4" name="Title"/>
          <p:cNvSpPr>
            <a:spLocks/>
          </p:cNvSpPr>
          <p:nvPr/>
        </p:nvSpPr>
        <p:spPr bwMode="auto">
          <a:xfrm>
            <a:off x="2938183"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Administration</a:t>
            </a:r>
          </a:p>
        </p:txBody>
      </p:sp>
      <p:sp>
        <p:nvSpPr>
          <p:cNvPr id="15" name="Image Dummy"/>
          <p:cNvSpPr>
            <a:spLocks/>
          </p:cNvSpPr>
          <p:nvPr/>
        </p:nvSpPr>
        <p:spPr bwMode="auto">
          <a:xfrm>
            <a:off x="2938184"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6" name="Title"/>
          <p:cNvSpPr>
            <a:spLocks/>
          </p:cNvSpPr>
          <p:nvPr/>
        </p:nvSpPr>
        <p:spPr bwMode="auto">
          <a:xfrm>
            <a:off x="517993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HRM</a:t>
            </a:r>
            <a:endParaRPr lang="en-US" sz="1600" dirty="0">
              <a:solidFill>
                <a:schemeClr val="tx1"/>
              </a:solidFill>
              <a:latin typeface="+mj-lt"/>
              <a:ea typeface="Segoe UI" pitchFamily="34" charset="0"/>
              <a:cs typeface="Segoe UI" pitchFamily="34" charset="0"/>
            </a:endParaRPr>
          </a:p>
        </p:txBody>
      </p:sp>
      <p:sp>
        <p:nvSpPr>
          <p:cNvPr id="17" name="Image Dummy"/>
          <p:cNvSpPr>
            <a:spLocks/>
          </p:cNvSpPr>
          <p:nvPr/>
        </p:nvSpPr>
        <p:spPr bwMode="auto">
          <a:xfrm>
            <a:off x="517993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8" name="Title"/>
          <p:cNvSpPr>
            <a:spLocks/>
          </p:cNvSpPr>
          <p:nvPr/>
        </p:nvSpPr>
        <p:spPr bwMode="auto">
          <a:xfrm>
            <a:off x="737744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M &amp; S</a:t>
            </a:r>
          </a:p>
        </p:txBody>
      </p:sp>
      <p:sp>
        <p:nvSpPr>
          <p:cNvPr id="19" name="Image Dummy"/>
          <p:cNvSpPr>
            <a:spLocks/>
          </p:cNvSpPr>
          <p:nvPr/>
        </p:nvSpPr>
        <p:spPr bwMode="auto">
          <a:xfrm>
            <a:off x="737744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20" name="Title"/>
          <p:cNvSpPr>
            <a:spLocks/>
          </p:cNvSpPr>
          <p:nvPr/>
        </p:nvSpPr>
        <p:spPr bwMode="auto">
          <a:xfrm>
            <a:off x="960445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50000"/>
              </a:spcBef>
            </a:pPr>
            <a:r>
              <a:rPr lang="en-US" sz="1600" dirty="0" smtClean="0">
                <a:solidFill>
                  <a:schemeClr val="tx1"/>
                </a:solidFill>
                <a:latin typeface="+mj-lt"/>
              </a:rPr>
              <a:t>Quality</a:t>
            </a:r>
            <a:endParaRPr lang="en-US" sz="1600" dirty="0">
              <a:solidFill>
                <a:schemeClr val="tx1"/>
              </a:solidFill>
              <a:latin typeface="+mj-lt"/>
            </a:endParaRPr>
          </a:p>
          <a:p>
            <a:pPr algn="ctr">
              <a:lnSpc>
                <a:spcPct val="20000"/>
              </a:lnSpc>
              <a:spcBef>
                <a:spcPct val="50000"/>
              </a:spcBef>
            </a:pPr>
            <a:r>
              <a:rPr lang="en-US" sz="1600" dirty="0">
                <a:solidFill>
                  <a:schemeClr val="tx1"/>
                </a:solidFill>
                <a:latin typeface="+mj-lt"/>
              </a:rPr>
              <a:t>Depart.</a:t>
            </a:r>
          </a:p>
        </p:txBody>
      </p:sp>
      <p:sp>
        <p:nvSpPr>
          <p:cNvPr id="21" name="Image Dummy"/>
          <p:cNvSpPr>
            <a:spLocks/>
          </p:cNvSpPr>
          <p:nvPr/>
        </p:nvSpPr>
        <p:spPr bwMode="auto">
          <a:xfrm>
            <a:off x="960445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25" y="1530207"/>
            <a:ext cx="1886163" cy="142119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884" y="1544928"/>
            <a:ext cx="1869461" cy="14211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941" y="1545071"/>
            <a:ext cx="1886163" cy="140633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7448" y="1545071"/>
            <a:ext cx="1886166" cy="1422145"/>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1709" y="1564880"/>
            <a:ext cx="1868910" cy="140233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925" y="3782226"/>
            <a:ext cx="1886166" cy="1396181"/>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7451" y="3768261"/>
            <a:ext cx="1886166" cy="1404477"/>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4883" y="3782226"/>
            <a:ext cx="1854715" cy="1390512"/>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79942" y="3768261"/>
            <a:ext cx="1886159" cy="1406982"/>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4458" y="3768261"/>
            <a:ext cx="1886163" cy="1410146"/>
          </a:xfrm>
          <a:prstGeom prst="rect">
            <a:avLst/>
          </a:prstGeom>
        </p:spPr>
      </p:pic>
      <p:sp>
        <p:nvSpPr>
          <p:cNvPr id="34" name="Rectangle 2"/>
          <p:cNvSpPr txBox="1">
            <a:spLocks noChangeArrowheads="1"/>
          </p:cNvSpPr>
          <p:nvPr/>
        </p:nvSpPr>
        <p:spPr>
          <a:xfrm>
            <a:off x="399256" y="397669"/>
            <a:ext cx="7772400" cy="4431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smtClean="0">
                <a:solidFill>
                  <a:schemeClr val="tx1"/>
                </a:solidFill>
              </a:rPr>
              <a:t>Where can Six sigma be applied?</a:t>
            </a:r>
            <a:endParaRPr lang="en-US" sz="3200" dirty="0">
              <a:solidFill>
                <a:schemeClr val="tx1"/>
              </a:solidFill>
            </a:endParaRPr>
          </a:p>
        </p:txBody>
      </p:sp>
    </p:spTree>
    <p:extLst>
      <p:ext uri="{BB962C8B-B14F-4D97-AF65-F5344CB8AC3E}">
        <p14:creationId xmlns:p14="http://schemas.microsoft.com/office/powerpoint/2010/main" val="23965364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 Companies</a:t>
            </a:r>
          </a:p>
        </p:txBody>
      </p:sp>
      <p:graphicFrame>
        <p:nvGraphicFramePr>
          <p:cNvPr id="3" name="Object 31"/>
          <p:cNvGraphicFramePr>
            <a:graphicFrameLocks noChangeAspect="1"/>
          </p:cNvGraphicFramePr>
          <p:nvPr>
            <p:extLst>
              <p:ext uri="{D42A27DB-BD31-4B8C-83A1-F6EECF244321}">
                <p14:modId xmlns:p14="http://schemas.microsoft.com/office/powerpoint/2010/main" val="1262120346"/>
              </p:ext>
            </p:extLst>
          </p:nvPr>
        </p:nvGraphicFramePr>
        <p:xfrm>
          <a:off x="734786" y="2287587"/>
          <a:ext cx="2324100" cy="495300"/>
        </p:xfrm>
        <a:graphic>
          <a:graphicData uri="http://schemas.openxmlformats.org/presentationml/2006/ole">
            <mc:AlternateContent xmlns:mc="http://schemas.openxmlformats.org/markup-compatibility/2006">
              <mc:Choice xmlns:v="urn:schemas-microsoft-com:vml" Requires="v">
                <p:oleObj spid="_x0000_s3338" name="Bitmap Image" r:id="rId4" imgW="2324424" imgH="495369" progId="Paint.Picture">
                  <p:embed/>
                </p:oleObj>
              </mc:Choice>
              <mc:Fallback>
                <p:oleObj name="Bitmap Image" r:id="rId4" imgW="2324424" imgH="49536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86" y="2287587"/>
                        <a:ext cx="23241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5"/>
          <p:cNvGraphicFramePr>
            <a:graphicFrameLocks noChangeAspect="1"/>
          </p:cNvGraphicFramePr>
          <p:nvPr>
            <p:extLst>
              <p:ext uri="{D42A27DB-BD31-4B8C-83A1-F6EECF244321}">
                <p14:modId xmlns:p14="http://schemas.microsoft.com/office/powerpoint/2010/main" val="3575426272"/>
              </p:ext>
            </p:extLst>
          </p:nvPr>
        </p:nvGraphicFramePr>
        <p:xfrm>
          <a:off x="801234" y="3273424"/>
          <a:ext cx="2724150" cy="714375"/>
        </p:xfrm>
        <a:graphic>
          <a:graphicData uri="http://schemas.openxmlformats.org/presentationml/2006/ole">
            <mc:AlternateContent xmlns:mc="http://schemas.openxmlformats.org/markup-compatibility/2006">
              <mc:Choice xmlns:v="urn:schemas-microsoft-com:vml" Requires="v">
                <p:oleObj spid="_x0000_s3339" name="Bitmap Image" r:id="rId6" imgW="2723810" imgH="714286" progId="Paint.Picture">
                  <p:embed/>
                </p:oleObj>
              </mc:Choice>
              <mc:Fallback>
                <p:oleObj name="Bitmap Image" r:id="rId6" imgW="2723810" imgH="71428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234" y="3273424"/>
                        <a:ext cx="27241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3"/>
          <p:cNvGraphicFramePr>
            <a:graphicFrameLocks noChangeAspect="1"/>
          </p:cNvGraphicFramePr>
          <p:nvPr>
            <p:extLst>
              <p:ext uri="{D42A27DB-BD31-4B8C-83A1-F6EECF244321}">
                <p14:modId xmlns:p14="http://schemas.microsoft.com/office/powerpoint/2010/main" val="1105718415"/>
              </p:ext>
            </p:extLst>
          </p:nvPr>
        </p:nvGraphicFramePr>
        <p:xfrm>
          <a:off x="10241643" y="4813298"/>
          <a:ext cx="1225550" cy="752475"/>
        </p:xfrm>
        <a:graphic>
          <a:graphicData uri="http://schemas.openxmlformats.org/presentationml/2006/ole">
            <mc:AlternateContent xmlns:mc="http://schemas.openxmlformats.org/markup-compatibility/2006">
              <mc:Choice xmlns:v="urn:schemas-microsoft-com:vml" Requires="v">
                <p:oleObj spid="_x0000_s3340" name="Bitmap Image" r:id="rId8" imgW="1152381" imgH="790476" progId="Paint.Picture">
                  <p:embed/>
                </p:oleObj>
              </mc:Choice>
              <mc:Fallback>
                <p:oleObj name="Bitmap Image" r:id="rId8" imgW="1152381" imgH="790476"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41643" y="4813298"/>
                        <a:ext cx="1225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descr="B&amp;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09" y="3910525"/>
            <a:ext cx="2362200" cy="9699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aterpilla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709" y="5707515"/>
            <a:ext cx="2819400"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descr="DuPo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652" y="5127624"/>
            <a:ext cx="25050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824" y="1216025"/>
            <a:ext cx="24860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G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1" y="583134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7" descr="Honeywe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5426" y="760411"/>
            <a:ext cx="2209800" cy="45561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64"/>
          <p:cNvGrpSpPr>
            <a:grpSpLocks/>
          </p:cNvGrpSpPr>
          <p:nvPr/>
        </p:nvGrpSpPr>
        <p:grpSpPr bwMode="auto">
          <a:xfrm>
            <a:off x="8385856" y="2130227"/>
            <a:ext cx="1676400" cy="609600"/>
            <a:chOff x="4272" y="1296"/>
            <a:chExt cx="1056" cy="384"/>
          </a:xfrm>
        </p:grpSpPr>
        <p:sp>
          <p:nvSpPr>
            <p:cNvPr id="17" name="Rectangle 41"/>
            <p:cNvSpPr>
              <a:spLocks noChangeArrowheads="1"/>
            </p:cNvSpPr>
            <p:nvPr/>
          </p:nvSpPr>
          <p:spPr bwMode="white">
            <a:xfrm>
              <a:off x="4272" y="1296"/>
              <a:ext cx="1056" cy="384"/>
            </a:xfrm>
            <a:prstGeom prst="rect">
              <a:avLst/>
            </a:prstGeom>
            <a:solidFill>
              <a:srgbClr val="FDB8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 name="Picture 21" descr="Koda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1366"/>
              <a:ext cx="960" cy="2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65"/>
          <p:cNvGrpSpPr>
            <a:grpSpLocks/>
          </p:cNvGrpSpPr>
          <p:nvPr/>
        </p:nvGrpSpPr>
        <p:grpSpPr bwMode="auto">
          <a:xfrm>
            <a:off x="9940018" y="3743325"/>
            <a:ext cx="1828800" cy="609600"/>
            <a:chOff x="4224" y="2352"/>
            <a:chExt cx="1152" cy="384"/>
          </a:xfrm>
        </p:grpSpPr>
        <p:sp>
          <p:nvSpPr>
            <p:cNvPr id="21" name="Rectangle 56"/>
            <p:cNvSpPr>
              <a:spLocks noChangeArrowheads="1"/>
            </p:cNvSpPr>
            <p:nvPr/>
          </p:nvSpPr>
          <p:spPr bwMode="white">
            <a:xfrm>
              <a:off x="4224" y="2352"/>
              <a:ext cx="115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 name="Picture 25" descr="Raytheo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1" y="2372"/>
              <a:ext cx="960" cy="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67"/>
          <p:cNvGrpSpPr>
            <a:grpSpLocks/>
          </p:cNvGrpSpPr>
          <p:nvPr/>
        </p:nvGrpSpPr>
        <p:grpSpPr bwMode="auto">
          <a:xfrm>
            <a:off x="5439909" y="3036887"/>
            <a:ext cx="1981200" cy="533400"/>
            <a:chOff x="336" y="2496"/>
            <a:chExt cx="1248" cy="336"/>
          </a:xfrm>
        </p:grpSpPr>
        <p:sp>
          <p:nvSpPr>
            <p:cNvPr id="24" name="Rectangle 43"/>
            <p:cNvSpPr>
              <a:spLocks noChangeArrowheads="1"/>
            </p:cNvSpPr>
            <p:nvPr/>
          </p:nvSpPr>
          <p:spPr bwMode="white">
            <a:xfrm>
              <a:off x="336" y="2496"/>
              <a:ext cx="1248"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 name="Picture 26" descr="ServiceMast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2592"/>
              <a:ext cx="1056" cy="1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66"/>
          <p:cNvGrpSpPr>
            <a:grpSpLocks/>
          </p:cNvGrpSpPr>
          <p:nvPr/>
        </p:nvGrpSpPr>
        <p:grpSpPr bwMode="auto">
          <a:xfrm>
            <a:off x="10642601" y="2905125"/>
            <a:ext cx="1295400" cy="533400"/>
            <a:chOff x="4512" y="2928"/>
            <a:chExt cx="816" cy="336"/>
          </a:xfrm>
        </p:grpSpPr>
        <p:sp>
          <p:nvSpPr>
            <p:cNvPr id="27" name="Rectangle 48"/>
            <p:cNvSpPr>
              <a:spLocks noChangeArrowheads="1"/>
            </p:cNvSpPr>
            <p:nvPr/>
          </p:nvSpPr>
          <p:spPr bwMode="white">
            <a:xfrm>
              <a:off x="4512" y="2928"/>
              <a:ext cx="816"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7" descr="Sony"/>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9" y="2947"/>
              <a:ext cx="606" cy="31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9" name="Object 74"/>
          <p:cNvGraphicFramePr>
            <a:graphicFrameLocks noChangeAspect="1"/>
          </p:cNvGraphicFramePr>
          <p:nvPr>
            <p:extLst>
              <p:ext uri="{D42A27DB-BD31-4B8C-83A1-F6EECF244321}">
                <p14:modId xmlns:p14="http://schemas.microsoft.com/office/powerpoint/2010/main" val="3786240637"/>
              </p:ext>
            </p:extLst>
          </p:nvPr>
        </p:nvGraphicFramePr>
        <p:xfrm>
          <a:off x="7800975" y="5831339"/>
          <a:ext cx="2671763" cy="561975"/>
        </p:xfrm>
        <a:graphic>
          <a:graphicData uri="http://schemas.openxmlformats.org/presentationml/2006/ole">
            <mc:AlternateContent xmlns:mc="http://schemas.openxmlformats.org/markup-compatibility/2006">
              <mc:Choice xmlns:v="urn:schemas-microsoft-com:vml" Requires="v">
                <p:oleObj spid="_x0000_s3341" name="Bitmap Image" r:id="rId20" imgW="2514286" imgH="590476" progId="Paint.Picture">
                  <p:embed/>
                </p:oleObj>
              </mc:Choice>
              <mc:Fallback>
                <p:oleObj name="Bitmap Image" r:id="rId20" imgW="2514286" imgH="590476"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00975" y="5831339"/>
                        <a:ext cx="26717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17857" y="1995044"/>
            <a:ext cx="2912652" cy="660843"/>
          </a:xfrm>
          <a:prstGeom prst="rect">
            <a:avLst/>
          </a:prstGeom>
        </p:spPr>
      </p:pic>
      <p:pic>
        <p:nvPicPr>
          <p:cNvPr id="31" name="Picture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25450" y="4275621"/>
            <a:ext cx="2958294" cy="604866"/>
          </a:xfrm>
          <a:prstGeom prst="rect">
            <a:avLst/>
          </a:prstGeom>
        </p:spPr>
      </p:pic>
      <p:pic>
        <p:nvPicPr>
          <p:cNvPr id="32" name="Picture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32427" y="3036887"/>
            <a:ext cx="2009026" cy="1095833"/>
          </a:xfrm>
          <a:prstGeom prst="rect">
            <a:avLst/>
          </a:prstGeom>
        </p:spPr>
      </p:pic>
      <p:pic>
        <p:nvPicPr>
          <p:cNvPr id="33" name="Picture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53867" y="946150"/>
            <a:ext cx="2229042" cy="869950"/>
          </a:xfrm>
          <a:prstGeom prst="rect">
            <a:avLst/>
          </a:prstGeom>
        </p:spPr>
      </p:pic>
      <p:pic>
        <p:nvPicPr>
          <p:cNvPr id="34" name="Picture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732309" y="3121671"/>
            <a:ext cx="926026" cy="617833"/>
          </a:xfrm>
          <a:prstGeom prst="rect">
            <a:avLst/>
          </a:prstGeom>
        </p:spPr>
      </p:pic>
      <p:pic>
        <p:nvPicPr>
          <p:cNvPr id="35" name="Picture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40009" y="1472416"/>
            <a:ext cx="1962257" cy="1315623"/>
          </a:xfrm>
          <a:prstGeom prst="rect">
            <a:avLst/>
          </a:prstGeom>
        </p:spPr>
      </p:pic>
      <p:pic>
        <p:nvPicPr>
          <p:cNvPr id="36" name="Picture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62256" y="1225352"/>
            <a:ext cx="1905000" cy="904875"/>
          </a:xfrm>
          <a:prstGeom prst="rect">
            <a:avLst/>
          </a:prstGeom>
        </p:spPr>
      </p:pic>
      <p:pic>
        <p:nvPicPr>
          <p:cNvPr id="37" name="Picture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9652" y="5541704"/>
            <a:ext cx="1733800" cy="1316296"/>
          </a:xfrm>
          <a:prstGeom prst="rect">
            <a:avLst/>
          </a:prstGeom>
        </p:spPr>
      </p:pic>
      <p:pic>
        <p:nvPicPr>
          <p:cNvPr id="38" name="Picture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58952" y="5509195"/>
            <a:ext cx="1419640" cy="1007945"/>
          </a:xfrm>
          <a:prstGeom prst="rect">
            <a:avLst/>
          </a:prstGeom>
        </p:spPr>
      </p:pic>
      <p:pic>
        <p:nvPicPr>
          <p:cNvPr id="39" name="Picture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799132" y="5060491"/>
            <a:ext cx="2942321" cy="448704"/>
          </a:xfrm>
          <a:prstGeom prst="rect">
            <a:avLst/>
          </a:prstGeom>
        </p:spPr>
      </p:pic>
    </p:spTree>
    <p:extLst>
      <p:ext uri="{BB962C8B-B14F-4D97-AF65-F5344CB8AC3E}">
        <p14:creationId xmlns:p14="http://schemas.microsoft.com/office/powerpoint/2010/main" val="9544006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2110</TotalTime>
  <Words>4156</Words>
  <Application>Microsoft Office PowerPoint</Application>
  <PresentationFormat>Custom</PresentationFormat>
  <Paragraphs>504</Paragraphs>
  <Slides>42</Slides>
  <Notes>23</Notes>
  <HiddenSlides>0</HiddenSlides>
  <MMClips>0</MMClips>
  <ScaleCrop>false</ScaleCrop>
  <HeadingPairs>
    <vt:vector size="8" baseType="variant">
      <vt:variant>
        <vt:lpstr>Fonts Used</vt:lpstr>
      </vt:variant>
      <vt:variant>
        <vt:i4>14</vt:i4>
      </vt:variant>
      <vt:variant>
        <vt:lpstr>Theme</vt:lpstr>
      </vt:variant>
      <vt:variant>
        <vt:i4>7</vt:i4>
      </vt:variant>
      <vt:variant>
        <vt:lpstr>Embedded OLE Servers</vt:lpstr>
      </vt:variant>
      <vt:variant>
        <vt:i4>1</vt:i4>
      </vt:variant>
      <vt:variant>
        <vt:lpstr>Slide Titles</vt:lpstr>
      </vt:variant>
      <vt:variant>
        <vt:i4>42</vt:i4>
      </vt:variant>
    </vt:vector>
  </HeadingPairs>
  <TitlesOfParts>
    <vt:vector size="64" baseType="lpstr">
      <vt:lpstr>新細明體</vt:lpstr>
      <vt:lpstr>Segoe</vt:lpstr>
      <vt:lpstr>Segoe Light</vt:lpstr>
      <vt:lpstr>Segoe Semibold</vt:lpstr>
      <vt:lpstr>Segoe UI (Headings)</vt:lpstr>
      <vt:lpstr>Segoe UI Light (Headings)</vt:lpstr>
      <vt:lpstr>Arial</vt:lpstr>
      <vt:lpstr>Calibri</vt:lpstr>
      <vt:lpstr>Consolas</vt:lpstr>
      <vt:lpstr>Segoe Script</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Bitmap Image</vt:lpstr>
      <vt:lpstr>Software Process and Quality Management</vt:lpstr>
      <vt:lpstr>PowerPoint Presentation</vt:lpstr>
      <vt:lpstr>PowerPoint Presentation</vt:lpstr>
      <vt:lpstr>WHAT IS SIGMA ?</vt:lpstr>
      <vt:lpstr>WHAT IS SIX SIGMA?</vt:lpstr>
      <vt:lpstr>PowerPoint Presentation</vt:lpstr>
      <vt:lpstr>The Six Sigma Evolutionary Timeline</vt:lpstr>
      <vt:lpstr>PowerPoint Presentation</vt:lpstr>
      <vt:lpstr>Six Sigma Companies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proficiency in the subject matter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Dao Khau</cp:lastModifiedBy>
  <cp:revision>178</cp:revision>
  <cp:lastPrinted>2010-05-11T05:02:34Z</cp:lastPrinted>
  <dcterms:created xsi:type="dcterms:W3CDTF">2012-09-10T08:15:36Z</dcterms:created>
  <dcterms:modified xsi:type="dcterms:W3CDTF">2013-11-01T14:13:25Z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