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5" r:id="rId2"/>
    <p:sldId id="296" r:id="rId3"/>
    <p:sldId id="287" r:id="rId4"/>
    <p:sldId id="293" r:id="rId5"/>
    <p:sldId id="288" r:id="rId6"/>
    <p:sldId id="282" r:id="rId7"/>
    <p:sldId id="294" r:id="rId8"/>
    <p:sldId id="289" r:id="rId9"/>
    <p:sldId id="290" r:id="rId10"/>
    <p:sldId id="291" r:id="rId11"/>
    <p:sldId id="286" r:id="rId12"/>
    <p:sldId id="275" r:id="rId13"/>
    <p:sldId id="292" r:id="rId14"/>
  </p:sldIdLst>
  <p:sldSz cx="14846300" cy="104902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304">
          <p15:clr>
            <a:srgbClr val="A4A3A4"/>
          </p15:clr>
        </p15:guide>
        <p15:guide id="2" pos="46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734" autoAdjust="0"/>
  </p:normalViewPr>
  <p:slideViewPr>
    <p:cSldViewPr>
      <p:cViewPr>
        <p:scale>
          <a:sx n="30" d="100"/>
          <a:sy n="30" d="100"/>
        </p:scale>
        <p:origin x="1422" y="66"/>
      </p:cViewPr>
      <p:guideLst>
        <p:guide orient="horz" pos="3304"/>
        <p:guide pos="46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4AB0922A-744A-4AF5-865E-381D78A366CE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85800"/>
            <a:ext cx="4851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2252463-4A8C-4631-A1CF-A68935360D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49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Thu’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586F204-855F-4106-9C59-E90A3B167197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04265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252463-4A8C-4631-A1CF-A68935360D1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81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Hello and welcome to this presentation of team number 5</a:t>
            </a:r>
          </a:p>
          <a:p>
            <a:r>
              <a:rPr lang="en-US" smtClean="0"/>
              <a:t>My name</a:t>
            </a:r>
          </a:p>
          <a:p>
            <a:r>
              <a:rPr lang="en-US" smtClean="0"/>
              <a:t>I’m very happy</a:t>
            </a:r>
          </a:p>
          <a:p>
            <a:r>
              <a:rPr lang="en-US" smtClean="0"/>
              <a:t>As you Known</a:t>
            </a:r>
          </a:p>
          <a:p>
            <a:r>
              <a:rPr lang="en-US" smtClean="0"/>
              <a:t>In think, we are usually use</a:t>
            </a:r>
          </a:p>
          <a:p>
            <a:r>
              <a:rPr lang="en-US" smtClean="0"/>
              <a:t>In my presentation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ABC73214-2576-4AC8-B2B1-3818268607D9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6424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Dao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023FDC7-8FDE-4338-B04A-775750B21C51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2169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Phu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192E3C8-D3BC-41EF-A05F-8D885F972C97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35233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Hello everyone,</a:t>
            </a:r>
            <a:r>
              <a:rPr lang="en-US" baseline="0" dirty="0" smtClean="0">
                <a:latin typeface="Calibri" panose="020F0502020204030204" pitchFamily="34" charset="0"/>
              </a:rPr>
              <a:t> my name’s </a:t>
            </a:r>
            <a:r>
              <a:rPr lang="en-US" baseline="0" dirty="0" err="1" smtClean="0">
                <a:latin typeface="Calibri" panose="020F0502020204030204" pitchFamily="34" charset="0"/>
              </a:rPr>
              <a:t>Khang</a:t>
            </a:r>
            <a:r>
              <a:rPr lang="en-US" baseline="0" dirty="0" smtClean="0">
                <a:latin typeface="Calibri" panose="020F0502020204030204" pitchFamily="34" charset="0"/>
              </a:rPr>
              <a:t>. Today </a:t>
            </a:r>
            <a:r>
              <a:rPr lang="en-US" baseline="0" dirty="0" err="1" smtClean="0">
                <a:latin typeface="Calibri" panose="020F0502020204030204" pitchFamily="34" charset="0"/>
              </a:rPr>
              <a:t>i’m</a:t>
            </a:r>
            <a:r>
              <a:rPr lang="en-US" baseline="0" dirty="0" smtClean="0">
                <a:latin typeface="Calibri" panose="020F0502020204030204" pitchFamily="34" charset="0"/>
              </a:rPr>
              <a:t> very happy when I’m stand here to tell you something about one of three method .. May be last way to measure</a:t>
            </a:r>
          </a:p>
          <a:p>
            <a:r>
              <a:rPr lang="en-US" baseline="0" dirty="0" smtClean="0">
                <a:latin typeface="Calibri" panose="020F0502020204030204" pitchFamily="34" charset="0"/>
              </a:rPr>
              <a:t>Sometimes, you can’t use direct or indirect measure to collect some special data like CS or UO. That’s reason why you need new way, you need other way to measure that </a:t>
            </a:r>
          </a:p>
          <a:p>
            <a:r>
              <a:rPr lang="en-US" baseline="0" dirty="0" smtClean="0">
                <a:latin typeface="Calibri" panose="020F0502020204030204" pitchFamily="34" charset="0"/>
              </a:rPr>
              <a:t>things!! </a:t>
            </a:r>
            <a:r>
              <a:rPr lang="en-US" b="1" baseline="0" dirty="0" smtClean="0">
                <a:latin typeface="Calibri" panose="020F0502020204030204" pitchFamily="34" charset="0"/>
              </a:rPr>
              <a:t>And this method so-called “Subjective measure” follow definition it’s  an opinion…</a:t>
            </a:r>
          </a:p>
          <a:p>
            <a:endParaRPr lang="en-US" baseline="0" dirty="0" smtClean="0">
              <a:latin typeface="Calibri" panose="020F0502020204030204" pitchFamily="34" charset="0"/>
            </a:endParaRPr>
          </a:p>
          <a:p>
            <a:endParaRPr lang="en-US" baseline="0" dirty="0" smtClean="0">
              <a:latin typeface="Calibri" panose="020F050202020403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4D53C0A-4F18-4855-8AE4-A4C946845E99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4580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</a:t>
            </a:r>
            <a:r>
              <a:rPr lang="en-US" baseline="0" dirty="0" smtClean="0"/>
              <a:t> why..</a:t>
            </a:r>
          </a:p>
          <a:p>
            <a:r>
              <a:rPr lang="en-US" baseline="0" dirty="0" smtClean="0"/>
              <a:t>A lot of reason..</a:t>
            </a:r>
          </a:p>
          <a:p>
            <a:r>
              <a:rPr lang="en-US" baseline="0" dirty="0" smtClean="0"/>
              <a:t>Some obvious …</a:t>
            </a:r>
          </a:p>
          <a:p>
            <a:r>
              <a:rPr lang="en-US" baseline="0" dirty="0" smtClean="0"/>
              <a:t>You can assess, you can review your current and improve your process</a:t>
            </a:r>
          </a:p>
          <a:p>
            <a:r>
              <a:rPr lang="en-US" baseline="0" dirty="0" smtClean="0"/>
              <a:t>To increase profits, increase </a:t>
            </a:r>
            <a:r>
              <a:rPr lang="en-US" b="1" baseline="0" dirty="0" smtClean="0"/>
              <a:t>business value. Of course, if you increase your customer satisfaction </a:t>
            </a:r>
            <a:r>
              <a:rPr lang="en-US" b="1" baseline="0" dirty="0" err="1" smtClean="0"/>
              <a:t>frist</a:t>
            </a:r>
            <a:r>
              <a:rPr lang="en-US" b="1" baseline="0" dirty="0" smtClean="0"/>
              <a:t>!!!!</a:t>
            </a:r>
          </a:p>
          <a:p>
            <a:endParaRPr lang="en-US" dirty="0" smtClean="0"/>
          </a:p>
          <a:p>
            <a:r>
              <a:rPr lang="en-US" b="1" dirty="0" smtClean="0"/>
              <a:t>When</a:t>
            </a:r>
            <a:r>
              <a:rPr lang="en-US" b="1" baseline="0" dirty="0" smtClean="0"/>
              <a:t> you measure that 2 things,</a:t>
            </a:r>
            <a:r>
              <a:rPr lang="en-US" baseline="0" dirty="0" smtClean="0"/>
              <a:t> you should apply some tools, into this method to increase effective to measure… survey, liker scale.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 5 level, you can get some information from customer mind to improve your current.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252463-4A8C-4631-A1CF-A68935360D1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84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Finally</a:t>
            </a:r>
            <a:r>
              <a:rPr lang="en-US" baseline="0" dirty="0" smtClean="0">
                <a:latin typeface="Calibri" panose="020F0502020204030204" pitchFamily="34" charset="0"/>
              </a:rPr>
              <a:t>, you must remember that…</a:t>
            </a:r>
            <a:endParaRPr lang="vi-VN" dirty="0" smtClean="0">
              <a:latin typeface="Calibri" panose="020F0502020204030204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EA9C7C3-B3F2-4E0F-9D96-5FCBD56A4FD8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1912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Chau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4134B935-FA27-4377-AB2B-BADBC3A9F4B7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14811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smtClean="0">
              <a:latin typeface="Calibri" panose="020F0502020204030204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2D03269-7715-41F8-A597-E34A8080CD8A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988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3473" y="3258762"/>
            <a:ext cx="12619355" cy="22485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6945" y="5944448"/>
            <a:ext cx="10392410" cy="26808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2FA6D-2DF5-4CF0-BFE3-9BE37F9F6364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CF68C-6196-42ED-ADA5-D16C1A43F9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6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E575E-66C7-4E8E-B031-66F40DAE729D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F47C1-6DE3-4BA2-B7FE-1B95747497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6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63567" y="643498"/>
            <a:ext cx="3340418" cy="136906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315" y="643498"/>
            <a:ext cx="9773814" cy="136906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E9AF7-E23D-45E8-A8FB-AFF167948D6F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E7651-A6E4-4646-8051-0CEF9C7440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95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1" y="1311279"/>
            <a:ext cx="14846300" cy="783851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559" tIns="55559" rIns="55559" bIns="555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110738" fontAlgn="base">
              <a:spcBef>
                <a:spcPct val="0"/>
              </a:spcBef>
              <a:spcAft>
                <a:spcPct val="0"/>
              </a:spcAft>
            </a:pPr>
            <a:endParaRPr lang="en-US" sz="275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634228" y="2077325"/>
            <a:ext cx="13583651" cy="43794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7776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7776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34228" y="9788952"/>
            <a:ext cx="682930" cy="335686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l">
              <a:defRPr sz="1944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1111058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1111058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634228" y="6643800"/>
            <a:ext cx="13583651" cy="7200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374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7776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2007279" y="9149786"/>
            <a:ext cx="1410115" cy="110215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559" tIns="55559" rIns="55559" bIns="555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110738" fontAlgn="base">
              <a:spcBef>
                <a:spcPct val="0"/>
              </a:spcBef>
              <a:spcAft>
                <a:spcPct val="0"/>
              </a:spcAft>
            </a:pPr>
            <a:endParaRPr lang="en-US" sz="2754" dirty="0" smtClean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387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1D94C-EBE3-409D-B408-E143C92BAC71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3DF03-8BB7-4A27-9F19-D62AA91AB7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4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55" y="6740926"/>
            <a:ext cx="12619355" cy="20834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55" y="4446195"/>
            <a:ext cx="12619355" cy="229473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1C97B-BE2E-4A2C-A9FC-7E105A559E49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D2D4E-B15C-40D8-BB31-456479C33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1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315" y="3744419"/>
            <a:ext cx="6557116" cy="105897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6869" y="3744419"/>
            <a:ext cx="6557116" cy="105897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91F75-3D3C-4118-8174-644DA25C5529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F03A5-F23B-4CD7-A6E0-26DB0D3D40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5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315" y="420095"/>
            <a:ext cx="13361670" cy="17483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315" y="2348155"/>
            <a:ext cx="6559694" cy="9785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315" y="3326754"/>
            <a:ext cx="6559694" cy="60440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1717" y="2348155"/>
            <a:ext cx="6562271" cy="9785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1717" y="3326754"/>
            <a:ext cx="6562271" cy="60440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6290B-02B4-4F68-881B-F9834FE3DC11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8F81F-28DF-4332-86DD-8FA29DFB3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2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8344C-99AC-43A9-A944-296349ED0B32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CEDBF-18E6-4584-8FB7-297350B457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2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28475-FD65-40CA-AF7D-E71965DD021F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BD1E8-38E8-4183-89DD-DA300003D3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3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318" y="417665"/>
            <a:ext cx="4884330" cy="17775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4491" y="417667"/>
            <a:ext cx="8299494" cy="89530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318" y="2195173"/>
            <a:ext cx="4884330" cy="71755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1436A-1AAF-4396-BF31-13323D114BA6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D6F93-1B67-4A91-A277-B92273BBA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6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979" y="7343141"/>
            <a:ext cx="8907780" cy="8668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9979" y="937319"/>
            <a:ext cx="8907780" cy="629412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09979" y="8210040"/>
            <a:ext cx="8907780" cy="123114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C48A1-A205-40B7-8DBD-6661AC998A39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32043-2164-4F0D-B8D6-E4BACEE583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3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42950" y="420688"/>
            <a:ext cx="13360400" cy="174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42950" y="2447925"/>
            <a:ext cx="13360400" cy="692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950" y="9723438"/>
            <a:ext cx="3463925" cy="557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fld id="{623EF936-C5EC-44ED-B2B2-45B5D6E40EA3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72063" y="9723438"/>
            <a:ext cx="4702175" cy="557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9425" y="9723438"/>
            <a:ext cx="3463925" cy="557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B435C3A-C576-4ED6-AEAC-4382AA545D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1350" y="830263"/>
            <a:ext cx="13360400" cy="17478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>
              <a:defRPr/>
            </a:pPr>
            <a:r>
              <a:rPr lang="en-US" sz="5400" spc="600" dirty="0" smtClean="0">
                <a:latin typeface="Arial" charset="0"/>
                <a:cs typeface="Arial" charset="0"/>
              </a:rPr>
              <a:t>Subjective Measures</a:t>
            </a:r>
            <a:endParaRPr lang="vi-VN" sz="5400" spc="600" dirty="0" smtClean="0">
              <a:latin typeface="Arial" charset="0"/>
              <a:cs typeface="Arial" charset="0"/>
            </a:endParaRPr>
          </a:p>
        </p:txBody>
      </p:sp>
      <p:pic>
        <p:nvPicPr>
          <p:cNvPr id="1638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843088"/>
            <a:ext cx="1284605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1350" y="2449513"/>
            <a:ext cx="13868400" cy="53736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30000"/>
              </a:spcBef>
              <a:defRPr/>
            </a:pPr>
            <a:r>
              <a:rPr lang="en-US" sz="4400" dirty="0">
                <a:cs typeface="Arial" charset="0"/>
              </a:rPr>
              <a:t>Definition: an opinion quantified by using a rating scale</a:t>
            </a:r>
          </a:p>
          <a:p>
            <a:pPr marL="571500" indent="-5715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4400" dirty="0">
                <a:cs typeface="Arial" charset="0"/>
              </a:rPr>
              <a:t>Customer Satisfaction</a:t>
            </a:r>
          </a:p>
          <a:p>
            <a:pPr marL="571500" indent="-5715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4400" dirty="0">
                <a:cs typeface="Arial" charset="0"/>
              </a:rPr>
              <a:t>User Opinion</a:t>
            </a:r>
          </a:p>
          <a:p>
            <a:pPr>
              <a:lnSpc>
                <a:spcPct val="150000"/>
              </a:lnSpc>
              <a:spcBef>
                <a:spcPct val="30000"/>
              </a:spcBef>
              <a:defRPr/>
            </a:pPr>
            <a:r>
              <a:rPr lang="en-US" sz="4400" dirty="0" smtClean="0">
                <a:cs typeface="Arial" charset="0"/>
                <a:sym typeface="Wingdings" panose="05000000000000000000" pitchFamily="2" charset="2"/>
              </a:rPr>
              <a:t></a:t>
            </a:r>
            <a:r>
              <a:rPr lang="en-US" sz="4400" dirty="0" smtClean="0">
                <a:cs typeface="Arial" charset="0"/>
              </a:rPr>
              <a:t> </a:t>
            </a:r>
            <a:r>
              <a:rPr lang="en-US" sz="4400" dirty="0">
                <a:cs typeface="Arial" charset="0"/>
              </a:rPr>
              <a:t>Measure customer satisfaction or user opinion at </a:t>
            </a:r>
            <a:r>
              <a:rPr lang="en-US" sz="4400" b="1" dirty="0">
                <a:cs typeface="Arial" charset="0"/>
              </a:rPr>
              <a:t>key point </a:t>
            </a:r>
            <a:r>
              <a:rPr lang="en-US" sz="4400" dirty="0">
                <a:cs typeface="Arial" charset="0"/>
              </a:rPr>
              <a:t>during the project, not just at the end!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869950" y="2959100"/>
            <a:ext cx="11963400" cy="335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3" name="Rectangle 2"/>
          <p:cNvSpPr/>
          <p:nvPr/>
        </p:nvSpPr>
        <p:spPr>
          <a:xfrm>
            <a:off x="869950" y="6311900"/>
            <a:ext cx="119634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4" name="Rectangle 3"/>
          <p:cNvSpPr/>
          <p:nvPr/>
        </p:nvSpPr>
        <p:spPr>
          <a:xfrm>
            <a:off x="1174750" y="2044700"/>
            <a:ext cx="11658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6388100"/>
            <a:ext cx="245110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0" y="6459538"/>
            <a:ext cx="2425700" cy="320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75" y="6451600"/>
            <a:ext cx="2403475" cy="317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33625" y="6159500"/>
            <a:ext cx="44450" cy="4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8275" y="4216400"/>
            <a:ext cx="13671550" cy="5949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5462588"/>
            <a:ext cx="100488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5665788"/>
            <a:ext cx="8353425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5670550"/>
            <a:ext cx="5824537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8" y="6096000"/>
            <a:ext cx="73056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63" y="6181725"/>
            <a:ext cx="72866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13" y="6334125"/>
            <a:ext cx="442912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44226E-7 -2.68765E-6 L -0.00257 0.126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" y="6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3970" y="3417312"/>
            <a:ext cx="9766085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Thanks for your </a:t>
            </a:r>
            <a:r>
              <a:rPr lang="en-US" sz="9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attention!</a:t>
            </a:r>
            <a:endParaRPr lang="en-US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841" y="2959100"/>
            <a:ext cx="6318359" cy="67827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611" y="6510551"/>
            <a:ext cx="2318919" cy="23990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462" y="6510551"/>
            <a:ext cx="2449888" cy="246834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452" y="6510551"/>
            <a:ext cx="2422749" cy="246834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362" y="6510551"/>
            <a:ext cx="2403808" cy="239902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414" y="3908824"/>
            <a:ext cx="2403803" cy="24369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76452" y="2882900"/>
            <a:ext cx="4989898" cy="34628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410" dirty="0">
              <a:solidFill>
                <a:schemeClr val="bg1"/>
              </a:solidFill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7951522" y="4707754"/>
            <a:ext cx="1264520" cy="62743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2923" dirty="0">
                <a:solidFill>
                  <a:schemeClr val="bg1">
                    <a:alpha val="99000"/>
                  </a:schemeClr>
                </a:solidFill>
              </a:rPr>
              <a:t>K16T1</a:t>
            </a:r>
            <a:endParaRPr lang="en-US" sz="2923" dirty="0">
              <a:solidFill>
                <a:schemeClr val="bg1">
                  <a:alpha val="99000"/>
                </a:schemeClr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6013779" y="3644900"/>
            <a:ext cx="3846711" cy="153413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vi-VN" sz="7308" dirty="0">
                <a:solidFill>
                  <a:schemeClr val="bg1">
                    <a:alpha val="99000"/>
                  </a:schemeClr>
                </a:solidFill>
              </a:rPr>
              <a:t>BigFive</a:t>
            </a:r>
            <a:endParaRPr lang="vi-VN" sz="7308" dirty="0">
              <a:solidFill>
                <a:schemeClr val="bg1">
                  <a:alpha val="99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760912" y="3792874"/>
            <a:ext cx="455130" cy="630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10" dirty="0">
                <a:solidFill>
                  <a:schemeClr val="bg1"/>
                </a:solidFill>
              </a:rPr>
              <a:t>®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663" y="3908824"/>
            <a:ext cx="2318919" cy="2436922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742950" y="792949"/>
            <a:ext cx="13360400" cy="17478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Meet the team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810599"/>
            <a:ext cx="135636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41336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742950" y="368300"/>
            <a:ext cx="13360400" cy="1747838"/>
          </a:xfrm>
        </p:spPr>
        <p:txBody>
          <a:bodyPr/>
          <a:lstStyle/>
          <a:p>
            <a:pPr algn="l"/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Agenda:</a:t>
            </a:r>
            <a:endParaRPr lang="vi-VN" sz="6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1. What is Measurement?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2. Direct Measures.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3. Indirect Measures.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4. Subject (Soft) Measures.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5. What is Data?.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000" smtClean="0">
                <a:latin typeface="Arial" panose="020B0604020202020204" pitchFamily="34" charset="0"/>
                <a:cs typeface="Arial" panose="020B0604020202020204" pitchFamily="34" charset="0"/>
              </a:rPr>
              <a:t>6. Data Presentation.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4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</a:pPr>
            <a:endParaRPr lang="vi-VN" sz="4000" smtClean="0">
              <a:cs typeface="Arial" panose="020B0604020202020204" pitchFamily="34" charset="0"/>
            </a:endParaRPr>
          </a:p>
        </p:txBody>
      </p:sp>
      <p:pic>
        <p:nvPicPr>
          <p:cNvPr id="410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843088"/>
            <a:ext cx="135636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0"/>
            <a:ext cx="1485265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50950" y="2044700"/>
            <a:ext cx="115062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3" name="Rectangle 2"/>
          <p:cNvSpPr/>
          <p:nvPr/>
        </p:nvSpPr>
        <p:spPr>
          <a:xfrm>
            <a:off x="1250950" y="3340100"/>
            <a:ext cx="11506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4" name="Rectangle 3"/>
          <p:cNvSpPr/>
          <p:nvPr/>
        </p:nvSpPr>
        <p:spPr>
          <a:xfrm>
            <a:off x="1250950" y="4178300"/>
            <a:ext cx="12039600" cy="236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5" name="Rectangle 4"/>
          <p:cNvSpPr/>
          <p:nvPr/>
        </p:nvSpPr>
        <p:spPr>
          <a:xfrm>
            <a:off x="1784350" y="6540500"/>
            <a:ext cx="109728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6" name="Rectangle 5"/>
          <p:cNvSpPr/>
          <p:nvPr/>
        </p:nvSpPr>
        <p:spPr>
          <a:xfrm>
            <a:off x="1936750" y="7835900"/>
            <a:ext cx="113538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308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742950" y="368300"/>
            <a:ext cx="13360400" cy="1747838"/>
          </a:xfrm>
        </p:spPr>
        <p:txBody>
          <a:bodyPr/>
          <a:lstStyle/>
          <a:p>
            <a:pPr algn="l"/>
            <a:r>
              <a:rPr lang="en-US" sz="5400" smtClean="0">
                <a:latin typeface="Arial" panose="020B0604020202020204" pitchFamily="34" charset="0"/>
                <a:cs typeface="Arial" panose="020B0604020202020204" pitchFamily="34" charset="0"/>
              </a:rPr>
              <a:t>Direct Measures</a:t>
            </a:r>
            <a:endParaRPr lang="vi-VN" sz="5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5400" dirty="0" smtClean="0"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800" dirty="0" smtClean="0">
                <a:cs typeface="Arial" panose="020B0604020202020204" pitchFamily="34" charset="0"/>
              </a:rPr>
              <a:t>What is the 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Direct Measures?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4800" dirty="0" smtClean="0">
                <a:cs typeface="Arial" panose="020B0604020202020204" pitchFamily="34" charset="0"/>
              </a:rPr>
              <a:t>Direct measurement' refers to measuring exactly the thing that you're looking to measure.</a:t>
            </a:r>
            <a:endParaRPr lang="vi-VN" sz="4800" dirty="0" smtClean="0">
              <a:cs typeface="Arial" panose="020B0604020202020204" pitchFamily="34" charset="0"/>
            </a:endParaRPr>
          </a:p>
        </p:txBody>
      </p:sp>
      <p:pic>
        <p:nvPicPr>
          <p:cNvPr id="717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843088"/>
            <a:ext cx="135636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890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327150" y="2044700"/>
            <a:ext cx="104394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3"/>
          <p:cNvSpPr/>
          <p:nvPr/>
        </p:nvSpPr>
        <p:spPr>
          <a:xfrm>
            <a:off x="1313180" y="3672840"/>
            <a:ext cx="104394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/>
          <p:cNvSpPr/>
          <p:nvPr/>
        </p:nvSpPr>
        <p:spPr>
          <a:xfrm>
            <a:off x="1327150" y="5059680"/>
            <a:ext cx="113538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5"/>
          <p:cNvSpPr/>
          <p:nvPr/>
        </p:nvSpPr>
        <p:spPr>
          <a:xfrm>
            <a:off x="1336040" y="6667500"/>
            <a:ext cx="113538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5400"/>
            <a:ext cx="14884400" cy="1053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98550" y="2044700"/>
            <a:ext cx="12573000" cy="335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 sz="5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8550" y="5473700"/>
            <a:ext cx="12573000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4" name="TextBox 3"/>
          <p:cNvSpPr txBox="1"/>
          <p:nvPr/>
        </p:nvSpPr>
        <p:spPr>
          <a:xfrm>
            <a:off x="3060853" y="3912106"/>
            <a:ext cx="86483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What is indirect measures</a:t>
            </a:r>
            <a:r>
              <a:rPr lang="en-US" sz="6000" dirty="0" smtClean="0"/>
              <a:t>?</a:t>
            </a:r>
            <a:endParaRPr lang="vi-VN" sz="6000" dirty="0"/>
          </a:p>
        </p:txBody>
      </p:sp>
    </p:spTree>
    <p:extLst>
      <p:ext uri="{BB962C8B-B14F-4D97-AF65-F5344CB8AC3E}">
        <p14:creationId xmlns:p14="http://schemas.microsoft.com/office/powerpoint/2010/main" val="226430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1350" y="830263"/>
            <a:ext cx="13360400" cy="17478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>
              <a:defRPr/>
            </a:pPr>
            <a:r>
              <a:rPr lang="en-US" sz="5400" spc="600" dirty="0" smtClean="0">
                <a:latin typeface="Arial" charset="0"/>
                <a:cs typeface="Arial" charset="0"/>
              </a:rPr>
              <a:t>Subjective Measures</a:t>
            </a:r>
            <a:endParaRPr lang="vi-VN" sz="5400" spc="600" dirty="0" smtClean="0">
              <a:latin typeface="Arial" charset="0"/>
              <a:cs typeface="Arial" charset="0"/>
            </a:endParaRPr>
          </a:p>
        </p:txBody>
      </p:sp>
      <p:pic>
        <p:nvPicPr>
          <p:cNvPr id="1331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843088"/>
            <a:ext cx="1284605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1350" y="2449513"/>
            <a:ext cx="12725400" cy="55768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30000"/>
              </a:spcBef>
              <a:defRPr/>
            </a:pPr>
            <a:r>
              <a:rPr lang="en-US" sz="4400" dirty="0">
                <a:cs typeface="Arial" charset="0"/>
              </a:rPr>
              <a:t>Definition: an opinion quantified by using a rating scale</a:t>
            </a:r>
          </a:p>
          <a:p>
            <a:pPr marL="571500" indent="-5715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4400" dirty="0">
                <a:cs typeface="Arial" charset="0"/>
              </a:rPr>
              <a:t>Customer Satisfaction</a:t>
            </a:r>
          </a:p>
          <a:p>
            <a:pPr marL="571500" indent="-5715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4400" dirty="0">
                <a:cs typeface="Arial" charset="0"/>
              </a:rPr>
              <a:t>User Opinion</a:t>
            </a:r>
          </a:p>
          <a:p>
            <a:pPr>
              <a:lnSpc>
                <a:spcPct val="150000"/>
              </a:lnSpc>
              <a:spcBef>
                <a:spcPct val="30000"/>
              </a:spcBef>
              <a:defRPr/>
            </a:pPr>
            <a:endParaRPr lang="en-US" sz="4400" dirty="0">
              <a:cs typeface="Arial" charset="0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defRPr/>
            </a:pPr>
            <a:endParaRPr lang="en-US" sz="4400" dirty="0">
              <a:cs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58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5150" y="4406900"/>
            <a:ext cx="14025563" cy="7080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4000" b="1">
                <a:solidFill>
                  <a:schemeClr val="bg1"/>
                </a:solidFill>
              </a:rPr>
              <a:t>Why we should measure user opinion and customer satisfaction?</a:t>
            </a:r>
            <a:endParaRPr lang="vi-VN" sz="4000" b="1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50" y="5143500"/>
            <a:ext cx="38100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nodeType="withEffect">
                                  <p:stCondLst>
                                    <p:cond delay="9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357</Words>
  <Application>Microsoft Office PowerPoint</Application>
  <PresentationFormat>Custom</PresentationFormat>
  <Paragraphs>60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Segoe UI</vt:lpstr>
      <vt:lpstr>Wingdings</vt:lpstr>
      <vt:lpstr>Office Theme</vt:lpstr>
      <vt:lpstr>PowerPoint Presentation</vt:lpstr>
      <vt:lpstr>PowerPoint Presentation</vt:lpstr>
      <vt:lpstr>Agenda:</vt:lpstr>
      <vt:lpstr>PowerPoint Presentation</vt:lpstr>
      <vt:lpstr>Direct Measures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</dc:creator>
  <cp:lastModifiedBy>Ngoc Le</cp:lastModifiedBy>
  <cp:revision>37</cp:revision>
  <dcterms:created xsi:type="dcterms:W3CDTF">2013-04-19T15:37:42Z</dcterms:created>
  <dcterms:modified xsi:type="dcterms:W3CDTF">2013-11-29T04:40:43Z</dcterms:modified>
</cp:coreProperties>
</file>