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8"/>
  </p:notesMasterIdLst>
  <p:handoutMasterIdLst>
    <p:handoutMasterId r:id="rId49"/>
  </p:handoutMasterIdLst>
  <p:sldIdLst>
    <p:sldId id="321" r:id="rId11"/>
    <p:sldId id="409" r:id="rId12"/>
    <p:sldId id="502" r:id="rId13"/>
    <p:sldId id="467" r:id="rId14"/>
    <p:sldId id="468" r:id="rId15"/>
    <p:sldId id="469" r:id="rId16"/>
    <p:sldId id="470" r:id="rId17"/>
    <p:sldId id="471" r:id="rId18"/>
    <p:sldId id="472" r:id="rId19"/>
    <p:sldId id="473" r:id="rId20"/>
    <p:sldId id="474" r:id="rId21"/>
    <p:sldId id="476" r:id="rId22"/>
    <p:sldId id="503" r:id="rId23"/>
    <p:sldId id="504" r:id="rId24"/>
    <p:sldId id="506" r:id="rId25"/>
    <p:sldId id="507" r:id="rId26"/>
    <p:sldId id="509" r:id="rId27"/>
    <p:sldId id="510" r:id="rId28"/>
    <p:sldId id="511" r:id="rId29"/>
    <p:sldId id="513" r:id="rId30"/>
    <p:sldId id="514" r:id="rId31"/>
    <p:sldId id="519" r:id="rId32"/>
    <p:sldId id="516" r:id="rId33"/>
    <p:sldId id="520" r:id="rId34"/>
    <p:sldId id="521" r:id="rId35"/>
    <p:sldId id="522" r:id="rId36"/>
    <p:sldId id="523" r:id="rId37"/>
    <p:sldId id="524" r:id="rId38"/>
    <p:sldId id="526" r:id="rId39"/>
    <p:sldId id="527" r:id="rId40"/>
    <p:sldId id="528" r:id="rId41"/>
    <p:sldId id="498" r:id="rId42"/>
    <p:sldId id="499" r:id="rId43"/>
    <p:sldId id="530" r:id="rId44"/>
    <p:sldId id="500" r:id="rId45"/>
    <p:sldId id="529" r:id="rId46"/>
    <p:sldId id="408" r:id="rId4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502"/>
            <p14:sldId id="467"/>
            <p14:sldId id="468"/>
            <p14:sldId id="469"/>
            <p14:sldId id="470"/>
            <p14:sldId id="471"/>
            <p14:sldId id="472"/>
            <p14:sldId id="473"/>
            <p14:sldId id="474"/>
            <p14:sldId id="476"/>
            <p14:sldId id="503"/>
            <p14:sldId id="504"/>
            <p14:sldId id="506"/>
            <p14:sldId id="507"/>
            <p14:sldId id="509"/>
            <p14:sldId id="510"/>
            <p14:sldId id="511"/>
            <p14:sldId id="513"/>
            <p14:sldId id="514"/>
            <p14:sldId id="519"/>
            <p14:sldId id="516"/>
            <p14:sldId id="520"/>
            <p14:sldId id="521"/>
            <p14:sldId id="522"/>
            <p14:sldId id="523"/>
            <p14:sldId id="524"/>
            <p14:sldId id="526"/>
            <p14:sldId id="527"/>
            <p14:sldId id="528"/>
            <p14:sldId id="498"/>
            <p14:sldId id="499"/>
            <p14:sldId id="530"/>
            <p14:sldId id="500"/>
            <p14:sldId id="529"/>
            <p14:sldId id="408"/>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6600"/>
    <a:srgbClr val="FF0066"/>
    <a:srgbClr val="FF66FF"/>
    <a:srgbClr val="FFFF66"/>
    <a:srgbClr val="FFFF99"/>
    <a:srgbClr val="0083E6"/>
    <a:srgbClr val="0072C8"/>
    <a:srgbClr val="5F5F5F"/>
    <a:srgbClr val="2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24" autoAdjust="0"/>
    <p:restoredTop sz="67673" autoAdjust="0"/>
  </p:normalViewPr>
  <p:slideViewPr>
    <p:cSldViewPr snapToGrid="0">
      <p:cViewPr varScale="1">
        <p:scale>
          <a:sx n="50" d="100"/>
          <a:sy n="50" d="100"/>
        </p:scale>
        <p:origin x="1242" y="5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700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1/7/2014</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1/7/2014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Sử</a:t>
            </a:r>
            <a:r>
              <a:rPr lang="vi-VN" baseline="0" dirty="0" smtClean="0"/>
              <a:t> dụng 1 công cụ theo dõi yêu cầu/ thay đổi tiêu chuẩn đã được phê duyệt</a:t>
            </a:r>
          </a:p>
          <a:p>
            <a:pPr marL="171450" indent="-171450">
              <a:buFontTx/>
              <a:buChar char="-"/>
            </a:pPr>
            <a:r>
              <a:rPr lang="vi-VN" baseline="0" dirty="0" smtClean="0"/>
              <a:t>Tài liệu hóa tất cả các change request và theo dõi chúng trong suốt quy trình</a:t>
            </a:r>
          </a:p>
          <a:p>
            <a:pPr marL="171450" indent="-171450">
              <a:buFontTx/>
              <a:buChar char="-"/>
            </a:pPr>
            <a:r>
              <a:rPr lang="vi-VN" baseline="0" dirty="0" smtClean="0"/>
              <a:t>Đảm bảo rằng tất cả các thay đổi phải được xem sét và phê duyệt trước khi thực hiện</a:t>
            </a:r>
          </a:p>
          <a:p>
            <a:pPr marL="0" indent="0">
              <a:buFontTx/>
              <a:buNone/>
            </a:pPr>
            <a:r>
              <a:rPr lang="vi-VN" baseline="0" dirty="0" smtClean="0"/>
              <a:t>   +Function review board (FRB) bao gồm các chức năng quản lý, sử dụng hệ thống, và quản lý chương trình</a:t>
            </a:r>
          </a:p>
          <a:p>
            <a:pPr marL="0" indent="0">
              <a:buFontTx/>
              <a:buNone/>
            </a:pPr>
            <a:r>
              <a:rPr lang="vi-VN" baseline="0" dirty="0" smtClean="0"/>
              <a:t>   +Configuration control board (CCB) đề nghị phê duyệt, chấp thuận, hoặc trì hoãn yêu cầu thay đổi</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283271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-CCB bao gồm các đại diện cấp cao từ tất cả các chức năng đó hoặc có thể bị ảnh hưởng bởi những thay đổi được đề xuất</a:t>
            </a:r>
          </a:p>
          <a:p>
            <a:r>
              <a:rPr lang="vi-VN" dirty="0" smtClean="0"/>
              <a:t>-Đánh giá toàn diện trước khi thay đổi phê duyệt, thay đổi không chấp thuận, quyết định hoãn được thực hiện</a:t>
            </a:r>
          </a:p>
          <a:p>
            <a:r>
              <a:rPr lang="vi-VN" dirty="0" smtClean="0"/>
              <a:t>-Có</a:t>
            </a:r>
            <a:r>
              <a:rPr lang="vi-VN" baseline="0" dirty="0" smtClean="0"/>
              <a:t> t</a:t>
            </a:r>
            <a:r>
              <a:rPr lang="vi-VN" dirty="0" smtClean="0"/>
              <a:t>hẩm quyền phê duyệt (hoặc không) của miễn trừ đề xuất và độ lệch</a:t>
            </a:r>
          </a:p>
          <a:p>
            <a:r>
              <a:rPr lang="vi-VN" dirty="0" smtClean="0"/>
              <a:t>-Thành phần CCB điển hình:</a:t>
            </a:r>
          </a:p>
          <a:p>
            <a:r>
              <a:rPr lang="vi-VN" dirty="0" smtClean="0"/>
              <a:t>   +Người quản lý danh</a:t>
            </a:r>
            <a:r>
              <a:rPr lang="vi-VN" baseline="0" dirty="0" smtClean="0"/>
              <a:t> mục đầu tư</a:t>
            </a:r>
            <a:endParaRPr lang="vi-VN" dirty="0" smtClean="0"/>
          </a:p>
          <a:p>
            <a:r>
              <a:rPr lang="vi-VN" dirty="0" smtClean="0"/>
              <a:t>   +Người</a:t>
            </a:r>
            <a:r>
              <a:rPr lang="vi-VN" baseline="0" dirty="0" smtClean="0"/>
              <a:t> </a:t>
            </a:r>
            <a:r>
              <a:rPr lang="vi-VN" dirty="0" smtClean="0"/>
              <a:t>quản lý chương</a:t>
            </a:r>
            <a:r>
              <a:rPr lang="vi-VN" baseline="0" dirty="0" smtClean="0"/>
              <a:t> trình</a:t>
            </a:r>
            <a:endParaRPr lang="vi-VN" dirty="0" smtClean="0"/>
          </a:p>
          <a:p>
            <a:r>
              <a:rPr lang="vi-VN" dirty="0" smtClean="0"/>
              <a:t>   +Người sử dụng chức</a:t>
            </a:r>
            <a:r>
              <a:rPr lang="vi-VN" baseline="0" dirty="0" smtClean="0"/>
              <a:t> năng </a:t>
            </a:r>
            <a:r>
              <a:rPr lang="vi-VN" dirty="0" smtClean="0"/>
              <a:t>(khách hàng)</a:t>
            </a:r>
          </a:p>
          <a:p>
            <a:r>
              <a:rPr lang="vi-VN" dirty="0" smtClean="0"/>
              <a:t>   +Configuration Manager</a:t>
            </a:r>
          </a:p>
          <a:p>
            <a:r>
              <a:rPr lang="vi-VN" dirty="0" smtClean="0"/>
              <a:t>   +Kĩ</a:t>
            </a:r>
            <a:r>
              <a:rPr lang="vi-VN" baseline="0" dirty="0" smtClean="0"/>
              <a:t> sư hệ thống chính</a:t>
            </a:r>
            <a:endParaRPr lang="vi-VN" dirty="0" smtClean="0"/>
          </a:p>
          <a:p>
            <a:r>
              <a:rPr lang="vi-VN" dirty="0" smtClean="0"/>
              <a:t>   +Quản lý tài chính</a:t>
            </a:r>
          </a:p>
          <a:p>
            <a:r>
              <a:rPr lang="vi-VN" dirty="0" smtClean="0"/>
              <a:t>   +Giám</a:t>
            </a:r>
            <a:r>
              <a:rPr lang="vi-VN" baseline="0" dirty="0" smtClean="0"/>
              <a:t> đốc </a:t>
            </a:r>
            <a:r>
              <a:rPr lang="vi-VN" dirty="0" smtClean="0"/>
              <a:t>ký kết hợp</a:t>
            </a:r>
            <a:r>
              <a:rPr lang="vi-VN" baseline="0" dirty="0" smtClean="0"/>
              <a:t> đồng</a:t>
            </a:r>
            <a:endParaRPr lang="vi-VN" dirty="0" smtClean="0"/>
          </a:p>
          <a:p>
            <a:r>
              <a:rPr lang="vi-VN" dirty="0" smtClean="0"/>
              <a:t>   +Nhà thầu (tùy thuộc vào loại của cuộc thảo luận)</a:t>
            </a:r>
            <a:endParaRPr lang="vi-V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371919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0" dirty="0" smtClean="0">
                <a:solidFill>
                  <a:srgbClr val="FF0000"/>
                </a:solidFill>
              </a:rPr>
              <a:t>DM helps CM with managing and controlling data</a:t>
            </a:r>
          </a:p>
          <a:p>
            <a:pPr marL="0" marR="0" indent="0" algn="l" defTabSz="914363" rtl="0" eaLnBrk="1" fontAlgn="auto" latinLnBrk="0" hangingPunct="1">
              <a:lnSpc>
                <a:spcPct val="90000"/>
              </a:lnSpc>
              <a:spcBef>
                <a:spcPts val="0"/>
              </a:spcBef>
              <a:spcAft>
                <a:spcPts val="333"/>
              </a:spcAft>
              <a:buClrTx/>
              <a:buSzTx/>
              <a:buFontTx/>
              <a:buNone/>
              <a:tabLst/>
              <a:defRPr/>
            </a:pPr>
            <a:endParaRPr lang="en-US" b="1" dirty="0" smtClean="0">
              <a:solidFill>
                <a:srgbClr val="FF0000"/>
              </a:solidFill>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b="0" dirty="0" err="1" smtClean="0">
                <a:solidFill>
                  <a:srgbClr val="FF0000"/>
                </a:solidFill>
              </a:rPr>
              <a:t>Dữ</a:t>
            </a:r>
            <a:r>
              <a:rPr lang="en-US" b="0" baseline="0" dirty="0" smtClean="0">
                <a:solidFill>
                  <a:srgbClr val="FF0000"/>
                </a:solidFill>
              </a:rPr>
              <a:t> </a:t>
            </a:r>
            <a:r>
              <a:rPr lang="en-US" b="0" baseline="0" dirty="0" err="1" smtClean="0">
                <a:solidFill>
                  <a:srgbClr val="FF0000"/>
                </a:solidFill>
              </a:rPr>
              <a:t>liệu</a:t>
            </a:r>
            <a:r>
              <a:rPr lang="en-US" b="0" baseline="0" dirty="0" smtClean="0">
                <a:solidFill>
                  <a:srgbClr val="FF0000"/>
                </a:solidFill>
              </a:rPr>
              <a:t> ở </a:t>
            </a:r>
            <a:r>
              <a:rPr lang="en-US" b="0" baseline="0" dirty="0" err="1" smtClean="0">
                <a:solidFill>
                  <a:srgbClr val="FF0000"/>
                </a:solidFill>
              </a:rPr>
              <a:t>đây</a:t>
            </a:r>
            <a:r>
              <a:rPr lang="en-US" b="0" baseline="0" dirty="0" smtClean="0">
                <a:solidFill>
                  <a:srgbClr val="FF0000"/>
                </a:solidFill>
              </a:rPr>
              <a:t> </a:t>
            </a:r>
            <a:r>
              <a:rPr lang="en-US" b="0" baseline="0" dirty="0" err="1" smtClean="0">
                <a:solidFill>
                  <a:srgbClr val="FF0000"/>
                </a:solidFill>
              </a:rPr>
              <a:t>là</a:t>
            </a:r>
            <a:r>
              <a:rPr lang="en-US" b="0" baseline="0" dirty="0" smtClean="0">
                <a:solidFill>
                  <a:srgbClr val="FF0000"/>
                </a:solidFill>
              </a:rPr>
              <a:t> </a:t>
            </a:r>
            <a:r>
              <a:rPr lang="en-US" b="0" baseline="0" dirty="0" err="1" smtClean="0">
                <a:solidFill>
                  <a:srgbClr val="FF0000"/>
                </a:solidFill>
              </a:rPr>
              <a:t>những</a:t>
            </a:r>
            <a:r>
              <a:rPr lang="en-US" b="0" baseline="0" dirty="0" smtClean="0">
                <a:solidFill>
                  <a:srgbClr val="FF0000"/>
                </a:solidFill>
              </a:rPr>
              <a:t> </a:t>
            </a:r>
            <a:r>
              <a:rPr lang="en-US" b="0" baseline="0" dirty="0" err="1" smtClean="0">
                <a:solidFill>
                  <a:srgbClr val="FF0000"/>
                </a:solidFill>
              </a:rPr>
              <a:t>cái</a:t>
            </a:r>
            <a:r>
              <a:rPr lang="en-US" b="0" baseline="0" dirty="0" smtClean="0">
                <a:solidFill>
                  <a:srgbClr val="FF0000"/>
                </a:solidFill>
              </a:rPr>
              <a:t> </a:t>
            </a:r>
            <a:r>
              <a:rPr lang="en-US" b="0" baseline="0" dirty="0" err="1" smtClean="0">
                <a:solidFill>
                  <a:srgbClr val="FF0000"/>
                </a:solidFill>
              </a:rPr>
              <a:t>dùng</a:t>
            </a:r>
            <a:r>
              <a:rPr lang="en-US" b="0" baseline="0" dirty="0" smtClean="0">
                <a:solidFill>
                  <a:srgbClr val="FF0000"/>
                </a:solidFill>
              </a:rPr>
              <a:t> </a:t>
            </a:r>
            <a:r>
              <a:rPr lang="en-US" b="0" baseline="0" dirty="0" err="1" smtClean="0">
                <a:solidFill>
                  <a:srgbClr val="FF0000"/>
                </a:solidFill>
              </a:rPr>
              <a:t>để</a:t>
            </a:r>
            <a:r>
              <a:rPr lang="en-US" b="0" baseline="0" dirty="0" smtClean="0">
                <a:solidFill>
                  <a:srgbClr val="FF0000"/>
                </a:solidFill>
              </a:rPr>
              <a:t> </a:t>
            </a:r>
            <a:r>
              <a:rPr lang="en-US" b="0" baseline="0" dirty="0" err="1" smtClean="0">
                <a:solidFill>
                  <a:srgbClr val="FF0000"/>
                </a:solidFill>
              </a:rPr>
              <a:t>thực</a:t>
            </a:r>
            <a:r>
              <a:rPr lang="en-US" b="0" baseline="0" dirty="0" smtClean="0">
                <a:solidFill>
                  <a:srgbClr val="FF0000"/>
                </a:solidFill>
              </a:rPr>
              <a:t> </a:t>
            </a:r>
            <a:r>
              <a:rPr lang="en-US" b="0" baseline="0" dirty="0" err="1" smtClean="0">
                <a:solidFill>
                  <a:srgbClr val="FF0000"/>
                </a:solidFill>
              </a:rPr>
              <a:t>hiện</a:t>
            </a:r>
            <a:r>
              <a:rPr lang="en-US" b="0" baseline="0" dirty="0" smtClean="0">
                <a:solidFill>
                  <a:srgbClr val="FF0000"/>
                </a:solidFill>
              </a:rPr>
              <a:t>, </a:t>
            </a:r>
            <a:r>
              <a:rPr lang="en-US" b="0" baseline="0" dirty="0" err="1" smtClean="0">
                <a:solidFill>
                  <a:srgbClr val="FF0000"/>
                </a:solidFill>
              </a:rPr>
              <a:t>những</a:t>
            </a:r>
            <a:r>
              <a:rPr lang="en-US" b="0" baseline="0" dirty="0" smtClean="0">
                <a:solidFill>
                  <a:srgbClr val="FF0000"/>
                </a:solidFill>
              </a:rPr>
              <a:t> </a:t>
            </a:r>
            <a:r>
              <a:rPr lang="en-US" b="0" baseline="0" dirty="0" err="1" smtClean="0">
                <a:solidFill>
                  <a:srgbClr val="FF0000"/>
                </a:solidFill>
              </a:rPr>
              <a:t>cái</a:t>
            </a:r>
            <a:r>
              <a:rPr lang="en-US" b="0" baseline="0" dirty="0" smtClean="0">
                <a:solidFill>
                  <a:srgbClr val="FF0000"/>
                </a:solidFill>
              </a:rPr>
              <a:t> </a:t>
            </a:r>
            <a:r>
              <a:rPr lang="en-US" b="0" baseline="0" dirty="0" err="1" smtClean="0">
                <a:solidFill>
                  <a:srgbClr val="FF0000"/>
                </a:solidFill>
              </a:rPr>
              <a:t>tình</a:t>
            </a:r>
            <a:r>
              <a:rPr lang="en-US" b="0" baseline="0" dirty="0" smtClean="0">
                <a:solidFill>
                  <a:srgbClr val="FF0000"/>
                </a:solidFill>
              </a:rPr>
              <a:t> </a:t>
            </a:r>
            <a:r>
              <a:rPr lang="en-US" b="0" baseline="0" dirty="0" err="1" smtClean="0">
                <a:solidFill>
                  <a:srgbClr val="FF0000"/>
                </a:solidFill>
              </a:rPr>
              <a:t>trạng</a:t>
            </a:r>
            <a:r>
              <a:rPr lang="en-US" b="0" baseline="0" dirty="0" smtClean="0">
                <a:solidFill>
                  <a:srgbClr val="FF0000"/>
                </a:solidFill>
              </a:rPr>
              <a:t>, </a:t>
            </a:r>
            <a:r>
              <a:rPr lang="en-US" b="0" baseline="0" dirty="0" err="1" smtClean="0">
                <a:solidFill>
                  <a:srgbClr val="FF0000"/>
                </a:solidFill>
              </a:rPr>
              <a:t>hỗ</a:t>
            </a:r>
            <a:r>
              <a:rPr lang="en-US" b="0" baseline="0" dirty="0" smtClean="0">
                <a:solidFill>
                  <a:srgbClr val="FF0000"/>
                </a:solidFill>
              </a:rPr>
              <a:t> </a:t>
            </a:r>
            <a:r>
              <a:rPr lang="en-US" b="0" baseline="0" dirty="0" err="1" smtClean="0">
                <a:solidFill>
                  <a:srgbClr val="FF0000"/>
                </a:solidFill>
              </a:rPr>
              <a:t>trợ</a:t>
            </a:r>
            <a:r>
              <a:rPr lang="en-US" b="0" baseline="0" dirty="0" smtClean="0">
                <a:solidFill>
                  <a:srgbClr val="FF0000"/>
                </a:solidFill>
              </a:rPr>
              <a:t>, </a:t>
            </a:r>
            <a:r>
              <a:rPr lang="en-US" b="0" baseline="0" dirty="0" err="1" smtClean="0">
                <a:solidFill>
                  <a:srgbClr val="FF0000"/>
                </a:solidFill>
              </a:rPr>
              <a:t>đạt</a:t>
            </a:r>
            <a:r>
              <a:rPr lang="en-US" b="0" baseline="0" dirty="0" smtClean="0">
                <a:solidFill>
                  <a:srgbClr val="FF0000"/>
                </a:solidFill>
              </a:rPr>
              <a:t> </a:t>
            </a:r>
            <a:r>
              <a:rPr lang="en-US" b="0" baseline="0" dirty="0" err="1" smtClean="0">
                <a:solidFill>
                  <a:srgbClr val="FF0000"/>
                </a:solidFill>
              </a:rPr>
              <a:t>được</a:t>
            </a:r>
            <a:r>
              <a:rPr lang="en-US" b="0" baseline="0" dirty="0" smtClean="0">
                <a:solidFill>
                  <a:srgbClr val="FF0000"/>
                </a:solidFill>
              </a:rPr>
              <a:t>, hay </a:t>
            </a:r>
            <a:r>
              <a:rPr lang="en-US" b="0" baseline="0" dirty="0" err="1" smtClean="0">
                <a:solidFill>
                  <a:srgbClr val="FF0000"/>
                </a:solidFill>
              </a:rPr>
              <a:t>là</a:t>
            </a:r>
            <a:r>
              <a:rPr lang="en-US" b="0" baseline="0" dirty="0" smtClean="0">
                <a:solidFill>
                  <a:srgbClr val="FF0000"/>
                </a:solidFill>
              </a:rPr>
              <a:t> </a:t>
            </a:r>
            <a:r>
              <a:rPr lang="en-US" b="0" baseline="0" dirty="0" err="1" smtClean="0">
                <a:solidFill>
                  <a:srgbClr val="FF0000"/>
                </a:solidFill>
              </a:rPr>
              <a:t>những</a:t>
            </a:r>
            <a:r>
              <a:rPr lang="en-US" b="0" baseline="0" dirty="0" smtClean="0">
                <a:solidFill>
                  <a:srgbClr val="FF0000"/>
                </a:solidFill>
              </a:rPr>
              <a:t> </a:t>
            </a:r>
            <a:r>
              <a:rPr lang="en-US" b="0" baseline="0" dirty="0" err="1" smtClean="0">
                <a:solidFill>
                  <a:srgbClr val="FF0000"/>
                </a:solidFill>
              </a:rPr>
              <a:t>cái</a:t>
            </a:r>
            <a:r>
              <a:rPr lang="en-US" b="0" baseline="0" dirty="0" smtClean="0">
                <a:solidFill>
                  <a:srgbClr val="FF0000"/>
                </a:solidFill>
              </a:rPr>
              <a:t> output </a:t>
            </a:r>
            <a:r>
              <a:rPr lang="en-US" b="0" baseline="0" dirty="0" err="1" smtClean="0">
                <a:solidFill>
                  <a:srgbClr val="FF0000"/>
                </a:solidFill>
              </a:rPr>
              <a:t>liên</a:t>
            </a:r>
            <a:r>
              <a:rPr lang="en-US" b="0" baseline="0" dirty="0" smtClean="0">
                <a:solidFill>
                  <a:srgbClr val="FF0000"/>
                </a:solidFill>
              </a:rPr>
              <a:t> </a:t>
            </a:r>
            <a:r>
              <a:rPr lang="en-US" b="0" baseline="0" dirty="0" err="1" smtClean="0">
                <a:solidFill>
                  <a:srgbClr val="FF0000"/>
                </a:solidFill>
              </a:rPr>
              <a:t>quan</a:t>
            </a:r>
            <a:r>
              <a:rPr lang="en-US" b="0" baseline="0" dirty="0" smtClean="0">
                <a:solidFill>
                  <a:srgbClr val="FF0000"/>
                </a:solidFill>
              </a:rPr>
              <a:t> </a:t>
            </a:r>
            <a:r>
              <a:rPr lang="en-US" b="0" baseline="0" dirty="0" err="1" smtClean="0">
                <a:solidFill>
                  <a:srgbClr val="FF0000"/>
                </a:solidFill>
              </a:rPr>
              <a:t>đến</a:t>
            </a:r>
            <a:r>
              <a:rPr lang="en-US" b="0" baseline="0" dirty="0" smtClean="0">
                <a:solidFill>
                  <a:srgbClr val="FF0000"/>
                </a:solidFill>
              </a:rPr>
              <a:t> </a:t>
            </a:r>
            <a:r>
              <a:rPr lang="en-US" b="0" baseline="0" dirty="0" err="1" smtClean="0">
                <a:solidFill>
                  <a:srgbClr val="FF0000"/>
                </a:solidFill>
              </a:rPr>
              <a:t>phần</a:t>
            </a:r>
            <a:r>
              <a:rPr lang="en-US" b="0" baseline="0" dirty="0" smtClean="0">
                <a:solidFill>
                  <a:srgbClr val="FF0000"/>
                </a:solidFill>
              </a:rPr>
              <a:t> </a:t>
            </a:r>
            <a:r>
              <a:rPr lang="en-US" b="0" baseline="0" dirty="0" err="1" smtClean="0">
                <a:solidFill>
                  <a:srgbClr val="FF0000"/>
                </a:solidFill>
              </a:rPr>
              <a:t>mềm</a:t>
            </a:r>
            <a:r>
              <a:rPr lang="en-US" b="0" baseline="0" dirty="0" smtClean="0">
                <a:solidFill>
                  <a:srgbClr val="FF0000"/>
                </a:solidFill>
              </a:rPr>
              <a:t> </a:t>
            </a:r>
            <a:r>
              <a:rPr lang="en-US" b="0" baseline="0" dirty="0" err="1" smtClean="0">
                <a:solidFill>
                  <a:srgbClr val="FF0000"/>
                </a:solidFill>
              </a:rPr>
              <a:t>và</a:t>
            </a:r>
            <a:r>
              <a:rPr lang="en-US" b="0" baseline="0" dirty="0" smtClean="0">
                <a:solidFill>
                  <a:srgbClr val="FF0000"/>
                </a:solidFill>
              </a:rPr>
              <a:t> </a:t>
            </a:r>
            <a:r>
              <a:rPr lang="en-US" b="0" baseline="0" dirty="0" err="1" smtClean="0">
                <a:solidFill>
                  <a:srgbClr val="FF0000"/>
                </a:solidFill>
              </a:rPr>
              <a:t>phần</a:t>
            </a:r>
            <a:r>
              <a:rPr lang="en-US" b="0" baseline="0" dirty="0" smtClean="0">
                <a:solidFill>
                  <a:srgbClr val="FF0000"/>
                </a:solidFill>
              </a:rPr>
              <a:t> </a:t>
            </a:r>
            <a:r>
              <a:rPr lang="en-US" b="0" baseline="0" dirty="0" err="1" smtClean="0">
                <a:solidFill>
                  <a:srgbClr val="FF0000"/>
                </a:solidFill>
              </a:rPr>
              <a:t>cứng</a:t>
            </a:r>
            <a:r>
              <a:rPr lang="en-US" b="0" baseline="0" dirty="0" smtClean="0">
                <a:solidFill>
                  <a:srgbClr val="FF0000"/>
                </a:solidFill>
              </a:rPr>
              <a:t>..</a:t>
            </a:r>
            <a:endParaRPr lang="en-US" b="0" dirty="0" smtClean="0">
              <a:solidFill>
                <a:srgbClr val="FF0000"/>
              </a:solidFill>
            </a:endParaRPr>
          </a:p>
          <a:p>
            <a:endParaRPr lang="en-US" dirty="0" smtClean="0"/>
          </a:p>
          <a:p>
            <a:pPr lvl="1"/>
            <a:r>
              <a:rPr lang="en-US" dirty="0" smtClean="0"/>
              <a:t>Examples:</a:t>
            </a:r>
          </a:p>
          <a:p>
            <a:pPr lvl="2"/>
            <a:r>
              <a:rPr lang="en-US" dirty="0" smtClean="0"/>
              <a:t>Process – lessons learned, work flow</a:t>
            </a:r>
          </a:p>
          <a:p>
            <a:pPr lvl="2"/>
            <a:r>
              <a:rPr lang="en-US" dirty="0" smtClean="0"/>
              <a:t>Managerial – </a:t>
            </a:r>
            <a:r>
              <a:rPr lang="en-US" dirty="0" err="1" smtClean="0"/>
              <a:t>báo</a:t>
            </a:r>
            <a:r>
              <a:rPr lang="en-US" baseline="0" dirty="0" smtClean="0"/>
              <a:t> </a:t>
            </a:r>
            <a:r>
              <a:rPr lang="en-US" baseline="0" dirty="0" err="1" smtClean="0"/>
              <a:t>cáo</a:t>
            </a:r>
            <a:r>
              <a:rPr lang="en-US" baseline="0" dirty="0" smtClean="0"/>
              <a:t> </a:t>
            </a:r>
            <a:r>
              <a:rPr lang="en-US" baseline="0" dirty="0" err="1" smtClean="0"/>
              <a:t>tình</a:t>
            </a:r>
            <a:r>
              <a:rPr lang="en-US" baseline="0" dirty="0" smtClean="0"/>
              <a:t> </a:t>
            </a:r>
            <a:r>
              <a:rPr lang="en-US" baseline="0" dirty="0" err="1" smtClean="0"/>
              <a:t>trạng</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như</a:t>
            </a:r>
            <a:r>
              <a:rPr lang="en-US" baseline="0" dirty="0" smtClean="0"/>
              <a:t> chi </a:t>
            </a:r>
            <a:r>
              <a:rPr lang="en-US" baseline="0" dirty="0" err="1" smtClean="0"/>
              <a:t>phí</a:t>
            </a:r>
            <a:r>
              <a:rPr lang="en-US" baseline="0" dirty="0" smtClean="0"/>
              <a:t>, resource, </a:t>
            </a:r>
            <a:r>
              <a:rPr lang="en-US" baseline="0" dirty="0" err="1" smtClean="0"/>
              <a:t>tiến</a:t>
            </a:r>
            <a:r>
              <a:rPr lang="en-US" baseline="0" dirty="0" smtClean="0"/>
              <a:t> </a:t>
            </a:r>
            <a:r>
              <a:rPr lang="en-US" baseline="0" dirty="0" err="1" smtClean="0"/>
              <a:t>độ</a:t>
            </a:r>
            <a:r>
              <a:rPr lang="en-US" baseline="0" dirty="0" smtClean="0"/>
              <a:t>, EV,..</a:t>
            </a:r>
            <a:endParaRPr lang="en-US" dirty="0" smtClean="0"/>
          </a:p>
          <a:p>
            <a:pPr lvl="2"/>
            <a:r>
              <a:rPr lang="en-US" dirty="0" smtClean="0"/>
              <a:t>Engineering - </a:t>
            </a:r>
            <a:r>
              <a:rPr lang="en-US" b="1" dirty="0" smtClean="0"/>
              <a:t>drawings</a:t>
            </a:r>
            <a:r>
              <a:rPr lang="en-US" dirty="0" smtClean="0"/>
              <a:t>, documents, source code, defects</a:t>
            </a:r>
          </a:p>
          <a:p>
            <a:pPr lvl="2"/>
            <a:r>
              <a:rPr lang="en-US" dirty="0" smtClean="0"/>
              <a:t>Administrative – </a:t>
            </a:r>
            <a:r>
              <a:rPr lang="en-US" dirty="0" err="1" smtClean="0"/>
              <a:t>thông</a:t>
            </a:r>
            <a:r>
              <a:rPr lang="en-US" baseline="0" dirty="0" smtClean="0"/>
              <a:t> tin </a:t>
            </a:r>
            <a:r>
              <a:rPr lang="en-US" baseline="0" dirty="0" err="1" smtClean="0"/>
              <a:t>nhân</a:t>
            </a:r>
            <a:r>
              <a:rPr lang="en-US" baseline="0" dirty="0" smtClean="0"/>
              <a:t> </a:t>
            </a:r>
            <a:r>
              <a:rPr lang="en-US" baseline="0" dirty="0" err="1" smtClean="0"/>
              <a:t>viên</a:t>
            </a:r>
            <a:r>
              <a:rPr lang="en-US" baseline="0" dirty="0" smtClean="0"/>
              <a:t>..</a:t>
            </a:r>
            <a:endParaRPr lang="en-US" dirty="0" smtClean="0"/>
          </a:p>
          <a:p>
            <a:endParaRPr lang="en-US" dirty="0" smtClean="0"/>
          </a:p>
          <a:p>
            <a:r>
              <a:rPr lang="en-US" dirty="0" err="1" smtClean="0"/>
              <a:t>dưới</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trong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dự</a:t>
            </a:r>
            <a:r>
              <a:rPr lang="en-US" baseline="0" dirty="0" smtClean="0"/>
              <a:t> </a:t>
            </a:r>
            <a:r>
              <a:rPr lang="en-US" baseline="0" dirty="0" err="1" smtClean="0"/>
              <a:t>liệu</a:t>
            </a:r>
            <a:r>
              <a:rPr lang="vi-VN" dirty="0" smtClean="0"/>
              <a:t>:</a:t>
            </a:r>
          </a:p>
          <a:p>
            <a:endParaRPr lang="vi-VN"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vi-VN" dirty="0" smtClean="0"/>
              <a:t>- Áp dụng chính sách, thủ tục xác định và kiểm soát các yêu cầu dữ liệu; bao gồm quy ước đặt tên</a:t>
            </a:r>
            <a:r>
              <a:rPr lang="en-US" dirty="0" smtClean="0"/>
              <a:t>  </a:t>
            </a:r>
            <a:r>
              <a:rPr lang="en-US" dirty="0" err="1" smtClean="0"/>
              <a:t>như</a:t>
            </a:r>
            <a:r>
              <a:rPr lang="en-US" baseline="0" dirty="0" smtClean="0"/>
              <a:t> </a:t>
            </a:r>
            <a:r>
              <a:rPr lang="en-US" baseline="0" dirty="0" err="1" smtClean="0"/>
              <a:t>trong</a:t>
            </a:r>
            <a:r>
              <a:rPr lang="en-US" baseline="0" dirty="0" smtClean="0"/>
              <a:t> </a:t>
            </a:r>
            <a:r>
              <a:rPr lang="en-US" sz="900" dirty="0" smtClean="0">
                <a:cs typeface="Arial" charset="0"/>
              </a:rPr>
              <a:t>Configuration Identification</a:t>
            </a:r>
            <a:endParaRPr lang="vi-VN" dirty="0" smtClean="0"/>
          </a:p>
          <a:p>
            <a:endParaRPr lang="vi-VN" dirty="0" smtClean="0"/>
          </a:p>
          <a:p>
            <a:r>
              <a:rPr lang="en-US" dirty="0" smtClean="0"/>
              <a:t>- </a:t>
            </a:r>
            <a:r>
              <a:rPr lang="vi-VN" dirty="0" smtClean="0"/>
              <a:t>Đảm bảo </a:t>
            </a:r>
            <a:r>
              <a:rPr lang="en-US" dirty="0" err="1" smtClean="0"/>
              <a:t>tính</a:t>
            </a:r>
            <a:r>
              <a:rPr lang="en-US" baseline="0" dirty="0" smtClean="0"/>
              <a:t> </a:t>
            </a:r>
            <a:r>
              <a:rPr lang="vi-VN" dirty="0" smtClean="0"/>
              <a:t>đầy đủ dữ liệu</a:t>
            </a:r>
            <a:endParaRPr lang="en-US" dirty="0" smtClean="0"/>
          </a:p>
          <a:p>
            <a:endParaRPr lang="vi-VN" dirty="0" smtClean="0"/>
          </a:p>
          <a:p>
            <a:r>
              <a:rPr lang="en-US" dirty="0" smtClean="0"/>
              <a:t>- </a:t>
            </a:r>
            <a:r>
              <a:rPr lang="vi-VN" dirty="0" smtClean="0"/>
              <a:t>Truy cập, </a:t>
            </a:r>
            <a:r>
              <a:rPr lang="en-US" dirty="0" err="1" smtClean="0"/>
              <a:t>điều</a:t>
            </a:r>
            <a:r>
              <a:rPr lang="en-US" baseline="0" dirty="0" smtClean="0"/>
              <a:t> </a:t>
            </a:r>
            <a:r>
              <a:rPr lang="en-US" baseline="0" dirty="0" err="1" smtClean="0"/>
              <a:t>phối</a:t>
            </a:r>
            <a:r>
              <a:rPr lang="vi-VN" dirty="0" smtClean="0"/>
              <a:t> dữ liệu </a:t>
            </a:r>
            <a:r>
              <a:rPr lang="en-US" dirty="0" err="1" smtClean="0"/>
              <a:t>của</a:t>
            </a:r>
            <a:r>
              <a:rPr lang="en-US" baseline="0" dirty="0" smtClean="0"/>
              <a:t> </a:t>
            </a:r>
            <a:r>
              <a:rPr lang="vi-VN" dirty="0" smtClean="0"/>
              <a:t>CM đến </a:t>
            </a:r>
            <a:r>
              <a:rPr lang="en-US" dirty="0" err="1" smtClean="0"/>
              <a:t>nơi</a:t>
            </a:r>
            <a:r>
              <a:rPr lang="vi-VN" dirty="0" smtClean="0"/>
              <a:t> sử dụng</a:t>
            </a:r>
          </a:p>
          <a:p>
            <a:endParaRPr lang="vi-VN" dirty="0" smtClean="0"/>
          </a:p>
          <a:p>
            <a:r>
              <a:rPr lang="en-US" dirty="0" smtClean="0"/>
              <a:t>-</a:t>
            </a:r>
            <a:r>
              <a:rPr lang="en-US" baseline="0" dirty="0" smtClean="0"/>
              <a:t> </a:t>
            </a:r>
            <a:r>
              <a:rPr lang="vi-VN" dirty="0" smtClean="0"/>
              <a:t>Đảm bảo tính toàn vẹn và bảo mật dữ liệu</a:t>
            </a:r>
            <a:r>
              <a:rPr lang="en-US" baseline="0" dirty="0" smtClean="0"/>
              <a:t> </a:t>
            </a:r>
            <a:endParaRPr lang="vi-VN" dirty="0" smtClean="0"/>
          </a:p>
          <a:p>
            <a:endParaRPr lang="vi-VN" dirty="0" smtClean="0"/>
          </a:p>
          <a:p>
            <a:r>
              <a:rPr lang="en-US" dirty="0" smtClean="0"/>
              <a:t>- </a:t>
            </a:r>
            <a:r>
              <a:rPr lang="vi-VN" dirty="0" smtClean="0"/>
              <a:t>Áp dụn</a:t>
            </a:r>
            <a:r>
              <a:rPr lang="en-US" baseline="0" dirty="0" smtClean="0"/>
              <a:t>g </a:t>
            </a:r>
            <a:r>
              <a:rPr lang="en-US" baseline="0" dirty="0" err="1" smtClean="0"/>
              <a:t>nguyên</a:t>
            </a:r>
            <a:r>
              <a:rPr lang="en-US" baseline="0" dirty="0" smtClean="0"/>
              <a:t> </a:t>
            </a:r>
            <a:r>
              <a:rPr lang="en-US" baseline="0" dirty="0" err="1" smtClean="0"/>
              <a:t>tắc</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version</a:t>
            </a:r>
            <a:endParaRPr lang="vi-VN" dirty="0" smtClean="0"/>
          </a:p>
          <a:p>
            <a:endParaRPr lang="en-US" dirty="0" smtClean="0"/>
          </a:p>
          <a:p>
            <a:r>
              <a:rPr lang="en-US" dirty="0" smtClean="0"/>
              <a:t>- </a:t>
            </a:r>
            <a:r>
              <a:rPr lang="vi-VN" dirty="0" smtClean="0"/>
              <a:t>Cung cấp kiểm soát truy cập dữ liệu</a:t>
            </a:r>
          </a:p>
          <a:p>
            <a:endParaRPr lang="vi-VN" dirty="0" smtClean="0"/>
          </a:p>
          <a:p>
            <a:r>
              <a:rPr lang="en-US" dirty="0" smtClean="0"/>
              <a:t>- S</a:t>
            </a:r>
            <a:r>
              <a:rPr lang="vi-VN" dirty="0" smtClean="0"/>
              <a:t>ử dụng </a:t>
            </a:r>
            <a:r>
              <a:rPr lang="en-US" dirty="0" err="1" smtClean="0"/>
              <a:t>các</a:t>
            </a:r>
            <a:r>
              <a:rPr lang="en-US" baseline="0" dirty="0" smtClean="0"/>
              <a:t> </a:t>
            </a:r>
            <a:r>
              <a:rPr lang="en-US" baseline="0" dirty="0" err="1" smtClean="0"/>
              <a:t>nguyên</a:t>
            </a:r>
            <a:r>
              <a:rPr lang="en-US" baseline="0" dirty="0" smtClean="0"/>
              <a:t> </a:t>
            </a:r>
            <a:r>
              <a:rPr lang="en-US" baseline="0" dirty="0" err="1" smtClean="0"/>
              <a:t>tắc</a:t>
            </a:r>
            <a:r>
              <a:rPr lang="en-US" baseline="0" dirty="0" smtClean="0"/>
              <a:t> </a:t>
            </a:r>
            <a:r>
              <a:rPr lang="vi-VN" dirty="0" smtClean="0"/>
              <a:t>quản lý sự thay đổi dữ liệu và lưu trữ</a:t>
            </a:r>
          </a:p>
          <a:p>
            <a:endParaRPr lang="vi-VN" dirty="0" smtClean="0"/>
          </a:p>
          <a:p>
            <a:pPr marL="0" indent="0">
              <a:buFontTx/>
              <a:buNone/>
            </a:pPr>
            <a:r>
              <a:rPr lang="en-US" dirty="0" smtClean="0"/>
              <a:t>-</a:t>
            </a:r>
            <a:r>
              <a:rPr lang="en-US" baseline="0" dirty="0" smtClean="0"/>
              <a:t> </a:t>
            </a:r>
            <a:r>
              <a:rPr lang="vi-VN" dirty="0" smtClean="0"/>
              <a:t>Duy trì các mối quan hệ dữ liệu</a:t>
            </a:r>
            <a:endParaRPr lang="en-US" dirty="0" smtClean="0"/>
          </a:p>
          <a:p>
            <a:endParaRPr lang="vi-VN" dirty="0" smtClean="0"/>
          </a:p>
          <a:p>
            <a:r>
              <a:rPr lang="en-US" dirty="0" smtClean="0"/>
              <a:t>- </a:t>
            </a:r>
            <a:r>
              <a:rPr lang="vi-VN" dirty="0" smtClean="0"/>
              <a:t>Đảm bảo </a:t>
            </a:r>
            <a:r>
              <a:rPr lang="en-US" dirty="0" err="1" smtClean="0"/>
              <a:t>việc</a:t>
            </a:r>
            <a:r>
              <a:rPr lang="en-US" baseline="0" dirty="0" smtClean="0"/>
              <a:t> </a:t>
            </a:r>
            <a:r>
              <a:rPr lang="en-US" dirty="0" err="1" smtClean="0"/>
              <a:t>lấy</a:t>
            </a:r>
            <a:r>
              <a:rPr lang="en-US" baseline="0" dirty="0" smtClean="0"/>
              <a:t> </a:t>
            </a:r>
            <a:r>
              <a:rPr lang="vi-VN" dirty="0" smtClean="0"/>
              <a:t>dữ liệu chính xác</a:t>
            </a:r>
          </a:p>
          <a:p>
            <a:endParaRPr lang="vi-VN" dirty="0" smtClean="0"/>
          </a:p>
          <a:p>
            <a:r>
              <a:rPr lang="en-US" dirty="0" smtClean="0"/>
              <a:t>-</a:t>
            </a:r>
            <a:r>
              <a:rPr lang="en-US" baseline="0" dirty="0" smtClean="0"/>
              <a:t> …</a:t>
            </a:r>
            <a:endParaRPr lang="en-US" dirty="0" smtClean="0"/>
          </a:p>
          <a:p>
            <a:endParaRPr lang="vi-VN"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688912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những</a:t>
            </a:r>
            <a:r>
              <a:rPr lang="en-US" baseline="0" dirty="0" smtClean="0"/>
              <a:t> </a:t>
            </a:r>
            <a:r>
              <a:rPr lang="en-US" baseline="0" dirty="0" err="1" smtClean="0"/>
              <a:t>việc</a:t>
            </a:r>
            <a:r>
              <a:rPr lang="en-US" baseline="0" dirty="0" smtClean="0"/>
              <a:t> </a:t>
            </a:r>
            <a:r>
              <a:rPr lang="en-US" baseline="0" dirty="0" err="1" smtClean="0"/>
              <a:t>trên</a:t>
            </a:r>
            <a:r>
              <a:rPr lang="en-US" baseline="0" dirty="0" smtClean="0"/>
              <a:t> </a:t>
            </a:r>
            <a:r>
              <a:rPr lang="en-US" baseline="0" dirty="0" err="1" smtClean="0"/>
              <a:t>thì</a:t>
            </a:r>
            <a:r>
              <a:rPr lang="en-US" baseline="0" dirty="0" smtClean="0"/>
              <a:t>  ta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có</a:t>
            </a:r>
            <a:r>
              <a:rPr lang="en-US" baseline="0" dirty="0" smtClean="0"/>
              <a:t> 1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để</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và</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những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a:t>
            </a:r>
            <a:endParaRPr lang="en-US" dirty="0" smtClean="0"/>
          </a:p>
          <a:p>
            <a:r>
              <a:rPr lang="en-US" dirty="0" err="1" smtClean="0"/>
              <a:t>Dưới</a:t>
            </a:r>
            <a:r>
              <a:rPr lang="en-US" baseline="0" dirty="0" smtClean="0"/>
              <a:t> </a:t>
            </a:r>
            <a:r>
              <a:rPr lang="en-US" baseline="0" dirty="0" err="1" smtClean="0"/>
              <a:t>đ</a:t>
            </a:r>
            <a:r>
              <a:rPr lang="en-US" dirty="0" err="1" smtClean="0"/>
              <a:t>ây</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khi</a:t>
            </a:r>
            <a:r>
              <a:rPr lang="en-US" baseline="0" dirty="0" smtClean="0"/>
              <a:t> </a:t>
            </a:r>
            <a:r>
              <a:rPr lang="en-US" baseline="0" dirty="0" err="1" smtClean="0"/>
              <a:t>tạo</a:t>
            </a:r>
            <a:r>
              <a:rPr lang="en-US" baseline="0" dirty="0" smtClean="0"/>
              <a:t> </a:t>
            </a:r>
            <a:r>
              <a:rPr lang="en-US" baseline="0" dirty="0" err="1" smtClean="0"/>
              <a:t>một</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dữ</a:t>
            </a:r>
            <a:r>
              <a:rPr lang="en-US" baseline="0" dirty="0" smtClean="0"/>
              <a:t> </a:t>
            </a:r>
            <a:r>
              <a:rPr lang="en-US" baseline="0" dirty="0" err="1" smtClean="0"/>
              <a:t>liệu</a:t>
            </a:r>
            <a:endParaRPr lang="en-US" baseline="0" dirty="0" smtClean="0"/>
          </a:p>
          <a:p>
            <a:endParaRPr lang="en-US" baseline="0" dirty="0" smtClean="0"/>
          </a:p>
          <a:p>
            <a:r>
              <a:rPr lang="en-US" baseline="0" dirty="0" smtClean="0"/>
              <a:t>- </a:t>
            </a:r>
            <a:r>
              <a:rPr lang="en-US" baseline="0" dirty="0" err="1" smtClean="0"/>
              <a:t>Một</a:t>
            </a:r>
            <a:r>
              <a:rPr lang="en-US" baseline="0" dirty="0" smtClean="0"/>
              <a:t> </a:t>
            </a:r>
            <a:r>
              <a:rPr lang="en-US" baseline="0" dirty="0" err="1" smtClean="0"/>
              <a:t>người</a:t>
            </a:r>
            <a:r>
              <a:rPr lang="en-US" baseline="0" dirty="0" smtClean="0"/>
              <a:t> </a:t>
            </a:r>
            <a:r>
              <a:rPr lang="en-US" baseline="0" dirty="0" err="1" smtClean="0"/>
              <a:t>chịu</a:t>
            </a:r>
            <a:r>
              <a:rPr lang="en-US" baseline="0" dirty="0" smtClean="0"/>
              <a:t> </a:t>
            </a:r>
            <a:r>
              <a:rPr lang="en-US" baseline="0" dirty="0" err="1" smtClean="0"/>
              <a:t>trách</a:t>
            </a:r>
            <a:r>
              <a:rPr lang="en-US" baseline="0" dirty="0" smtClean="0"/>
              <a:t> </a:t>
            </a:r>
            <a:r>
              <a:rPr lang="en-US" baseline="0" dirty="0" err="1" smtClean="0"/>
              <a:t>nhiệm</a:t>
            </a:r>
            <a:r>
              <a:rPr lang="en-US" baseline="0" dirty="0" smtClean="0"/>
              <a:t> </a:t>
            </a:r>
            <a:r>
              <a:rPr lang="en-US" baseline="0" dirty="0" err="1" smtClean="0"/>
              <a:t>duy</a:t>
            </a:r>
            <a:r>
              <a:rPr lang="en-US" baseline="0" dirty="0" smtClean="0"/>
              <a:t> </a:t>
            </a:r>
            <a:r>
              <a:rPr lang="en-US" baseline="0" dirty="0" err="1" smtClean="0"/>
              <a:t>trì</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trong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cấu</a:t>
            </a:r>
            <a:r>
              <a:rPr lang="en-US" baseline="0" dirty="0" smtClean="0"/>
              <a:t> </a:t>
            </a:r>
            <a:r>
              <a:rPr lang="en-US" baseline="0" dirty="0" err="1" smtClean="0"/>
              <a:t>hình</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của</a:t>
            </a:r>
            <a:r>
              <a:rPr lang="en-US" baseline="0" dirty="0" smtClean="0"/>
              <a:t> </a:t>
            </a:r>
            <a:r>
              <a:rPr lang="en-US" baseline="0" dirty="0" err="1" smtClean="0"/>
              <a:t>họ</a:t>
            </a:r>
            <a:r>
              <a:rPr lang="en-US" baseline="0" dirty="0" smtClean="0"/>
              <a:t>:</a:t>
            </a:r>
          </a:p>
          <a:p>
            <a:r>
              <a:rPr lang="en-US" baseline="0" dirty="0" smtClean="0"/>
              <a:t>     + </a:t>
            </a:r>
            <a:r>
              <a:rPr lang="en-US" baseline="0" dirty="0" err="1" smtClean="0"/>
              <a:t>Chịu</a:t>
            </a:r>
            <a:r>
              <a:rPr lang="en-US" baseline="0" dirty="0" smtClean="0"/>
              <a:t> </a:t>
            </a:r>
            <a:r>
              <a:rPr lang="en-US" baseline="0" dirty="0" err="1" smtClean="0"/>
              <a:t>trách</a:t>
            </a:r>
            <a:r>
              <a:rPr lang="en-US" baseline="0" dirty="0" smtClean="0"/>
              <a:t> </a:t>
            </a:r>
            <a:r>
              <a:rPr lang="en-US" baseline="0" dirty="0" err="1" smtClean="0"/>
              <a:t>nhiệm</a:t>
            </a:r>
            <a:r>
              <a:rPr lang="en-US" baseline="0" dirty="0" smtClean="0"/>
              <a:t> </a:t>
            </a:r>
            <a:r>
              <a:rPr lang="en-US" baseline="0" dirty="0" err="1" smtClean="0"/>
              <a:t>duy</a:t>
            </a:r>
            <a:r>
              <a:rPr lang="en-US" baseline="0" dirty="0" smtClean="0"/>
              <a:t> </a:t>
            </a:r>
            <a:r>
              <a:rPr lang="en-US" baseline="0" dirty="0" err="1" smtClean="0"/>
              <a:t>trì</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Configuration items</a:t>
            </a:r>
          </a:p>
          <a:p>
            <a:r>
              <a:rPr lang="en-US" baseline="0" dirty="0" smtClean="0"/>
              <a:t>     + </a:t>
            </a:r>
            <a:r>
              <a:rPr lang="en-US" baseline="0" dirty="0" err="1" smtClean="0"/>
              <a:t>Giữ</a:t>
            </a:r>
            <a:r>
              <a:rPr lang="en-US" baseline="0" dirty="0" smtClean="0"/>
              <a:t> </a:t>
            </a:r>
            <a:r>
              <a:rPr lang="en-US" baseline="0" dirty="0" err="1" smtClean="0"/>
              <a:t>những</a:t>
            </a:r>
            <a:r>
              <a:rPr lang="en-US" baseline="0" dirty="0" smtClean="0"/>
              <a:t> </a:t>
            </a:r>
            <a:r>
              <a:rPr lang="en-US" baseline="0" dirty="0" err="1" smtClean="0"/>
              <a:t>quyền</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vào</a:t>
            </a:r>
            <a:r>
              <a:rPr lang="en-US" baseline="0" dirty="0" smtClean="0"/>
              <a:t> </a:t>
            </a:r>
            <a:r>
              <a:rPr lang="en-US" baseline="0" dirty="0" err="1" smtClean="0"/>
              <a:t>thư</a:t>
            </a:r>
            <a:r>
              <a:rPr lang="en-US" baseline="0" dirty="0" smtClean="0"/>
              <a:t> </a:t>
            </a:r>
            <a:r>
              <a:rPr lang="en-US" baseline="0" dirty="0" err="1" smtClean="0"/>
              <a:t>viện</a:t>
            </a:r>
            <a:endParaRPr lang="en-US" baseline="0" dirty="0" smtClean="0"/>
          </a:p>
          <a:p>
            <a:r>
              <a:rPr lang="en-US" baseline="0" dirty="0" smtClean="0"/>
              <a:t>     + </a:t>
            </a:r>
            <a:r>
              <a:rPr lang="en-US" baseline="0" dirty="0" err="1" smtClean="0"/>
              <a:t>Ghi</a:t>
            </a:r>
            <a:r>
              <a:rPr lang="en-US" baseline="0" dirty="0" smtClean="0"/>
              <a:t> </a:t>
            </a:r>
            <a:r>
              <a:rPr lang="en-US" baseline="0" dirty="0" err="1" smtClean="0"/>
              <a:t>nhận</a:t>
            </a:r>
            <a:r>
              <a:rPr lang="en-US" baseline="0" dirty="0" smtClean="0"/>
              <a:t> </a:t>
            </a:r>
            <a:r>
              <a:rPr lang="en-US" baseline="0" dirty="0" err="1" smtClean="0"/>
              <a:t>và</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tình</a:t>
            </a:r>
            <a:r>
              <a:rPr lang="en-US" baseline="0" dirty="0" smtClean="0"/>
              <a:t> </a:t>
            </a:r>
            <a:r>
              <a:rPr lang="en-US" baseline="0" dirty="0" err="1" smtClean="0"/>
              <a:t>trạng</a:t>
            </a:r>
            <a:r>
              <a:rPr lang="en-US" baseline="0" dirty="0" smtClean="0"/>
              <a:t> </a:t>
            </a:r>
            <a:r>
              <a:rPr lang="en-US" baseline="0" dirty="0" err="1" smtClean="0"/>
              <a:t>của</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baseline </a:t>
            </a:r>
            <a:r>
              <a:rPr lang="en-US" baseline="0" dirty="0" err="1" smtClean="0"/>
              <a:t>trong</a:t>
            </a:r>
            <a:r>
              <a:rPr lang="en-US" baseline="0" dirty="0" smtClean="0"/>
              <a:t> </a:t>
            </a:r>
            <a:r>
              <a:rPr lang="en-US" baseline="0" dirty="0" err="1" smtClean="0"/>
              <a:t>dự</a:t>
            </a:r>
            <a:r>
              <a:rPr lang="en-US" baseline="0" dirty="0" smtClean="0"/>
              <a:t> </a:t>
            </a:r>
            <a:r>
              <a:rPr lang="en-US" baseline="0" dirty="0" err="1" smtClean="0"/>
              <a:t>án</a:t>
            </a:r>
            <a:r>
              <a:rPr lang="en-US" baseline="0" dirty="0" smtClean="0"/>
              <a:t>.</a:t>
            </a:r>
            <a:endParaRPr lang="vi-VN" dirty="0" smtClean="0"/>
          </a:p>
          <a:p>
            <a:endParaRPr lang="vi-VN" dirty="0" smtClean="0"/>
          </a:p>
          <a:p>
            <a:pPr marL="171450" indent="-171450">
              <a:buFontTx/>
              <a:buChar char="-"/>
            </a:pP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nó</a:t>
            </a:r>
            <a:r>
              <a:rPr lang="en-US" baseline="0" dirty="0" smtClean="0"/>
              <a:t> </a:t>
            </a:r>
            <a:r>
              <a:rPr lang="en-US" baseline="0" dirty="0" err="1" smtClean="0"/>
              <a:t>cũng</a:t>
            </a:r>
            <a:r>
              <a:rPr lang="en-US" baseline="0" dirty="0" smtClean="0"/>
              <a:t> </a:t>
            </a:r>
            <a:r>
              <a:rPr lang="en-US" baseline="0" dirty="0" err="1" smtClean="0"/>
              <a:t>phải</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nơi</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an </a:t>
            </a:r>
            <a:r>
              <a:rPr lang="en-US" baseline="0" dirty="0" err="1" smtClean="0"/>
              <a:t>toàn</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được</a:t>
            </a:r>
            <a:r>
              <a:rPr lang="en-US" baseline="0" dirty="0" smtClean="0"/>
              <a:t> </a:t>
            </a:r>
            <a:r>
              <a:rPr lang="en-US" baseline="0" dirty="0" err="1" smtClean="0"/>
              <a:t>từ</a:t>
            </a:r>
            <a:r>
              <a:rPr lang="en-US" baseline="0" dirty="0" smtClean="0"/>
              <a:t> </a:t>
            </a:r>
            <a:r>
              <a:rPr lang="en-US" baseline="0" dirty="0" err="1" smtClean="0"/>
              <a:t>các</a:t>
            </a:r>
            <a:r>
              <a:rPr lang="en-US" baseline="0" dirty="0" smtClean="0"/>
              <a:t> </a:t>
            </a:r>
            <a:r>
              <a:rPr lang="en-US" baseline="0" dirty="0" err="1" smtClean="0"/>
              <a:t>bên</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a:t>
            </a:r>
            <a:r>
              <a:rPr lang="en-US" baseline="0" dirty="0" err="1" smtClean="0"/>
              <a:t>đội</a:t>
            </a:r>
            <a:r>
              <a:rPr lang="en-US" baseline="0" dirty="0" smtClean="0"/>
              <a:t> </a:t>
            </a:r>
            <a:r>
              <a:rPr lang="en-US" baseline="0" dirty="0" err="1" smtClean="0"/>
              <a:t>ngũ</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nhà</a:t>
            </a:r>
            <a:r>
              <a:rPr lang="en-US" baseline="0" dirty="0" smtClean="0"/>
              <a:t> </a:t>
            </a:r>
            <a:r>
              <a:rPr lang="en-US" baseline="0" dirty="0" err="1" smtClean="0"/>
              <a:t>thầu</a:t>
            </a:r>
            <a:r>
              <a:rPr lang="en-US" baseline="0" dirty="0" smtClean="0"/>
              <a:t>, hay </a:t>
            </a:r>
            <a:r>
              <a:rPr lang="en-US" baseline="0" dirty="0" err="1" smtClean="0"/>
              <a:t>là</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a:t>
            </a:r>
          </a:p>
          <a:p>
            <a:pPr marL="171450" indent="-171450">
              <a:buFontTx/>
              <a:buChar char="-"/>
            </a:pPr>
            <a:r>
              <a:rPr lang="en-US" baseline="0" dirty="0" err="1" smtClean="0"/>
              <a:t>Và</a:t>
            </a:r>
            <a:r>
              <a:rPr lang="en-US" baseline="0" dirty="0" smtClean="0"/>
              <a:t> </a:t>
            </a:r>
            <a:r>
              <a:rPr lang="en-US" baseline="0" dirty="0" err="1" smtClean="0"/>
              <a:t>những</a:t>
            </a:r>
            <a:r>
              <a:rPr lang="en-US" baseline="0" dirty="0" smtClean="0"/>
              <a:t> </a:t>
            </a:r>
            <a:r>
              <a:rPr lang="en-US" baseline="0" dirty="0" err="1" smtClean="0"/>
              <a:t>cái</a:t>
            </a:r>
            <a:r>
              <a:rPr lang="en-US" baseline="0" dirty="0" smtClean="0"/>
              <a:t> </a:t>
            </a:r>
            <a:r>
              <a:rPr lang="en-US" baseline="0" dirty="0" err="1" smtClean="0"/>
              <a:t>nên</a:t>
            </a:r>
            <a:r>
              <a:rPr lang="en-US" baseline="0" dirty="0" smtClean="0"/>
              <a:t> </a:t>
            </a:r>
            <a:r>
              <a:rPr lang="en-US" baseline="0" dirty="0" err="1" smtClean="0"/>
              <a:t>được</a:t>
            </a:r>
            <a:r>
              <a:rPr lang="en-US" baseline="0" dirty="0" smtClean="0"/>
              <a:t> </a:t>
            </a:r>
            <a:r>
              <a:rPr lang="en-US" baseline="0" dirty="0" err="1" smtClean="0"/>
              <a:t>chứa</a:t>
            </a:r>
            <a:r>
              <a:rPr lang="en-US" baseline="0" dirty="0" smtClean="0"/>
              <a:t> </a:t>
            </a:r>
            <a:r>
              <a:rPr lang="en-US" baseline="0" dirty="0" err="1" smtClean="0"/>
              <a:t>trong</a:t>
            </a:r>
            <a:r>
              <a:rPr lang="en-US" baseline="0" dirty="0" smtClean="0"/>
              <a:t> </a:t>
            </a:r>
            <a:r>
              <a:rPr lang="en-US" baseline="0" dirty="0" err="1" smtClean="0"/>
              <a:t>thư</a:t>
            </a:r>
            <a:r>
              <a:rPr lang="en-US" baseline="0" dirty="0" smtClean="0"/>
              <a:t> </a:t>
            </a:r>
            <a:r>
              <a:rPr lang="en-US" baseline="0" dirty="0" err="1" smtClean="0"/>
              <a:t>viên</a:t>
            </a:r>
            <a:r>
              <a:rPr lang="en-US" baseline="0" dirty="0" smtClean="0"/>
              <a:t> </a:t>
            </a:r>
            <a:r>
              <a:rPr lang="en-US" baseline="0" dirty="0" err="1" smtClean="0"/>
              <a:t>bao</a:t>
            </a:r>
            <a:r>
              <a:rPr lang="en-US" baseline="0" dirty="0" smtClean="0"/>
              <a:t> </a:t>
            </a:r>
            <a:r>
              <a:rPr lang="en-US" baseline="0" dirty="0" err="1" smtClean="0"/>
              <a:t>gồm</a:t>
            </a:r>
            <a:endParaRPr lang="en-US" baseline="0" dirty="0" smtClean="0"/>
          </a:p>
          <a:p>
            <a:pPr marL="0" indent="0">
              <a:buFontTx/>
              <a:buNone/>
            </a:pPr>
            <a:r>
              <a:rPr lang="en-US" baseline="0" dirty="0" smtClean="0"/>
              <a:t>      + </a:t>
            </a:r>
            <a:r>
              <a:rPr lang="en-US" baseline="0" dirty="0" err="1" smtClean="0"/>
              <a:t>Quy</a:t>
            </a:r>
            <a:r>
              <a:rPr lang="en-US" baseline="0" dirty="0" smtClean="0"/>
              <a:t> </a:t>
            </a:r>
            <a:r>
              <a:rPr lang="en-US" baseline="0" dirty="0" err="1" smtClean="0"/>
              <a:t>ước</a:t>
            </a:r>
            <a:r>
              <a:rPr lang="en-US" baseline="0" dirty="0" smtClean="0"/>
              <a:t> </a:t>
            </a:r>
            <a:r>
              <a:rPr lang="en-US" baseline="0" dirty="0" err="1" smtClean="0"/>
              <a:t>về</a:t>
            </a:r>
            <a:r>
              <a:rPr lang="en-US" baseline="0" dirty="0" smtClean="0"/>
              <a:t> version, </a:t>
            </a:r>
            <a:r>
              <a:rPr lang="en-US" baseline="0" dirty="0" err="1" smtClean="0"/>
              <a:t>quy</a:t>
            </a:r>
            <a:r>
              <a:rPr lang="en-US" baseline="0" dirty="0" smtClean="0"/>
              <a:t> </a:t>
            </a:r>
            <a:r>
              <a:rPr lang="en-US" baseline="0" dirty="0" err="1" smtClean="0"/>
              <a:t>ước</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đặt</a:t>
            </a:r>
            <a:r>
              <a:rPr lang="en-US" baseline="0" dirty="0" smtClean="0"/>
              <a:t> </a:t>
            </a:r>
            <a:r>
              <a:rPr lang="en-US" baseline="0" dirty="0" err="1" smtClean="0"/>
              <a:t>tên</a:t>
            </a:r>
            <a:endParaRPr lang="en-US" baseline="0" dirty="0" smtClean="0"/>
          </a:p>
          <a:p>
            <a:pPr marL="0" indent="0">
              <a:buFontTx/>
              <a:buNone/>
            </a:pPr>
            <a:r>
              <a:rPr lang="en-US" baseline="0" dirty="0" smtClean="0"/>
              <a:t>      + </a:t>
            </a:r>
            <a:r>
              <a:rPr lang="en-US" baseline="0" dirty="0" err="1" smtClean="0"/>
              <a:t>Tình</a:t>
            </a:r>
            <a:r>
              <a:rPr lang="en-US" baseline="0" dirty="0" smtClean="0"/>
              <a:t> </a:t>
            </a:r>
            <a:r>
              <a:rPr lang="en-US" baseline="0" dirty="0" err="1" smtClean="0"/>
              <a:t>trạng</a:t>
            </a:r>
            <a:r>
              <a:rPr lang="en-US" baseline="0" dirty="0" smtClean="0"/>
              <a:t> baseline</a:t>
            </a:r>
          </a:p>
          <a:p>
            <a:pPr marL="0" indent="0">
              <a:buFontTx/>
              <a:buNone/>
            </a:pPr>
            <a:r>
              <a:rPr lang="en-US" baseline="0" dirty="0" smtClean="0"/>
              <a:t>      +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giữa</a:t>
            </a:r>
            <a:r>
              <a:rPr lang="en-US" baseline="0" dirty="0" smtClean="0"/>
              <a:t> </a:t>
            </a:r>
            <a:r>
              <a:rPr lang="en-US" baseline="0" dirty="0" err="1" smtClean="0"/>
              <a:t>tài</a:t>
            </a:r>
            <a:r>
              <a:rPr lang="en-US" baseline="0" dirty="0" smtClean="0"/>
              <a:t> </a:t>
            </a:r>
            <a:r>
              <a:rPr lang="en-US" baseline="0" dirty="0" err="1" smtClean="0"/>
              <a:t>liệu</a:t>
            </a:r>
            <a:endParaRPr lang="en-US" baseline="0" dirty="0" smtClean="0"/>
          </a:p>
          <a:p>
            <a:pPr marL="0" indent="0">
              <a:buFontTx/>
              <a:buNone/>
            </a:pPr>
            <a:r>
              <a:rPr lang="en-US" baseline="0" dirty="0" smtClean="0"/>
              <a:t>      + </a:t>
            </a:r>
            <a:r>
              <a:rPr lang="en-US" baseline="0" dirty="0" err="1" smtClean="0"/>
              <a:t>Và</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thư</a:t>
            </a:r>
            <a:r>
              <a:rPr lang="en-US" baseline="0" dirty="0" smtClean="0"/>
              <a:t> </a:t>
            </a:r>
            <a:r>
              <a:rPr lang="en-US" baseline="0" dirty="0" err="1" smtClean="0"/>
              <a:t>viên</a:t>
            </a:r>
            <a:endParaRPr lang="en-US" baseline="0" dirty="0" smtClean="0"/>
          </a:p>
          <a:p>
            <a:pPr marL="0" indent="0">
              <a:buFontTx/>
              <a:buNone/>
            </a:pPr>
            <a:endParaRPr lang="en-US" baseline="0" dirty="0" smtClean="0"/>
          </a:p>
          <a:p>
            <a:pPr marL="0" indent="0">
              <a:buFontTx/>
              <a:buNone/>
            </a:pP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ý </a:t>
            </a:r>
            <a:r>
              <a:rPr lang="en-US" baseline="0" dirty="0" err="1" smtClean="0"/>
              <a:t>niệm</a:t>
            </a:r>
            <a:r>
              <a:rPr lang="en-US" baseline="0" dirty="0" smtClean="0"/>
              <a:t> </a:t>
            </a:r>
            <a:r>
              <a:rPr lang="en-US" baseline="0" dirty="0" err="1" smtClean="0"/>
              <a:t>trong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551833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Cuối</a:t>
            </a:r>
            <a:r>
              <a:rPr lang="en-US" baseline="0" dirty="0" smtClean="0"/>
              <a:t> </a:t>
            </a:r>
            <a:r>
              <a:rPr lang="en-US" baseline="0" dirty="0" err="1" smtClean="0"/>
              <a:t>cùng</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tổng</a:t>
            </a:r>
            <a:r>
              <a:rPr lang="en-US" baseline="0" dirty="0" smtClean="0"/>
              <a:t> </a:t>
            </a:r>
            <a:r>
              <a:rPr lang="en-US" baseline="0" dirty="0" err="1" smtClean="0"/>
              <a:t>kết</a:t>
            </a:r>
            <a:r>
              <a:rPr lang="en-US" baseline="0" dirty="0" smtClean="0"/>
              <a:t> </a:t>
            </a:r>
            <a:r>
              <a:rPr lang="en-US" baseline="0" dirty="0" err="1" smtClean="0"/>
              <a:t>một</a:t>
            </a:r>
            <a:r>
              <a:rPr lang="en-US" baseline="0" dirty="0" smtClean="0"/>
              <a:t> </a:t>
            </a:r>
            <a:r>
              <a:rPr lang="en-US" baseline="0" dirty="0" err="1" smtClean="0"/>
              <a:t>vài</a:t>
            </a:r>
            <a:r>
              <a:rPr lang="en-US" baseline="0" dirty="0" smtClean="0"/>
              <a:t> ý:</a:t>
            </a:r>
          </a:p>
          <a:p>
            <a:endParaRPr lang="en-US" baseline="0" dirty="0" smtClean="0"/>
          </a:p>
          <a:p>
            <a:r>
              <a:rPr lang="en-US" baseline="0" dirty="0" smtClean="0"/>
              <a:t>- Frist,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cấu</a:t>
            </a:r>
            <a:r>
              <a:rPr lang="en-US" baseline="0" dirty="0" smtClean="0"/>
              <a:t> </a:t>
            </a:r>
            <a:r>
              <a:rPr lang="en-US" baseline="0" dirty="0" err="1" smtClean="0"/>
              <a:t>hình</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thành</a:t>
            </a:r>
            <a:r>
              <a:rPr lang="en-US" baseline="0" dirty="0" smtClean="0"/>
              <a:t> </a:t>
            </a:r>
            <a:r>
              <a:rPr lang="en-US" baseline="0" dirty="0" err="1" smtClean="0"/>
              <a:t>công</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khả</a:t>
            </a:r>
            <a:r>
              <a:rPr lang="en-US" baseline="0" dirty="0" smtClean="0"/>
              <a:t> </a:t>
            </a:r>
            <a:r>
              <a:rPr lang="en-US" baseline="0" dirty="0" err="1" smtClean="0"/>
              <a:t>thi</a:t>
            </a:r>
            <a:endParaRPr lang="en-US" baseline="0" dirty="0" smtClean="0"/>
          </a:p>
          <a:p>
            <a:r>
              <a:rPr lang="en-US" baseline="0" dirty="0" smtClean="0"/>
              <a:t>    + </a:t>
            </a:r>
            <a:r>
              <a:rPr lang="en-US" baseline="0" dirty="0" err="1" smtClean="0"/>
              <a:t>Giảm</a:t>
            </a:r>
            <a:r>
              <a:rPr lang="en-US" baseline="0" dirty="0" smtClean="0"/>
              <a:t> </a:t>
            </a:r>
            <a:r>
              <a:rPr lang="en-US" baseline="0" dirty="0" err="1" smtClean="0"/>
              <a:t>thiểu</a:t>
            </a:r>
            <a:r>
              <a:rPr lang="en-US" baseline="0" dirty="0" smtClean="0"/>
              <a:t> </a:t>
            </a:r>
            <a:r>
              <a:rPr lang="en-US" baseline="0" dirty="0" err="1" smtClean="0"/>
              <a:t>rủi</a:t>
            </a:r>
            <a:r>
              <a:rPr lang="en-US" baseline="0" dirty="0" smtClean="0"/>
              <a:t> </a:t>
            </a:r>
            <a:r>
              <a:rPr lang="en-US" baseline="0" dirty="0" err="1" smtClean="0"/>
              <a:t>ro</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chất</a:t>
            </a:r>
            <a:r>
              <a:rPr lang="en-US" baseline="0" dirty="0" smtClean="0"/>
              <a:t> </a:t>
            </a:r>
            <a:r>
              <a:rPr lang="en-US" baseline="0" dirty="0" err="1" smtClean="0"/>
              <a:t>lượng</a:t>
            </a:r>
            <a:r>
              <a:rPr lang="en-US" baseline="0" dirty="0" smtClean="0"/>
              <a:t>, </a:t>
            </a:r>
            <a:r>
              <a:rPr lang="en-US" baseline="0" dirty="0" err="1" smtClean="0"/>
              <a:t>các</a:t>
            </a:r>
            <a:r>
              <a:rPr lang="en-US" baseline="0" dirty="0" smtClean="0"/>
              <a:t> </a:t>
            </a:r>
            <a:r>
              <a:rPr lang="en-US" baseline="0" dirty="0" err="1" smtClean="0"/>
              <a:t>nguyên</a:t>
            </a:r>
            <a:r>
              <a:rPr lang="en-US" baseline="0" dirty="0" smtClean="0"/>
              <a:t> </a:t>
            </a:r>
            <a:r>
              <a:rPr lang="en-US" baseline="0" dirty="0" err="1" smtClean="0"/>
              <a:t>tắc</a:t>
            </a:r>
            <a:r>
              <a:rPr lang="en-US" baseline="0" dirty="0" smtClean="0"/>
              <a:t> </a:t>
            </a:r>
            <a:r>
              <a:rPr lang="en-US" baseline="0" dirty="0" err="1" smtClean="0"/>
              <a:t>về</a:t>
            </a:r>
            <a:r>
              <a:rPr lang="en-US" baseline="0" dirty="0" smtClean="0"/>
              <a:t> baseline</a:t>
            </a:r>
          </a:p>
          <a:p>
            <a:endParaRPr lang="en-US" baseline="0" dirty="0" smtClean="0"/>
          </a:p>
          <a:p>
            <a:r>
              <a:rPr lang="en-US" baseline="0" dirty="0" err="1" smtClean="0"/>
              <a:t>Và</a:t>
            </a:r>
            <a:r>
              <a:rPr lang="en-US" baseline="0" dirty="0" smtClean="0"/>
              <a:t> </a:t>
            </a:r>
            <a:r>
              <a:rPr lang="en-US" baseline="0" dirty="0" err="1" smtClean="0"/>
              <a:t>trong</a:t>
            </a:r>
            <a:r>
              <a:rPr lang="en-US" baseline="0" dirty="0" smtClean="0"/>
              <a:t> CM </a:t>
            </a:r>
            <a:r>
              <a:rPr lang="en-US" baseline="0" dirty="0" err="1" smtClean="0"/>
              <a:t>sẽ</a:t>
            </a:r>
            <a:r>
              <a:rPr lang="en-US" baseline="0" dirty="0" smtClean="0"/>
              <a:t> </a:t>
            </a:r>
            <a:r>
              <a:rPr lang="en-US" baseline="0" dirty="0" err="1" smtClean="0"/>
              <a:t>gồm</a:t>
            </a:r>
            <a:r>
              <a:rPr lang="en-US" baseline="0" dirty="0" smtClean="0"/>
              <a:t> 6 </a:t>
            </a:r>
            <a:r>
              <a:rPr lang="en-US" baseline="0" dirty="0" err="1" smtClean="0"/>
              <a:t>mảng</a:t>
            </a:r>
            <a:r>
              <a:rPr lang="en-US" baseline="0" dirty="0" smtClean="0"/>
              <a:t> </a:t>
            </a:r>
            <a:r>
              <a:rPr lang="en-US" baseline="0" dirty="0" err="1" smtClean="0"/>
              <a:t>chính</a:t>
            </a:r>
            <a:r>
              <a:rPr lang="en-US" baseline="0" dirty="0" smtClean="0"/>
              <a:t>: </a:t>
            </a:r>
          </a:p>
          <a:p>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lên</a:t>
            </a:r>
            <a:r>
              <a:rPr lang="en-US" baseline="0" dirty="0" smtClean="0"/>
              <a:t> </a:t>
            </a:r>
            <a:r>
              <a:rPr lang="en-US" baseline="0" dirty="0" err="1" smtClean="0"/>
              <a:t>kế</a:t>
            </a:r>
            <a:r>
              <a:rPr lang="en-US" baseline="0" dirty="0" smtClean="0"/>
              <a:t> </a:t>
            </a:r>
            <a:r>
              <a:rPr lang="en-US" baseline="0" dirty="0" err="1" smtClean="0"/>
              <a:t>hoạch</a:t>
            </a:r>
            <a:r>
              <a:rPr lang="en-US" baseline="0" dirty="0" smtClean="0"/>
              <a:t>, </a:t>
            </a:r>
            <a:r>
              <a:rPr lang="en-US" baseline="0" dirty="0" err="1" smtClean="0"/>
              <a:t>nhận</a:t>
            </a:r>
            <a:r>
              <a:rPr lang="en-US" baseline="0" dirty="0" smtClean="0"/>
              <a:t> </a:t>
            </a:r>
            <a:r>
              <a:rPr lang="en-US" baseline="0" dirty="0" err="1" smtClean="0"/>
              <a:t>dạng</a:t>
            </a:r>
            <a:r>
              <a:rPr lang="en-US" baseline="0" dirty="0" smtClean="0"/>
              <a:t>, </a:t>
            </a:r>
            <a:r>
              <a:rPr lang="en-US" baseline="0" dirty="0" err="1" smtClean="0"/>
              <a:t>kiểm</a:t>
            </a:r>
            <a:r>
              <a:rPr lang="en-US" baseline="0" dirty="0" smtClean="0"/>
              <a:t> </a:t>
            </a:r>
            <a:r>
              <a:rPr lang="en-US" baseline="0" dirty="0" err="1" smtClean="0"/>
              <a:t>soát</a:t>
            </a:r>
            <a:r>
              <a:rPr lang="en-US" baseline="0" dirty="0" smtClean="0"/>
              <a:t> </a:t>
            </a:r>
            <a:r>
              <a:rPr lang="en-US" baseline="0" dirty="0" err="1" smtClean="0"/>
              <a:t>và</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ghi</a:t>
            </a:r>
            <a:r>
              <a:rPr lang="en-US" baseline="0" dirty="0" smtClean="0"/>
              <a:t> </a:t>
            </a:r>
            <a:r>
              <a:rPr lang="en-US" baseline="0" dirty="0" err="1" smtClean="0"/>
              <a:t>nhận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và</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dữ</a:t>
            </a:r>
            <a:r>
              <a:rPr lang="en-US" baseline="0" dirty="0" smtClean="0"/>
              <a:t> </a:t>
            </a:r>
            <a:r>
              <a:rPr lang="en-US" baseline="0" dirty="0" err="1" smtClean="0"/>
              <a:t>liệu</a:t>
            </a:r>
            <a:endParaRPr lang="en-US" baseline="0" dirty="0" smtClean="0"/>
          </a:p>
          <a:p>
            <a:endParaRPr lang="en-US" baseline="0" dirty="0" smtClean="0"/>
          </a:p>
          <a:p>
            <a:r>
              <a:rPr lang="en-US" baseline="0" dirty="0" err="1" smtClean="0"/>
              <a:t>Và</a:t>
            </a:r>
            <a:r>
              <a:rPr lang="en-US" baseline="0" dirty="0" smtClean="0"/>
              <a:t> CM </a:t>
            </a:r>
            <a:r>
              <a:rPr lang="en-US" baseline="0" dirty="0" err="1" smtClean="0"/>
              <a:t>tạo</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đạt</a:t>
            </a:r>
            <a:r>
              <a:rPr lang="en-US" baseline="0" dirty="0" smtClean="0"/>
              <a:t> </a:t>
            </a:r>
            <a:r>
              <a:rPr lang="en-US" baseline="0" dirty="0" err="1" smtClean="0"/>
              <a:t>được</a:t>
            </a:r>
            <a:r>
              <a:rPr lang="en-US" baseline="0" dirty="0" smtClean="0"/>
              <a:t> chi </a:t>
            </a:r>
            <a:r>
              <a:rPr lang="en-US" baseline="0" dirty="0" err="1" smtClean="0"/>
              <a:t>phí</a:t>
            </a:r>
            <a:r>
              <a:rPr lang="en-US" baseline="0" dirty="0" smtClean="0"/>
              <a:t>, </a:t>
            </a:r>
            <a:r>
              <a:rPr lang="en-US" baseline="0" dirty="0" err="1" smtClean="0"/>
              <a:t>lịch</a:t>
            </a:r>
            <a:r>
              <a:rPr lang="en-US" baseline="0" dirty="0" smtClean="0"/>
              <a:t> </a:t>
            </a:r>
            <a:r>
              <a:rPr lang="en-US" baseline="0" dirty="0" err="1" smtClean="0"/>
              <a:t>trình</a:t>
            </a:r>
            <a:r>
              <a:rPr lang="en-US" baseline="0" dirty="0" smtClean="0"/>
              <a:t> </a:t>
            </a:r>
            <a:r>
              <a:rPr lang="en-US" baseline="0" dirty="0" err="1" smtClean="0"/>
              <a:t>và</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dự</a:t>
            </a:r>
            <a:r>
              <a:rPr lang="en-US" baseline="0" dirty="0" smtClean="0"/>
              <a:t> </a:t>
            </a:r>
            <a:r>
              <a:rPr lang="en-US" baseline="0" dirty="0" err="1" smtClean="0"/>
              <a:t>án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1636352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984424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Implementing SCM</a:t>
            </a:r>
          </a:p>
          <a:p>
            <a:endParaRPr lang="en-US" dirty="0" smtClean="0"/>
          </a:p>
          <a:p>
            <a:pPr lvl="2">
              <a:lnSpc>
                <a:spcPct val="78000"/>
              </a:lnSpc>
              <a:buFontTx/>
              <a:buChar char="–"/>
            </a:pPr>
            <a:r>
              <a:rPr lang="en-US" altLang="en-US" dirty="0" smtClean="0"/>
              <a:t>Applying the SCM Process</a:t>
            </a:r>
          </a:p>
          <a:p>
            <a:pPr lvl="2">
              <a:lnSpc>
                <a:spcPct val="78000"/>
              </a:lnSpc>
              <a:buFontTx/>
              <a:buChar char="–"/>
            </a:pPr>
            <a:r>
              <a:rPr lang="en-US" altLang="en-US" dirty="0" smtClean="0"/>
              <a:t>Creating and Implementing SCM Plans and Procedures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F7A4C1D-199C-4F14-948C-49BE140C5645}" type="slidenum">
              <a:rPr lang="en-US" smtClean="0"/>
              <a:t>33</a:t>
            </a:fld>
            <a:endParaRPr lang="en-US"/>
          </a:p>
        </p:txBody>
      </p:sp>
    </p:spTree>
    <p:extLst>
      <p:ext uri="{BB962C8B-B14F-4D97-AF65-F5344CB8AC3E}">
        <p14:creationId xmlns:p14="http://schemas.microsoft.com/office/powerpoint/2010/main" val="2063337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1/7/2014 7:39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37</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023406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dirty="0" smtClean="0"/>
              <a:t>Today</a:t>
            </a:r>
            <a:r>
              <a:rPr lang="en-US" b="1" baseline="0" dirty="0" smtClean="0"/>
              <a:t> we are going to try and avoid death by </a:t>
            </a:r>
            <a:r>
              <a:rPr lang="en-US" b="1" baseline="0" dirty="0" err="1" smtClean="0"/>
              <a:t>powerpoint</a:t>
            </a:r>
            <a:r>
              <a:rPr lang="en-US" b="1" baseline="0" dirty="0" smtClean="0"/>
              <a:t>, I have roughly 32 slides to get through and we will cover:</a:t>
            </a:r>
            <a:endParaRPr lang="en-US" b="1" dirty="0" smtClean="0"/>
          </a:p>
          <a:p>
            <a:endParaRPr lang="en-US" b="1" dirty="0" smtClean="0"/>
          </a:p>
          <a:p>
            <a:r>
              <a:rPr lang="en-US" b="1" dirty="0" smtClean="0"/>
              <a:t>Migration Planning</a:t>
            </a:r>
            <a:r>
              <a:rPr lang="en-US" b="1" baseline="0" dirty="0" smtClean="0"/>
              <a:t>, where we will have a look at:</a:t>
            </a:r>
          </a:p>
          <a:p>
            <a:pPr marL="388712" lvl="1" indent="-171450">
              <a:buFont typeface="Arial" panose="020B0604020202020204" pitchFamily="34" charset="0"/>
              <a:buChar char="•"/>
            </a:pPr>
            <a:r>
              <a:rPr lang="en-US" baseline="0" dirty="0" smtClean="0"/>
              <a:t>The Migration planning process</a:t>
            </a:r>
          </a:p>
          <a:p>
            <a:pPr marL="388712" lvl="1" indent="-171450">
              <a:buFont typeface="Arial" panose="020B0604020202020204" pitchFamily="34" charset="0"/>
              <a:buChar char="•"/>
            </a:pPr>
            <a:r>
              <a:rPr lang="en-US" baseline="0" dirty="0" smtClean="0"/>
              <a:t>The Migration options when migrating to Exchange Online</a:t>
            </a:r>
          </a:p>
          <a:p>
            <a:pPr marL="388712" lvl="1" indent="-171450">
              <a:buFont typeface="Arial" panose="020B0604020202020204" pitchFamily="34" charset="0"/>
              <a:buChar char="•"/>
            </a:pPr>
            <a:r>
              <a:rPr lang="en-US" baseline="0" dirty="0" smtClean="0"/>
              <a:t>We’ll compare those options and look at how to choose the right option for your environment</a:t>
            </a:r>
          </a:p>
          <a:p>
            <a:pPr marL="388712" marR="0" lvl="1" indent="-171450" algn="l" defTabSz="932742" rtl="0" eaLnBrk="1" fontAlgn="auto" latinLnBrk="0" hangingPunct="1">
              <a:lnSpc>
                <a:spcPct val="90000"/>
              </a:lnSpc>
              <a:spcBef>
                <a:spcPts val="0"/>
              </a:spcBef>
              <a:spcAft>
                <a:spcPts val="340"/>
              </a:spcAft>
              <a:buClrTx/>
              <a:buSzTx/>
              <a:buFont typeface="Arial" pitchFamily="34" charset="0"/>
              <a:buChar char="•"/>
              <a:tabLst/>
              <a:defRPr/>
            </a:pPr>
            <a:r>
              <a:rPr lang="en-US" baseline="0" dirty="0" smtClean="0"/>
              <a:t>And I’ll run through a list of useful Tools before we move on to</a:t>
            </a:r>
          </a:p>
          <a:p>
            <a:pPr marL="0" lvl="0" indent="0">
              <a:buFontTx/>
              <a:buNone/>
            </a:pPr>
            <a:r>
              <a:rPr lang="en-US" b="1" baseline="0" dirty="0" smtClean="0"/>
              <a:t>Hybrid deployments:</a:t>
            </a:r>
          </a:p>
          <a:p>
            <a:pPr marL="388712" lvl="1" indent="-171450">
              <a:buFont typeface="Arial" panose="020B0604020202020204" pitchFamily="34" charset="0"/>
              <a:buChar char="•"/>
            </a:pPr>
            <a:r>
              <a:rPr lang="en-US" baseline="0" dirty="0" smtClean="0"/>
              <a:t>We’ll look at What’s and improved with hybrid deployments in Exchange 2013, go over some of the pre-requisites</a:t>
            </a:r>
          </a:p>
          <a:p>
            <a:pPr marL="388712" lvl="1" indent="-171450">
              <a:buFont typeface="Arial" panose="020B0604020202020204" pitchFamily="34" charset="0"/>
              <a:buChar char="•"/>
            </a:pPr>
            <a:r>
              <a:rPr lang="en-US" baseline="0" dirty="0" smtClean="0"/>
              <a:t>We’ll also run through the steps required to setup a hybrid deployment before seeing the hybrid configuration wizard action in a live Demo</a:t>
            </a:r>
          </a:p>
          <a:p>
            <a:pPr marL="217262" lvl="1" indent="0">
              <a:buFont typeface="Arial" panose="020B0604020202020204" pitchFamily="34" charset="0"/>
              <a:buNone/>
            </a:pPr>
            <a:endParaRPr lang="en-US" b="1" baseline="0" dirty="0" smtClean="0"/>
          </a:p>
          <a:p>
            <a:pPr marL="217262" lvl="1" indent="0">
              <a:buFont typeface="Arial" panose="020B0604020202020204" pitchFamily="34" charset="0"/>
              <a:buNone/>
            </a:pPr>
            <a:r>
              <a:rPr lang="en-US" b="1" baseline="0" dirty="0" smtClean="0"/>
              <a:t>We’ll finish the session with a look at</a:t>
            </a:r>
          </a:p>
          <a:p>
            <a:pPr marL="217262" lvl="1" indent="0">
              <a:buFont typeface="Arial" panose="020B0604020202020204" pitchFamily="34" charset="0"/>
              <a:buNone/>
            </a:pPr>
            <a:r>
              <a:rPr lang="en-US" b="1" baseline="0" dirty="0" smtClean="0"/>
              <a:t>Modern Public Folders:</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Including</a:t>
            </a:r>
            <a:r>
              <a:rPr lang="en-AU" sz="900" kern="1200" baseline="0" dirty="0" smtClean="0">
                <a:solidFill>
                  <a:schemeClr val="tx1"/>
                </a:solidFill>
                <a:effectLst/>
                <a:latin typeface="Segoe UI Light" pitchFamily="34" charset="0"/>
                <a:ea typeface="+mn-ea"/>
                <a:cs typeface="+mn-cs"/>
              </a:rPr>
              <a:t> some of the changes and the differences in architecture and hierarchy synchronisation </a:t>
            </a:r>
            <a:endParaRPr lang="en-AU" sz="900" kern="120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We’ll</a:t>
            </a:r>
            <a:r>
              <a:rPr lang="en-AU" sz="900" kern="1200" baseline="0" dirty="0" smtClean="0">
                <a:solidFill>
                  <a:schemeClr val="tx1"/>
                </a:solidFill>
                <a:effectLst/>
                <a:latin typeface="Segoe UI Light" pitchFamily="34" charset="0"/>
                <a:ea typeface="+mn-ea"/>
                <a:cs typeface="+mn-cs"/>
              </a:rPr>
              <a:t> have a look at the </a:t>
            </a:r>
            <a:r>
              <a:rPr lang="en-AU" sz="900" kern="1200" dirty="0" smtClean="0">
                <a:solidFill>
                  <a:schemeClr val="tx1"/>
                </a:solidFill>
                <a:effectLst/>
                <a:latin typeface="Segoe UI Light" pitchFamily="34" charset="0"/>
                <a:ea typeface="+mn-ea"/>
                <a:cs typeface="+mn-cs"/>
              </a:rPr>
              <a:t>Planning process and migration considerations before</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Stepping</a:t>
            </a:r>
            <a:r>
              <a:rPr lang="en-AU" sz="900" kern="1200" baseline="0" dirty="0" smtClean="0">
                <a:solidFill>
                  <a:schemeClr val="tx1"/>
                </a:solidFill>
                <a:effectLst/>
                <a:latin typeface="Segoe UI Light" pitchFamily="34" charset="0"/>
                <a:ea typeface="+mn-ea"/>
                <a:cs typeface="+mn-cs"/>
              </a:rPr>
              <a:t> through the migration process</a:t>
            </a:r>
          </a:p>
          <a:p>
            <a:pPr marL="0" lvl="0" indent="0">
              <a:buFont typeface="Arial" panose="020B0604020202020204" pitchFamily="34" charset="0"/>
              <a:buNone/>
            </a:pPr>
            <a:endParaRPr lang="en-US" b="1" baseline="0" dirty="0" smtClean="0"/>
          </a:p>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1/7/2014 7:39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A4C1D-199C-4F14-948C-49BE140C5645}" type="slidenum">
              <a:rPr lang="en-US" smtClean="0"/>
              <a:t>10</a:t>
            </a:fld>
            <a:endParaRPr lang="en-US"/>
          </a:p>
        </p:txBody>
      </p:sp>
    </p:spTree>
    <p:extLst>
      <p:ext uri="{BB962C8B-B14F-4D97-AF65-F5344CB8AC3E}">
        <p14:creationId xmlns:p14="http://schemas.microsoft.com/office/powerpoint/2010/main" val="71577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CM process includes five key activities:</a:t>
            </a:r>
          </a:p>
          <a:p>
            <a:pPr lvl="1"/>
            <a:r>
              <a:rPr lang="en-US" dirty="0" smtClean="0"/>
              <a:t>Configuration Planning and Management</a:t>
            </a:r>
          </a:p>
          <a:p>
            <a:pPr lvl="1"/>
            <a:r>
              <a:rPr lang="en-US" dirty="0" smtClean="0"/>
              <a:t>Configuration Identification</a:t>
            </a:r>
          </a:p>
          <a:p>
            <a:pPr lvl="1"/>
            <a:r>
              <a:rPr lang="en-US" dirty="0" smtClean="0"/>
              <a:t>Configuration Control/Change Management</a:t>
            </a:r>
          </a:p>
          <a:p>
            <a:pPr lvl="1"/>
            <a:r>
              <a:rPr lang="en-US" dirty="0" smtClean="0"/>
              <a:t>Configuration Status Accounting</a:t>
            </a:r>
          </a:p>
          <a:p>
            <a:pPr lvl="1"/>
            <a:r>
              <a:rPr lang="en-US" dirty="0" smtClean="0"/>
              <a:t>Configuration Verification and Audit</a:t>
            </a:r>
          </a:p>
          <a:p>
            <a:pPr lvl="1"/>
            <a:endParaRPr lang="en-US" dirty="0" smtClean="0"/>
          </a:p>
          <a:p>
            <a:r>
              <a:rPr lang="en-US" dirty="0" smtClean="0"/>
              <a:t>These activities are not performed sequentially or in a vacuum (although planning should be the first step)</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953722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smtClean="0"/>
              <a:t>Xác</a:t>
            </a:r>
            <a:r>
              <a:rPr lang="vi-VN" dirty="0" smtClean="0"/>
              <a:t> </a:t>
            </a:r>
            <a:r>
              <a:rPr lang="vi-VN" dirty="0" err="1" smtClean="0"/>
              <a:t>nhận</a:t>
            </a:r>
            <a:r>
              <a:rPr lang="vi-VN" dirty="0" smtClean="0"/>
              <a:t> </a:t>
            </a:r>
            <a:r>
              <a:rPr lang="vi-VN" dirty="0" err="1" smtClean="0"/>
              <a:t>và</a:t>
            </a:r>
            <a:r>
              <a:rPr lang="vi-VN" dirty="0" smtClean="0"/>
              <a:t> </a:t>
            </a:r>
            <a:r>
              <a:rPr lang="vi-VN" dirty="0" err="1" smtClean="0"/>
              <a:t>kiểm</a:t>
            </a:r>
            <a:r>
              <a:rPr lang="vi-VN" dirty="0" smtClean="0"/>
              <a:t> tra </a:t>
            </a:r>
            <a:r>
              <a:rPr lang="vi-VN" dirty="0" err="1" smtClean="0"/>
              <a:t>cấu</a:t>
            </a:r>
            <a:r>
              <a:rPr lang="vi-VN" dirty="0" smtClean="0"/>
              <a:t> </a:t>
            </a:r>
            <a:r>
              <a:rPr lang="vi-VN" dirty="0" err="1" smtClean="0"/>
              <a:t>hình</a:t>
            </a:r>
            <a:endParaRPr lang="vi-VN" dirty="0" smtClean="0"/>
          </a:p>
          <a:p>
            <a:r>
              <a:rPr lang="vi-VN" dirty="0" err="1" smtClean="0"/>
              <a:t>Xác</a:t>
            </a:r>
            <a:r>
              <a:rPr lang="vi-VN" dirty="0" smtClean="0"/>
              <a:t> </a:t>
            </a:r>
            <a:r>
              <a:rPr lang="vi-VN" dirty="0" err="1" smtClean="0"/>
              <a:t>nhận</a:t>
            </a:r>
            <a:r>
              <a:rPr lang="vi-VN" dirty="0" smtClean="0"/>
              <a:t> </a:t>
            </a:r>
            <a:r>
              <a:rPr lang="vi-VN" dirty="0" err="1" smtClean="0"/>
              <a:t>đảm</a:t>
            </a:r>
            <a:r>
              <a:rPr lang="vi-VN" dirty="0" smtClean="0"/>
              <a:t> </a:t>
            </a:r>
            <a:r>
              <a:rPr lang="vi-VN" dirty="0" err="1" smtClean="0"/>
              <a:t>bảo</a:t>
            </a:r>
            <a:r>
              <a:rPr lang="vi-VN" dirty="0" smtClean="0"/>
              <a:t> </a:t>
            </a:r>
            <a:r>
              <a:rPr lang="vi-VN" dirty="0" err="1" smtClean="0"/>
              <a:t>sản</a:t>
            </a:r>
            <a:r>
              <a:rPr lang="vi-VN" dirty="0" smtClean="0"/>
              <a:t> </a:t>
            </a:r>
            <a:r>
              <a:rPr lang="vi-VN" dirty="0" err="1" smtClean="0"/>
              <a:t>phẩm</a:t>
            </a:r>
            <a:r>
              <a:rPr lang="vi-VN" dirty="0" smtClean="0"/>
              <a:t> </a:t>
            </a:r>
            <a:r>
              <a:rPr lang="vi-VN" dirty="0" err="1" smtClean="0"/>
              <a:t>đáp</a:t>
            </a:r>
            <a:r>
              <a:rPr lang="vi-VN" dirty="0" smtClean="0"/>
              <a:t> </a:t>
            </a:r>
            <a:r>
              <a:rPr lang="vi-VN" dirty="0" err="1" smtClean="0"/>
              <a:t>ứng</a:t>
            </a:r>
            <a:r>
              <a:rPr lang="vi-VN" dirty="0" smtClean="0"/>
              <a:t> yêu </a:t>
            </a:r>
            <a:r>
              <a:rPr lang="vi-VN" dirty="0" err="1" smtClean="0"/>
              <a:t>cầu</a:t>
            </a:r>
            <a:r>
              <a:rPr lang="vi-VN" dirty="0" smtClean="0"/>
              <a:t> , tiêu </a:t>
            </a:r>
            <a:r>
              <a:rPr lang="vi-VN" dirty="0" err="1" smtClean="0"/>
              <a:t>chuẩn</a:t>
            </a:r>
            <a:r>
              <a:rPr lang="vi-VN" dirty="0" smtClean="0"/>
              <a:t>, </a:t>
            </a:r>
            <a:r>
              <a:rPr lang="vi-VN" dirty="0" err="1" smtClean="0"/>
              <a:t>và</a:t>
            </a:r>
            <a:r>
              <a:rPr lang="vi-VN" dirty="0" smtClean="0"/>
              <a:t> </a:t>
            </a:r>
            <a:r>
              <a:rPr lang="vi-VN" dirty="0" err="1" smtClean="0"/>
              <a:t>thỏa</a:t>
            </a:r>
            <a:r>
              <a:rPr lang="vi-VN" dirty="0" smtClean="0"/>
              <a:t> </a:t>
            </a:r>
            <a:r>
              <a:rPr lang="vi-VN" dirty="0" err="1" smtClean="0"/>
              <a:t>thuận</a:t>
            </a:r>
            <a:r>
              <a:rPr lang="vi-VN" dirty="0" smtClean="0"/>
              <a:t> </a:t>
            </a:r>
            <a:r>
              <a:rPr lang="vi-VN" dirty="0" err="1" smtClean="0"/>
              <a:t>đã</a:t>
            </a:r>
            <a:r>
              <a:rPr lang="vi-VN" dirty="0" smtClean="0"/>
              <a:t> </a:t>
            </a:r>
            <a:r>
              <a:rPr lang="vi-VN" dirty="0" err="1" smtClean="0"/>
              <a:t>thiết</a:t>
            </a:r>
            <a:r>
              <a:rPr lang="vi-VN" dirty="0" smtClean="0"/>
              <a:t> </a:t>
            </a:r>
            <a:r>
              <a:rPr lang="vi-VN" dirty="0" err="1" smtClean="0"/>
              <a:t>lập</a:t>
            </a:r>
            <a:endParaRPr lang="vi-VN" dirty="0" smtClean="0"/>
          </a:p>
          <a:p>
            <a:r>
              <a:rPr lang="vi-VN" dirty="0" err="1" smtClean="0"/>
              <a:t>Xác</a:t>
            </a:r>
            <a:r>
              <a:rPr lang="vi-VN" dirty="0" smtClean="0"/>
              <a:t> minh </a:t>
            </a:r>
            <a:r>
              <a:rPr lang="vi-VN" dirty="0" err="1" smtClean="0"/>
              <a:t>rằng</a:t>
            </a:r>
            <a:r>
              <a:rPr lang="vi-VN" dirty="0" smtClean="0"/>
              <a:t> </a:t>
            </a:r>
            <a:r>
              <a:rPr lang="vi-VN" dirty="0" err="1" smtClean="0"/>
              <a:t>các</a:t>
            </a:r>
            <a:r>
              <a:rPr lang="vi-VN" dirty="0" smtClean="0"/>
              <a:t> </a:t>
            </a:r>
            <a:r>
              <a:rPr lang="vi-VN" dirty="0" err="1" smtClean="0"/>
              <a:t>sản</a:t>
            </a:r>
            <a:r>
              <a:rPr lang="vi-VN" dirty="0" smtClean="0"/>
              <a:t> </a:t>
            </a:r>
            <a:r>
              <a:rPr lang="vi-VN" dirty="0" err="1" smtClean="0"/>
              <a:t>phẩm</a:t>
            </a:r>
            <a:r>
              <a:rPr lang="vi-VN" dirty="0" smtClean="0"/>
              <a:t> </a:t>
            </a:r>
            <a:r>
              <a:rPr lang="vi-VN" dirty="0" err="1" smtClean="0"/>
              <a:t>phần</a:t>
            </a:r>
            <a:r>
              <a:rPr lang="vi-VN" dirty="0" smtClean="0"/>
              <a:t> </a:t>
            </a:r>
            <a:r>
              <a:rPr lang="vi-VN" dirty="0" err="1" smtClean="0"/>
              <a:t>mềm</a:t>
            </a:r>
            <a:r>
              <a:rPr lang="vi-VN" dirty="0" smtClean="0"/>
              <a:t> </a:t>
            </a:r>
            <a:r>
              <a:rPr lang="vi-VN" dirty="0" err="1" smtClean="0"/>
              <a:t>đã</a:t>
            </a:r>
            <a:r>
              <a:rPr lang="vi-VN" dirty="0" smtClean="0"/>
              <a:t> </a:t>
            </a:r>
            <a:r>
              <a:rPr lang="vi-VN" dirty="0" err="1" smtClean="0"/>
              <a:t>được</a:t>
            </a:r>
            <a:r>
              <a:rPr lang="vi-VN" dirty="0" smtClean="0"/>
              <a:t> </a:t>
            </a:r>
            <a:r>
              <a:rPr lang="vi-VN" dirty="0" err="1" smtClean="0"/>
              <a:t>sản</a:t>
            </a:r>
            <a:r>
              <a:rPr lang="vi-VN" dirty="0" smtClean="0"/>
              <a:t> </a:t>
            </a:r>
            <a:r>
              <a:rPr lang="vi-VN" dirty="0" err="1" smtClean="0"/>
              <a:t>xuất</a:t>
            </a:r>
            <a:r>
              <a:rPr lang="vi-VN" dirty="0" smtClean="0"/>
              <a:t> </a:t>
            </a:r>
            <a:r>
              <a:rPr lang="vi-VN" dirty="0" err="1" smtClean="0"/>
              <a:t>một</a:t>
            </a:r>
            <a:r>
              <a:rPr lang="vi-VN" dirty="0" smtClean="0"/>
              <a:t> </a:t>
            </a:r>
            <a:r>
              <a:rPr lang="vi-VN" dirty="0" err="1" smtClean="0"/>
              <a:t>cách</a:t>
            </a:r>
            <a:r>
              <a:rPr lang="vi-VN" dirty="0" smtClean="0"/>
              <a:t> </a:t>
            </a:r>
            <a:r>
              <a:rPr lang="vi-VN" dirty="0" err="1" smtClean="0"/>
              <a:t>chính</a:t>
            </a:r>
            <a:r>
              <a:rPr lang="vi-VN" dirty="0" smtClean="0"/>
              <a:t> </a:t>
            </a:r>
            <a:r>
              <a:rPr lang="vi-VN" dirty="0" err="1" smtClean="0"/>
              <a:t>xác</a:t>
            </a:r>
            <a:r>
              <a:rPr lang="vi-VN" dirty="0" smtClean="0"/>
              <a:t>, </a:t>
            </a:r>
            <a:r>
              <a:rPr lang="vi-VN" dirty="0" err="1" smtClean="0"/>
              <a:t>và</a:t>
            </a:r>
            <a:r>
              <a:rPr lang="vi-VN" dirty="0" smtClean="0"/>
              <a:t> </a:t>
            </a:r>
            <a:r>
              <a:rPr lang="vi-VN" dirty="0" err="1" smtClean="0"/>
              <a:t>tất</a:t>
            </a:r>
            <a:r>
              <a:rPr lang="vi-VN" dirty="0" smtClean="0"/>
              <a:t> </a:t>
            </a:r>
            <a:r>
              <a:rPr lang="vi-VN" dirty="0" err="1" smtClean="0"/>
              <a:t>cả</a:t>
            </a:r>
            <a:r>
              <a:rPr lang="vi-VN" dirty="0" smtClean="0"/>
              <a:t> </a:t>
            </a:r>
            <a:r>
              <a:rPr lang="vi-VN" dirty="0" err="1" smtClean="0"/>
              <a:t>các</a:t>
            </a:r>
            <a:r>
              <a:rPr lang="vi-VN" dirty="0" smtClean="0"/>
              <a:t> yêu </a:t>
            </a:r>
            <a:r>
              <a:rPr lang="vi-VN" dirty="0" err="1" smtClean="0"/>
              <a:t>cầu</a:t>
            </a:r>
            <a:r>
              <a:rPr lang="vi-VN" dirty="0" smtClean="0"/>
              <a:t> thay </a:t>
            </a:r>
            <a:r>
              <a:rPr lang="vi-VN" dirty="0" err="1" smtClean="0"/>
              <a:t>đổi</a:t>
            </a:r>
            <a:r>
              <a:rPr lang="vi-VN" dirty="0" smtClean="0"/>
              <a:t> </a:t>
            </a:r>
            <a:r>
              <a:rPr lang="vi-VN" dirty="0" err="1" smtClean="0"/>
              <a:t>đã</a:t>
            </a:r>
            <a:r>
              <a:rPr lang="vi-VN" dirty="0" smtClean="0"/>
              <a:t> </a:t>
            </a:r>
            <a:r>
              <a:rPr lang="vi-VN" dirty="0" err="1" smtClean="0"/>
              <a:t>được</a:t>
            </a:r>
            <a:r>
              <a:rPr lang="vi-VN" dirty="0" smtClean="0"/>
              <a:t> </a:t>
            </a:r>
            <a:r>
              <a:rPr lang="vi-VN" dirty="0" err="1" smtClean="0"/>
              <a:t>giải</a:t>
            </a:r>
            <a:r>
              <a:rPr lang="vi-VN" dirty="0" smtClean="0"/>
              <a:t> </a:t>
            </a:r>
            <a:r>
              <a:rPr lang="vi-VN" dirty="0" err="1" smtClean="0"/>
              <a:t>quyết</a:t>
            </a:r>
            <a:endParaRPr lang="vi-VN" dirty="0" smtClean="0"/>
          </a:p>
          <a:p>
            <a:r>
              <a:rPr lang="vi-VN" dirty="0" err="1" smtClean="0"/>
              <a:t>Kiểm</a:t>
            </a:r>
            <a:r>
              <a:rPr lang="vi-VN" dirty="0" smtClean="0"/>
              <a:t> tra </a:t>
            </a:r>
            <a:r>
              <a:rPr lang="vi-VN" dirty="0" err="1" smtClean="0"/>
              <a:t>đảm</a:t>
            </a:r>
            <a:r>
              <a:rPr lang="vi-VN" dirty="0" smtClean="0"/>
              <a:t> </a:t>
            </a:r>
            <a:r>
              <a:rPr lang="vi-VN" dirty="0" err="1" smtClean="0"/>
              <a:t>bảo</a:t>
            </a:r>
            <a:r>
              <a:rPr lang="vi-VN" dirty="0" smtClean="0"/>
              <a:t> </a:t>
            </a:r>
            <a:r>
              <a:rPr lang="vi-VN" dirty="0" err="1" smtClean="0"/>
              <a:t>tài</a:t>
            </a:r>
            <a:r>
              <a:rPr lang="vi-VN" dirty="0" smtClean="0"/>
              <a:t> </a:t>
            </a:r>
            <a:r>
              <a:rPr lang="vi-VN" dirty="0" err="1" smtClean="0"/>
              <a:t>liệu</a:t>
            </a:r>
            <a:r>
              <a:rPr lang="vi-VN" dirty="0" smtClean="0"/>
              <a:t> </a:t>
            </a:r>
            <a:r>
              <a:rPr lang="vi-VN" dirty="0" err="1" smtClean="0"/>
              <a:t>phù</a:t>
            </a:r>
            <a:r>
              <a:rPr lang="vi-VN" dirty="0" smtClean="0"/>
              <a:t> </a:t>
            </a:r>
            <a:r>
              <a:rPr lang="vi-VN" dirty="0" err="1" smtClean="0"/>
              <a:t>hợp</a:t>
            </a:r>
            <a:r>
              <a:rPr lang="vi-VN" dirty="0" smtClean="0"/>
              <a:t> </a:t>
            </a:r>
            <a:r>
              <a:rPr lang="vi-VN" dirty="0" err="1" smtClean="0"/>
              <a:t>với</a:t>
            </a:r>
            <a:r>
              <a:rPr lang="vi-VN" dirty="0" smtClean="0"/>
              <a:t> </a:t>
            </a:r>
            <a:r>
              <a:rPr lang="vi-VN" dirty="0" err="1" smtClean="0"/>
              <a:t>sản</a:t>
            </a:r>
            <a:r>
              <a:rPr lang="vi-VN" dirty="0" smtClean="0"/>
              <a:t> </a:t>
            </a:r>
            <a:r>
              <a:rPr lang="vi-VN" dirty="0" err="1" smtClean="0"/>
              <a:t>phẩm</a:t>
            </a:r>
            <a:endParaRPr lang="vi-VN" dirty="0" smtClean="0"/>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chức</a:t>
            </a:r>
            <a:r>
              <a:rPr lang="vi-VN" dirty="0" smtClean="0"/>
              <a:t> năng (FCA)</a:t>
            </a:r>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vật</a:t>
            </a:r>
            <a:r>
              <a:rPr lang="vi-VN" dirty="0" smtClean="0"/>
              <a:t> </a:t>
            </a:r>
            <a:r>
              <a:rPr lang="vi-VN" dirty="0" err="1" smtClean="0"/>
              <a:t>lý</a:t>
            </a:r>
            <a:r>
              <a:rPr lang="vi-VN" dirty="0" smtClean="0"/>
              <a:t> (PCA)</a:t>
            </a:r>
          </a:p>
          <a:p>
            <a:r>
              <a:rPr lang="vi-VN" dirty="0" err="1" smtClean="0"/>
              <a:t>Thực</a:t>
            </a:r>
            <a:r>
              <a:rPr lang="vi-VN" dirty="0" smtClean="0"/>
              <a:t> </a:t>
            </a:r>
            <a:r>
              <a:rPr lang="vi-VN" dirty="0" err="1" smtClean="0"/>
              <a:t>hiện</a:t>
            </a:r>
            <a:r>
              <a:rPr lang="vi-VN" dirty="0" smtClean="0"/>
              <a:t> </a:t>
            </a:r>
            <a:r>
              <a:rPr lang="vi-VN" dirty="0" err="1" smtClean="0"/>
              <a:t>từng</a:t>
            </a:r>
            <a:r>
              <a:rPr lang="vi-VN" dirty="0" smtClean="0"/>
              <a:t> </a:t>
            </a:r>
            <a:r>
              <a:rPr lang="vi-VN" dirty="0" err="1" smtClean="0"/>
              <a:t>bước</a:t>
            </a:r>
            <a:r>
              <a:rPr lang="vi-VN" dirty="0" smtClean="0"/>
              <a:t> trong </a:t>
            </a:r>
            <a:r>
              <a:rPr lang="vi-VN" dirty="0" err="1" smtClean="0"/>
              <a:t>quá</a:t>
            </a:r>
            <a:r>
              <a:rPr lang="vi-VN" dirty="0" smtClean="0"/>
              <a:t> </a:t>
            </a:r>
            <a:r>
              <a:rPr lang="vi-VN" dirty="0" err="1" smtClean="0"/>
              <a:t>trình</a:t>
            </a:r>
            <a:r>
              <a:rPr lang="vi-VN" dirty="0" smtClean="0"/>
              <a:t> </a:t>
            </a:r>
            <a:r>
              <a:rPr lang="vi-VN" dirty="0" err="1" smtClean="0"/>
              <a:t>thiết</a:t>
            </a:r>
            <a:r>
              <a:rPr lang="vi-VN" dirty="0" smtClean="0"/>
              <a:t> </a:t>
            </a:r>
            <a:r>
              <a:rPr lang="vi-VN" dirty="0" err="1" smtClean="0"/>
              <a:t>kế</a:t>
            </a:r>
            <a:r>
              <a:rPr lang="vi-VN" dirty="0" smtClean="0"/>
              <a:t> / </a:t>
            </a:r>
            <a:r>
              <a:rPr lang="vi-VN" dirty="0" err="1" smtClean="0"/>
              <a:t>phát</a:t>
            </a:r>
            <a:r>
              <a:rPr lang="vi-VN" dirty="0" smtClean="0"/>
              <a:t> </a:t>
            </a:r>
            <a:r>
              <a:rPr lang="vi-VN" dirty="0" err="1" smtClean="0"/>
              <a:t>triển</a:t>
            </a:r>
            <a:endParaRPr lang="vi-VN" dirty="0" smtClean="0"/>
          </a:p>
          <a:p>
            <a:r>
              <a:rPr lang="vi-VN" dirty="0" err="1" smtClean="0"/>
              <a:t>xác</a:t>
            </a:r>
            <a:r>
              <a:rPr lang="vi-VN" dirty="0" smtClean="0"/>
              <a:t> </a:t>
            </a:r>
            <a:r>
              <a:rPr lang="vi-VN" dirty="0" err="1" smtClean="0"/>
              <a:t>nhận</a:t>
            </a:r>
            <a:r>
              <a:rPr lang="vi-VN" dirty="0" smtClean="0"/>
              <a:t> </a:t>
            </a:r>
            <a:r>
              <a:rPr lang="vi-VN" dirty="0" err="1" smtClean="0"/>
              <a:t>sẵn</a:t>
            </a:r>
            <a:r>
              <a:rPr lang="vi-VN" dirty="0" smtClean="0"/>
              <a:t> </a:t>
            </a:r>
            <a:r>
              <a:rPr lang="vi-VN" dirty="0" err="1" smtClean="0"/>
              <a:t>sàng</a:t>
            </a:r>
            <a:r>
              <a:rPr lang="vi-VN" dirty="0" smtClean="0"/>
              <a:t> </a:t>
            </a:r>
            <a:r>
              <a:rPr lang="vi-VN" dirty="0" err="1" smtClean="0"/>
              <a:t>để</a:t>
            </a:r>
            <a:r>
              <a:rPr lang="vi-VN" dirty="0" smtClean="0"/>
              <a:t> </a:t>
            </a:r>
            <a:r>
              <a:rPr lang="vi-VN" dirty="0" err="1" smtClean="0"/>
              <a:t>tiến</a:t>
            </a:r>
            <a:r>
              <a:rPr lang="vi-VN" dirty="0" smtClean="0"/>
              <a:t> </a:t>
            </a:r>
            <a:r>
              <a:rPr lang="vi-VN" dirty="0" err="1" smtClean="0"/>
              <a:t>hành</a:t>
            </a:r>
            <a:r>
              <a:rPr lang="vi-VN" dirty="0" smtClean="0"/>
              <a:t> </a:t>
            </a:r>
            <a:r>
              <a:rPr lang="vi-VN" dirty="0" err="1" smtClean="0"/>
              <a:t>bước</a:t>
            </a:r>
            <a:r>
              <a:rPr lang="vi-VN" dirty="0" smtClean="0"/>
              <a:t> </a:t>
            </a:r>
            <a:r>
              <a:rPr lang="vi-VN" dirty="0" err="1" smtClean="0"/>
              <a:t>tiếp</a:t>
            </a:r>
            <a:r>
              <a:rPr lang="vi-VN" dirty="0" smtClean="0"/>
              <a:t> theo trong </a:t>
            </a:r>
            <a:r>
              <a:rPr lang="vi-VN" dirty="0" err="1" smtClean="0"/>
              <a:t>quá</a:t>
            </a:r>
            <a:r>
              <a:rPr lang="vi-VN" dirty="0" smtClean="0"/>
              <a:t> </a:t>
            </a:r>
            <a:r>
              <a:rPr lang="vi-VN" dirty="0" err="1" smtClean="0"/>
              <a:t>trình</a:t>
            </a:r>
            <a:r>
              <a:rPr lang="vi-VN" dirty="0" smtClean="0"/>
              <a:t> </a:t>
            </a:r>
            <a:r>
              <a:rPr lang="vi-VN" dirty="0" err="1" smtClean="0"/>
              <a:t>thiết</a:t>
            </a:r>
            <a:r>
              <a:rPr lang="vi-VN" dirty="0" smtClean="0"/>
              <a:t> </a:t>
            </a:r>
            <a:r>
              <a:rPr lang="vi-VN" dirty="0" err="1" smtClean="0"/>
              <a:t>kế</a:t>
            </a:r>
            <a:r>
              <a:rPr lang="vi-VN" dirty="0" smtClean="0"/>
              <a:t> / </a:t>
            </a:r>
            <a:r>
              <a:rPr lang="vi-VN" dirty="0" err="1" smtClean="0"/>
              <a:t>phát</a:t>
            </a:r>
            <a:r>
              <a:rPr lang="vi-VN" dirty="0" smtClean="0"/>
              <a:t> </a:t>
            </a:r>
            <a:r>
              <a:rPr lang="vi-VN" dirty="0" err="1" smtClean="0"/>
              <a:t>triển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954821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smtClean="0"/>
              <a:t>Xác</a:t>
            </a:r>
            <a:r>
              <a:rPr lang="vi-VN" dirty="0" smtClean="0"/>
              <a:t> </a:t>
            </a:r>
            <a:r>
              <a:rPr lang="vi-VN" dirty="0" err="1" smtClean="0"/>
              <a:t>nhận</a:t>
            </a:r>
            <a:r>
              <a:rPr lang="vi-VN" dirty="0" smtClean="0"/>
              <a:t> yêu </a:t>
            </a:r>
            <a:r>
              <a:rPr lang="vi-VN" dirty="0" err="1" smtClean="0"/>
              <a:t>cầu</a:t>
            </a:r>
            <a:r>
              <a:rPr lang="vi-VN" dirty="0" smtClean="0"/>
              <a:t> </a:t>
            </a:r>
            <a:r>
              <a:rPr lang="vi-VN" dirty="0" err="1" smtClean="0"/>
              <a:t>và</a:t>
            </a:r>
            <a:r>
              <a:rPr lang="vi-VN" dirty="0" smtClean="0"/>
              <a:t> </a:t>
            </a:r>
            <a:r>
              <a:rPr lang="vi-VN" dirty="0" err="1" smtClean="0"/>
              <a:t>tính</a:t>
            </a:r>
            <a:r>
              <a:rPr lang="vi-VN" dirty="0" smtClean="0"/>
              <a:t> </a:t>
            </a:r>
            <a:r>
              <a:rPr lang="vi-VN" dirty="0" err="1" smtClean="0"/>
              <a:t>chính</a:t>
            </a:r>
            <a:r>
              <a:rPr lang="vi-VN" dirty="0" smtClean="0"/>
              <a:t> </a:t>
            </a:r>
            <a:r>
              <a:rPr lang="vi-VN" dirty="0" err="1" smtClean="0"/>
              <a:t>xác</a:t>
            </a:r>
            <a:r>
              <a:rPr lang="vi-VN" dirty="0" smtClean="0"/>
              <a:t> </a:t>
            </a:r>
            <a:r>
              <a:rPr lang="vi-VN" dirty="0" err="1" smtClean="0"/>
              <a:t>của</a:t>
            </a:r>
            <a:r>
              <a:rPr lang="vi-VN" dirty="0" smtClean="0"/>
              <a:t> </a:t>
            </a:r>
            <a:r>
              <a:rPr lang="vi-VN" dirty="0" err="1" smtClean="0"/>
              <a:t>các</a:t>
            </a:r>
            <a:r>
              <a:rPr lang="vi-VN" dirty="0" smtClean="0"/>
              <a:t> </a:t>
            </a:r>
            <a:r>
              <a:rPr lang="vi-VN" dirty="0" err="1" smtClean="0"/>
              <a:t>tài</a:t>
            </a:r>
            <a:r>
              <a:rPr lang="vi-VN" dirty="0" smtClean="0"/>
              <a:t> </a:t>
            </a:r>
            <a:r>
              <a:rPr lang="vi-VN" dirty="0" err="1" smtClean="0"/>
              <a:t>liệu</a:t>
            </a:r>
            <a:r>
              <a:rPr lang="vi-VN" dirty="0" smtClean="0"/>
              <a:t> </a:t>
            </a:r>
            <a:r>
              <a:rPr lang="vi-VN" dirty="0" err="1" smtClean="0"/>
              <a:t>xác</a:t>
            </a:r>
            <a:r>
              <a:rPr lang="vi-VN" dirty="0" smtClean="0"/>
              <a:t> </a:t>
            </a:r>
            <a:r>
              <a:rPr lang="vi-VN" dirty="0" err="1" smtClean="0"/>
              <a:t>định</a:t>
            </a:r>
            <a:r>
              <a:rPr lang="vi-VN" dirty="0" smtClean="0"/>
              <a:t> </a:t>
            </a:r>
            <a:r>
              <a:rPr lang="vi-VN" dirty="0" err="1" smtClean="0"/>
              <a:t>việc</a:t>
            </a:r>
            <a:r>
              <a:rPr lang="vi-VN" dirty="0" smtClean="0"/>
              <a:t> </a:t>
            </a:r>
            <a:r>
              <a:rPr lang="vi-VN" dirty="0" err="1" smtClean="0"/>
              <a:t>xác</a:t>
            </a:r>
            <a:r>
              <a:rPr lang="vi-VN" dirty="0" smtClean="0"/>
              <a:t> </a:t>
            </a:r>
            <a:r>
              <a:rPr lang="vi-VN" dirty="0" err="1" smtClean="0"/>
              <a:t>định</a:t>
            </a:r>
            <a:r>
              <a:rPr lang="vi-VN" dirty="0" smtClean="0"/>
              <a:t> </a:t>
            </a:r>
            <a:r>
              <a:rPr lang="vi-VN" dirty="0" err="1" smtClean="0"/>
              <a:t>cấu</a:t>
            </a:r>
            <a:r>
              <a:rPr lang="vi-VN" dirty="0" smtClean="0"/>
              <a:t> </a:t>
            </a:r>
            <a:r>
              <a:rPr lang="vi-VN" dirty="0" err="1" smtClean="0"/>
              <a:t>hình</a:t>
            </a:r>
            <a:r>
              <a:rPr lang="vi-VN" dirty="0" smtClean="0"/>
              <a:t> </a:t>
            </a:r>
            <a:r>
              <a:rPr lang="vi-VN" dirty="0" err="1" smtClean="0"/>
              <a:t>đã</a:t>
            </a:r>
            <a:r>
              <a:rPr lang="vi-VN" dirty="0" smtClean="0"/>
              <a:t> </a:t>
            </a:r>
            <a:r>
              <a:rPr lang="vi-VN" dirty="0" err="1" smtClean="0"/>
              <a:t>được</a:t>
            </a:r>
            <a:r>
              <a:rPr lang="vi-VN" dirty="0" smtClean="0"/>
              <a:t> phê </a:t>
            </a:r>
            <a:r>
              <a:rPr lang="vi-VN" dirty="0" err="1" smtClean="0"/>
              <a:t>duyệt</a:t>
            </a:r>
            <a:endParaRPr lang="vi-VN" dirty="0" smtClean="0"/>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chức</a:t>
            </a:r>
            <a:r>
              <a:rPr lang="vi-VN" dirty="0" smtClean="0"/>
              <a:t> năng (FCA)</a:t>
            </a:r>
          </a:p>
          <a:p>
            <a:r>
              <a:rPr lang="vi-VN" dirty="0" err="1" smtClean="0"/>
              <a:t>Thẩm</a:t>
            </a:r>
            <a:r>
              <a:rPr lang="vi-VN" dirty="0" smtClean="0"/>
              <a:t> </a:t>
            </a:r>
            <a:r>
              <a:rPr lang="vi-VN" dirty="0" err="1" smtClean="0"/>
              <a:t>định</a:t>
            </a:r>
            <a:r>
              <a:rPr lang="vi-VN" dirty="0" smtClean="0"/>
              <a:t> </a:t>
            </a:r>
            <a:r>
              <a:rPr lang="vi-VN" dirty="0" err="1" smtClean="0"/>
              <a:t>hình</a:t>
            </a:r>
            <a:r>
              <a:rPr lang="vi-VN" dirty="0" smtClean="0"/>
              <a:t> </a:t>
            </a:r>
            <a:r>
              <a:rPr lang="vi-VN" dirty="0" err="1" smtClean="0"/>
              <a:t>thức</a:t>
            </a:r>
            <a:r>
              <a:rPr lang="vi-VN" dirty="0" smtClean="0"/>
              <a:t> </a:t>
            </a:r>
            <a:r>
              <a:rPr lang="vi-VN" dirty="0" err="1" smtClean="0"/>
              <a:t>đặc</a:t>
            </a:r>
            <a:r>
              <a:rPr lang="vi-VN" dirty="0" smtClean="0"/>
              <a:t> </a:t>
            </a:r>
            <a:r>
              <a:rPr lang="vi-VN" dirty="0" err="1" smtClean="0"/>
              <a:t>điểm</a:t>
            </a:r>
            <a:r>
              <a:rPr lang="vi-VN" dirty="0" smtClean="0"/>
              <a:t> </a:t>
            </a:r>
            <a:r>
              <a:rPr lang="vi-VN" dirty="0" err="1" smtClean="0"/>
              <a:t>chức</a:t>
            </a:r>
            <a:r>
              <a:rPr lang="vi-VN" dirty="0" smtClean="0"/>
              <a:t> năng </a:t>
            </a:r>
            <a:r>
              <a:rPr lang="vi-VN" dirty="0" err="1" smtClean="0"/>
              <a:t>của</a:t>
            </a:r>
            <a:r>
              <a:rPr lang="vi-VN" dirty="0" smtClean="0"/>
              <a:t> CI </a:t>
            </a:r>
            <a:r>
              <a:rPr lang="vi-VN" dirty="0" err="1" smtClean="0"/>
              <a:t>trước</a:t>
            </a:r>
            <a:r>
              <a:rPr lang="vi-VN" dirty="0" smtClean="0"/>
              <a:t> khi </a:t>
            </a:r>
            <a:r>
              <a:rPr lang="vi-VN" dirty="0" err="1" smtClean="0"/>
              <a:t>chấp</a:t>
            </a:r>
            <a:r>
              <a:rPr lang="vi-VN" dirty="0" smtClean="0"/>
              <a:t> </a:t>
            </a:r>
            <a:r>
              <a:rPr lang="vi-VN" dirty="0" err="1" smtClean="0"/>
              <a:t>nhận</a:t>
            </a:r>
            <a:endParaRPr lang="vi-VN" dirty="0" smtClean="0"/>
          </a:p>
          <a:p>
            <a:r>
              <a:rPr lang="vi-VN" dirty="0" err="1" smtClean="0"/>
              <a:t>Xác</a:t>
            </a:r>
            <a:r>
              <a:rPr lang="vi-VN" dirty="0" smtClean="0"/>
              <a:t> minh </a:t>
            </a:r>
            <a:r>
              <a:rPr lang="vi-VN" dirty="0" err="1" smtClean="0"/>
              <a:t>các</a:t>
            </a:r>
            <a:r>
              <a:rPr lang="vi-VN" dirty="0" smtClean="0"/>
              <a:t> yêu </a:t>
            </a:r>
            <a:r>
              <a:rPr lang="vi-VN" dirty="0" err="1" smtClean="0"/>
              <a:t>cầu</a:t>
            </a:r>
            <a:r>
              <a:rPr lang="vi-VN" dirty="0" smtClean="0"/>
              <a:t> thông qua </a:t>
            </a:r>
            <a:r>
              <a:rPr lang="vi-VN" dirty="0" err="1" smtClean="0"/>
              <a:t>tài</a:t>
            </a:r>
            <a:r>
              <a:rPr lang="vi-VN" dirty="0" smtClean="0"/>
              <a:t> </a:t>
            </a:r>
            <a:r>
              <a:rPr lang="vi-VN" dirty="0" err="1" smtClean="0"/>
              <a:t>liệu</a:t>
            </a:r>
            <a:r>
              <a:rPr lang="vi-VN" dirty="0" smtClean="0"/>
              <a:t> </a:t>
            </a:r>
            <a:r>
              <a:rPr lang="vi-VN" dirty="0" err="1" smtClean="0"/>
              <a:t>hướng</a:t>
            </a:r>
            <a:r>
              <a:rPr lang="vi-VN" dirty="0" smtClean="0"/>
              <a:t> </a:t>
            </a:r>
            <a:r>
              <a:rPr lang="vi-VN" dirty="0" err="1" smtClean="0"/>
              <a:t>dẫn</a:t>
            </a:r>
            <a:r>
              <a:rPr lang="vi-VN" dirty="0" smtClean="0"/>
              <a:t> </a:t>
            </a:r>
            <a:r>
              <a:rPr lang="vi-VN" dirty="0" err="1" smtClean="0"/>
              <a:t>cấu</a:t>
            </a:r>
            <a:r>
              <a:rPr lang="vi-VN" dirty="0" smtClean="0"/>
              <a:t> </a:t>
            </a:r>
            <a:r>
              <a:rPr lang="vi-VN" dirty="0" err="1" smtClean="0"/>
              <a:t>hình</a:t>
            </a:r>
            <a:r>
              <a:rPr lang="vi-VN" dirty="0" smtClean="0"/>
              <a:t> </a:t>
            </a:r>
            <a:r>
              <a:rPr lang="vi-VN" dirty="0" err="1" smtClean="0"/>
              <a:t>đã</a:t>
            </a:r>
            <a:r>
              <a:rPr lang="vi-VN" dirty="0" smtClean="0"/>
              <a:t> đưa ra.</a:t>
            </a:r>
          </a:p>
          <a:p>
            <a:r>
              <a:rPr lang="vi-VN" dirty="0" err="1" smtClean="0"/>
              <a:t>Kiểm</a:t>
            </a:r>
            <a:r>
              <a:rPr lang="vi-VN" dirty="0" smtClean="0"/>
              <a:t> tra </a:t>
            </a:r>
            <a:r>
              <a:rPr lang="vi-VN" dirty="0" err="1" smtClean="0"/>
              <a:t>cấu</a:t>
            </a:r>
            <a:r>
              <a:rPr lang="vi-VN" dirty="0" smtClean="0"/>
              <a:t> </a:t>
            </a:r>
            <a:r>
              <a:rPr lang="vi-VN" dirty="0" err="1" smtClean="0"/>
              <a:t>hình</a:t>
            </a:r>
            <a:r>
              <a:rPr lang="vi-VN" dirty="0" smtClean="0"/>
              <a:t> </a:t>
            </a:r>
            <a:r>
              <a:rPr lang="vi-VN" dirty="0" err="1" smtClean="0"/>
              <a:t>vật</a:t>
            </a:r>
            <a:r>
              <a:rPr lang="vi-VN" dirty="0" smtClean="0"/>
              <a:t> </a:t>
            </a:r>
            <a:r>
              <a:rPr lang="vi-VN" dirty="0" err="1" smtClean="0"/>
              <a:t>lý</a:t>
            </a:r>
            <a:r>
              <a:rPr lang="vi-VN" dirty="0" smtClean="0"/>
              <a:t> (PCA)</a:t>
            </a:r>
          </a:p>
          <a:p>
            <a:r>
              <a:rPr lang="vi-VN" dirty="0" err="1" smtClean="0"/>
              <a:t>Kiểm</a:t>
            </a:r>
            <a:r>
              <a:rPr lang="vi-VN" dirty="0" smtClean="0"/>
              <a:t> tra </a:t>
            </a:r>
            <a:r>
              <a:rPr lang="vi-VN" dirty="0" err="1" smtClean="0"/>
              <a:t>chính</a:t>
            </a:r>
            <a:r>
              <a:rPr lang="vi-VN" dirty="0" smtClean="0"/>
              <a:t> </a:t>
            </a:r>
            <a:r>
              <a:rPr lang="vi-VN" dirty="0" err="1" smtClean="0"/>
              <a:t>thức</a:t>
            </a:r>
            <a:r>
              <a:rPr lang="vi-VN" dirty="0" smtClean="0"/>
              <a:t> </a:t>
            </a:r>
            <a:r>
              <a:rPr lang="vi-VN" dirty="0" err="1" smtClean="0"/>
              <a:t>về</a:t>
            </a:r>
            <a:r>
              <a:rPr lang="vi-VN" dirty="0" smtClean="0"/>
              <a:t> </a:t>
            </a:r>
            <a:r>
              <a:rPr lang="vi-VN" dirty="0" err="1" smtClean="0"/>
              <a:t>cấu</a:t>
            </a:r>
            <a:r>
              <a:rPr lang="vi-VN" dirty="0" smtClean="0"/>
              <a:t> </a:t>
            </a:r>
            <a:r>
              <a:rPr lang="vi-VN" dirty="0" err="1" smtClean="0"/>
              <a:t>hình</a:t>
            </a:r>
            <a:r>
              <a:rPr lang="vi-VN" dirty="0" smtClean="0"/>
              <a:t> như </a:t>
            </a:r>
            <a:r>
              <a:rPr lang="vi-VN" dirty="0" err="1" smtClean="0"/>
              <a:t>đã</a:t>
            </a:r>
            <a:r>
              <a:rPr lang="vi-VN" dirty="0" smtClean="0"/>
              <a:t> xây </a:t>
            </a:r>
            <a:r>
              <a:rPr lang="vi-VN" dirty="0" err="1" smtClean="0"/>
              <a:t>dựng</a:t>
            </a:r>
            <a:r>
              <a:rPr lang="vi-VN" dirty="0" smtClean="0"/>
              <a:t> </a:t>
            </a:r>
            <a:r>
              <a:rPr lang="vi-VN" dirty="0" err="1" smtClean="0"/>
              <a:t>của</a:t>
            </a:r>
            <a:r>
              <a:rPr lang="vi-VN" dirty="0" smtClean="0"/>
              <a:t> CI </a:t>
            </a:r>
            <a:r>
              <a:rPr lang="vi-VN" dirty="0" err="1" smtClean="0"/>
              <a:t>đối</a:t>
            </a:r>
            <a:r>
              <a:rPr lang="vi-VN" dirty="0" smtClean="0"/>
              <a:t> </a:t>
            </a:r>
            <a:r>
              <a:rPr lang="vi-VN" dirty="0" err="1" smtClean="0"/>
              <a:t>với</a:t>
            </a:r>
            <a:r>
              <a:rPr lang="vi-VN" dirty="0" smtClean="0"/>
              <a:t> </a:t>
            </a:r>
            <a:r>
              <a:rPr lang="vi-VN" dirty="0" err="1" smtClean="0"/>
              <a:t>tài</a:t>
            </a:r>
            <a:r>
              <a:rPr lang="vi-VN" dirty="0" smtClean="0"/>
              <a:t> </a:t>
            </a:r>
            <a:r>
              <a:rPr lang="vi-VN" dirty="0" err="1" smtClean="0"/>
              <a:t>liệu</a:t>
            </a:r>
            <a:r>
              <a:rPr lang="vi-VN" dirty="0" smtClean="0"/>
              <a:t> </a:t>
            </a:r>
            <a:r>
              <a:rPr lang="vi-VN" dirty="0" err="1" smtClean="0"/>
              <a:t>kỹ</a:t>
            </a:r>
            <a:r>
              <a:rPr lang="vi-VN" dirty="0" smtClean="0"/>
              <a:t> </a:t>
            </a:r>
            <a:r>
              <a:rPr lang="vi-VN" dirty="0" err="1" smtClean="0"/>
              <a:t>thuật</a:t>
            </a:r>
            <a:r>
              <a:rPr lang="vi-VN" dirty="0" smtClean="0"/>
              <a:t> </a:t>
            </a:r>
            <a:r>
              <a:rPr lang="vi-VN" dirty="0" err="1" smtClean="0"/>
              <a:t>của</a:t>
            </a:r>
            <a:r>
              <a:rPr lang="vi-VN" dirty="0" smtClean="0"/>
              <a:t> </a:t>
            </a:r>
            <a:r>
              <a:rPr lang="vi-VN" dirty="0" err="1" smtClean="0"/>
              <a:t>nó</a:t>
            </a:r>
            <a:endParaRPr lang="vi-VN" dirty="0" smtClean="0"/>
          </a:p>
          <a:p>
            <a:r>
              <a:rPr lang="vi-VN" dirty="0" err="1" smtClean="0"/>
              <a:t>Xác</a:t>
            </a:r>
            <a:r>
              <a:rPr lang="vi-VN" dirty="0" smtClean="0"/>
              <a:t> </a:t>
            </a:r>
            <a:r>
              <a:rPr lang="vi-VN" dirty="0" err="1" smtClean="0"/>
              <a:t>định</a:t>
            </a:r>
            <a:r>
              <a:rPr lang="vi-VN" dirty="0" smtClean="0"/>
              <a:t> xem yêu </a:t>
            </a:r>
            <a:r>
              <a:rPr lang="vi-VN" dirty="0" err="1" smtClean="0"/>
              <a:t>cầu</a:t>
            </a:r>
            <a:r>
              <a:rPr lang="vi-VN" dirty="0" smtClean="0"/>
              <a:t> </a:t>
            </a:r>
            <a:r>
              <a:rPr lang="vi-VN" dirty="0" err="1" smtClean="0"/>
              <a:t>thử</a:t>
            </a:r>
            <a:r>
              <a:rPr lang="vi-VN" dirty="0" smtClean="0"/>
              <a:t> </a:t>
            </a:r>
            <a:r>
              <a:rPr lang="vi-VN" dirty="0" err="1" smtClean="0"/>
              <a:t>nghiệm</a:t>
            </a:r>
            <a:r>
              <a:rPr lang="vi-VN" dirty="0" smtClean="0"/>
              <a:t> </a:t>
            </a:r>
            <a:r>
              <a:rPr lang="vi-VN" dirty="0" err="1" smtClean="0"/>
              <a:t>được</a:t>
            </a:r>
            <a:r>
              <a:rPr lang="vi-VN" dirty="0" smtClean="0"/>
              <a:t> </a:t>
            </a:r>
            <a:r>
              <a:rPr lang="vi-VN" dirty="0" err="1" smtClean="0"/>
              <a:t>hài</a:t>
            </a:r>
            <a:r>
              <a:rPr lang="vi-VN" dirty="0" smtClean="0"/>
              <a:t> </a:t>
            </a:r>
            <a:r>
              <a:rPr lang="vi-VN" dirty="0" err="1" smtClean="0"/>
              <a:t>lòng</a:t>
            </a:r>
            <a:r>
              <a:rPr lang="vi-VN" dirty="0" smtClean="0"/>
              <a:t> </a:t>
            </a:r>
            <a:r>
              <a:rPr lang="vi-VN" dirty="0" err="1" smtClean="0"/>
              <a:t>và</a:t>
            </a:r>
            <a:r>
              <a:rPr lang="vi-VN" dirty="0" smtClean="0"/>
              <a:t> cho </a:t>
            </a:r>
            <a:r>
              <a:rPr lang="vi-VN" dirty="0" err="1" smtClean="0"/>
              <a:t>phép</a:t>
            </a:r>
            <a:r>
              <a:rPr lang="vi-VN" dirty="0" smtClean="0"/>
              <a:t> </a:t>
            </a:r>
            <a:r>
              <a:rPr lang="vi-VN" dirty="0" err="1" smtClean="0"/>
              <a:t>chấp</a:t>
            </a:r>
            <a:r>
              <a:rPr lang="vi-VN" dirty="0" smtClean="0"/>
              <a:t> </a:t>
            </a:r>
            <a:r>
              <a:rPr lang="vi-VN" dirty="0" err="1" smtClean="0"/>
              <a:t>nhận</a:t>
            </a:r>
            <a:r>
              <a:rPr lang="vi-VN" dirty="0" smtClean="0"/>
              <a:t> </a:t>
            </a:r>
            <a:r>
              <a:rPr lang="vi-VN" dirty="0" err="1" smtClean="0"/>
              <a:t>sản</a:t>
            </a:r>
            <a:r>
              <a:rPr lang="vi-VN" dirty="0" smtClean="0"/>
              <a:t> </a:t>
            </a:r>
            <a:r>
              <a:rPr lang="vi-VN" dirty="0" err="1" smtClean="0"/>
              <a:t>phẩm</a:t>
            </a:r>
            <a:r>
              <a:rPr lang="vi-VN" dirty="0" smtClean="0"/>
              <a:t> </a:t>
            </a:r>
            <a:r>
              <a:rPr lang="vi-VN" dirty="0" err="1" smtClean="0"/>
              <a:t>hoặc</a:t>
            </a:r>
            <a:r>
              <a:rPr lang="vi-VN" dirty="0" smtClean="0"/>
              <a:t> </a:t>
            </a:r>
            <a:r>
              <a:rPr lang="vi-VN" dirty="0" err="1" smtClean="0"/>
              <a:t>từ</a:t>
            </a:r>
            <a:r>
              <a:rPr lang="vi-VN" dirty="0" smtClean="0"/>
              <a:t> </a:t>
            </a:r>
            <a:r>
              <a:rPr lang="vi-VN" dirty="0" err="1" smtClean="0"/>
              <a:t>chối</a:t>
            </a:r>
            <a:endParaRPr lang="vi-VN" dirty="0" smtClean="0"/>
          </a:p>
          <a:p>
            <a:r>
              <a:rPr lang="vi-VN" dirty="0" err="1" smtClean="0"/>
              <a:t>Thiết</a:t>
            </a:r>
            <a:r>
              <a:rPr lang="vi-VN" dirty="0" smtClean="0"/>
              <a:t> </a:t>
            </a:r>
            <a:r>
              <a:rPr lang="vi-VN" dirty="0" err="1" smtClean="0"/>
              <a:t>lập</a:t>
            </a:r>
            <a:r>
              <a:rPr lang="vi-VN" dirty="0" smtClean="0"/>
              <a:t> </a:t>
            </a:r>
            <a:r>
              <a:rPr lang="vi-VN" dirty="0" err="1" smtClean="0"/>
              <a:t>hoặc</a:t>
            </a:r>
            <a:r>
              <a:rPr lang="vi-VN" dirty="0" smtClean="0"/>
              <a:t> </a:t>
            </a:r>
            <a:r>
              <a:rPr lang="vi-VN" dirty="0" err="1" smtClean="0"/>
              <a:t>xác</a:t>
            </a:r>
            <a:r>
              <a:rPr lang="vi-VN" dirty="0" smtClean="0"/>
              <a:t> </a:t>
            </a:r>
            <a:r>
              <a:rPr lang="vi-VN" dirty="0" err="1" smtClean="0"/>
              <a:t>nhận</a:t>
            </a:r>
            <a:r>
              <a:rPr lang="vi-VN" dirty="0" smtClean="0"/>
              <a:t> </a:t>
            </a:r>
            <a:r>
              <a:rPr lang="vi-VN" dirty="0" err="1" smtClean="0"/>
              <a:t>sản</a:t>
            </a:r>
            <a:r>
              <a:rPr lang="vi-VN" dirty="0" smtClean="0"/>
              <a:t> </a:t>
            </a:r>
            <a:r>
              <a:rPr lang="vi-VN" dirty="0" err="1" smtClean="0"/>
              <a:t>phẩm</a:t>
            </a:r>
            <a:r>
              <a:rPr lang="vi-VN" dirty="0" smtClean="0"/>
              <a:t> cơ </a:t>
            </a:r>
            <a:r>
              <a:rPr lang="vi-VN" dirty="0" err="1" smtClean="0"/>
              <a:t>bản</a:t>
            </a:r>
            <a:r>
              <a:rPr lang="vi-VN" dirty="0" smtClean="0"/>
              <a:t> </a:t>
            </a:r>
            <a:r>
              <a:rPr lang="vi-VN" dirty="0" err="1" smtClean="0"/>
              <a:t>của</a:t>
            </a:r>
            <a:r>
              <a:rPr lang="vi-VN" dirty="0" smtClean="0"/>
              <a:t> CI</a:t>
            </a:r>
          </a:p>
          <a:p>
            <a:r>
              <a:rPr lang="vi-VN" dirty="0" smtClean="0"/>
              <a:t>FCA </a:t>
            </a:r>
            <a:r>
              <a:rPr lang="vi-VN" dirty="0" err="1" smtClean="0"/>
              <a:t>và</a:t>
            </a:r>
            <a:r>
              <a:rPr lang="vi-VN" dirty="0" smtClean="0"/>
              <a:t> PCA </a:t>
            </a:r>
            <a:r>
              <a:rPr lang="vi-VN" dirty="0" err="1" smtClean="0"/>
              <a:t>thường</a:t>
            </a:r>
            <a:r>
              <a:rPr lang="vi-VN" dirty="0" smtClean="0"/>
              <a:t> </a:t>
            </a:r>
            <a:r>
              <a:rPr lang="vi-VN" dirty="0" err="1" smtClean="0"/>
              <a:t>được</a:t>
            </a:r>
            <a:r>
              <a:rPr lang="vi-VN" dirty="0" smtClean="0"/>
              <a:t> </a:t>
            </a:r>
            <a:r>
              <a:rPr lang="vi-VN" dirty="0" err="1" smtClean="0"/>
              <a:t>tiến</a:t>
            </a:r>
            <a:r>
              <a:rPr lang="vi-VN" dirty="0" smtClean="0"/>
              <a:t> </a:t>
            </a:r>
            <a:r>
              <a:rPr lang="vi-VN" dirty="0" err="1" smtClean="0"/>
              <a:t>hành</a:t>
            </a:r>
            <a:r>
              <a:rPr lang="vi-VN" dirty="0" smtClean="0"/>
              <a:t> </a:t>
            </a:r>
            <a:r>
              <a:rPr lang="vi-VN" dirty="0" err="1" smtClean="0"/>
              <a:t>bởi</a:t>
            </a:r>
            <a:r>
              <a:rPr lang="vi-VN" dirty="0" smtClean="0"/>
              <a:t> </a:t>
            </a:r>
            <a:r>
              <a:rPr lang="vi-VN" dirty="0" err="1" smtClean="0"/>
              <a:t>quản</a:t>
            </a:r>
            <a:r>
              <a:rPr lang="vi-VN" dirty="0" smtClean="0"/>
              <a:t> </a:t>
            </a:r>
            <a:r>
              <a:rPr lang="vi-VN" dirty="0" err="1" smtClean="0"/>
              <a:t>lý</a:t>
            </a:r>
            <a:r>
              <a:rPr lang="vi-VN" dirty="0" smtClean="0"/>
              <a:t> </a:t>
            </a:r>
            <a:r>
              <a:rPr lang="vi-VN" dirty="0" err="1" smtClean="0"/>
              <a:t>cấp</a:t>
            </a:r>
            <a:r>
              <a:rPr lang="vi-VN" dirty="0" smtClean="0"/>
              <a:t> cao </a:t>
            </a:r>
            <a:r>
              <a:rPr lang="vi-VN" dirty="0" err="1" smtClean="0"/>
              <a:t>trước</a:t>
            </a:r>
            <a:r>
              <a:rPr lang="vi-VN" dirty="0" smtClean="0"/>
              <a:t> khi </a:t>
            </a:r>
            <a:r>
              <a:rPr lang="vi-VN" dirty="0" err="1" smtClean="0"/>
              <a:t>chấp</a:t>
            </a:r>
            <a:r>
              <a:rPr lang="vi-VN" dirty="0" smtClean="0"/>
              <a:t> </a:t>
            </a:r>
            <a:r>
              <a:rPr lang="vi-VN" dirty="0" err="1" smtClean="0"/>
              <a:t>nhận</a:t>
            </a:r>
            <a:r>
              <a:rPr lang="vi-VN" dirty="0" smtClean="0"/>
              <a:t> </a:t>
            </a:r>
            <a:r>
              <a:rPr lang="vi-VN" dirty="0" err="1" smtClean="0"/>
              <a:t>một</a:t>
            </a:r>
            <a:r>
              <a:rPr lang="vi-VN" dirty="0" smtClean="0"/>
              <a:t> CI </a:t>
            </a:r>
            <a:r>
              <a:rPr lang="vi-VN" dirty="0" err="1" smtClean="0"/>
              <a:t>và</a:t>
            </a:r>
            <a:r>
              <a:rPr lang="vi-VN" dirty="0" smtClean="0"/>
              <a:t> </a:t>
            </a:r>
            <a:r>
              <a:rPr lang="vi-VN" dirty="0" err="1" smtClean="0"/>
              <a:t>trước</a:t>
            </a:r>
            <a:r>
              <a:rPr lang="vi-VN" dirty="0" smtClean="0"/>
              <a:t> khi </a:t>
            </a:r>
            <a:r>
              <a:rPr lang="vi-VN" dirty="0" err="1" smtClean="0"/>
              <a:t>thành</a:t>
            </a:r>
            <a:r>
              <a:rPr lang="vi-VN" dirty="0" smtClean="0"/>
              <a:t> </a:t>
            </a:r>
            <a:r>
              <a:rPr lang="vi-VN" dirty="0" err="1" smtClean="0"/>
              <a:t>lập</a:t>
            </a:r>
            <a:r>
              <a:rPr lang="vi-VN" dirty="0" smtClean="0"/>
              <a:t> cơ </a:t>
            </a:r>
            <a:r>
              <a:rPr lang="vi-VN" dirty="0" err="1" smtClean="0"/>
              <a:t>sở</a:t>
            </a:r>
            <a:r>
              <a:rPr lang="vi-VN" dirty="0" smtClean="0"/>
              <a:t> </a:t>
            </a:r>
            <a:r>
              <a:rPr lang="vi-VN" dirty="0" err="1" smtClean="0"/>
              <a:t>sản</a:t>
            </a:r>
            <a:r>
              <a:rPr lang="vi-VN" dirty="0" smtClean="0"/>
              <a:t> </a:t>
            </a:r>
            <a:r>
              <a:rPr lang="vi-VN" dirty="0" err="1" smtClean="0"/>
              <a:t>phẩm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242582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Thủ</a:t>
            </a:r>
            <a:r>
              <a:rPr lang="en-US" dirty="0" smtClean="0"/>
              <a:t> </a:t>
            </a:r>
            <a:r>
              <a:rPr lang="en-US" dirty="0" err="1" smtClean="0"/>
              <a:t>tục</a:t>
            </a:r>
            <a:r>
              <a:rPr lang="en-US" dirty="0" smtClean="0"/>
              <a:t> </a:t>
            </a:r>
            <a:r>
              <a:rPr lang="en-US" dirty="0" err="1" smtClean="0"/>
              <a:t>và</a:t>
            </a:r>
            <a:r>
              <a:rPr lang="en-US" dirty="0" smtClean="0"/>
              <a:t> </a:t>
            </a:r>
            <a:r>
              <a:rPr lang="en-US" dirty="0" err="1" smtClean="0"/>
              <a:t>danh</a:t>
            </a:r>
            <a:r>
              <a:rPr lang="en-US" dirty="0" smtClean="0"/>
              <a:t> </a:t>
            </a:r>
            <a:r>
              <a:rPr lang="en-US" dirty="0" err="1" smtClean="0"/>
              <a:t>sách</a:t>
            </a:r>
            <a:r>
              <a:rPr lang="en-US" dirty="0" smtClean="0"/>
              <a:t> </a:t>
            </a:r>
            <a:r>
              <a:rPr lang="en-US" dirty="0" err="1" smtClean="0"/>
              <a:t>kiểm</a:t>
            </a:r>
            <a:r>
              <a:rPr lang="en-US" dirty="0" smtClean="0"/>
              <a:t> </a:t>
            </a:r>
            <a:r>
              <a:rPr lang="en-US" dirty="0" err="1" smtClean="0"/>
              <a:t>tra</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FCA </a:t>
            </a:r>
            <a:r>
              <a:rPr lang="en-US" dirty="0" err="1" smtClean="0"/>
              <a:t>và</a:t>
            </a:r>
            <a:r>
              <a:rPr lang="en-US" dirty="0" smtClean="0"/>
              <a:t> PCA </a:t>
            </a:r>
            <a:r>
              <a:rPr lang="en-US" dirty="0" err="1" smtClean="0"/>
              <a:t>có</a:t>
            </a:r>
            <a:r>
              <a:rPr lang="en-US" dirty="0" smtClean="0"/>
              <a:t> </a:t>
            </a:r>
            <a:r>
              <a:rPr lang="en-US" dirty="0" err="1" smtClean="0"/>
              <a:t>tại</a:t>
            </a:r>
            <a:r>
              <a:rPr lang="en-US" dirty="0" smtClean="0"/>
              <a:t> FCA Procedure </a:t>
            </a:r>
            <a:r>
              <a:rPr lang="en-US" dirty="0" err="1" smtClean="0"/>
              <a:t>và</a:t>
            </a:r>
            <a:r>
              <a:rPr lang="en-US" dirty="0" smtClean="0"/>
              <a:t> PCA </a:t>
            </a:r>
            <a:r>
              <a:rPr lang="en-US" dirty="0" err="1" smtClean="0"/>
              <a:t>Proceduce</a:t>
            </a:r>
            <a:endParaRPr lang="en-US" dirty="0" smtClean="0"/>
          </a:p>
          <a:p>
            <a:r>
              <a:rPr lang="en-US" dirty="0" err="1" smtClean="0"/>
              <a:t>Xem</a:t>
            </a:r>
            <a:r>
              <a:rPr lang="en-US" dirty="0" smtClean="0"/>
              <a:t> </a:t>
            </a:r>
            <a:r>
              <a:rPr lang="en-US" dirty="0" err="1" smtClean="0"/>
              <a:t>xét</a:t>
            </a:r>
            <a:r>
              <a:rPr lang="en-US" dirty="0" smtClean="0"/>
              <a:t> </a:t>
            </a:r>
            <a:r>
              <a:rPr lang="en-US" dirty="0" err="1" smtClean="0"/>
              <a:t>lại</a:t>
            </a:r>
            <a:r>
              <a:rPr lang="en-US" dirty="0" smtClean="0"/>
              <a:t> </a:t>
            </a:r>
            <a:r>
              <a:rPr lang="en-US" dirty="0" err="1" smtClean="0"/>
              <a:t>thủ</a:t>
            </a:r>
            <a:r>
              <a:rPr lang="en-US" dirty="0" smtClean="0"/>
              <a:t> </a:t>
            </a:r>
            <a:r>
              <a:rPr lang="en-US" dirty="0" err="1" smtClean="0"/>
              <a:t>tục</a:t>
            </a:r>
            <a:r>
              <a:rPr lang="en-US" dirty="0" smtClean="0"/>
              <a:t> </a:t>
            </a:r>
            <a:r>
              <a:rPr lang="en-US" dirty="0" err="1" smtClean="0"/>
              <a:t>kiểm</a:t>
            </a:r>
            <a:r>
              <a:rPr lang="en-US" dirty="0" smtClean="0"/>
              <a:t> </a:t>
            </a:r>
            <a:r>
              <a:rPr lang="en-US" dirty="0" err="1" smtClean="0"/>
              <a:t>toán</a:t>
            </a:r>
            <a:r>
              <a:rPr lang="en-US" dirty="0" smtClean="0"/>
              <a:t> </a:t>
            </a:r>
            <a:r>
              <a:rPr lang="en-US" dirty="0" err="1" smtClean="0"/>
              <a:t>có</a:t>
            </a:r>
            <a:r>
              <a:rPr lang="en-US" dirty="0" smtClean="0"/>
              <a:t> </a:t>
            </a:r>
            <a:r>
              <a:rPr lang="en-US" dirty="0" err="1" smtClean="0"/>
              <a:t>liên</a:t>
            </a:r>
            <a:r>
              <a:rPr lang="en-US" dirty="0" smtClean="0"/>
              <a:t> </a:t>
            </a:r>
            <a:r>
              <a:rPr lang="en-US" dirty="0" err="1" smtClean="0"/>
              <a:t>quan</a:t>
            </a:r>
            <a:r>
              <a:rPr lang="en-US" dirty="0" smtClean="0"/>
              <a:t> (FCA </a:t>
            </a:r>
            <a:r>
              <a:rPr lang="en-US" dirty="0" err="1" smtClean="0"/>
              <a:t>hoặc</a:t>
            </a:r>
            <a:r>
              <a:rPr lang="en-US" dirty="0" smtClean="0"/>
              <a:t> PCA)</a:t>
            </a:r>
          </a:p>
          <a:p>
            <a:r>
              <a:rPr lang="en-US" dirty="0" err="1" smtClean="0"/>
              <a:t>Tiến</a:t>
            </a:r>
            <a:r>
              <a:rPr lang="en-US" dirty="0" smtClean="0"/>
              <a:t> </a:t>
            </a:r>
            <a:r>
              <a:rPr lang="en-US" dirty="0" err="1" smtClean="0"/>
              <a:t>hành</a:t>
            </a:r>
            <a:r>
              <a:rPr lang="en-US" dirty="0" smtClean="0"/>
              <a:t> </a:t>
            </a:r>
            <a:r>
              <a:rPr lang="en-US" dirty="0" err="1" smtClean="0"/>
              <a:t>và</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kiểm</a:t>
            </a:r>
            <a:r>
              <a:rPr lang="en-US" dirty="0" smtClean="0"/>
              <a:t> </a:t>
            </a:r>
            <a:r>
              <a:rPr lang="en-US" dirty="0" err="1" smtClean="0"/>
              <a:t>toán</a:t>
            </a:r>
            <a:endParaRPr lang="en-US" dirty="0" smtClean="0"/>
          </a:p>
          <a:p>
            <a:r>
              <a:rPr lang="en-US" dirty="0" err="1" smtClean="0"/>
              <a:t>Đảm</a:t>
            </a:r>
            <a:r>
              <a:rPr lang="en-US" dirty="0" smtClean="0"/>
              <a:t> </a:t>
            </a:r>
            <a:r>
              <a:rPr lang="en-US" dirty="0" err="1" smtClean="0"/>
              <a:t>bảo</a:t>
            </a:r>
            <a:r>
              <a:rPr lang="en-US" dirty="0" smtClean="0"/>
              <a:t> </a:t>
            </a:r>
            <a:r>
              <a:rPr lang="en-US" dirty="0" err="1" smtClean="0"/>
              <a:t>truy</a:t>
            </a:r>
            <a:r>
              <a:rPr lang="en-US" dirty="0" smtClean="0"/>
              <a:t> </a:t>
            </a:r>
            <a:r>
              <a:rPr lang="en-US" dirty="0" err="1" smtClean="0"/>
              <a:t>vết</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trong</a:t>
            </a:r>
            <a:r>
              <a:rPr lang="en-US" dirty="0" smtClean="0"/>
              <a:t> </a:t>
            </a:r>
            <a:r>
              <a:rPr lang="en-US" dirty="0" err="1" smtClean="0"/>
              <a:t>suốt</a:t>
            </a:r>
            <a:r>
              <a:rPr lang="en-US" dirty="0" smtClean="0"/>
              <a:t> </a:t>
            </a:r>
            <a:r>
              <a:rPr lang="en-US" dirty="0" err="1" smtClean="0"/>
              <a:t>kiểm</a:t>
            </a:r>
            <a:r>
              <a:rPr lang="en-US" dirty="0" smtClean="0"/>
              <a:t> </a:t>
            </a:r>
            <a:r>
              <a:rPr lang="en-US" dirty="0" err="1" smtClean="0"/>
              <a:t>toán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448097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vi-VN" dirty="0" smtClean="0"/>
              <a:t>CCM (configuration</a:t>
            </a:r>
            <a:r>
              <a:rPr lang="vi-VN" baseline="0" dirty="0" smtClean="0"/>
              <a:t> change maangement)</a:t>
            </a:r>
            <a:r>
              <a:rPr lang="vi-VN" dirty="0" smtClean="0"/>
              <a:t> là một tập hợp các quy trình và các giai đoạn chính cần thiết để thay đổi các thuộc tính của CI và tái baseline chúng</a:t>
            </a:r>
          </a:p>
          <a:p>
            <a:r>
              <a:rPr lang="vi-VN" dirty="0" smtClean="0"/>
              <a:t>Quản lý thay đổi cấu hình, hoặc kiểm soát thay đổi </a:t>
            </a:r>
            <a:r>
              <a:rPr lang="vi-VN" dirty="0" smtClean="0"/>
              <a:t>là: Một </a:t>
            </a:r>
            <a:r>
              <a:rPr lang="vi-VN" dirty="0" smtClean="0"/>
              <a:t>cách tiếp cận có hệ thống để xác định, biện minh , đánh giá , phê duyệt , kết hợp , kiểm tra, và thay đổi tài liệu vào một CI</a:t>
            </a:r>
          </a:p>
          <a:p>
            <a:r>
              <a:rPr lang="vi-VN" dirty="0" smtClean="0"/>
              <a:t>***Hành động bao gồm</a:t>
            </a:r>
          </a:p>
          <a:p>
            <a:r>
              <a:rPr lang="vi-VN" dirty="0" smtClean="0"/>
              <a:t>    -Xác định nhu cầu thay đổi</a:t>
            </a:r>
          </a:p>
          <a:p>
            <a:r>
              <a:rPr lang="vi-VN" dirty="0" smtClean="0"/>
              <a:t>    -Tài liệu change</a:t>
            </a:r>
            <a:r>
              <a:rPr lang="vi-VN" baseline="0" dirty="0" smtClean="0"/>
              <a:t> request</a:t>
            </a:r>
            <a:endParaRPr lang="vi-VN" dirty="0" smtClean="0"/>
          </a:p>
          <a:p>
            <a:r>
              <a:rPr lang="vi-VN" dirty="0" smtClean="0"/>
              <a:t>    -Đánh giá tác động của yêu cầu thay đổi từ tất cả các khía cạnh ( FRB / RRB / CCB)</a:t>
            </a:r>
          </a:p>
          <a:p>
            <a:r>
              <a:rPr lang="vi-VN" dirty="0" smtClean="0"/>
              <a:t>    -Hiểu</a:t>
            </a:r>
            <a:r>
              <a:rPr lang="vi-VN" baseline="0" dirty="0" smtClean="0"/>
              <a:t> được</a:t>
            </a:r>
            <a:r>
              <a:rPr lang="vi-VN" dirty="0" smtClean="0"/>
              <a:t> qui trình CCB</a:t>
            </a:r>
          </a:p>
          <a:p>
            <a:r>
              <a:rPr lang="vi-VN" dirty="0" smtClean="0"/>
              <a:t>    -Tài liệu cách bố trí change request</a:t>
            </a:r>
          </a:p>
          <a:p>
            <a:r>
              <a:rPr lang="vi-VN" baseline="0" dirty="0" smtClean="0"/>
              <a:t>    -</a:t>
            </a:r>
            <a:r>
              <a:rPr lang="vi-VN" dirty="0" smtClean="0"/>
              <a:t>Kế hoạch , tài liệu , và thực hiện các thay đổi đã được phê duyệt</a:t>
            </a:r>
            <a:endParaRPr lang="vi-V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09395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8482254" y="6356351"/>
            <a:ext cx="2780576" cy="365125"/>
          </a:xfrm>
          <a:prstGeom prst="rect">
            <a:avLst/>
          </a:prstGeom>
        </p:spPr>
        <p:txBody>
          <a:bodyPr/>
          <a:lstStyle/>
          <a:p>
            <a:fld id="{5F0B90BD-C551-4869-8887-681658289575}" type="datetimeFigureOut">
              <a:rPr lang="en-US" smtClean="0"/>
              <a:t>1/7/2014</a:t>
            </a:fld>
            <a:endParaRPr lang="en-US"/>
          </a:p>
        </p:txBody>
      </p:sp>
      <p:sp>
        <p:nvSpPr>
          <p:cNvPr id="5" name="Footer Placeholder 4"/>
          <p:cNvSpPr>
            <a:spLocks noGrp="1"/>
          </p:cNvSpPr>
          <p:nvPr>
            <p:ph type="ftr" sz="quarter" idx="11"/>
          </p:nvPr>
        </p:nvSpPr>
        <p:spPr>
          <a:xfrm>
            <a:off x="878659" y="6356351"/>
            <a:ext cx="3796311"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388072" y="6356351"/>
            <a:ext cx="749105" cy="365125"/>
          </a:xfrm>
          <a:prstGeom prst="rect">
            <a:avLst/>
          </a:prstGeom>
        </p:spPr>
        <p:txBody>
          <a:bodyPr/>
          <a:lstStyle/>
          <a:p>
            <a:fld id="{BB944A41-9CB0-4034-95B6-261F031F6965}" type="slidenum">
              <a:rPr lang="en-US" smtClean="0"/>
              <a:t>‹#›</a:t>
            </a:fld>
            <a:endParaRPr lang="en-US"/>
          </a:p>
        </p:txBody>
      </p:sp>
    </p:spTree>
    <p:extLst>
      <p:ext uri="{BB962C8B-B14F-4D97-AF65-F5344CB8AC3E}">
        <p14:creationId xmlns:p14="http://schemas.microsoft.com/office/powerpoint/2010/main" val="24031157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heme" Target="../theme/theme4.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 id="2147483836" r:id="rId24"/>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74.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a:cs typeface="Arial" charset="0"/>
              </a:rPr>
              <a:t>Configuration Management</a:t>
            </a:r>
            <a:endParaRPr lang="en-US" dirty="0"/>
          </a:p>
        </p:txBody>
      </p:sp>
      <p:sp>
        <p:nvSpPr>
          <p:cNvPr id="9" name="Subtitle 2"/>
          <p:cNvSpPr>
            <a:spLocks noGrp="1"/>
          </p:cNvSpPr>
          <p:nvPr>
            <p:ph type="subTitle" idx="1"/>
          </p:nvPr>
        </p:nvSpPr>
        <p:spPr>
          <a:xfrm>
            <a:off x="4181453" y="5029202"/>
            <a:ext cx="6870702" cy="958643"/>
          </a:xfrm>
        </p:spPr>
        <p:txBody>
          <a:bodyPr/>
          <a:lstStyle/>
          <a:p>
            <a:r>
              <a:rPr lang="en-US" sz="2800" dirty="0" smtClean="0">
                <a:solidFill>
                  <a:srgbClr val="5F5F5F">
                    <a:alpha val="99000"/>
                  </a:srgbClr>
                </a:solidFill>
              </a:rPr>
              <a:t>CMMI/CM process area</a:t>
            </a:r>
            <a:endParaRPr lang="en-US" sz="2800" dirty="0">
              <a:solidFill>
                <a:srgbClr val="5F5F5F">
                  <a:alpha val="99000"/>
                </a:srgb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b="0" dirty="0" smtClean="0">
                <a:gradFill>
                  <a:gsLst>
                    <a:gs pos="0">
                      <a:schemeClr val="tx1"/>
                    </a:gs>
                    <a:gs pos="100000">
                      <a:schemeClr val="tx1"/>
                    </a:gs>
                  </a:gsLst>
                  <a:lin ang="5400000" scaled="0"/>
                </a:gradFill>
              </a:rPr>
              <a:t>Final Report</a:t>
            </a:r>
            <a:endParaRPr lang="en-US" sz="2000" b="0" dirty="0">
              <a:gradFill>
                <a:gsLst>
                  <a:gs pos="0">
                    <a:schemeClr val="tx1"/>
                  </a:gs>
                  <a:gs pos="100000">
                    <a:schemeClr val="tx1"/>
                  </a:gs>
                </a:gsLst>
                <a:lin ang="5400000" scaled="0"/>
              </a:gradFill>
            </a:endParaRPr>
          </a:p>
        </p:txBody>
      </p:sp>
      <p:sp>
        <p:nvSpPr>
          <p:cNvPr id="5" name="Subtitle 2"/>
          <p:cNvSpPr txBox="1">
            <a:spLocks/>
          </p:cNvSpPr>
          <p:nvPr/>
        </p:nvSpPr>
        <p:spPr>
          <a:xfrm>
            <a:off x="9810750" y="1676401"/>
            <a:ext cx="1428750" cy="958643"/>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defTabSz="914363" rtl="0" eaLnBrk="1" latinLnBrk="0" hangingPunct="1">
              <a:lnSpc>
                <a:spcPct val="90000"/>
              </a:lnSpc>
              <a:spcBef>
                <a:spcPct val="20000"/>
              </a:spcBef>
              <a:buSzPct val="90000"/>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SzPct val="90000"/>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smtClean="0">
                <a:solidFill>
                  <a:schemeClr val="tx1">
                    <a:alpha val="99000"/>
                  </a:schemeClr>
                </a:solidFill>
              </a:rPr>
              <a:t>SPQM</a:t>
            </a:r>
            <a:endParaRPr lang="en-US" sz="2800" b="1" dirty="0">
              <a:solidFill>
                <a:schemeClr val="tx1">
                  <a:alpha val="99000"/>
                </a:schemeClr>
              </a:soli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 Scope of CM Includes:</a:t>
            </a:r>
            <a:endParaRPr lang="en-US" dirty="0"/>
          </a:p>
        </p:txBody>
      </p:sp>
      <p:sp>
        <p:nvSpPr>
          <p:cNvPr id="3" name="Content Placeholder 2"/>
          <p:cNvSpPr>
            <a:spLocks noGrp="1"/>
          </p:cNvSpPr>
          <p:nvPr>
            <p:ph type="body" sz="quarter" idx="10"/>
          </p:nvPr>
        </p:nvSpPr>
        <p:spPr/>
        <p:txBody>
          <a:bodyPr>
            <a:noAutofit/>
          </a:bodyPr>
          <a:lstStyle/>
          <a:p>
            <a:r>
              <a:rPr lang="en-US" sz="2200" dirty="0" smtClean="0">
                <a:cs typeface="Arial" charset="0"/>
              </a:rPr>
              <a:t>Physical client and server hardware products and versions </a:t>
            </a:r>
          </a:p>
          <a:p>
            <a:r>
              <a:rPr lang="en-US" sz="2200" dirty="0" smtClean="0">
                <a:cs typeface="Arial" charset="0"/>
              </a:rPr>
              <a:t>Operating system software products and versions </a:t>
            </a:r>
          </a:p>
          <a:p>
            <a:r>
              <a:rPr lang="en-US" sz="2200" dirty="0" smtClean="0">
                <a:cs typeface="Arial" charset="0"/>
              </a:rPr>
              <a:t>Application development software products and versions </a:t>
            </a:r>
          </a:p>
          <a:p>
            <a:r>
              <a:rPr lang="en-US" sz="2200" dirty="0" smtClean="0">
                <a:cs typeface="Arial" charset="0"/>
              </a:rPr>
              <a:t>Technical architecture product sets and versions as they are defined and introduced </a:t>
            </a:r>
          </a:p>
          <a:p>
            <a:r>
              <a:rPr lang="en-US" sz="2200" dirty="0" smtClean="0">
                <a:cs typeface="Arial" charset="0"/>
              </a:rPr>
              <a:t>Configuration item standards and definitions </a:t>
            </a:r>
          </a:p>
          <a:p>
            <a:r>
              <a:rPr lang="en-US" sz="2200" dirty="0" smtClean="0">
                <a:cs typeface="Arial" charset="0"/>
              </a:rPr>
              <a:t>Networking products and versions </a:t>
            </a:r>
          </a:p>
          <a:p>
            <a:r>
              <a:rPr lang="en-US" sz="2200" dirty="0" smtClean="0">
                <a:cs typeface="Arial" charset="0"/>
              </a:rPr>
              <a:t>Live application products and versions </a:t>
            </a:r>
          </a:p>
          <a:p>
            <a:r>
              <a:rPr lang="en-US" sz="2200" dirty="0" smtClean="0">
                <a:cs typeface="Arial" charset="0"/>
              </a:rPr>
              <a:t>Definitions of hardware base configurations </a:t>
            </a:r>
          </a:p>
          <a:p>
            <a:r>
              <a:rPr lang="en-US" sz="2200" dirty="0" smtClean="0">
                <a:cs typeface="Arial" charset="0"/>
              </a:rPr>
              <a:t>Definitions of packages of software releases</a:t>
            </a:r>
          </a:p>
          <a:p>
            <a:r>
              <a:rPr lang="en-US" sz="2200" dirty="0" smtClean="0">
                <a:cs typeface="Arial" charset="0"/>
              </a:rPr>
              <a:t>Interface descriptions, standards, and versions</a:t>
            </a:r>
          </a:p>
          <a:p>
            <a:r>
              <a:rPr lang="en-US" sz="2200" dirty="0" smtClean="0">
                <a:cs typeface="Arial" charset="0"/>
              </a:rPr>
              <a:t>…and more</a:t>
            </a:r>
          </a:p>
          <a:p>
            <a:endParaRPr lang="en-US" sz="2200" dirty="0" smtClean="0">
              <a:cs typeface="Arial" charset="0"/>
            </a:endParaRPr>
          </a:p>
          <a:p>
            <a:endParaRPr lang="en-US" sz="2200" dirty="0"/>
          </a:p>
        </p:txBody>
      </p:sp>
    </p:spTree>
    <p:extLst>
      <p:ext uri="{BB962C8B-B14F-4D97-AF65-F5344CB8AC3E}">
        <p14:creationId xmlns:p14="http://schemas.microsoft.com/office/powerpoint/2010/main" val="2977440415"/>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hang\Desktop\BigFive\SPQM\Team Assignment\Final\Tìm hiểu\Thu Nguyen\Bai Lam\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653" y="1465943"/>
            <a:ext cx="9541747" cy="50364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idx="4294967295"/>
          </p:nvPr>
        </p:nvSpPr>
        <p:spPr>
          <a:xfrm>
            <a:off x="391886" y="228600"/>
            <a:ext cx="10757127" cy="747713"/>
          </a:xfrm>
        </p:spPr>
        <p:txBody>
          <a:bodyPr/>
          <a:lstStyle/>
          <a:p>
            <a:r>
              <a:rPr lang="en-US" dirty="0" smtClean="0">
                <a:cs typeface="Arial" charset="0"/>
              </a:rPr>
              <a:t>Key CM Activities</a:t>
            </a:r>
            <a:endParaRPr lang="en-US" dirty="0"/>
          </a:p>
        </p:txBody>
      </p:sp>
    </p:spTree>
    <p:extLst>
      <p:ext uri="{BB962C8B-B14F-4D97-AF65-F5344CB8AC3E}">
        <p14:creationId xmlns:p14="http://schemas.microsoft.com/office/powerpoint/2010/main" val="2657981235"/>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r>
              <a:rPr lang="en-US" sz="3600" dirty="0">
                <a:solidFill>
                  <a:schemeClr val="bg1"/>
                </a:solidFill>
              </a:rPr>
              <a:t/>
            </a:r>
            <a:br>
              <a:rPr lang="en-US" sz="3600" dirty="0">
                <a:solidFill>
                  <a:schemeClr val="bg1"/>
                </a:solidFill>
              </a:rPr>
            </a:br>
            <a:r>
              <a:rPr lang="en-US" sz="3600" dirty="0">
                <a:solidFill>
                  <a:schemeClr val="bg1"/>
                </a:solidFill>
              </a:rPr>
              <a:t>Configuration Planning and Management</a:t>
            </a:r>
            <a:endParaRPr lang="en-US" sz="3600" dirty="0"/>
          </a:p>
        </p:txBody>
      </p:sp>
      <p:sp>
        <p:nvSpPr>
          <p:cNvPr id="3" name="Content Placeholder 2"/>
          <p:cNvSpPr>
            <a:spLocks noGrp="1"/>
          </p:cNvSpPr>
          <p:nvPr>
            <p:ph sz="quarter" idx="4"/>
          </p:nvPr>
        </p:nvSpPr>
        <p:spPr>
          <a:xfrm>
            <a:off x="6126479" y="670560"/>
            <a:ext cx="5848985" cy="6400800"/>
          </a:xfrm>
        </p:spPr>
        <p:txBody>
          <a:bodyPr>
            <a:noAutofit/>
          </a:bodyPr>
          <a:lstStyle/>
          <a:p>
            <a:pPr>
              <a:lnSpc>
                <a:spcPct val="100000"/>
              </a:lnSpc>
              <a:buFontTx/>
              <a:buNone/>
            </a:pPr>
            <a:r>
              <a:rPr lang="en-US" altLang="en-US" dirty="0" smtClean="0">
                <a:solidFill>
                  <a:schemeClr val="tx1">
                    <a:lumMod val="95000"/>
                    <a:lumOff val="5000"/>
                  </a:schemeClr>
                </a:solidFill>
                <a:latin typeface="+mj-lt"/>
              </a:rPr>
              <a:t>Purpose of the SCMP:</a:t>
            </a:r>
          </a:p>
          <a:p>
            <a:pPr>
              <a:lnSpc>
                <a:spcPct val="100000"/>
              </a:lnSpc>
            </a:pPr>
            <a:r>
              <a:rPr lang="en-US" altLang="en-US" dirty="0" smtClean="0">
                <a:solidFill>
                  <a:schemeClr val="tx1">
                    <a:lumMod val="95000"/>
                    <a:lumOff val="5000"/>
                  </a:schemeClr>
                </a:solidFill>
                <a:latin typeface="+mj-lt"/>
              </a:rPr>
              <a:t>Ensure that all SCM activities are identified, assigned and planned</a:t>
            </a:r>
          </a:p>
          <a:p>
            <a:pPr>
              <a:lnSpc>
                <a:spcPct val="100000"/>
              </a:lnSpc>
            </a:pPr>
            <a:r>
              <a:rPr lang="en-US" altLang="en-US" dirty="0" smtClean="0">
                <a:solidFill>
                  <a:schemeClr val="tx1">
                    <a:lumMod val="95000"/>
                    <a:lumOff val="5000"/>
                  </a:schemeClr>
                </a:solidFill>
                <a:latin typeface="+mj-lt"/>
              </a:rPr>
              <a:t>Define and document how SCM will be implemented:</a:t>
            </a:r>
          </a:p>
          <a:p>
            <a:pPr lvl="1">
              <a:lnSpc>
                <a:spcPct val="100000"/>
              </a:lnSpc>
            </a:pPr>
            <a:r>
              <a:rPr lang="en-US" sz="2000" dirty="0" smtClean="0">
                <a:solidFill>
                  <a:schemeClr val="tx1">
                    <a:lumMod val="95000"/>
                    <a:lumOff val="5000"/>
                  </a:schemeClr>
                </a:solidFill>
                <a:latin typeface="+mj-lt"/>
                <a:cs typeface="Arial" charset="0"/>
              </a:rPr>
              <a:t>Develop and implement a CM Plan (CMP)</a:t>
            </a:r>
          </a:p>
          <a:p>
            <a:pPr lvl="1">
              <a:lnSpc>
                <a:spcPct val="100000"/>
              </a:lnSpc>
            </a:pPr>
            <a:r>
              <a:rPr lang="en-US" sz="2000" dirty="0" smtClean="0">
                <a:solidFill>
                  <a:schemeClr val="tx1">
                    <a:lumMod val="95000"/>
                    <a:lumOff val="5000"/>
                  </a:schemeClr>
                </a:solidFill>
                <a:latin typeface="+mj-lt"/>
                <a:cs typeface="Arial" charset="0"/>
              </a:rPr>
              <a:t>Establish membership of a Configuration Control Board (CCB) </a:t>
            </a:r>
          </a:p>
          <a:p>
            <a:pPr lvl="1">
              <a:lnSpc>
                <a:spcPct val="100000"/>
              </a:lnSpc>
            </a:pPr>
            <a:r>
              <a:rPr lang="en-US" sz="2000" dirty="0" smtClean="0">
                <a:solidFill>
                  <a:schemeClr val="tx1">
                    <a:lumMod val="95000"/>
                    <a:lumOff val="5000"/>
                  </a:schemeClr>
                </a:solidFill>
                <a:latin typeface="+mj-lt"/>
                <a:cs typeface="Arial" charset="0"/>
              </a:rPr>
              <a:t>Ensure contract language satisfies CM requirements</a:t>
            </a:r>
          </a:p>
          <a:p>
            <a:pPr lvl="1">
              <a:lnSpc>
                <a:spcPct val="100000"/>
              </a:lnSpc>
            </a:pPr>
            <a:r>
              <a:rPr lang="en-US" sz="2000" dirty="0" smtClean="0">
                <a:solidFill>
                  <a:schemeClr val="tx1">
                    <a:lumMod val="95000"/>
                    <a:lumOff val="5000"/>
                  </a:schemeClr>
                </a:solidFill>
                <a:latin typeface="+mj-lt"/>
                <a:cs typeface="Arial" charset="0"/>
              </a:rPr>
              <a:t>Select appropriate CM tools, techniques, and methods</a:t>
            </a:r>
          </a:p>
          <a:p>
            <a:pPr lvl="1">
              <a:lnSpc>
                <a:spcPct val="100000"/>
              </a:lnSpc>
            </a:pPr>
            <a:r>
              <a:rPr lang="en-US" sz="2000" dirty="0" smtClean="0">
                <a:solidFill>
                  <a:schemeClr val="tx1">
                    <a:lumMod val="95000"/>
                    <a:lumOff val="5000"/>
                  </a:schemeClr>
                </a:solidFill>
                <a:latin typeface="+mj-lt"/>
                <a:cs typeface="Arial" charset="0"/>
              </a:rPr>
              <a:t>Requirements, Risk, Data management tools</a:t>
            </a:r>
          </a:p>
          <a:p>
            <a:pPr lvl="1">
              <a:lnSpc>
                <a:spcPct val="100000"/>
              </a:lnSpc>
            </a:pPr>
            <a:r>
              <a:rPr lang="en-US" sz="2000" dirty="0" smtClean="0">
                <a:solidFill>
                  <a:schemeClr val="tx1">
                    <a:lumMod val="95000"/>
                    <a:lumOff val="5000"/>
                  </a:schemeClr>
                </a:solidFill>
                <a:latin typeface="+mj-lt"/>
                <a:cs typeface="Arial" charset="0"/>
              </a:rPr>
              <a:t>Manage the plan and measure its effectiveness</a:t>
            </a:r>
          </a:p>
          <a:p>
            <a:pPr lvl="1">
              <a:lnSpc>
                <a:spcPct val="100000"/>
              </a:lnSpc>
            </a:pPr>
            <a:r>
              <a:rPr lang="en-US" sz="2000" dirty="0" smtClean="0">
                <a:solidFill>
                  <a:schemeClr val="tx1">
                    <a:lumMod val="95000"/>
                    <a:lumOff val="5000"/>
                  </a:schemeClr>
                </a:solidFill>
                <a:latin typeface="+mj-lt"/>
                <a:cs typeface="Arial" charset="0"/>
              </a:rPr>
              <a:t>And more..</a:t>
            </a:r>
          </a:p>
          <a:p>
            <a:pPr lvl="1">
              <a:lnSpc>
                <a:spcPct val="100000"/>
              </a:lnSpc>
            </a:pPr>
            <a:endParaRPr lang="en-US" altLang="en-US" sz="2000" dirty="0">
              <a:solidFill>
                <a:schemeClr val="tx1">
                  <a:lumMod val="95000"/>
                  <a:lumOff val="5000"/>
                </a:schemeClr>
              </a:solidFill>
              <a:latin typeface="+mj-lt"/>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2263281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Identification</a:t>
            </a:r>
            <a:endParaRPr lang="en-US" sz="3600" dirty="0"/>
          </a:p>
        </p:txBody>
      </p:sp>
      <p:sp>
        <p:nvSpPr>
          <p:cNvPr id="3" name="Content Placeholder 2"/>
          <p:cNvSpPr>
            <a:spLocks noGrp="1"/>
          </p:cNvSpPr>
          <p:nvPr>
            <p:ph sz="quarter" idx="4"/>
          </p:nvPr>
        </p:nvSpPr>
        <p:spPr>
          <a:xfrm>
            <a:off x="6156959" y="502920"/>
            <a:ext cx="5848985" cy="6082546"/>
          </a:xfrm>
        </p:spPr>
        <p:txBody>
          <a:bodyPr>
            <a:noAutofit/>
          </a:bodyPr>
          <a:lstStyle/>
          <a:p>
            <a:pPr>
              <a:lnSpc>
                <a:spcPct val="150000"/>
              </a:lnSpc>
            </a:pPr>
            <a:r>
              <a:rPr lang="vi-VN" sz="1900" dirty="0">
                <a:solidFill>
                  <a:schemeClr val="tx1">
                    <a:lumMod val="95000"/>
                    <a:lumOff val="5000"/>
                  </a:schemeClr>
                </a:solidFill>
                <a:latin typeface="+mj-lt"/>
                <a:cs typeface="Calibri" pitchFamily="34" charset="0"/>
              </a:rPr>
              <a:t>Identify the attributes that define every aspect of any Configuration Item (CI).  A CI is a product (hardware or software) that has an end-user purpose.</a:t>
            </a:r>
          </a:p>
          <a:p>
            <a:pPr lvl="1">
              <a:lnSpc>
                <a:spcPct val="150000"/>
              </a:lnSpc>
            </a:pPr>
            <a:r>
              <a:rPr lang="vi-VN" sz="1900" dirty="0">
                <a:solidFill>
                  <a:schemeClr val="tx1">
                    <a:lumMod val="95000"/>
                    <a:lumOff val="5000"/>
                  </a:schemeClr>
                </a:solidFill>
                <a:latin typeface="+mj-lt"/>
                <a:cs typeface="Calibri" pitchFamily="34" charset="0"/>
              </a:rPr>
              <a:t>CI attributes are recorded in configuration documentation and baselined.  </a:t>
            </a:r>
          </a:p>
          <a:p>
            <a:pPr lvl="1">
              <a:lnSpc>
                <a:spcPct val="150000"/>
              </a:lnSpc>
            </a:pPr>
            <a:r>
              <a:rPr lang="vi-VN" sz="1900" dirty="0">
                <a:solidFill>
                  <a:schemeClr val="tx1">
                    <a:lumMod val="95000"/>
                    <a:lumOff val="5000"/>
                  </a:schemeClr>
                </a:solidFill>
                <a:latin typeface="+mj-lt"/>
                <a:cs typeface="Calibri" pitchFamily="34" charset="0"/>
              </a:rPr>
              <a:t>Selecting items to be placed under CM, will vary by program</a:t>
            </a:r>
          </a:p>
          <a:p>
            <a:pPr lvl="2">
              <a:lnSpc>
                <a:spcPct val="150000"/>
              </a:lnSpc>
            </a:pPr>
            <a:r>
              <a:rPr lang="vi-VN" dirty="0">
                <a:solidFill>
                  <a:schemeClr val="tx1">
                    <a:lumMod val="95000"/>
                    <a:lumOff val="5000"/>
                  </a:schemeClr>
                </a:solidFill>
                <a:latin typeface="+mj-lt"/>
                <a:cs typeface="Calibri" pitchFamily="34" charset="0"/>
              </a:rPr>
              <a:t>Program items the organization generates and controls </a:t>
            </a:r>
          </a:p>
          <a:p>
            <a:pPr lvl="2">
              <a:lnSpc>
                <a:spcPct val="150000"/>
              </a:lnSpc>
            </a:pPr>
            <a:r>
              <a:rPr lang="vi-VN" dirty="0">
                <a:solidFill>
                  <a:schemeClr val="tx1">
                    <a:lumMod val="95000"/>
                    <a:lumOff val="5000"/>
                  </a:schemeClr>
                </a:solidFill>
                <a:latin typeface="+mj-lt"/>
                <a:cs typeface="Calibri" pitchFamily="34" charset="0"/>
              </a:rPr>
              <a:t>Items the organization uses to track project progress/adherence</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638402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Identification</a:t>
            </a:r>
            <a:endParaRPr lang="en-US" sz="3600" dirty="0"/>
          </a:p>
        </p:txBody>
      </p:sp>
      <p:sp>
        <p:nvSpPr>
          <p:cNvPr id="3" name="Content Placeholder 2"/>
          <p:cNvSpPr>
            <a:spLocks noGrp="1"/>
          </p:cNvSpPr>
          <p:nvPr>
            <p:ph sz="quarter" idx="4"/>
          </p:nvPr>
        </p:nvSpPr>
        <p:spPr>
          <a:xfrm>
            <a:off x="6156959" y="502920"/>
            <a:ext cx="5848985" cy="6082546"/>
          </a:xfrm>
        </p:spPr>
        <p:txBody>
          <a:bodyPr>
            <a:noAutofit/>
          </a:bodyPr>
          <a:lstStyle/>
          <a:p>
            <a:pPr>
              <a:lnSpc>
                <a:spcPct val="150000"/>
              </a:lnSpc>
            </a:pPr>
            <a:r>
              <a:rPr lang="vi-VN" sz="1900" dirty="0">
                <a:solidFill>
                  <a:schemeClr val="tx1">
                    <a:lumMod val="95000"/>
                    <a:lumOff val="5000"/>
                  </a:schemeClr>
                </a:solidFill>
                <a:latin typeface="+mj-lt"/>
                <a:cs typeface="Calibri" pitchFamily="34" charset="0"/>
              </a:rPr>
              <a:t>Identify the attributes that define every aspect of any Configuration Item (CI).  A CI is a product (hardware or software) that has an end-user purpose.</a:t>
            </a:r>
          </a:p>
          <a:p>
            <a:pPr lvl="1">
              <a:lnSpc>
                <a:spcPct val="150000"/>
              </a:lnSpc>
            </a:pPr>
            <a:r>
              <a:rPr lang="vi-VN" sz="1900" dirty="0">
                <a:solidFill>
                  <a:schemeClr val="tx1">
                    <a:lumMod val="95000"/>
                    <a:lumOff val="5000"/>
                  </a:schemeClr>
                </a:solidFill>
                <a:latin typeface="+mj-lt"/>
                <a:cs typeface="Calibri" pitchFamily="34" charset="0"/>
              </a:rPr>
              <a:t>CI attributes are recorded in configuration documentation and baselined.  </a:t>
            </a:r>
          </a:p>
          <a:p>
            <a:pPr lvl="1">
              <a:lnSpc>
                <a:spcPct val="150000"/>
              </a:lnSpc>
            </a:pPr>
            <a:r>
              <a:rPr lang="vi-VN" sz="1900" dirty="0">
                <a:solidFill>
                  <a:schemeClr val="tx1">
                    <a:lumMod val="95000"/>
                    <a:lumOff val="5000"/>
                  </a:schemeClr>
                </a:solidFill>
                <a:latin typeface="+mj-lt"/>
                <a:cs typeface="Calibri" pitchFamily="34" charset="0"/>
              </a:rPr>
              <a:t>Selecting items to be placed under CM, will vary by program</a:t>
            </a:r>
          </a:p>
          <a:p>
            <a:pPr lvl="2">
              <a:lnSpc>
                <a:spcPct val="150000"/>
              </a:lnSpc>
            </a:pPr>
            <a:r>
              <a:rPr lang="vi-VN" dirty="0">
                <a:solidFill>
                  <a:schemeClr val="tx1">
                    <a:lumMod val="95000"/>
                    <a:lumOff val="5000"/>
                  </a:schemeClr>
                </a:solidFill>
                <a:latin typeface="+mj-lt"/>
                <a:cs typeface="Calibri" pitchFamily="34" charset="0"/>
              </a:rPr>
              <a:t>Program items the organization generates and controls </a:t>
            </a:r>
          </a:p>
          <a:p>
            <a:pPr lvl="2">
              <a:lnSpc>
                <a:spcPct val="150000"/>
              </a:lnSpc>
            </a:pPr>
            <a:r>
              <a:rPr lang="vi-VN" dirty="0">
                <a:solidFill>
                  <a:schemeClr val="tx1">
                    <a:lumMod val="95000"/>
                    <a:lumOff val="5000"/>
                  </a:schemeClr>
                </a:solidFill>
                <a:latin typeface="+mj-lt"/>
                <a:cs typeface="Calibri" pitchFamily="34" charset="0"/>
              </a:rPr>
              <a:t>Items the organization uses to track project progress/adherence</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866526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Purpose of Configuration </a:t>
            </a:r>
            <a:r>
              <a:rPr lang="en-US" dirty="0" smtClean="0"/>
              <a:t>Identification</a:t>
            </a:r>
            <a:endParaRPr lang="en-US" dirty="0"/>
          </a:p>
        </p:txBody>
      </p:sp>
      <p:sp>
        <p:nvSpPr>
          <p:cNvPr id="6" name="Text Placeholder 5"/>
          <p:cNvSpPr>
            <a:spLocks noGrp="1"/>
          </p:cNvSpPr>
          <p:nvPr>
            <p:ph type="body" sz="quarter" idx="10"/>
          </p:nvPr>
        </p:nvSpPr>
        <p:spPr>
          <a:xfrm>
            <a:off x="519112" y="1127759"/>
            <a:ext cx="11149013" cy="6102440"/>
          </a:xfrm>
        </p:spPr>
        <p:txBody>
          <a:bodyPr/>
          <a:lstStyle/>
          <a:p>
            <a:pPr>
              <a:lnSpc>
                <a:spcPct val="150000"/>
              </a:lnSpc>
            </a:pPr>
            <a:r>
              <a:rPr lang="en-US" sz="2000" dirty="0">
                <a:solidFill>
                  <a:schemeClr val="tx1">
                    <a:lumMod val="95000"/>
                    <a:lumOff val="5000"/>
                  </a:schemeClr>
                </a:solidFill>
                <a:cs typeface="Arial" charset="0"/>
              </a:rPr>
              <a:t>Incrementally establish and maintain a definitive basis for control and status accounting of:</a:t>
            </a:r>
          </a:p>
          <a:p>
            <a:pPr lvl="1">
              <a:lnSpc>
                <a:spcPct val="150000"/>
              </a:lnSpc>
            </a:pPr>
            <a:r>
              <a:rPr lang="en-US" sz="2000" dirty="0">
                <a:solidFill>
                  <a:schemeClr val="tx1">
                    <a:lumMod val="95000"/>
                    <a:lumOff val="5000"/>
                  </a:schemeClr>
                </a:solidFill>
                <a:cs typeface="Arial" charset="0"/>
              </a:rPr>
              <a:t>System functional processes and results</a:t>
            </a:r>
          </a:p>
          <a:p>
            <a:pPr lvl="1">
              <a:lnSpc>
                <a:spcPct val="150000"/>
              </a:lnSpc>
            </a:pPr>
            <a:r>
              <a:rPr lang="en-US" sz="2000" dirty="0">
                <a:solidFill>
                  <a:schemeClr val="tx1">
                    <a:lumMod val="95000"/>
                    <a:lumOff val="5000"/>
                  </a:schemeClr>
                </a:solidFill>
                <a:cs typeface="Arial" charset="0"/>
              </a:rPr>
              <a:t>System physical makeup no matter how many iterations</a:t>
            </a:r>
          </a:p>
          <a:p>
            <a:pPr lvl="1">
              <a:lnSpc>
                <a:spcPct val="150000"/>
              </a:lnSpc>
            </a:pPr>
            <a:r>
              <a:rPr lang="en-US" sz="2000" dirty="0">
                <a:solidFill>
                  <a:schemeClr val="tx1">
                    <a:lumMod val="95000"/>
                    <a:lumOff val="5000"/>
                  </a:schemeClr>
                </a:solidFill>
                <a:cs typeface="Arial" charset="0"/>
              </a:rPr>
              <a:t>System documentation, manuals, training</a:t>
            </a:r>
          </a:p>
          <a:p>
            <a:pPr lvl="1">
              <a:lnSpc>
                <a:spcPct val="150000"/>
              </a:lnSpc>
            </a:pPr>
            <a:r>
              <a:rPr lang="en-US" sz="2000" dirty="0">
                <a:solidFill>
                  <a:schemeClr val="tx1">
                    <a:lumMod val="95000"/>
                    <a:lumOff val="5000"/>
                  </a:schemeClr>
                </a:solidFill>
                <a:cs typeface="Arial" charset="0"/>
              </a:rPr>
              <a:t>Management agreements, decisions, actions taken</a:t>
            </a:r>
          </a:p>
          <a:p>
            <a:pPr>
              <a:lnSpc>
                <a:spcPct val="150000"/>
              </a:lnSpc>
            </a:pPr>
            <a:r>
              <a:rPr lang="en-US" sz="2000" dirty="0">
                <a:solidFill>
                  <a:schemeClr val="tx1">
                    <a:lumMod val="95000"/>
                    <a:lumOff val="5000"/>
                  </a:schemeClr>
                </a:solidFill>
                <a:cs typeface="Arial" charset="0"/>
              </a:rPr>
              <a:t>Provide a coherent process for version management</a:t>
            </a:r>
          </a:p>
          <a:p>
            <a:pPr lvl="1">
              <a:lnSpc>
                <a:spcPct val="150000"/>
              </a:lnSpc>
            </a:pPr>
            <a:r>
              <a:rPr lang="en-US" sz="2000" dirty="0">
                <a:solidFill>
                  <a:schemeClr val="tx1">
                    <a:lumMod val="95000"/>
                    <a:lumOff val="5000"/>
                  </a:schemeClr>
                </a:solidFill>
                <a:cs typeface="Arial" charset="0"/>
              </a:rPr>
              <a:t>Assign naming conventions and unique identifiers</a:t>
            </a:r>
          </a:p>
          <a:p>
            <a:pPr lvl="1">
              <a:lnSpc>
                <a:spcPct val="150000"/>
              </a:lnSpc>
            </a:pPr>
            <a:r>
              <a:rPr lang="en-US" sz="2000" dirty="0">
                <a:solidFill>
                  <a:schemeClr val="tx1">
                    <a:lumMod val="95000"/>
                    <a:lumOff val="5000"/>
                  </a:schemeClr>
                </a:solidFill>
                <a:cs typeface="Arial" charset="0"/>
              </a:rPr>
              <a:t>Enforce identification control and release specifications</a:t>
            </a:r>
          </a:p>
          <a:p>
            <a:pPr>
              <a:lnSpc>
                <a:spcPct val="150000"/>
              </a:lnSpc>
            </a:pPr>
            <a:r>
              <a:rPr lang="en-US" sz="2000" dirty="0">
                <a:solidFill>
                  <a:schemeClr val="tx1">
                    <a:lumMod val="95000"/>
                    <a:lumOff val="5000"/>
                  </a:schemeClr>
                </a:solidFill>
                <a:cs typeface="Arial" charset="0"/>
              </a:rPr>
              <a:t>Minimize risks subject to undocumented or unauthorized changes</a:t>
            </a:r>
          </a:p>
          <a:p>
            <a:pPr>
              <a:lnSpc>
                <a:spcPct val="150000"/>
              </a:lnSpc>
            </a:pPr>
            <a:r>
              <a:rPr lang="en-US" sz="2000" dirty="0">
                <a:solidFill>
                  <a:schemeClr val="tx1">
                    <a:lumMod val="95000"/>
                    <a:lumOff val="5000"/>
                  </a:schemeClr>
                </a:solidFill>
                <a:cs typeface="Arial" charset="0"/>
              </a:rPr>
              <a:t>Provide a significantly higher quality assurance </a:t>
            </a:r>
          </a:p>
          <a:p>
            <a:pPr marL="0" indent="0" algn="ctr">
              <a:lnSpc>
                <a:spcPct val="150000"/>
              </a:lnSpc>
              <a:buNone/>
            </a:pPr>
            <a:endParaRPr lang="en-US" sz="4000" dirty="0"/>
          </a:p>
        </p:txBody>
      </p:sp>
      <p:sp>
        <p:nvSpPr>
          <p:cNvPr id="7" name="Rectangle 6"/>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403788343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What Is a </a:t>
            </a:r>
            <a:r>
              <a:rPr lang="en-US" dirty="0" smtClean="0"/>
              <a:t>“</a:t>
            </a:r>
            <a:r>
              <a:rPr lang="en-US" dirty="0"/>
              <a:t>Configuration Item?”</a:t>
            </a:r>
          </a:p>
        </p:txBody>
      </p:sp>
      <p:sp>
        <p:nvSpPr>
          <p:cNvPr id="6" name="Text Placeholder 5"/>
          <p:cNvSpPr>
            <a:spLocks noGrp="1"/>
          </p:cNvSpPr>
          <p:nvPr>
            <p:ph type="body" sz="quarter" idx="10"/>
          </p:nvPr>
        </p:nvSpPr>
        <p:spPr>
          <a:xfrm>
            <a:off x="519112" y="1127759"/>
            <a:ext cx="11149013" cy="4832092"/>
          </a:xfrm>
        </p:spPr>
        <p:txBody>
          <a:bodyPr/>
          <a:lstStyle/>
          <a:p>
            <a:r>
              <a:rPr lang="en-US" sz="2000" dirty="0">
                <a:cs typeface="Arial" charset="0"/>
              </a:rPr>
              <a:t>An aggregation of software or hardware that satisfies an end use function and is designated for separate CM</a:t>
            </a:r>
          </a:p>
          <a:p>
            <a:pPr lvl="1"/>
            <a:r>
              <a:rPr lang="en-US" sz="2000" dirty="0">
                <a:cs typeface="Arial" charset="0"/>
              </a:rPr>
              <a:t>Hardware and software items are called CIs</a:t>
            </a:r>
          </a:p>
          <a:p>
            <a:pPr lvl="1"/>
            <a:r>
              <a:rPr lang="en-US" sz="2000" dirty="0">
                <a:cs typeface="Arial" charset="0"/>
              </a:rPr>
              <a:t>Computer Software Configuration Items (CSCI); determined by each program and may include:</a:t>
            </a:r>
          </a:p>
          <a:p>
            <a:pPr lvl="2"/>
            <a:r>
              <a:rPr lang="en-US" sz="2000" dirty="0">
                <a:cs typeface="Arial" charset="0"/>
              </a:rPr>
              <a:t>Code</a:t>
            </a:r>
          </a:p>
          <a:p>
            <a:pPr lvl="2"/>
            <a:r>
              <a:rPr lang="en-US" sz="2000" dirty="0">
                <a:cs typeface="Arial" charset="0"/>
              </a:rPr>
              <a:t>Processes, reports, libraries, tables, views </a:t>
            </a:r>
          </a:p>
          <a:p>
            <a:pPr lvl="2"/>
            <a:r>
              <a:rPr lang="en-US" sz="2000" dirty="0">
                <a:cs typeface="Arial" charset="0"/>
              </a:rPr>
              <a:t>Scripts (Including test scripts)</a:t>
            </a:r>
          </a:p>
          <a:p>
            <a:pPr lvl="2"/>
            <a:r>
              <a:rPr lang="en-US" sz="2000" dirty="0">
                <a:cs typeface="Arial" charset="0"/>
              </a:rPr>
              <a:t>Architectures or Cascading Style sheets </a:t>
            </a:r>
          </a:p>
          <a:p>
            <a:pPr lvl="1"/>
            <a:r>
              <a:rPr lang="en-US" sz="2000" dirty="0">
                <a:cs typeface="Arial" charset="0"/>
              </a:rPr>
              <a:t>Documentation CIs may include</a:t>
            </a:r>
          </a:p>
          <a:p>
            <a:pPr lvl="2"/>
            <a:r>
              <a:rPr lang="en-US" sz="2000" dirty="0">
                <a:cs typeface="Arial" charset="0"/>
              </a:rPr>
              <a:t>Technical documents, functional documents</a:t>
            </a:r>
          </a:p>
          <a:p>
            <a:pPr lvl="2"/>
            <a:r>
              <a:rPr lang="en-US" sz="2000" dirty="0">
                <a:cs typeface="Arial" charset="0"/>
              </a:rPr>
              <a:t>Weekly status documents, presentations, spreadsheets, </a:t>
            </a:r>
            <a:r>
              <a:rPr lang="en-US" sz="2000" dirty="0" err="1">
                <a:cs typeface="Arial" charset="0"/>
              </a:rPr>
              <a:t>etc</a:t>
            </a:r>
            <a:endParaRPr lang="en-US" sz="2000" dirty="0">
              <a:cs typeface="Arial" charset="0"/>
            </a:endParaRPr>
          </a:p>
          <a:p>
            <a:pPr lvl="2"/>
            <a:r>
              <a:rPr lang="en-US" sz="2000" dirty="0">
                <a:cs typeface="Arial" charset="0"/>
              </a:rPr>
              <a:t>Test and training documents</a:t>
            </a:r>
          </a:p>
          <a:p>
            <a:r>
              <a:rPr lang="en-US" sz="2000" dirty="0">
                <a:cs typeface="Arial" charset="0"/>
              </a:rPr>
              <a:t>Any document or artifact that affects the physical or operational attributes of a system or component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63950542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Functional Baseline (FBL) </a:t>
            </a:r>
          </a:p>
        </p:txBody>
      </p:sp>
      <p:sp>
        <p:nvSpPr>
          <p:cNvPr id="6" name="Text Placeholder 5"/>
          <p:cNvSpPr>
            <a:spLocks noGrp="1"/>
          </p:cNvSpPr>
          <p:nvPr>
            <p:ph type="body" sz="quarter" idx="10"/>
          </p:nvPr>
        </p:nvSpPr>
        <p:spPr>
          <a:xfrm>
            <a:off x="473392" y="1661159"/>
            <a:ext cx="11149013" cy="4405437"/>
          </a:xfrm>
        </p:spPr>
        <p:txBody>
          <a:bodyPr/>
          <a:lstStyle/>
          <a:p>
            <a:pPr>
              <a:lnSpc>
                <a:spcPct val="150000"/>
              </a:lnSpc>
            </a:pPr>
            <a:r>
              <a:rPr lang="en-US" sz="2000" dirty="0">
                <a:cs typeface="Arial" charset="0"/>
              </a:rPr>
              <a:t>Describes the performance of the system or top-level CIs</a:t>
            </a:r>
          </a:p>
          <a:p>
            <a:pPr lvl="1">
              <a:lnSpc>
                <a:spcPct val="150000"/>
              </a:lnSpc>
            </a:pPr>
            <a:r>
              <a:rPr lang="en-US" sz="2000" dirty="0">
                <a:cs typeface="Arial" charset="0"/>
              </a:rPr>
              <a:t>Established near end of Materiel Solution Analysis or Define Need Phase via CCB or FRB meeting</a:t>
            </a:r>
          </a:p>
          <a:p>
            <a:pPr lvl="1">
              <a:lnSpc>
                <a:spcPct val="150000"/>
              </a:lnSpc>
            </a:pPr>
            <a:r>
              <a:rPr lang="en-US" sz="2000" dirty="0">
                <a:cs typeface="Arial" charset="0"/>
              </a:rPr>
              <a:t>Contains high-level CIs</a:t>
            </a:r>
          </a:p>
          <a:p>
            <a:pPr lvl="1">
              <a:lnSpc>
                <a:spcPct val="150000"/>
              </a:lnSpc>
            </a:pPr>
            <a:r>
              <a:rPr lang="en-US" sz="2000" dirty="0">
                <a:cs typeface="Arial" charset="0"/>
              </a:rPr>
              <a:t>Includes functional, interoperability, and interface characteristics (defined as requirements by the customer)</a:t>
            </a:r>
          </a:p>
          <a:p>
            <a:pPr lvl="1">
              <a:lnSpc>
                <a:spcPct val="150000"/>
              </a:lnSpc>
            </a:pPr>
            <a:r>
              <a:rPr lang="en-US" sz="2000" dirty="0">
                <a:cs typeface="Arial" charset="0"/>
              </a:rPr>
              <a:t>Specifies the verification necessary to demonstrate required performance</a:t>
            </a:r>
          </a:p>
          <a:p>
            <a:pPr lvl="1">
              <a:lnSpc>
                <a:spcPct val="150000"/>
              </a:lnSpc>
            </a:pPr>
            <a:r>
              <a:rPr lang="en-US" sz="2000" dirty="0">
                <a:cs typeface="Arial" charset="0"/>
              </a:rPr>
              <a:t>Includes requirements documents, architecture, deficiency reports (if any), review minutes, etc.</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33734415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Allocated Baseline (ABL)</a:t>
            </a:r>
          </a:p>
        </p:txBody>
      </p:sp>
      <p:sp>
        <p:nvSpPr>
          <p:cNvPr id="6" name="Text Placeholder 5"/>
          <p:cNvSpPr>
            <a:spLocks noGrp="1"/>
          </p:cNvSpPr>
          <p:nvPr>
            <p:ph type="body" sz="quarter" idx="10"/>
          </p:nvPr>
        </p:nvSpPr>
        <p:spPr>
          <a:xfrm>
            <a:off x="473392" y="1661159"/>
            <a:ext cx="11149013" cy="5047536"/>
          </a:xfrm>
        </p:spPr>
        <p:txBody>
          <a:bodyPr/>
          <a:lstStyle/>
          <a:p>
            <a:r>
              <a:rPr lang="en-US" sz="2000" dirty="0">
                <a:cs typeface="Arial" charset="0"/>
              </a:rPr>
              <a:t>Describes the performance of the system or top-level CIs</a:t>
            </a:r>
          </a:p>
          <a:p>
            <a:pPr lvl="1"/>
            <a:r>
              <a:rPr lang="en-US" sz="2000" dirty="0">
                <a:cs typeface="Arial" charset="0"/>
              </a:rPr>
              <a:t>Organization-controlled if a contractor is doing the work</a:t>
            </a:r>
          </a:p>
          <a:p>
            <a:pPr lvl="1"/>
            <a:r>
              <a:rPr lang="en-US" sz="2000" dirty="0">
                <a:cs typeface="Arial" charset="0"/>
              </a:rPr>
              <a:t>Contains high-level CIs</a:t>
            </a:r>
          </a:p>
          <a:p>
            <a:r>
              <a:rPr lang="en-US" sz="2000" dirty="0">
                <a:cs typeface="Arial" charset="0"/>
              </a:rPr>
              <a:t>Allocated baseline essentially means work is assigned to specific work packages in a work breakdown structure</a:t>
            </a:r>
          </a:p>
          <a:p>
            <a:r>
              <a:rPr lang="en-US" sz="2000" dirty="0">
                <a:cs typeface="Arial" charset="0"/>
              </a:rPr>
              <a:t>Derived from functional baseline after schedule is drafted</a:t>
            </a:r>
          </a:p>
          <a:p>
            <a:pPr lvl="1"/>
            <a:r>
              <a:rPr lang="en-US" sz="2000" dirty="0">
                <a:cs typeface="Arial" charset="0"/>
              </a:rPr>
              <a:t>Established after completion of Preliminary Design Review</a:t>
            </a:r>
          </a:p>
          <a:p>
            <a:pPr lvl="1"/>
            <a:r>
              <a:rPr lang="en-US" sz="2000" dirty="0">
                <a:cs typeface="Arial" charset="0"/>
              </a:rPr>
              <a:t>Each CI has an allocated baseline; contains detailed specifications</a:t>
            </a:r>
          </a:p>
          <a:p>
            <a:pPr lvl="1"/>
            <a:r>
              <a:rPr lang="en-US" sz="2000" dirty="0">
                <a:cs typeface="Arial" charset="0"/>
              </a:rPr>
              <a:t>Work products include requirements documents (</a:t>
            </a:r>
            <a:r>
              <a:rPr lang="en-US" sz="2000" dirty="0" err="1">
                <a:cs typeface="Arial" charset="0"/>
              </a:rPr>
              <a:t>ConOps</a:t>
            </a:r>
            <a:r>
              <a:rPr lang="en-US" sz="2000" dirty="0">
                <a:cs typeface="Arial" charset="0"/>
              </a:rPr>
              <a:t>, SRS,..), release schedule, draft database/program/ system specification, draft design documents, system/software development plan (SDP), draft interface requirements agreements</a:t>
            </a:r>
          </a:p>
          <a:p>
            <a:pPr lvl="1"/>
            <a:r>
              <a:rPr lang="en-US" sz="2000" dirty="0">
                <a:cs typeface="Arial" charset="0"/>
              </a:rPr>
              <a:t>functional, interoperability, and interface characteristics (defined as requirements by the customer)</a:t>
            </a:r>
          </a:p>
          <a:p>
            <a:pPr lvl="1"/>
            <a:r>
              <a:rPr lang="en-US" sz="2000" dirty="0">
                <a:cs typeface="Arial" charset="0"/>
              </a:rPr>
              <a:t>Specifies the verification necessary to demonstrate required performance</a:t>
            </a:r>
          </a:p>
          <a:p>
            <a:pPr lvl="1"/>
            <a:r>
              <a:rPr lang="en-US" sz="2000" dirty="0">
                <a:cs typeface="Arial" charset="0"/>
              </a:rPr>
              <a:t>Includes requirements documents, architecture, deficiency reports (if any), review minutes, etc.</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39898742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Product Baseline (PBL)</a:t>
            </a:r>
          </a:p>
        </p:txBody>
      </p:sp>
      <p:sp>
        <p:nvSpPr>
          <p:cNvPr id="6" name="Text Placeholder 5"/>
          <p:cNvSpPr>
            <a:spLocks noGrp="1"/>
          </p:cNvSpPr>
          <p:nvPr>
            <p:ph type="body" sz="quarter" idx="10"/>
          </p:nvPr>
        </p:nvSpPr>
        <p:spPr>
          <a:xfrm>
            <a:off x="473392" y="1661159"/>
            <a:ext cx="11149013" cy="4405437"/>
          </a:xfrm>
        </p:spPr>
        <p:txBody>
          <a:bodyPr/>
          <a:lstStyle/>
          <a:p>
            <a:pPr>
              <a:lnSpc>
                <a:spcPct val="150000"/>
              </a:lnSpc>
            </a:pPr>
            <a:r>
              <a:rPr lang="en-US" sz="2000" dirty="0">
                <a:cs typeface="Arial" charset="0"/>
              </a:rPr>
              <a:t>A product baseline describes the functional &amp; physical characteristics of project, program, or system</a:t>
            </a:r>
          </a:p>
          <a:p>
            <a:pPr lvl="1">
              <a:lnSpc>
                <a:spcPct val="150000"/>
              </a:lnSpc>
            </a:pPr>
            <a:r>
              <a:rPr lang="en-US" sz="2000" dirty="0">
                <a:cs typeface="Arial" charset="0"/>
              </a:rPr>
              <a:t>Defines the configuration of CIs during Production and Deployment and Operations and Support Phases</a:t>
            </a:r>
          </a:p>
          <a:p>
            <a:pPr lvl="1">
              <a:lnSpc>
                <a:spcPct val="150000"/>
              </a:lnSpc>
            </a:pPr>
            <a:r>
              <a:rPr lang="en-US" sz="2000" dirty="0">
                <a:cs typeface="Arial" charset="0"/>
              </a:rPr>
              <a:t>Includes environment summary and interoperability requirements</a:t>
            </a:r>
          </a:p>
          <a:p>
            <a:pPr lvl="1">
              <a:lnSpc>
                <a:spcPct val="150000"/>
              </a:lnSpc>
            </a:pPr>
            <a:r>
              <a:rPr lang="en-US" sz="2000" dirty="0">
                <a:cs typeface="Arial" charset="0"/>
              </a:rPr>
              <a:t>Consists of a data package that identifies form, fit, and function characteristics along with test and operational requirements </a:t>
            </a:r>
          </a:p>
          <a:p>
            <a:pPr lvl="1">
              <a:lnSpc>
                <a:spcPct val="150000"/>
              </a:lnSpc>
            </a:pPr>
            <a:r>
              <a:rPr lang="en-US" sz="2000" dirty="0">
                <a:cs typeface="Arial" charset="0"/>
              </a:rPr>
              <a:t>Includes a complete and approved release package</a:t>
            </a:r>
          </a:p>
          <a:p>
            <a:pPr lvl="1">
              <a:lnSpc>
                <a:spcPct val="150000"/>
              </a:lnSpc>
            </a:pPr>
            <a:r>
              <a:rPr lang="en-US" sz="2000" dirty="0">
                <a:cs typeface="Arial" charset="0"/>
              </a:rPr>
              <a:t>Verified by a Physical Configuration Audit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394455926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mph" presetSubtype="0" fill="hold" grpId="1" nodeType="clickEffect">
                                  <p:stCondLst>
                                    <p:cond delay="0"/>
                                  </p:stCondLst>
                                  <p:childTnLst>
                                    <p:animClr clrSpc="hsl" dir="cw">
                                      <p:cBhvr override="childStyle">
                                        <p:cTn id="35" dur="500" fill="hold"/>
                                        <p:tgtEl>
                                          <p:spTgt spid="8"/>
                                        </p:tgtEl>
                                        <p:attrNameLst>
                                          <p:attrName>style.color</p:attrName>
                                        </p:attrNameLst>
                                      </p:cBhvr>
                                      <p:by>
                                        <p:hsl h="0" s="12549" l="25098"/>
                                      </p:by>
                                    </p:animClr>
                                    <p:animClr clrSpc="hsl" dir="cw">
                                      <p:cBhvr>
                                        <p:cTn id="36" dur="500" fill="hold"/>
                                        <p:tgtEl>
                                          <p:spTgt spid="8"/>
                                        </p:tgtEl>
                                        <p:attrNameLst>
                                          <p:attrName>fillcolor</p:attrName>
                                        </p:attrNameLst>
                                      </p:cBhvr>
                                      <p:by>
                                        <p:hsl h="0" s="12549" l="25098"/>
                                      </p:by>
                                    </p:animClr>
                                    <p:animClr clrSpc="hsl" dir="cw">
                                      <p:cBhvr>
                                        <p:cTn id="37" dur="500" fill="hold"/>
                                        <p:tgtEl>
                                          <p:spTgt spid="8"/>
                                        </p:tgtEl>
                                        <p:attrNameLst>
                                          <p:attrName>stroke.color</p:attrName>
                                        </p:attrNameLst>
                                      </p:cBhvr>
                                      <p:by>
                                        <p:hsl h="0" s="12549" l="25098"/>
                                      </p:by>
                                    </p:animClr>
                                    <p:set>
                                      <p:cBhvr>
                                        <p:cTn id="38"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Status Accounting (CSA)</a:t>
            </a:r>
            <a:endParaRPr lang="en-US" sz="3600" dirty="0"/>
          </a:p>
        </p:txBody>
      </p:sp>
      <p:sp>
        <p:nvSpPr>
          <p:cNvPr id="3" name="Content Placeholder 2"/>
          <p:cNvSpPr>
            <a:spLocks noGrp="1"/>
          </p:cNvSpPr>
          <p:nvPr>
            <p:ph sz="quarter" idx="4"/>
          </p:nvPr>
        </p:nvSpPr>
        <p:spPr>
          <a:xfrm>
            <a:off x="6156959" y="777240"/>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The process of recording and reporting on configuration baselines associated with each CI at any moment in time:</a:t>
            </a:r>
          </a:p>
          <a:p>
            <a:pPr lvl="1">
              <a:lnSpc>
                <a:spcPct val="150000"/>
              </a:lnSpc>
            </a:pPr>
            <a:r>
              <a:rPr lang="en-US" sz="1800" dirty="0">
                <a:solidFill>
                  <a:schemeClr val="tx1">
                    <a:lumMod val="95000"/>
                    <a:lumOff val="5000"/>
                  </a:schemeClr>
                </a:solidFill>
                <a:latin typeface="+mj-lt"/>
                <a:cs typeface="Arial" charset="0"/>
              </a:rPr>
              <a:t>Continuously updating information needed to manage CIs effectively using an agreed upon information collection and recording system</a:t>
            </a:r>
          </a:p>
          <a:p>
            <a:pPr lvl="1">
              <a:lnSpc>
                <a:spcPct val="150000"/>
              </a:lnSpc>
            </a:pPr>
            <a:r>
              <a:rPr lang="en-US" sz="1800" dirty="0">
                <a:solidFill>
                  <a:schemeClr val="tx1">
                    <a:lumMod val="95000"/>
                    <a:lumOff val="5000"/>
                  </a:schemeClr>
                </a:solidFill>
                <a:latin typeface="+mj-lt"/>
                <a:cs typeface="Arial" charset="0"/>
              </a:rPr>
              <a:t>Reports show program configuration identification at any given time, implementation status of approved changes, and audit information</a:t>
            </a:r>
          </a:p>
          <a:p>
            <a:pPr lvl="1">
              <a:lnSpc>
                <a:spcPct val="150000"/>
              </a:lnSpc>
            </a:pPr>
            <a:r>
              <a:rPr lang="en-US" sz="1800" dirty="0">
                <a:solidFill>
                  <a:schemeClr val="tx1">
                    <a:lumMod val="95000"/>
                    <a:lumOff val="5000"/>
                  </a:schemeClr>
                </a:solidFill>
                <a:latin typeface="+mj-lt"/>
                <a:cs typeface="Arial" charset="0"/>
              </a:rPr>
              <a:t>Communicates output of other CM functions tailored to program </a:t>
            </a:r>
          </a:p>
          <a:p>
            <a:pPr lvl="1">
              <a:lnSpc>
                <a:spcPct val="150000"/>
              </a:lnSpc>
            </a:pPr>
            <a:r>
              <a:rPr lang="en-US" sz="1800" dirty="0">
                <a:solidFill>
                  <a:schemeClr val="tx1">
                    <a:lumMod val="95000"/>
                    <a:lumOff val="5000"/>
                  </a:schemeClr>
                </a:solidFill>
                <a:latin typeface="+mj-lt"/>
                <a:cs typeface="Arial" charset="0"/>
              </a:rPr>
              <a:t>Ensures use of same or similar design and documentation information</a:t>
            </a:r>
          </a:p>
          <a:p>
            <a:pPr lvl="1">
              <a:lnSpc>
                <a:spcPct val="150000"/>
              </a:lnSpc>
            </a:pPr>
            <a:endParaRPr lang="en-US" sz="1800" dirty="0">
              <a:solidFill>
                <a:schemeClr val="tx1">
                  <a:lumMod val="95000"/>
                  <a:lumOff val="5000"/>
                </a:schemeClr>
              </a:solidFill>
              <a:latin typeface="+mj-lt"/>
              <a:cs typeface="Arial" charset="0"/>
            </a:endParaRPr>
          </a:p>
          <a:p>
            <a:pPr lvl="1">
              <a:lnSpc>
                <a:spcPct val="150000"/>
              </a:lnSpc>
            </a:pPr>
            <a:endParaRPr lang="en-US" sz="1800" dirty="0">
              <a:solidFill>
                <a:schemeClr val="tx1">
                  <a:lumMod val="95000"/>
                  <a:lumOff val="5000"/>
                </a:schemeClr>
              </a:solidFill>
              <a:latin typeface="+mj-lt"/>
              <a:cs typeface="Arial" charset="0"/>
            </a:endParaRPr>
          </a:p>
          <a:p>
            <a:pPr>
              <a:lnSpc>
                <a:spcPct val="10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864703970"/>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Status Accounting (CSA)</a:t>
            </a:r>
            <a:endParaRPr lang="en-US" sz="3600" dirty="0"/>
          </a:p>
        </p:txBody>
      </p:sp>
      <p:sp>
        <p:nvSpPr>
          <p:cNvPr id="3" name="Content Placeholder 2"/>
          <p:cNvSpPr>
            <a:spLocks noGrp="1"/>
          </p:cNvSpPr>
          <p:nvPr>
            <p:ph sz="quarter" idx="4"/>
          </p:nvPr>
        </p:nvSpPr>
        <p:spPr>
          <a:xfrm>
            <a:off x="6156959" y="777240"/>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CSA provides effective management of CIs with PM assigning specific CSA duties to an individual who:</a:t>
            </a:r>
          </a:p>
          <a:p>
            <a:pPr lvl="1">
              <a:lnSpc>
                <a:spcPct val="150000"/>
              </a:lnSpc>
            </a:pPr>
            <a:r>
              <a:rPr lang="en-US" sz="1800" dirty="0">
                <a:solidFill>
                  <a:schemeClr val="tx1">
                    <a:lumMod val="95000"/>
                    <a:lumOff val="5000"/>
                  </a:schemeClr>
                </a:solidFill>
                <a:latin typeface="+mj-lt"/>
                <a:cs typeface="Arial" charset="0"/>
              </a:rPr>
              <a:t>Maintains record of all configurations for all CIs, sequentially and according to CMP conventions</a:t>
            </a:r>
          </a:p>
          <a:p>
            <a:pPr lvl="1">
              <a:lnSpc>
                <a:spcPct val="150000"/>
              </a:lnSpc>
            </a:pPr>
            <a:r>
              <a:rPr lang="en-US" sz="1800" dirty="0">
                <a:solidFill>
                  <a:schemeClr val="tx1">
                    <a:lumMod val="95000"/>
                    <a:lumOff val="5000"/>
                  </a:schemeClr>
                </a:solidFill>
                <a:latin typeface="+mj-lt"/>
                <a:cs typeface="Arial" charset="0"/>
              </a:rPr>
              <a:t>Has continuous, updated status of proposed and completed changes, deviations, and waivers</a:t>
            </a:r>
          </a:p>
          <a:p>
            <a:pPr lvl="1">
              <a:lnSpc>
                <a:spcPct val="150000"/>
              </a:lnSpc>
            </a:pPr>
            <a:r>
              <a:rPr lang="en-US" sz="1800" dirty="0">
                <a:solidFill>
                  <a:schemeClr val="tx1">
                    <a:lumMod val="95000"/>
                    <a:lumOff val="5000"/>
                  </a:schemeClr>
                </a:solidFill>
                <a:latin typeface="+mj-lt"/>
                <a:cs typeface="Arial" charset="0"/>
              </a:rPr>
              <a:t>Communicates output of other CM functions tailored to program </a:t>
            </a:r>
          </a:p>
          <a:p>
            <a:pPr lvl="1">
              <a:lnSpc>
                <a:spcPct val="150000"/>
              </a:lnSpc>
            </a:pPr>
            <a:r>
              <a:rPr lang="en-US" sz="1800" dirty="0">
                <a:solidFill>
                  <a:schemeClr val="tx1">
                    <a:lumMod val="95000"/>
                    <a:lumOff val="5000"/>
                  </a:schemeClr>
                </a:solidFill>
                <a:latin typeface="+mj-lt"/>
                <a:cs typeface="Arial" charset="0"/>
              </a:rPr>
              <a:t>Maintains complete configuration of all units or items in the system or program inventory of CIs. </a:t>
            </a:r>
          </a:p>
          <a:p>
            <a:pPr lvl="1">
              <a:lnSpc>
                <a:spcPct val="150000"/>
              </a:lnSpc>
            </a:pPr>
            <a:r>
              <a:rPr lang="en-US" sz="1800" dirty="0">
                <a:solidFill>
                  <a:schemeClr val="tx1">
                    <a:lumMod val="95000"/>
                    <a:lumOff val="5000"/>
                  </a:schemeClr>
                </a:solidFill>
                <a:latin typeface="+mj-lt"/>
                <a:cs typeface="Arial" charset="0"/>
              </a:rPr>
              <a:t>Reports regularly to PM, CCB, and Stakeholders as appropriate for the size and importance of the program</a:t>
            </a:r>
          </a:p>
          <a:p>
            <a:pPr lvl="1">
              <a:lnSpc>
                <a:spcPct val="150000"/>
              </a:lnSpc>
            </a:pPr>
            <a:endParaRPr lang="en-US" sz="1800" dirty="0">
              <a:solidFill>
                <a:schemeClr val="tx1">
                  <a:lumMod val="95000"/>
                  <a:lumOff val="5000"/>
                </a:schemeClr>
              </a:solidFill>
              <a:latin typeface="+mj-lt"/>
              <a:cs typeface="Arial" charset="0"/>
            </a:endParaRPr>
          </a:p>
          <a:p>
            <a:pPr lvl="1">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1664079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Typical CSA Report</a:t>
            </a:r>
          </a:p>
        </p:txBody>
      </p:sp>
      <p:sp>
        <p:nvSpPr>
          <p:cNvPr id="6" name="Text Placeholder 5"/>
          <p:cNvSpPr>
            <a:spLocks noGrp="1"/>
          </p:cNvSpPr>
          <p:nvPr>
            <p:ph type="body" sz="quarter" idx="10"/>
          </p:nvPr>
        </p:nvSpPr>
        <p:spPr>
          <a:xfrm>
            <a:off x="473392" y="1143001"/>
            <a:ext cx="11149013" cy="5108262"/>
          </a:xfrm>
        </p:spPr>
        <p:txBody>
          <a:bodyPr/>
          <a:lstStyle/>
          <a:p>
            <a:pPr>
              <a:lnSpc>
                <a:spcPct val="150000"/>
              </a:lnSpc>
            </a:pPr>
            <a:r>
              <a:rPr lang="en-US" sz="2000" dirty="0">
                <a:solidFill>
                  <a:schemeClr val="tx1">
                    <a:lumMod val="95000"/>
                    <a:lumOff val="5000"/>
                  </a:schemeClr>
                </a:solidFill>
                <a:cs typeface="Arial" charset="0"/>
              </a:rPr>
              <a:t>Current configuration lists</a:t>
            </a:r>
          </a:p>
          <a:p>
            <a:pPr lvl="1">
              <a:lnSpc>
                <a:spcPct val="150000"/>
              </a:lnSpc>
            </a:pPr>
            <a:r>
              <a:rPr lang="en-US" sz="2000" dirty="0">
                <a:solidFill>
                  <a:schemeClr val="tx1">
                    <a:lumMod val="95000"/>
                    <a:lumOff val="5000"/>
                  </a:schemeClr>
                </a:solidFill>
                <a:cs typeface="Arial" charset="0"/>
              </a:rPr>
              <a:t>Baselines</a:t>
            </a:r>
          </a:p>
          <a:p>
            <a:pPr lvl="1">
              <a:lnSpc>
                <a:spcPct val="150000"/>
              </a:lnSpc>
            </a:pPr>
            <a:r>
              <a:rPr lang="en-US" sz="2000" dirty="0">
                <a:solidFill>
                  <a:schemeClr val="tx1">
                    <a:lumMod val="95000"/>
                    <a:lumOff val="5000"/>
                  </a:schemeClr>
                </a:solidFill>
                <a:cs typeface="Arial" charset="0"/>
              </a:rPr>
              <a:t>CIs/CSCIs</a:t>
            </a:r>
          </a:p>
          <a:p>
            <a:pPr lvl="1">
              <a:lnSpc>
                <a:spcPct val="150000"/>
              </a:lnSpc>
            </a:pPr>
            <a:r>
              <a:rPr lang="en-US" sz="2000" dirty="0">
                <a:solidFill>
                  <a:schemeClr val="tx1">
                    <a:lumMod val="95000"/>
                    <a:lumOff val="5000"/>
                  </a:schemeClr>
                </a:solidFill>
                <a:cs typeface="Arial" charset="0"/>
              </a:rPr>
              <a:t>Tests</a:t>
            </a:r>
          </a:p>
          <a:p>
            <a:pPr>
              <a:lnSpc>
                <a:spcPct val="150000"/>
              </a:lnSpc>
            </a:pPr>
            <a:r>
              <a:rPr lang="en-US" sz="2000" dirty="0">
                <a:solidFill>
                  <a:schemeClr val="tx1">
                    <a:lumMod val="95000"/>
                    <a:lumOff val="5000"/>
                  </a:schemeClr>
                </a:solidFill>
                <a:cs typeface="Arial" charset="0"/>
              </a:rPr>
              <a:t>Historical configuration list</a:t>
            </a:r>
          </a:p>
          <a:p>
            <a:pPr>
              <a:lnSpc>
                <a:spcPct val="150000"/>
              </a:lnSpc>
            </a:pPr>
            <a:r>
              <a:rPr lang="en-US" sz="2000" dirty="0">
                <a:solidFill>
                  <a:schemeClr val="tx1">
                    <a:lumMod val="95000"/>
                    <a:lumOff val="5000"/>
                  </a:schemeClr>
                </a:solidFill>
                <a:cs typeface="Arial" charset="0"/>
              </a:rPr>
              <a:t>Change requests and status of each</a:t>
            </a:r>
          </a:p>
          <a:p>
            <a:pPr>
              <a:lnSpc>
                <a:spcPct val="150000"/>
              </a:lnSpc>
            </a:pPr>
            <a:r>
              <a:rPr lang="en-US" sz="2000" dirty="0">
                <a:solidFill>
                  <a:schemeClr val="tx1">
                    <a:lumMod val="95000"/>
                    <a:lumOff val="5000"/>
                  </a:schemeClr>
                </a:solidFill>
                <a:cs typeface="Arial" charset="0"/>
              </a:rPr>
              <a:t>Change implementation status (for each)</a:t>
            </a:r>
          </a:p>
          <a:p>
            <a:pPr>
              <a:lnSpc>
                <a:spcPct val="150000"/>
              </a:lnSpc>
            </a:pPr>
            <a:r>
              <a:rPr lang="en-US" sz="2000" dirty="0">
                <a:solidFill>
                  <a:schemeClr val="tx1">
                    <a:lumMod val="95000"/>
                    <a:lumOff val="5000"/>
                  </a:schemeClr>
                </a:solidFill>
                <a:cs typeface="Arial" charset="0"/>
              </a:rPr>
              <a:t>Configuration verification list</a:t>
            </a:r>
          </a:p>
          <a:p>
            <a:pPr>
              <a:lnSpc>
                <a:spcPct val="150000"/>
              </a:lnSpc>
            </a:pPr>
            <a:r>
              <a:rPr lang="en-US" sz="2000" dirty="0">
                <a:solidFill>
                  <a:schemeClr val="tx1">
                    <a:lumMod val="95000"/>
                    <a:lumOff val="5000"/>
                  </a:schemeClr>
                </a:solidFill>
                <a:cs typeface="Arial" charset="0"/>
              </a:rPr>
              <a:t>Software change traceability</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525836" y="6343650"/>
            <a:ext cx="3662989" cy="415819"/>
          </a:xfrm>
          <a:prstGeom prst="rect">
            <a:avLst/>
          </a:prstGeom>
        </p:spPr>
        <p:txBody>
          <a:bodyPr wrap="none">
            <a:spAutoFit/>
          </a:bodyPr>
          <a:lstStyle/>
          <a:p>
            <a:pPr algn="ctr">
              <a:lnSpc>
                <a:spcPct val="150000"/>
              </a:lnSpc>
            </a:pPr>
            <a:r>
              <a:rPr lang="en-US" sz="1600" dirty="0">
                <a:cs typeface="Arial" charset="0"/>
              </a:rPr>
              <a:t>Configuration Status Accounting (CSA)</a:t>
            </a:r>
            <a:endParaRPr lang="en-US" sz="1600" dirty="0"/>
          </a:p>
        </p:txBody>
      </p:sp>
    </p:spTree>
    <p:extLst>
      <p:ext uri="{BB962C8B-B14F-4D97-AF65-F5344CB8AC3E}">
        <p14:creationId xmlns:p14="http://schemas.microsoft.com/office/powerpoint/2010/main" val="2144106089"/>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Verification and Audit</a:t>
            </a:r>
            <a:endParaRPr lang="en-US" sz="3600" dirty="0"/>
          </a:p>
        </p:txBody>
      </p:sp>
      <p:sp>
        <p:nvSpPr>
          <p:cNvPr id="3" name="Content Placeholder 2"/>
          <p:cNvSpPr>
            <a:spLocks noGrp="1"/>
          </p:cNvSpPr>
          <p:nvPr>
            <p:ph sz="quarter" idx="4"/>
          </p:nvPr>
        </p:nvSpPr>
        <p:spPr>
          <a:xfrm>
            <a:off x="6156959" y="184666"/>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Configuration Verification and Audit</a:t>
            </a:r>
          </a:p>
          <a:p>
            <a:pPr lvl="1">
              <a:lnSpc>
                <a:spcPct val="150000"/>
              </a:lnSpc>
            </a:pPr>
            <a:r>
              <a:rPr lang="en-US" sz="1800" dirty="0">
                <a:solidFill>
                  <a:schemeClr val="tx1">
                    <a:lumMod val="95000"/>
                    <a:lumOff val="5000"/>
                  </a:schemeClr>
                </a:solidFill>
                <a:latin typeface="+mj-lt"/>
                <a:cs typeface="Arial" charset="0"/>
              </a:rPr>
              <a:t>Verification ensures products meet established requirements, standards, and contractual agreements</a:t>
            </a:r>
          </a:p>
          <a:p>
            <a:pPr lvl="1">
              <a:lnSpc>
                <a:spcPct val="150000"/>
              </a:lnSpc>
            </a:pPr>
            <a:r>
              <a:rPr lang="en-US" sz="1800" dirty="0">
                <a:solidFill>
                  <a:schemeClr val="tx1">
                    <a:lumMod val="95000"/>
                    <a:lumOff val="5000"/>
                  </a:schemeClr>
                </a:solidFill>
                <a:latin typeface="+mj-lt"/>
                <a:cs typeface="Arial" charset="0"/>
              </a:rPr>
              <a:t>Verification that software products have been produced, correctly identified, and all change requests have been resolved </a:t>
            </a:r>
          </a:p>
          <a:p>
            <a:pPr lvl="1">
              <a:lnSpc>
                <a:spcPct val="150000"/>
              </a:lnSpc>
            </a:pPr>
            <a:r>
              <a:rPr lang="en-US" sz="1800" dirty="0">
                <a:solidFill>
                  <a:schemeClr val="tx1">
                    <a:lumMod val="95000"/>
                    <a:lumOff val="5000"/>
                  </a:schemeClr>
                </a:solidFill>
                <a:latin typeface="+mj-lt"/>
                <a:cs typeface="Arial" charset="0"/>
              </a:rPr>
              <a:t>Audits ensure documentation matches the product </a:t>
            </a:r>
            <a:br>
              <a:rPr lang="en-US" sz="1800" dirty="0">
                <a:solidFill>
                  <a:schemeClr val="tx1">
                    <a:lumMod val="95000"/>
                    <a:lumOff val="5000"/>
                  </a:schemeClr>
                </a:solidFill>
                <a:latin typeface="+mj-lt"/>
                <a:cs typeface="Arial" charset="0"/>
              </a:rPr>
            </a:br>
            <a:r>
              <a:rPr lang="en-US" sz="1800" dirty="0">
                <a:solidFill>
                  <a:schemeClr val="tx1">
                    <a:lumMod val="95000"/>
                    <a:lumOff val="5000"/>
                  </a:schemeClr>
                </a:solidFill>
                <a:latin typeface="+mj-lt"/>
                <a:cs typeface="Arial" charset="0"/>
              </a:rPr>
              <a:t>(more formal activity than verification)</a:t>
            </a:r>
          </a:p>
          <a:p>
            <a:pPr lvl="2">
              <a:lnSpc>
                <a:spcPct val="150000"/>
              </a:lnSpc>
            </a:pPr>
            <a:r>
              <a:rPr lang="en-US" sz="1800" dirty="0">
                <a:solidFill>
                  <a:schemeClr val="tx1">
                    <a:lumMod val="95000"/>
                    <a:lumOff val="5000"/>
                  </a:schemeClr>
                </a:solidFill>
                <a:latin typeface="+mj-lt"/>
                <a:cs typeface="Arial" charset="0"/>
              </a:rPr>
              <a:t>Functional configuration audit (FCA)</a:t>
            </a:r>
          </a:p>
          <a:p>
            <a:pPr lvl="2">
              <a:lnSpc>
                <a:spcPct val="150000"/>
              </a:lnSpc>
            </a:pPr>
            <a:r>
              <a:rPr lang="en-US" sz="1800" dirty="0">
                <a:solidFill>
                  <a:schemeClr val="tx1">
                    <a:lumMod val="95000"/>
                    <a:lumOff val="5000"/>
                  </a:schemeClr>
                </a:solidFill>
                <a:latin typeface="+mj-lt"/>
                <a:cs typeface="Arial" charset="0"/>
              </a:rPr>
              <a:t>Physical configuration audit (PCA)</a:t>
            </a:r>
          </a:p>
          <a:p>
            <a:pPr>
              <a:lnSpc>
                <a:spcPct val="150000"/>
              </a:lnSpc>
            </a:pPr>
            <a:r>
              <a:rPr lang="en-US" sz="1800" dirty="0">
                <a:solidFill>
                  <a:schemeClr val="tx1">
                    <a:lumMod val="95000"/>
                    <a:lumOff val="5000"/>
                  </a:schemeClr>
                </a:solidFill>
                <a:latin typeface="+mj-lt"/>
                <a:cs typeface="Arial" charset="0"/>
              </a:rPr>
              <a:t>Performed incrementally during design/development</a:t>
            </a:r>
          </a:p>
          <a:p>
            <a:pPr>
              <a:lnSpc>
                <a:spcPct val="150000"/>
              </a:lnSpc>
            </a:pPr>
            <a:r>
              <a:rPr lang="en-US" sz="1800" dirty="0">
                <a:solidFill>
                  <a:schemeClr val="tx1">
                    <a:lumMod val="95000"/>
                    <a:lumOff val="5000"/>
                  </a:schemeClr>
                </a:solidFill>
                <a:latin typeface="+mj-lt"/>
                <a:cs typeface="Arial" charset="0"/>
              </a:rPr>
              <a:t>Confirms readiness to proceed to next step in design/ development process</a:t>
            </a:r>
          </a:p>
          <a:p>
            <a:pPr lvl="1">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4137679429"/>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CM Audits</a:t>
            </a:r>
          </a:p>
        </p:txBody>
      </p:sp>
      <p:sp>
        <p:nvSpPr>
          <p:cNvPr id="6" name="Text Placeholder 5"/>
          <p:cNvSpPr>
            <a:spLocks noGrp="1"/>
          </p:cNvSpPr>
          <p:nvPr>
            <p:ph type="body" sz="quarter" idx="10"/>
          </p:nvPr>
        </p:nvSpPr>
        <p:spPr>
          <a:xfrm>
            <a:off x="473392" y="1295400"/>
            <a:ext cx="11149013" cy="4493538"/>
          </a:xfrm>
        </p:spPr>
        <p:txBody>
          <a:bodyPr/>
          <a:lstStyle/>
          <a:p>
            <a:pPr>
              <a:lnSpc>
                <a:spcPct val="100000"/>
              </a:lnSpc>
            </a:pPr>
            <a:r>
              <a:rPr lang="en-US" sz="2000" dirty="0">
                <a:solidFill>
                  <a:schemeClr val="tx1">
                    <a:lumMod val="95000"/>
                    <a:lumOff val="5000"/>
                  </a:schemeClr>
                </a:solidFill>
                <a:cs typeface="Arial" charset="0"/>
              </a:rPr>
              <a:t>Validate requirements and accuracy of documents identifying the approved configuration identification</a:t>
            </a:r>
          </a:p>
          <a:p>
            <a:pPr lvl="1">
              <a:lnSpc>
                <a:spcPct val="100000"/>
              </a:lnSpc>
            </a:pPr>
            <a:r>
              <a:rPr lang="en-US" sz="2000" dirty="0">
                <a:solidFill>
                  <a:schemeClr val="tx1">
                    <a:lumMod val="95000"/>
                    <a:lumOff val="5000"/>
                  </a:schemeClr>
                </a:solidFill>
                <a:cs typeface="Arial" charset="0"/>
              </a:rPr>
              <a:t>Functional Configuration Audit (FCA)</a:t>
            </a:r>
          </a:p>
          <a:p>
            <a:pPr lvl="2">
              <a:lnSpc>
                <a:spcPct val="100000"/>
              </a:lnSpc>
            </a:pPr>
            <a:r>
              <a:rPr lang="en-US" sz="2000" dirty="0">
                <a:solidFill>
                  <a:schemeClr val="tx1">
                    <a:lumMod val="95000"/>
                    <a:lumOff val="5000"/>
                  </a:schemeClr>
                </a:solidFill>
                <a:cs typeface="Arial" charset="0"/>
              </a:rPr>
              <a:t>Formal examination of functional characteristics of a CI prior to acceptance</a:t>
            </a:r>
          </a:p>
          <a:p>
            <a:pPr lvl="2">
              <a:lnSpc>
                <a:spcPct val="100000"/>
              </a:lnSpc>
            </a:pPr>
            <a:r>
              <a:rPr lang="en-US" sz="2000" dirty="0">
                <a:solidFill>
                  <a:schemeClr val="tx1">
                    <a:lumMod val="95000"/>
                    <a:lumOff val="5000"/>
                  </a:schemeClr>
                </a:solidFill>
                <a:cs typeface="Arial" charset="0"/>
              </a:rPr>
              <a:t>Verifies requirements via functional and allocated configuration documentation</a:t>
            </a:r>
          </a:p>
          <a:p>
            <a:pPr lvl="1">
              <a:lnSpc>
                <a:spcPct val="100000"/>
              </a:lnSpc>
            </a:pPr>
            <a:r>
              <a:rPr lang="en-US" sz="2000" dirty="0">
                <a:solidFill>
                  <a:schemeClr val="tx1">
                    <a:lumMod val="95000"/>
                    <a:lumOff val="5000"/>
                  </a:schemeClr>
                </a:solidFill>
                <a:cs typeface="Arial" charset="0"/>
              </a:rPr>
              <a:t>Physical Configuration Audit (PCA)</a:t>
            </a:r>
          </a:p>
          <a:p>
            <a:pPr lvl="2">
              <a:lnSpc>
                <a:spcPct val="100000"/>
              </a:lnSpc>
            </a:pPr>
            <a:r>
              <a:rPr lang="en-US" sz="2000" dirty="0">
                <a:solidFill>
                  <a:schemeClr val="tx1">
                    <a:lumMod val="95000"/>
                    <a:lumOff val="5000"/>
                  </a:schemeClr>
                </a:solidFill>
                <a:cs typeface="Arial" charset="0"/>
              </a:rPr>
              <a:t>Formal examination of the as-built configuration of a CI against its technical documentation; conducted prior to Field Readiness Review</a:t>
            </a:r>
          </a:p>
          <a:p>
            <a:pPr lvl="2">
              <a:lnSpc>
                <a:spcPct val="100000"/>
              </a:lnSpc>
            </a:pPr>
            <a:r>
              <a:rPr lang="en-US" sz="2000" dirty="0">
                <a:solidFill>
                  <a:schemeClr val="tx1">
                    <a:lumMod val="95000"/>
                    <a:lumOff val="5000"/>
                  </a:schemeClr>
                </a:solidFill>
                <a:cs typeface="Arial" charset="0"/>
              </a:rPr>
              <a:t>Determines whether testing requirements are satisfied and allows for product acceptance or rejection</a:t>
            </a:r>
          </a:p>
          <a:p>
            <a:pPr lvl="2">
              <a:lnSpc>
                <a:spcPct val="100000"/>
              </a:lnSpc>
            </a:pPr>
            <a:r>
              <a:rPr lang="en-US" sz="2000" dirty="0">
                <a:solidFill>
                  <a:schemeClr val="tx1">
                    <a:lumMod val="95000"/>
                    <a:lumOff val="5000"/>
                  </a:schemeClr>
                </a:solidFill>
                <a:cs typeface="Arial" charset="0"/>
              </a:rPr>
              <a:t>Establishes or verifies CI’s product baseline</a:t>
            </a:r>
          </a:p>
          <a:p>
            <a:pPr>
              <a:lnSpc>
                <a:spcPct val="100000"/>
              </a:lnSpc>
            </a:pPr>
            <a:r>
              <a:rPr lang="en-US" sz="2000" dirty="0">
                <a:solidFill>
                  <a:schemeClr val="tx1">
                    <a:lumMod val="95000"/>
                    <a:lumOff val="5000"/>
                  </a:schemeClr>
                </a:solidFill>
                <a:cs typeface="Arial" charset="0"/>
              </a:rPr>
              <a:t>FCA and PCA are normally conducted by </a:t>
            </a:r>
            <a:r>
              <a:rPr lang="en-US" sz="2000" dirty="0" smtClean="0">
                <a:solidFill>
                  <a:schemeClr val="tx1">
                    <a:lumMod val="95000"/>
                    <a:lumOff val="5000"/>
                  </a:schemeClr>
                </a:solidFill>
                <a:cs typeface="Arial" charset="0"/>
              </a:rPr>
              <a:t>senior managers </a:t>
            </a:r>
            <a:r>
              <a:rPr lang="en-US" sz="2000" dirty="0">
                <a:solidFill>
                  <a:schemeClr val="tx1">
                    <a:lumMod val="95000"/>
                    <a:lumOff val="5000"/>
                  </a:schemeClr>
                </a:solidFill>
                <a:cs typeface="Arial" charset="0"/>
              </a:rPr>
              <a:t>to accepting a CI and prior to establishing product </a:t>
            </a:r>
            <a:r>
              <a:rPr lang="en-US" sz="2000" dirty="0" smtClean="0">
                <a:solidFill>
                  <a:schemeClr val="tx1">
                    <a:lumMod val="95000"/>
                    <a:lumOff val="5000"/>
                  </a:schemeClr>
                </a:solidFill>
                <a:cs typeface="Arial" charset="0"/>
              </a:rPr>
              <a:t>baseline</a:t>
            </a:r>
            <a:r>
              <a:rPr lang="en-US" sz="2000" dirty="0">
                <a:solidFill>
                  <a:schemeClr val="tx1">
                    <a:lumMod val="95000"/>
                    <a:lumOff val="5000"/>
                  </a:schemeClr>
                </a:solidFill>
                <a:cs typeface="Arial" charset="0"/>
              </a:rPr>
              <a: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40418" y="6343650"/>
            <a:ext cx="3433825" cy="415819"/>
          </a:xfrm>
          <a:prstGeom prst="rect">
            <a:avLst/>
          </a:prstGeom>
        </p:spPr>
        <p:txBody>
          <a:bodyPr wrap="none">
            <a:spAutoFit/>
          </a:bodyPr>
          <a:lstStyle/>
          <a:p>
            <a:pPr algn="ctr">
              <a:lnSpc>
                <a:spcPct val="150000"/>
              </a:lnSpc>
            </a:pPr>
            <a:r>
              <a:rPr lang="en-US" sz="1600" dirty="0">
                <a:cs typeface="Arial" charset="0"/>
              </a:rPr>
              <a:t>Configuration Verification and Audit</a:t>
            </a:r>
            <a:endParaRPr lang="en-US" sz="1600" dirty="0"/>
          </a:p>
        </p:txBody>
      </p:sp>
    </p:spTree>
    <p:extLst>
      <p:ext uri="{BB962C8B-B14F-4D97-AF65-F5344CB8AC3E}">
        <p14:creationId xmlns:p14="http://schemas.microsoft.com/office/powerpoint/2010/main" val="4241548157"/>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FCA/PCA Audit Process</a:t>
            </a:r>
          </a:p>
        </p:txBody>
      </p:sp>
      <p:sp>
        <p:nvSpPr>
          <p:cNvPr id="6" name="Text Placeholder 5"/>
          <p:cNvSpPr>
            <a:spLocks noGrp="1"/>
          </p:cNvSpPr>
          <p:nvPr>
            <p:ph type="body" sz="quarter" idx="10"/>
          </p:nvPr>
        </p:nvSpPr>
        <p:spPr>
          <a:xfrm>
            <a:off x="473392" y="1295400"/>
            <a:ext cx="11149013" cy="2958887"/>
          </a:xfrm>
        </p:spPr>
        <p:txBody>
          <a:bodyPr/>
          <a:lstStyle/>
          <a:p>
            <a:pPr>
              <a:lnSpc>
                <a:spcPct val="150000"/>
              </a:lnSpc>
            </a:pPr>
            <a:r>
              <a:rPr lang="en-US" sz="2000" dirty="0">
                <a:cs typeface="Arial" charset="0"/>
              </a:rPr>
              <a:t>Procedures and checklists to conduct FCA and PCA available at Functional Configuration Audit Procedure  or Physical Configuration Audit Procedure</a:t>
            </a:r>
          </a:p>
          <a:p>
            <a:pPr lvl="1">
              <a:lnSpc>
                <a:spcPct val="150000"/>
              </a:lnSpc>
            </a:pPr>
            <a:r>
              <a:rPr lang="en-US" sz="2000" dirty="0">
                <a:cs typeface="Arial" charset="0"/>
              </a:rPr>
              <a:t>Review relevant audit procedure (FCA or PCA)</a:t>
            </a:r>
          </a:p>
          <a:p>
            <a:pPr lvl="1">
              <a:lnSpc>
                <a:spcPct val="150000"/>
              </a:lnSpc>
            </a:pPr>
            <a:r>
              <a:rPr lang="en-US" sz="2000" dirty="0">
                <a:cs typeface="Arial" charset="0"/>
              </a:rPr>
              <a:t>Conduct and document the audit</a:t>
            </a:r>
          </a:p>
          <a:p>
            <a:pPr lvl="1">
              <a:lnSpc>
                <a:spcPct val="150000"/>
              </a:lnSpc>
            </a:pPr>
            <a:r>
              <a:rPr lang="en-US" sz="2000" dirty="0">
                <a:cs typeface="Arial" charset="0"/>
              </a:rPr>
              <a:t>Ensure requirements traceability throughout audit</a:t>
            </a:r>
          </a:p>
          <a:p>
            <a:pPr>
              <a:lnSpc>
                <a:spcPct val="150000"/>
              </a:lnSpc>
            </a:pPr>
            <a:r>
              <a:rPr lang="en-US" sz="2000" dirty="0">
                <a:cs typeface="Arial" charset="0"/>
              </a:rPr>
              <a:t>FCA and PCA activities should be outlined in your CM Plan</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40418" y="6343650"/>
            <a:ext cx="3433825" cy="415819"/>
          </a:xfrm>
          <a:prstGeom prst="rect">
            <a:avLst/>
          </a:prstGeom>
        </p:spPr>
        <p:txBody>
          <a:bodyPr wrap="none">
            <a:spAutoFit/>
          </a:bodyPr>
          <a:lstStyle/>
          <a:p>
            <a:pPr algn="ctr">
              <a:lnSpc>
                <a:spcPct val="150000"/>
              </a:lnSpc>
            </a:pPr>
            <a:r>
              <a:rPr lang="en-US" sz="1600" dirty="0">
                <a:cs typeface="Arial" charset="0"/>
              </a:rPr>
              <a:t>Configuration Verification and Audit</a:t>
            </a:r>
            <a:endParaRPr lang="en-US" sz="1600" dirty="0"/>
          </a:p>
        </p:txBody>
      </p:sp>
    </p:spTree>
    <p:extLst>
      <p:ext uri="{BB962C8B-B14F-4D97-AF65-F5344CB8AC3E}">
        <p14:creationId xmlns:p14="http://schemas.microsoft.com/office/powerpoint/2010/main" val="67807159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Change  Management (CCM)</a:t>
            </a:r>
            <a:endParaRPr lang="en-US" sz="3600" dirty="0"/>
          </a:p>
        </p:txBody>
      </p:sp>
      <p:sp>
        <p:nvSpPr>
          <p:cNvPr id="3" name="Content Placeholder 2"/>
          <p:cNvSpPr>
            <a:spLocks noGrp="1"/>
          </p:cNvSpPr>
          <p:nvPr>
            <p:ph sz="quarter" idx="4"/>
          </p:nvPr>
        </p:nvSpPr>
        <p:spPr>
          <a:xfrm>
            <a:off x="6095999" y="762000"/>
            <a:ext cx="5958841" cy="5676424"/>
          </a:xfrm>
        </p:spPr>
        <p:txBody>
          <a:bodyPr>
            <a:noAutofit/>
          </a:bodyPr>
          <a:lstStyle/>
          <a:p>
            <a:pPr>
              <a:lnSpc>
                <a:spcPct val="100000"/>
              </a:lnSpc>
            </a:pPr>
            <a:r>
              <a:rPr lang="en-US" sz="1800" dirty="0">
                <a:solidFill>
                  <a:schemeClr val="tx1">
                    <a:lumMod val="95000"/>
                    <a:lumOff val="5000"/>
                  </a:schemeClr>
                </a:solidFill>
                <a:latin typeface="+mj-lt"/>
                <a:cs typeface="Arial" charset="0"/>
              </a:rPr>
              <a:t>CCM is a set of processes and approval stages required to change a CI's attributes and to re-baseline them</a:t>
            </a:r>
          </a:p>
          <a:p>
            <a:pPr>
              <a:lnSpc>
                <a:spcPct val="100000"/>
              </a:lnSpc>
            </a:pPr>
            <a:r>
              <a:rPr lang="en-US" sz="1800" dirty="0">
                <a:solidFill>
                  <a:schemeClr val="tx1">
                    <a:lumMod val="95000"/>
                    <a:lumOff val="5000"/>
                  </a:schemeClr>
                </a:solidFill>
                <a:latin typeface="+mj-lt"/>
                <a:cs typeface="Arial" charset="0"/>
              </a:rPr>
              <a:t>Configuration Change Management, or Change Control is</a:t>
            </a:r>
          </a:p>
          <a:p>
            <a:pPr lvl="1">
              <a:lnSpc>
                <a:spcPct val="100000"/>
              </a:lnSpc>
            </a:pPr>
            <a:r>
              <a:rPr lang="en-US" sz="1800" dirty="0">
                <a:solidFill>
                  <a:schemeClr val="tx1">
                    <a:lumMod val="95000"/>
                    <a:lumOff val="5000"/>
                  </a:schemeClr>
                </a:solidFill>
                <a:latin typeface="+mj-lt"/>
                <a:cs typeface="Arial" charset="0"/>
              </a:rPr>
              <a:t>A systematic approach to identify, justify, evaluate, approve, incorporate, verify, and document changes to a </a:t>
            </a:r>
            <a:r>
              <a:rPr lang="en-US" sz="1800" dirty="0" smtClean="0">
                <a:solidFill>
                  <a:schemeClr val="tx1">
                    <a:lumMod val="95000"/>
                    <a:lumOff val="5000"/>
                  </a:schemeClr>
                </a:solidFill>
                <a:latin typeface="+mj-lt"/>
                <a:cs typeface="Arial" charset="0"/>
              </a:rPr>
              <a:t>CI</a:t>
            </a:r>
          </a:p>
          <a:p>
            <a:pPr marL="532524" lvl="1" indent="0">
              <a:lnSpc>
                <a:spcPct val="100000"/>
              </a:lnSpc>
              <a:buNone/>
            </a:pPr>
            <a:r>
              <a:rPr lang="en-US" sz="1800" b="1" dirty="0" smtClean="0">
                <a:solidFill>
                  <a:schemeClr val="tx1">
                    <a:lumMod val="95000"/>
                    <a:lumOff val="5000"/>
                  </a:schemeClr>
                </a:solidFill>
                <a:latin typeface="+mj-lt"/>
                <a:cs typeface="Arial" charset="0"/>
              </a:rPr>
              <a:t>Actions </a:t>
            </a:r>
            <a:r>
              <a:rPr lang="en-US" sz="1800" b="1" dirty="0">
                <a:solidFill>
                  <a:schemeClr val="tx1">
                    <a:lumMod val="95000"/>
                    <a:lumOff val="5000"/>
                  </a:schemeClr>
                </a:solidFill>
                <a:latin typeface="+mj-lt"/>
                <a:cs typeface="Arial" charset="0"/>
              </a:rPr>
              <a:t>include</a:t>
            </a:r>
          </a:p>
          <a:p>
            <a:pPr lvl="2">
              <a:lnSpc>
                <a:spcPct val="100000"/>
              </a:lnSpc>
            </a:pPr>
            <a:r>
              <a:rPr lang="en-US" sz="1800" dirty="0">
                <a:solidFill>
                  <a:schemeClr val="tx1">
                    <a:lumMod val="95000"/>
                    <a:lumOff val="5000"/>
                  </a:schemeClr>
                </a:solidFill>
                <a:latin typeface="+mj-lt"/>
                <a:cs typeface="Arial" charset="0"/>
              </a:rPr>
              <a:t>Identifying need for change</a:t>
            </a:r>
          </a:p>
          <a:p>
            <a:pPr lvl="2">
              <a:lnSpc>
                <a:spcPct val="100000"/>
              </a:lnSpc>
            </a:pPr>
            <a:r>
              <a:rPr lang="en-US" sz="1800" dirty="0">
                <a:solidFill>
                  <a:schemeClr val="tx1">
                    <a:lumMod val="95000"/>
                    <a:lumOff val="5000"/>
                  </a:schemeClr>
                </a:solidFill>
                <a:latin typeface="+mj-lt"/>
                <a:cs typeface="Arial" charset="0"/>
              </a:rPr>
              <a:t>Documenting change requests</a:t>
            </a:r>
          </a:p>
          <a:p>
            <a:pPr lvl="2">
              <a:lnSpc>
                <a:spcPct val="100000"/>
              </a:lnSpc>
            </a:pPr>
            <a:r>
              <a:rPr lang="en-US" sz="1800" dirty="0">
                <a:solidFill>
                  <a:schemeClr val="tx1">
                    <a:lumMod val="95000"/>
                    <a:lumOff val="5000"/>
                  </a:schemeClr>
                </a:solidFill>
                <a:latin typeface="+mj-lt"/>
                <a:cs typeface="Arial" charset="0"/>
              </a:rPr>
              <a:t>Assessing impact of change request from all aspects </a:t>
            </a:r>
          </a:p>
          <a:p>
            <a:pPr lvl="2">
              <a:lnSpc>
                <a:spcPct val="100000"/>
              </a:lnSpc>
            </a:pPr>
            <a:r>
              <a:rPr lang="en-US" sz="1800" dirty="0">
                <a:solidFill>
                  <a:schemeClr val="tx1">
                    <a:lumMod val="95000"/>
                    <a:lumOff val="5000"/>
                  </a:schemeClr>
                </a:solidFill>
                <a:latin typeface="+mj-lt"/>
                <a:cs typeface="Arial" charset="0"/>
              </a:rPr>
              <a:t>Following CCB Process</a:t>
            </a:r>
          </a:p>
          <a:p>
            <a:pPr lvl="2">
              <a:lnSpc>
                <a:spcPct val="100000"/>
              </a:lnSpc>
            </a:pPr>
            <a:r>
              <a:rPr lang="en-US" sz="1800" dirty="0">
                <a:solidFill>
                  <a:schemeClr val="tx1">
                    <a:lumMod val="95000"/>
                    <a:lumOff val="5000"/>
                  </a:schemeClr>
                </a:solidFill>
                <a:latin typeface="+mj-lt"/>
                <a:cs typeface="Arial" charset="0"/>
              </a:rPr>
              <a:t>Documenting change request disposition </a:t>
            </a:r>
          </a:p>
          <a:p>
            <a:pPr lvl="2">
              <a:lnSpc>
                <a:spcPct val="100000"/>
              </a:lnSpc>
            </a:pPr>
            <a:r>
              <a:rPr lang="en-US" sz="1800" dirty="0">
                <a:solidFill>
                  <a:schemeClr val="tx1">
                    <a:lumMod val="95000"/>
                    <a:lumOff val="5000"/>
                  </a:schemeClr>
                </a:solidFill>
                <a:latin typeface="+mj-lt"/>
                <a:cs typeface="Arial" charset="0"/>
              </a:rPr>
              <a:t>Planning, documenting, and implementing approved changes </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2938934220"/>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Change Management</a:t>
            </a:r>
          </a:p>
        </p:txBody>
      </p:sp>
      <p:sp>
        <p:nvSpPr>
          <p:cNvPr id="6" name="Text Placeholder 5"/>
          <p:cNvSpPr>
            <a:spLocks noGrp="1"/>
          </p:cNvSpPr>
          <p:nvPr>
            <p:ph type="body" sz="quarter" idx="10"/>
          </p:nvPr>
        </p:nvSpPr>
        <p:spPr>
          <a:xfrm>
            <a:off x="473392" y="1295400"/>
            <a:ext cx="11149013" cy="3420552"/>
          </a:xfrm>
        </p:spPr>
        <p:txBody>
          <a:bodyPr/>
          <a:lstStyle/>
          <a:p>
            <a:pPr>
              <a:lnSpc>
                <a:spcPct val="150000"/>
              </a:lnSpc>
            </a:pPr>
            <a:r>
              <a:rPr lang="en-US" sz="2000" dirty="0">
                <a:cs typeface="Arial" charset="0"/>
              </a:rPr>
              <a:t>Use an approved standard requirements/change tracking tool whenever possible</a:t>
            </a:r>
          </a:p>
          <a:p>
            <a:pPr>
              <a:lnSpc>
                <a:spcPct val="150000"/>
              </a:lnSpc>
            </a:pPr>
            <a:r>
              <a:rPr lang="en-US" sz="2000" dirty="0">
                <a:cs typeface="Arial" charset="0"/>
              </a:rPr>
              <a:t>Document all CRs and track them through the process </a:t>
            </a:r>
          </a:p>
          <a:p>
            <a:pPr>
              <a:lnSpc>
                <a:spcPct val="150000"/>
              </a:lnSpc>
            </a:pPr>
            <a:r>
              <a:rPr lang="en-US" sz="2000" dirty="0">
                <a:cs typeface="Arial" charset="0"/>
              </a:rPr>
              <a:t>Ensure proposed changes reviewed in proper forums prior to implementation</a:t>
            </a:r>
          </a:p>
          <a:p>
            <a:pPr lvl="1">
              <a:lnSpc>
                <a:spcPct val="150000"/>
              </a:lnSpc>
            </a:pPr>
            <a:r>
              <a:rPr lang="en-US" sz="2000" dirty="0">
                <a:cs typeface="Arial" charset="0"/>
              </a:rPr>
              <a:t>Functional Review Board (FRB) composed of functional manager, system users, and program manager</a:t>
            </a:r>
          </a:p>
          <a:p>
            <a:pPr lvl="1">
              <a:lnSpc>
                <a:spcPct val="150000"/>
              </a:lnSpc>
            </a:pPr>
            <a:r>
              <a:rPr lang="en-US" sz="2000" dirty="0">
                <a:cs typeface="Arial" charset="0"/>
              </a:rPr>
              <a:t>Configuration Control Board (CCB), recommends approval, disapproval, or deferment of change requests</a:t>
            </a:r>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2774497564"/>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Configuration </a:t>
            </a:r>
            <a:r>
              <a:rPr lang="en-US" dirty="0"/>
              <a:t>Control Board (CCB)</a:t>
            </a:r>
          </a:p>
        </p:txBody>
      </p:sp>
      <p:sp>
        <p:nvSpPr>
          <p:cNvPr id="6" name="Text Placeholder 5"/>
          <p:cNvSpPr>
            <a:spLocks noGrp="1"/>
          </p:cNvSpPr>
          <p:nvPr>
            <p:ph type="body" sz="quarter" idx="10"/>
          </p:nvPr>
        </p:nvSpPr>
        <p:spPr>
          <a:xfrm>
            <a:off x="473392" y="1295400"/>
            <a:ext cx="11149013" cy="4555093"/>
          </a:xfrm>
        </p:spPr>
        <p:txBody>
          <a:bodyPr/>
          <a:lstStyle/>
          <a:p>
            <a:r>
              <a:rPr lang="en-US" sz="2000" dirty="0">
                <a:cs typeface="Arial" charset="0"/>
              </a:rPr>
              <a:t>CCB comprised of senior reps from all functions that are or may be affected by proposed changes  </a:t>
            </a:r>
          </a:p>
          <a:p>
            <a:r>
              <a:rPr lang="en-US" sz="2000" dirty="0">
                <a:cs typeface="Arial" charset="0"/>
              </a:rPr>
              <a:t>Affords comprehensive review prior to change approval, change disapproval, or deferral decisions being made</a:t>
            </a:r>
          </a:p>
          <a:p>
            <a:pPr lvl="1"/>
            <a:r>
              <a:rPr lang="en-US" sz="2000" dirty="0">
                <a:cs typeface="Arial" charset="0"/>
              </a:rPr>
              <a:t>Authority for approval (or not) of proposed waivers &amp; deviations</a:t>
            </a:r>
          </a:p>
          <a:p>
            <a:pPr lvl="1"/>
            <a:r>
              <a:rPr lang="en-US" sz="2000" dirty="0">
                <a:cs typeface="Arial" charset="0"/>
              </a:rPr>
              <a:t>Typical CCB composition:</a:t>
            </a:r>
          </a:p>
          <a:p>
            <a:pPr lvl="2"/>
            <a:r>
              <a:rPr lang="en-US" sz="2000" dirty="0">
                <a:cs typeface="Arial" charset="0"/>
              </a:rPr>
              <a:t>Portfolio Manager</a:t>
            </a:r>
          </a:p>
          <a:p>
            <a:pPr lvl="2"/>
            <a:r>
              <a:rPr lang="en-US" sz="2000" dirty="0">
                <a:cs typeface="Arial" charset="0"/>
              </a:rPr>
              <a:t>Program Manager</a:t>
            </a:r>
          </a:p>
          <a:p>
            <a:pPr lvl="2"/>
            <a:r>
              <a:rPr lang="en-US" sz="2000" dirty="0">
                <a:cs typeface="Arial" charset="0"/>
              </a:rPr>
              <a:t>Functional User (Customer)</a:t>
            </a:r>
          </a:p>
          <a:p>
            <a:pPr lvl="2"/>
            <a:r>
              <a:rPr lang="en-US" sz="2000" dirty="0">
                <a:cs typeface="Arial" charset="0"/>
              </a:rPr>
              <a:t>Configuration Manager </a:t>
            </a:r>
          </a:p>
          <a:p>
            <a:pPr lvl="2"/>
            <a:r>
              <a:rPr lang="en-US" sz="2000" dirty="0">
                <a:cs typeface="Arial" charset="0"/>
              </a:rPr>
              <a:t>Lead System Engineer</a:t>
            </a:r>
          </a:p>
          <a:p>
            <a:pPr lvl="2"/>
            <a:r>
              <a:rPr lang="en-US" sz="2000" dirty="0">
                <a:cs typeface="Arial" charset="0"/>
              </a:rPr>
              <a:t>Finance Manager</a:t>
            </a:r>
          </a:p>
          <a:p>
            <a:pPr lvl="2"/>
            <a:r>
              <a:rPr lang="en-US" sz="2000" dirty="0">
                <a:cs typeface="Arial" charset="0"/>
              </a:rPr>
              <a:t>Contracting Officer</a:t>
            </a:r>
          </a:p>
          <a:p>
            <a:pPr lvl="2"/>
            <a:r>
              <a:rPr lang="en-US" sz="2000" dirty="0">
                <a:cs typeface="Arial" charset="0"/>
              </a:rPr>
              <a:t>Contractor (depending on type of discussion)</a:t>
            </a:r>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413949621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Data </a:t>
            </a:r>
            <a:r>
              <a:rPr lang="en-US" sz="3600" dirty="0">
                <a:cs typeface="Arial" charset="0"/>
              </a:rPr>
              <a:t>Management </a:t>
            </a:r>
            <a:endParaRPr lang="en-US" sz="3600" dirty="0"/>
          </a:p>
        </p:txBody>
      </p:sp>
      <p:sp>
        <p:nvSpPr>
          <p:cNvPr id="3" name="Content Placeholder 2"/>
          <p:cNvSpPr>
            <a:spLocks noGrp="1"/>
          </p:cNvSpPr>
          <p:nvPr>
            <p:ph sz="quarter" idx="4"/>
          </p:nvPr>
        </p:nvSpPr>
        <p:spPr>
          <a:xfrm>
            <a:off x="5498465" y="184666"/>
            <a:ext cx="6690360" cy="5767864"/>
          </a:xfrm>
        </p:spPr>
        <p:txBody>
          <a:bodyPr>
            <a:noAutofit/>
          </a:bodyPr>
          <a:lstStyle/>
          <a:p>
            <a:pPr lvl="1">
              <a:lnSpc>
                <a:spcPct val="150000"/>
              </a:lnSpc>
            </a:pPr>
            <a:r>
              <a:rPr lang="en-US" sz="1800" dirty="0" smtClean="0">
                <a:solidFill>
                  <a:schemeClr val="tx1">
                    <a:lumMod val="95000"/>
                    <a:lumOff val="5000"/>
                  </a:schemeClr>
                </a:solidFill>
                <a:latin typeface="+mj-lt"/>
                <a:cs typeface="Arial" charset="0"/>
              </a:rPr>
              <a:t>Parallels CM process, and is used to:</a:t>
            </a:r>
          </a:p>
          <a:p>
            <a:pPr lvl="2">
              <a:lnSpc>
                <a:spcPct val="150000"/>
              </a:lnSpc>
            </a:pPr>
            <a:r>
              <a:rPr lang="en-US" sz="1800" dirty="0" smtClean="0">
                <a:solidFill>
                  <a:schemeClr val="tx1">
                    <a:lumMod val="95000"/>
                    <a:lumOff val="5000"/>
                  </a:schemeClr>
                </a:solidFill>
                <a:latin typeface="+mj-lt"/>
                <a:cs typeface="Arial" charset="0"/>
              </a:rPr>
              <a:t>Apply policies, and procedures for identification and control of data requirements; to include naming conventions</a:t>
            </a:r>
          </a:p>
          <a:p>
            <a:pPr lvl="2">
              <a:lnSpc>
                <a:spcPct val="150000"/>
              </a:lnSpc>
            </a:pPr>
            <a:r>
              <a:rPr lang="en-US" sz="1800" dirty="0" smtClean="0">
                <a:solidFill>
                  <a:schemeClr val="tx1">
                    <a:lumMod val="95000"/>
                    <a:lumOff val="5000"/>
                  </a:schemeClr>
                </a:solidFill>
                <a:latin typeface="+mj-lt"/>
                <a:cs typeface="Arial" charset="0"/>
              </a:rPr>
              <a:t>Assure adequacy of data and analyze data use</a:t>
            </a:r>
          </a:p>
          <a:p>
            <a:pPr lvl="2">
              <a:lnSpc>
                <a:spcPct val="150000"/>
              </a:lnSpc>
            </a:pPr>
            <a:r>
              <a:rPr lang="en-US" sz="1800" dirty="0" smtClean="0">
                <a:solidFill>
                  <a:schemeClr val="tx1">
                    <a:lumMod val="95000"/>
                    <a:lumOff val="5000"/>
                  </a:schemeClr>
                </a:solidFill>
                <a:latin typeface="+mj-lt"/>
                <a:cs typeface="Arial" charset="0"/>
              </a:rPr>
              <a:t>Access, distribute, or communicate CM data to the point of use</a:t>
            </a:r>
          </a:p>
          <a:p>
            <a:pPr lvl="1">
              <a:lnSpc>
                <a:spcPct val="150000"/>
              </a:lnSpc>
            </a:pPr>
            <a:r>
              <a:rPr lang="en-US" sz="1800" dirty="0" smtClean="0">
                <a:solidFill>
                  <a:schemeClr val="tx1">
                    <a:lumMod val="95000"/>
                    <a:lumOff val="5000"/>
                  </a:schemeClr>
                </a:solidFill>
                <a:latin typeface="+mj-lt"/>
                <a:cs typeface="Arial" charset="0"/>
              </a:rPr>
              <a:t>Ensures integrity and security of data, by…</a:t>
            </a:r>
          </a:p>
          <a:p>
            <a:pPr lvl="2">
              <a:lnSpc>
                <a:spcPct val="150000"/>
              </a:lnSpc>
            </a:pPr>
            <a:r>
              <a:rPr lang="en-US" sz="1800" dirty="0" smtClean="0">
                <a:solidFill>
                  <a:schemeClr val="tx1">
                    <a:lumMod val="95000"/>
                    <a:lumOff val="5000"/>
                  </a:schemeClr>
                </a:solidFill>
                <a:latin typeface="+mj-lt"/>
                <a:cs typeface="Arial" charset="0"/>
              </a:rPr>
              <a:t>Applying disciplined version control</a:t>
            </a:r>
          </a:p>
          <a:p>
            <a:pPr lvl="2">
              <a:lnSpc>
                <a:spcPct val="150000"/>
              </a:lnSpc>
            </a:pPr>
            <a:r>
              <a:rPr lang="en-US" sz="1800" dirty="0" smtClean="0">
                <a:solidFill>
                  <a:schemeClr val="tx1">
                    <a:lumMod val="95000"/>
                    <a:lumOff val="5000"/>
                  </a:schemeClr>
                </a:solidFill>
                <a:latin typeface="+mj-lt"/>
                <a:cs typeface="Arial" charset="0"/>
              </a:rPr>
              <a:t>Providing controlled access to data</a:t>
            </a:r>
          </a:p>
          <a:p>
            <a:pPr lvl="2">
              <a:lnSpc>
                <a:spcPct val="150000"/>
              </a:lnSpc>
            </a:pPr>
            <a:r>
              <a:rPr lang="en-US" sz="1800" dirty="0" smtClean="0">
                <a:solidFill>
                  <a:schemeClr val="tx1">
                    <a:lumMod val="95000"/>
                    <a:lumOff val="5000"/>
                  </a:schemeClr>
                </a:solidFill>
                <a:latin typeface="+mj-lt"/>
                <a:cs typeface="Arial" charset="0"/>
              </a:rPr>
              <a:t>Using agreed-upon rules for data change management and archiving</a:t>
            </a:r>
          </a:p>
          <a:p>
            <a:pPr lvl="2">
              <a:lnSpc>
                <a:spcPct val="150000"/>
              </a:lnSpc>
            </a:pPr>
            <a:r>
              <a:rPr lang="en-US" sz="1800" dirty="0" smtClean="0">
                <a:solidFill>
                  <a:schemeClr val="tx1">
                    <a:lumMod val="95000"/>
                    <a:lumOff val="5000"/>
                  </a:schemeClr>
                </a:solidFill>
                <a:latin typeface="+mj-lt"/>
                <a:cs typeface="Arial" charset="0"/>
              </a:rPr>
              <a:t>Maintaining product-data relationships</a:t>
            </a:r>
          </a:p>
          <a:p>
            <a:pPr lvl="2">
              <a:lnSpc>
                <a:spcPct val="150000"/>
              </a:lnSpc>
            </a:pPr>
            <a:r>
              <a:rPr lang="en-US" sz="1800" dirty="0" smtClean="0">
                <a:solidFill>
                  <a:schemeClr val="tx1">
                    <a:lumMod val="95000"/>
                    <a:lumOff val="5000"/>
                  </a:schemeClr>
                </a:solidFill>
                <a:latin typeface="+mj-lt"/>
                <a:cs typeface="Arial" charset="0"/>
              </a:rPr>
              <a:t>Assuring accurate data transmittal</a:t>
            </a:r>
          </a:p>
          <a:p>
            <a:pPr lvl="2">
              <a:lnSpc>
                <a:spcPct val="150000"/>
              </a:lnSpc>
            </a:pPr>
            <a:r>
              <a:rPr lang="en-US" sz="1800" dirty="0" smtClean="0">
                <a:solidFill>
                  <a:schemeClr val="tx1">
                    <a:lumMod val="95000"/>
                    <a:lumOff val="5000"/>
                  </a:schemeClr>
                </a:solidFill>
                <a:latin typeface="+mj-lt"/>
                <a:cs typeface="Arial" charset="0"/>
              </a:rPr>
              <a:t>and more..</a:t>
            </a:r>
          </a:p>
          <a:p>
            <a:pPr>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291743860"/>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286017"/>
            <a:ext cx="11650799" cy="470795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2" name="Rectangle 11"/>
          <p:cNvSpPr/>
          <p:nvPr/>
        </p:nvSpPr>
        <p:spPr bwMode="invGray">
          <a:xfrm>
            <a:off x="369570" y="489063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PIID</a:t>
            </a:r>
            <a:endParaRPr lang="en-US" sz="3500" dirty="0">
              <a:solidFill>
                <a:schemeClr val="bg1"/>
              </a:solidFill>
              <a:latin typeface="+mj-lt"/>
            </a:endParaRPr>
          </a:p>
        </p:txBody>
      </p:sp>
      <p:sp>
        <p:nvSpPr>
          <p:cNvPr id="7" name="Rectangle 6"/>
          <p:cNvSpPr/>
          <p:nvPr/>
        </p:nvSpPr>
        <p:spPr bwMode="invGray">
          <a:xfrm>
            <a:off x="364268" y="1368739"/>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CM Defined</a:t>
            </a:r>
            <a:endParaRPr lang="en-US" sz="3500" dirty="0">
              <a:solidFill>
                <a:schemeClr val="bg1"/>
              </a:solidFill>
              <a:latin typeface="+mj-lt"/>
            </a:endParaRPr>
          </a:p>
        </p:txBody>
      </p:sp>
      <p:sp>
        <p:nvSpPr>
          <p:cNvPr id="8" name="Rectangle 7"/>
          <p:cNvSpPr/>
          <p:nvPr/>
        </p:nvSpPr>
        <p:spPr bwMode="invGray">
          <a:xfrm>
            <a:off x="364268" y="2262576"/>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AU" sz="3500" dirty="0" smtClean="0">
                <a:solidFill>
                  <a:schemeClr val="bg1"/>
                </a:solidFill>
                <a:latin typeface="+mj-lt"/>
              </a:rPr>
              <a:t>CM Benefits</a:t>
            </a:r>
            <a:endParaRPr lang="en-AU" sz="3500" dirty="0">
              <a:solidFill>
                <a:schemeClr val="bg1"/>
              </a:solidFill>
              <a:latin typeface="+mj-lt"/>
            </a:endParaRPr>
          </a:p>
        </p:txBody>
      </p:sp>
      <p:sp>
        <p:nvSpPr>
          <p:cNvPr id="9" name="Rectangle 8"/>
          <p:cNvSpPr/>
          <p:nvPr/>
        </p:nvSpPr>
        <p:spPr bwMode="invGray">
          <a:xfrm>
            <a:off x="364268" y="315641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Key CM activities</a:t>
            </a:r>
            <a:endParaRPr lang="en-US" sz="3500" dirty="0">
              <a:solidFill>
                <a:schemeClr val="bg1"/>
              </a:solidFill>
              <a:latin typeface="+mj-lt"/>
            </a:endParaRPr>
          </a:p>
        </p:txBody>
      </p:sp>
      <p:sp>
        <p:nvSpPr>
          <p:cNvPr id="10" name="Rectangle 9"/>
          <p:cNvSpPr/>
          <p:nvPr/>
        </p:nvSpPr>
        <p:spPr bwMode="invGray">
          <a:xfrm>
            <a:off x="364268" y="4050250"/>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Design CM processes</a:t>
            </a:r>
            <a:endParaRPr lang="en-US" sz="35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a:t>Outline </a:t>
            </a:r>
          </a:p>
        </p:txBody>
      </p:sp>
    </p:spTree>
    <p:extLst>
      <p:ext uri="{BB962C8B-B14F-4D97-AF65-F5344CB8AC3E}">
        <p14:creationId xmlns:p14="http://schemas.microsoft.com/office/powerpoint/2010/main" val="224835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0-#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The </a:t>
            </a:r>
            <a:r>
              <a:rPr lang="en-US" dirty="0"/>
              <a:t>Software Library</a:t>
            </a:r>
          </a:p>
        </p:txBody>
      </p:sp>
      <p:sp>
        <p:nvSpPr>
          <p:cNvPr id="6" name="Text Placeholder 5"/>
          <p:cNvSpPr>
            <a:spLocks noGrp="1"/>
          </p:cNvSpPr>
          <p:nvPr>
            <p:ph type="body" sz="quarter" idx="10"/>
          </p:nvPr>
        </p:nvSpPr>
        <p:spPr>
          <a:xfrm>
            <a:off x="473392" y="1295400"/>
            <a:ext cx="11149013" cy="3939540"/>
          </a:xfrm>
        </p:spPr>
        <p:txBody>
          <a:bodyPr/>
          <a:lstStyle/>
          <a:p>
            <a:r>
              <a:rPr lang="en-US" sz="2000" dirty="0">
                <a:cs typeface="Arial" charset="0"/>
              </a:rPr>
              <a:t>Each program should designate:</a:t>
            </a:r>
          </a:p>
          <a:p>
            <a:pPr lvl="1"/>
            <a:r>
              <a:rPr lang="en-US" sz="2000" dirty="0">
                <a:cs typeface="Arial" charset="0"/>
              </a:rPr>
              <a:t>A single person responsible for maintaining library</a:t>
            </a:r>
          </a:p>
          <a:p>
            <a:pPr lvl="2"/>
            <a:r>
              <a:rPr lang="en-US" sz="2000" dirty="0">
                <a:cs typeface="Arial" charset="0"/>
              </a:rPr>
              <a:t>Responsible for maintaining all CIs</a:t>
            </a:r>
          </a:p>
          <a:p>
            <a:pPr lvl="2"/>
            <a:r>
              <a:rPr lang="en-US" sz="2000" dirty="0">
                <a:cs typeface="Arial" charset="0"/>
              </a:rPr>
              <a:t>Keeper of the keys to library access</a:t>
            </a:r>
          </a:p>
          <a:p>
            <a:pPr lvl="2"/>
            <a:r>
              <a:rPr lang="en-US" sz="2000" dirty="0">
                <a:cs typeface="Arial" charset="0"/>
              </a:rPr>
              <a:t>Accounts for status of all project or system baselines</a:t>
            </a:r>
          </a:p>
          <a:p>
            <a:pPr lvl="1"/>
            <a:r>
              <a:rPr lang="en-US" sz="2000" dirty="0">
                <a:cs typeface="Arial" charset="0"/>
              </a:rPr>
              <a:t>A secure storage area for custodial retention of software media and documentation received from software design groups, subcontractors, test environments</a:t>
            </a:r>
            <a:r>
              <a:rPr lang="en-US" sz="2000" dirty="0" smtClean="0">
                <a:cs typeface="Arial" charset="0"/>
              </a:rPr>
              <a:t>..</a:t>
            </a:r>
            <a:endParaRPr lang="en-US" sz="2000" dirty="0">
              <a:cs typeface="Arial" charset="0"/>
            </a:endParaRPr>
          </a:p>
          <a:p>
            <a:pPr lvl="1"/>
            <a:r>
              <a:rPr lang="en-US" sz="2000" dirty="0">
                <a:cs typeface="Arial" charset="0"/>
              </a:rPr>
              <a:t>Products to be contained in the library, to include</a:t>
            </a:r>
          </a:p>
          <a:p>
            <a:pPr lvl="2"/>
            <a:r>
              <a:rPr lang="en-US" sz="2000" dirty="0">
                <a:cs typeface="Arial" charset="0"/>
              </a:rPr>
              <a:t>Version conventions and naming conventions of documents</a:t>
            </a:r>
          </a:p>
          <a:p>
            <a:pPr lvl="2"/>
            <a:r>
              <a:rPr lang="en-US" sz="2000" dirty="0">
                <a:cs typeface="Arial" charset="0"/>
              </a:rPr>
              <a:t>Status accounting of computer programs and/or baseline groups of code</a:t>
            </a:r>
          </a:p>
          <a:p>
            <a:pPr lvl="2"/>
            <a:r>
              <a:rPr lang="en-US" sz="2000" dirty="0">
                <a:cs typeface="Arial" charset="0"/>
              </a:rPr>
              <a:t>Associated documentation</a:t>
            </a:r>
          </a:p>
          <a:p>
            <a:pPr lvl="2"/>
            <a:r>
              <a:rPr lang="en-US" sz="2000" dirty="0">
                <a:cs typeface="Arial" charset="0"/>
              </a:rPr>
              <a:t>Control of access to library</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1640774912"/>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50000"/>
              </a:lnSpc>
            </a:pPr>
            <a:r>
              <a:rPr lang="en-US" dirty="0"/>
              <a:t>Summary</a:t>
            </a:r>
          </a:p>
        </p:txBody>
      </p:sp>
      <p:sp>
        <p:nvSpPr>
          <p:cNvPr id="6" name="Text Placeholder 5"/>
          <p:cNvSpPr>
            <a:spLocks noGrp="1"/>
          </p:cNvSpPr>
          <p:nvPr>
            <p:ph type="body" sz="quarter" idx="10"/>
          </p:nvPr>
        </p:nvSpPr>
        <p:spPr/>
        <p:txBody>
          <a:bodyPr/>
          <a:lstStyle/>
          <a:p>
            <a:pPr>
              <a:lnSpc>
                <a:spcPct val="100000"/>
              </a:lnSpc>
            </a:pPr>
            <a:r>
              <a:rPr lang="en-US" sz="2000" dirty="0">
                <a:cs typeface="Arial" charset="0"/>
              </a:rPr>
              <a:t>CM is a must for successful program management</a:t>
            </a:r>
          </a:p>
          <a:p>
            <a:pPr lvl="1">
              <a:lnSpc>
                <a:spcPct val="100000"/>
              </a:lnSpc>
            </a:pPr>
            <a:r>
              <a:rPr lang="en-US" sz="2000" dirty="0">
                <a:cs typeface="Arial" charset="0"/>
              </a:rPr>
              <a:t>Risk reduction</a:t>
            </a:r>
          </a:p>
          <a:p>
            <a:pPr lvl="1">
              <a:lnSpc>
                <a:spcPct val="100000"/>
              </a:lnSpc>
            </a:pPr>
            <a:r>
              <a:rPr lang="en-US" sz="2000" dirty="0">
                <a:cs typeface="Arial" charset="0"/>
              </a:rPr>
              <a:t>Quality assurance</a:t>
            </a:r>
          </a:p>
          <a:p>
            <a:pPr lvl="1">
              <a:lnSpc>
                <a:spcPct val="100000"/>
              </a:lnSpc>
            </a:pPr>
            <a:r>
              <a:rPr lang="en-US" sz="2000" dirty="0">
                <a:cs typeface="Arial" charset="0"/>
              </a:rPr>
              <a:t>Baseline discipline</a:t>
            </a:r>
          </a:p>
          <a:p>
            <a:pPr>
              <a:lnSpc>
                <a:spcPct val="100000"/>
              </a:lnSpc>
            </a:pPr>
            <a:r>
              <a:rPr lang="en-US" sz="2000" dirty="0">
                <a:cs typeface="Arial" charset="0"/>
              </a:rPr>
              <a:t>CM has six major functions</a:t>
            </a:r>
          </a:p>
          <a:p>
            <a:pPr lvl="1">
              <a:lnSpc>
                <a:spcPct val="100000"/>
              </a:lnSpc>
            </a:pPr>
            <a:r>
              <a:rPr lang="en-US" sz="2000" dirty="0">
                <a:cs typeface="Arial" charset="0"/>
              </a:rPr>
              <a:t>Management and Planning</a:t>
            </a:r>
          </a:p>
          <a:p>
            <a:pPr lvl="1">
              <a:lnSpc>
                <a:spcPct val="100000"/>
              </a:lnSpc>
            </a:pPr>
            <a:r>
              <a:rPr lang="en-US" sz="2000" dirty="0">
                <a:cs typeface="Arial" charset="0"/>
              </a:rPr>
              <a:t>Configuration Identification</a:t>
            </a:r>
          </a:p>
          <a:p>
            <a:pPr lvl="1">
              <a:lnSpc>
                <a:spcPct val="100000"/>
              </a:lnSpc>
            </a:pPr>
            <a:r>
              <a:rPr lang="en-US" sz="2000" dirty="0">
                <a:cs typeface="Arial" charset="0"/>
              </a:rPr>
              <a:t>Configuration Control/Change Management</a:t>
            </a:r>
          </a:p>
          <a:p>
            <a:pPr lvl="1">
              <a:lnSpc>
                <a:spcPct val="100000"/>
              </a:lnSpc>
            </a:pPr>
            <a:r>
              <a:rPr lang="en-US" sz="2000" dirty="0">
                <a:cs typeface="Arial" charset="0"/>
              </a:rPr>
              <a:t>Configuration Status Accounting</a:t>
            </a:r>
          </a:p>
          <a:p>
            <a:pPr lvl="1">
              <a:lnSpc>
                <a:spcPct val="100000"/>
              </a:lnSpc>
            </a:pPr>
            <a:r>
              <a:rPr lang="en-US" sz="2000" dirty="0">
                <a:cs typeface="Arial" charset="0"/>
              </a:rPr>
              <a:t>Configuration Auditing</a:t>
            </a:r>
          </a:p>
          <a:p>
            <a:pPr lvl="1">
              <a:lnSpc>
                <a:spcPct val="100000"/>
              </a:lnSpc>
            </a:pPr>
            <a:r>
              <a:rPr lang="en-US" sz="2000" dirty="0">
                <a:cs typeface="Arial" charset="0"/>
              </a:rPr>
              <a:t>Configuration Data Management</a:t>
            </a:r>
          </a:p>
          <a:p>
            <a:pPr>
              <a:lnSpc>
                <a:spcPct val="100000"/>
              </a:lnSpc>
            </a:pPr>
            <a:r>
              <a:rPr lang="en-US" sz="2000" dirty="0">
                <a:cs typeface="Arial" charset="0"/>
              </a:rPr>
              <a:t>CM facilitates achievement of cost, schedule and quality goals</a:t>
            </a:r>
          </a:p>
          <a:p>
            <a:pPr lvl="1">
              <a:lnSpc>
                <a:spcPct val="100000"/>
              </a:lnSpc>
            </a:pPr>
            <a:endParaRPr lang="en-US" sz="2000" dirty="0">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672892904"/>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CM documents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599" y="1441550"/>
            <a:ext cx="6268325" cy="5048955"/>
          </a:xfrm>
          <a:prstGeom prst="rect">
            <a:avLst/>
          </a:prstGeom>
        </p:spPr>
      </p:pic>
    </p:spTree>
    <p:extLst>
      <p:ext uri="{BB962C8B-B14F-4D97-AF65-F5344CB8AC3E}">
        <p14:creationId xmlns:p14="http://schemas.microsoft.com/office/powerpoint/2010/main" val="29982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document structure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190" y="1143000"/>
            <a:ext cx="6907001" cy="5253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71195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Applying </a:t>
            </a:r>
            <a:r>
              <a:rPr lang="en-US" altLang="en-US" dirty="0"/>
              <a:t>the </a:t>
            </a:r>
            <a:r>
              <a:rPr lang="en-US" altLang="en-US" dirty="0" smtClean="0"/>
              <a:t>CM </a:t>
            </a:r>
            <a:r>
              <a:rPr lang="en-US" altLang="en-US" dirty="0"/>
              <a:t>Process</a:t>
            </a:r>
            <a:endParaRPr lang="en-US" dirty="0"/>
          </a:p>
        </p:txBody>
      </p:sp>
      <p:sp>
        <p:nvSpPr>
          <p:cNvPr id="3" name="Content Placeholder 2"/>
          <p:cNvSpPr>
            <a:spLocks noGrp="1"/>
          </p:cNvSpPr>
          <p:nvPr>
            <p:ph idx="1"/>
          </p:nvPr>
        </p:nvSpPr>
        <p:spPr>
          <a:xfrm>
            <a:off x="971550" y="2057400"/>
            <a:ext cx="10739439" cy="4629150"/>
          </a:xfrm>
        </p:spPr>
        <p:txBody>
          <a:bodyPr/>
          <a:lstStyle/>
          <a:p>
            <a:pPr marL="342900" indent="-342900">
              <a:spcBef>
                <a:spcPts val="300"/>
              </a:spcBef>
              <a:spcAft>
                <a:spcPts val="300"/>
              </a:spcAft>
              <a:buFontTx/>
              <a:buNone/>
            </a:pPr>
            <a:r>
              <a:rPr lang="en-US" altLang="en-US" sz="3200" dirty="0"/>
              <a:t>-  </a:t>
            </a:r>
            <a:r>
              <a:rPr lang="en-US" altLang="en-US" sz="3200" dirty="0" smtClean="0"/>
              <a:t>Create </a:t>
            </a:r>
            <a:r>
              <a:rPr lang="en-US" altLang="en-US" sz="3200" dirty="0"/>
              <a:t>and maintain project SCMP	</a:t>
            </a:r>
          </a:p>
          <a:p>
            <a:pPr marL="342900" indent="-342900">
              <a:spcBef>
                <a:spcPts val="300"/>
              </a:spcBef>
              <a:spcAft>
                <a:spcPts val="300"/>
              </a:spcAft>
              <a:buFontTx/>
              <a:buNone/>
            </a:pPr>
            <a:r>
              <a:rPr lang="en-US" altLang="en-US" sz="3200" dirty="0"/>
              <a:t>-  Manage implementation of SCMP		</a:t>
            </a:r>
          </a:p>
          <a:p>
            <a:pPr marL="342900" indent="-342900">
              <a:spcBef>
                <a:spcPts val="300"/>
              </a:spcBef>
              <a:spcAft>
                <a:spcPts val="300"/>
              </a:spcAft>
              <a:buFontTx/>
              <a:buNone/>
            </a:pPr>
            <a:r>
              <a:rPr lang="en-US" altLang="en-US" sz="3200" dirty="0"/>
              <a:t>-  Provide SCM </a:t>
            </a:r>
            <a:r>
              <a:rPr lang="en-US" altLang="en-US" sz="3200" dirty="0" smtClean="0"/>
              <a:t>training</a:t>
            </a:r>
            <a:endParaRPr lang="en-US" altLang="en-US" sz="3200" dirty="0"/>
          </a:p>
          <a:p>
            <a:pPr marL="342900" indent="-342900">
              <a:spcBef>
                <a:spcPts val="300"/>
              </a:spcBef>
              <a:spcAft>
                <a:spcPts val="300"/>
              </a:spcAft>
              <a:buFontTx/>
              <a:buNone/>
            </a:pPr>
            <a:r>
              <a:rPr lang="en-US" altLang="en-US" sz="3200" dirty="0"/>
              <a:t>-  Perform configuration identification</a:t>
            </a:r>
          </a:p>
          <a:p>
            <a:pPr marL="342900" indent="-342900">
              <a:spcBef>
                <a:spcPts val="300"/>
              </a:spcBef>
              <a:spcAft>
                <a:spcPts val="300"/>
              </a:spcAft>
              <a:buFontTx/>
              <a:buNone/>
            </a:pPr>
            <a:r>
              <a:rPr lang="en-US" altLang="en-US" sz="3200" dirty="0"/>
              <a:t>-  Perform configuration control</a:t>
            </a:r>
          </a:p>
          <a:p>
            <a:pPr marL="342900" indent="-342900">
              <a:spcBef>
                <a:spcPts val="300"/>
              </a:spcBef>
              <a:spcAft>
                <a:spcPts val="300"/>
              </a:spcAft>
              <a:buFontTx/>
              <a:buNone/>
            </a:pPr>
            <a:r>
              <a:rPr lang="en-US" altLang="en-US" sz="3200" dirty="0"/>
              <a:t>-  Perform configuration status accounting (CSA)</a:t>
            </a:r>
          </a:p>
          <a:p>
            <a:pPr marL="342900" indent="-342900">
              <a:spcBef>
                <a:spcPts val="300"/>
              </a:spcBef>
              <a:spcAft>
                <a:spcPts val="300"/>
              </a:spcAft>
              <a:buFontTx/>
              <a:buNone/>
            </a:pPr>
            <a:r>
              <a:rPr lang="en-US" altLang="en-US" sz="3200" dirty="0"/>
              <a:t>-  Perform configuration audits and reviews</a:t>
            </a:r>
            <a:endParaRPr lang="en-US" altLang="en-US" sz="3200" dirty="0">
              <a:solidFill>
                <a:srgbClr val="0000FF"/>
              </a:solidFill>
            </a:endParaRPr>
          </a:p>
          <a:p>
            <a:pPr marL="342900" indent="-342900">
              <a:spcBef>
                <a:spcPct val="15000"/>
              </a:spcBef>
            </a:pPr>
            <a:endParaRPr lang="en-US" altLang="en-US" sz="2800" dirty="0">
              <a:solidFill>
                <a:srgbClr val="0000FF"/>
              </a:solidFill>
            </a:endParaRPr>
          </a:p>
          <a:p>
            <a:endParaRPr lang="en-US" sz="3200" dirty="0"/>
          </a:p>
        </p:txBody>
      </p:sp>
      <p:sp>
        <p:nvSpPr>
          <p:cNvPr id="4" name="Rectangle 3"/>
          <p:cNvSpPr/>
          <p:nvPr/>
        </p:nvSpPr>
        <p:spPr>
          <a:xfrm>
            <a:off x="764659" y="1404989"/>
            <a:ext cx="2569089" cy="471539"/>
          </a:xfrm>
          <a:prstGeom prst="rect">
            <a:avLst/>
          </a:prstGeom>
        </p:spPr>
        <p:txBody>
          <a:bodyPr wrap="square">
            <a:spAutoFit/>
          </a:bodyPr>
          <a:lstStyle/>
          <a:p>
            <a:pPr marL="342900" indent="-342900">
              <a:lnSpc>
                <a:spcPct val="88000"/>
              </a:lnSpc>
              <a:spcBef>
                <a:spcPts val="300"/>
              </a:spcBef>
              <a:spcAft>
                <a:spcPts val="300"/>
              </a:spcAft>
              <a:buSzPct val="100000"/>
            </a:pPr>
            <a:r>
              <a:rPr lang="en-US" altLang="en-US" sz="2800" b="1" u="sng" dirty="0">
                <a:solidFill>
                  <a:schemeClr val="bg2"/>
                </a:solidFill>
              </a:rPr>
              <a:t>TASKS</a:t>
            </a:r>
            <a:r>
              <a:rPr lang="en-US" altLang="en-US" sz="2800" b="1" dirty="0">
                <a:solidFill>
                  <a:schemeClr val="bg2"/>
                </a:solidFill>
              </a:rPr>
              <a:t>:</a:t>
            </a:r>
          </a:p>
        </p:txBody>
      </p:sp>
    </p:spTree>
    <p:extLst>
      <p:ext uri="{BB962C8B-B14F-4D97-AF65-F5344CB8AC3E}">
        <p14:creationId xmlns:p14="http://schemas.microsoft.com/office/powerpoint/2010/main" val="41927939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document </a:t>
            </a:r>
            <a:r>
              <a:rPr lang="en-US" dirty="0"/>
              <a:t>structure</a:t>
            </a:r>
          </a:p>
        </p:txBody>
      </p:sp>
      <p:sp>
        <p:nvSpPr>
          <p:cNvPr id="3" name="Content Placeholder 2"/>
          <p:cNvSpPr>
            <a:spLocks noGrp="1"/>
          </p:cNvSpPr>
          <p:nvPr>
            <p:ph idx="1"/>
          </p:nvPr>
        </p:nvSpPr>
        <p:spPr/>
        <p:txBody>
          <a:bodyPr/>
          <a:lstStyle/>
          <a:p>
            <a:r>
              <a:rPr lang="en-US" dirty="0" smtClean="0"/>
              <a:t>Show it</a:t>
            </a:r>
            <a:endParaRPr lang="en-US" dirty="0"/>
          </a:p>
        </p:txBody>
      </p:sp>
    </p:spTree>
    <p:extLst>
      <p:ext uri="{BB962C8B-B14F-4D97-AF65-F5344CB8AC3E}">
        <p14:creationId xmlns:p14="http://schemas.microsoft.com/office/powerpoint/2010/main" val="28408094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PIID</a:t>
            </a:r>
            <a:endParaRPr lang="en-US" dirty="0"/>
          </a:p>
        </p:txBody>
      </p:sp>
      <p:sp>
        <p:nvSpPr>
          <p:cNvPr id="3" name="Content Placeholder 2"/>
          <p:cNvSpPr>
            <a:spLocks noGrp="1"/>
          </p:cNvSpPr>
          <p:nvPr>
            <p:ph idx="1"/>
          </p:nvPr>
        </p:nvSpPr>
        <p:spPr/>
        <p:txBody>
          <a:bodyPr/>
          <a:lstStyle/>
          <a:p>
            <a:r>
              <a:rPr lang="en-US" dirty="0" smtClean="0"/>
              <a:t>Show it</a:t>
            </a:r>
            <a:endParaRPr lang="en-US" dirty="0"/>
          </a:p>
        </p:txBody>
      </p:sp>
    </p:spTree>
    <p:extLst>
      <p:ext uri="{BB962C8B-B14F-4D97-AF65-F5344CB8AC3E}">
        <p14:creationId xmlns:p14="http://schemas.microsoft.com/office/powerpoint/2010/main" val="9894826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CM Defined</a:t>
            </a:r>
            <a:endParaRPr lang="en-US" dirty="0"/>
          </a:p>
        </p:txBody>
      </p:sp>
      <p:sp>
        <p:nvSpPr>
          <p:cNvPr id="3" name="Content Placeholder 2"/>
          <p:cNvSpPr>
            <a:spLocks noGrp="1"/>
          </p:cNvSpPr>
          <p:nvPr>
            <p:ph type="body" sz="quarter" idx="10"/>
          </p:nvPr>
        </p:nvSpPr>
        <p:spPr>
          <a:xfrm>
            <a:off x="519112" y="2377440"/>
            <a:ext cx="11149013" cy="2174240"/>
          </a:xfrm>
        </p:spPr>
        <p:txBody>
          <a:bodyPr>
            <a:normAutofit/>
          </a:bodyPr>
          <a:lstStyle/>
          <a:p>
            <a:pPr>
              <a:lnSpc>
                <a:spcPct val="200000"/>
              </a:lnSpc>
            </a:pPr>
            <a:r>
              <a:rPr lang="en-US" sz="2200" dirty="0" smtClean="0">
                <a:cs typeface="Arial" charset="0"/>
              </a:rPr>
              <a:t>A field of management that focuses on establishing and maintaining consistency of a system's or product's performance and its functional and physical attributes with its requirements, design, and operational information throughout its life. </a:t>
            </a:r>
          </a:p>
          <a:p>
            <a:pPr>
              <a:lnSpc>
                <a:spcPct val="200000"/>
              </a:lnSpc>
            </a:pPr>
            <a:endParaRPr lang="en-US" sz="2200" dirty="0"/>
          </a:p>
        </p:txBody>
      </p:sp>
    </p:spTree>
    <p:extLst>
      <p:ext uri="{BB962C8B-B14F-4D97-AF65-F5344CB8AC3E}">
        <p14:creationId xmlns:p14="http://schemas.microsoft.com/office/powerpoint/2010/main" val="2446096969"/>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Standards</a:t>
            </a:r>
            <a:endParaRPr lang="en-US" dirty="0"/>
          </a:p>
        </p:txBody>
      </p:sp>
      <p:sp>
        <p:nvSpPr>
          <p:cNvPr id="3" name="Content Placeholder 2"/>
          <p:cNvSpPr>
            <a:spLocks noGrp="1"/>
          </p:cNvSpPr>
          <p:nvPr>
            <p:ph type="body" sz="quarter" idx="10"/>
          </p:nvPr>
        </p:nvSpPr>
        <p:spPr/>
        <p:txBody>
          <a:bodyPr>
            <a:normAutofit fontScale="70000" lnSpcReduction="20000"/>
          </a:bodyPr>
          <a:lstStyle/>
          <a:p>
            <a:pPr>
              <a:lnSpc>
                <a:spcPct val="120000"/>
              </a:lnSpc>
            </a:pPr>
            <a:r>
              <a:rPr lang="en-US" dirty="0" smtClean="0">
                <a:cs typeface="Arial" charset="0"/>
              </a:rPr>
              <a:t>IEEE Std. 1042-1987 Guide to Software Configuration Management </a:t>
            </a:r>
          </a:p>
          <a:p>
            <a:pPr>
              <a:lnSpc>
                <a:spcPct val="120000"/>
              </a:lnSpc>
            </a:pPr>
            <a:r>
              <a:rPr lang="en-US" dirty="0" smtClean="0">
                <a:cs typeface="Arial" charset="0"/>
              </a:rPr>
              <a:t>IEEE Std. 12207 Software Lifecycle Process Standards</a:t>
            </a:r>
          </a:p>
          <a:p>
            <a:pPr>
              <a:lnSpc>
                <a:spcPct val="120000"/>
              </a:lnSpc>
            </a:pPr>
            <a:r>
              <a:rPr lang="en-US" dirty="0" smtClean="0">
                <a:cs typeface="Arial" charset="0"/>
              </a:rPr>
              <a:t>MIL-HDBK-61A Configuration Management Guidance 7 Feb 2001 </a:t>
            </a:r>
          </a:p>
          <a:p>
            <a:pPr>
              <a:lnSpc>
                <a:spcPct val="120000"/>
              </a:lnSpc>
            </a:pPr>
            <a:r>
              <a:rPr lang="en-US" dirty="0" smtClean="0">
                <a:cs typeface="Arial" charset="0"/>
              </a:rPr>
              <a:t>ISO 10007 Quality management - Guidelines for Configuration Management </a:t>
            </a:r>
          </a:p>
          <a:p>
            <a:pPr>
              <a:lnSpc>
                <a:spcPct val="120000"/>
              </a:lnSpc>
            </a:pPr>
            <a:r>
              <a:rPr lang="en-US" dirty="0" smtClean="0">
                <a:cs typeface="Arial" charset="0"/>
              </a:rPr>
              <a:t>GEIA-HB-649 - Implementation Guide for Configuration Management </a:t>
            </a:r>
          </a:p>
          <a:p>
            <a:pPr>
              <a:lnSpc>
                <a:spcPct val="120000"/>
              </a:lnSpc>
            </a:pPr>
            <a:r>
              <a:rPr lang="en-US" dirty="0" smtClean="0">
                <a:cs typeface="Arial" charset="0"/>
              </a:rPr>
              <a:t>ANSI/EIA-649-1998 National Consensus Standard for Configuration Management </a:t>
            </a:r>
          </a:p>
          <a:p>
            <a:pPr>
              <a:lnSpc>
                <a:spcPct val="120000"/>
              </a:lnSpc>
            </a:pPr>
            <a:r>
              <a:rPr lang="en-US" dirty="0" smtClean="0">
                <a:cs typeface="Arial" charset="0"/>
              </a:rPr>
              <a:t>EIA-836 Consensus Standard for Configuration Management Data Exchange and Interoperability </a:t>
            </a:r>
          </a:p>
          <a:p>
            <a:pPr>
              <a:lnSpc>
                <a:spcPct val="120000"/>
              </a:lnSpc>
            </a:pPr>
            <a:r>
              <a:rPr lang="en-US" dirty="0" smtClean="0">
                <a:cs typeface="Arial" charset="0"/>
              </a:rPr>
              <a:t>ANSI/EIA-632-1998 Processes for Engineering a System </a:t>
            </a:r>
          </a:p>
          <a:p>
            <a:pPr>
              <a:lnSpc>
                <a:spcPct val="120000"/>
              </a:lnSpc>
            </a:pPr>
            <a:r>
              <a:rPr lang="en-US" dirty="0" smtClean="0">
                <a:cs typeface="Arial" charset="0"/>
              </a:rPr>
              <a:t>The Systems Engineering Process (SEP) </a:t>
            </a:r>
          </a:p>
          <a:p>
            <a:pPr>
              <a:lnSpc>
                <a:spcPct val="120000"/>
              </a:lnSpc>
            </a:pPr>
            <a:endParaRPr lang="en-US" dirty="0"/>
          </a:p>
        </p:txBody>
      </p:sp>
    </p:spTree>
    <p:extLst>
      <p:ext uri="{BB962C8B-B14F-4D97-AF65-F5344CB8AC3E}">
        <p14:creationId xmlns:p14="http://schemas.microsoft.com/office/powerpoint/2010/main" val="182945946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Purpose and Effects</a:t>
            </a:r>
            <a:endParaRPr lang="en-US" dirty="0"/>
          </a:p>
        </p:txBody>
      </p:sp>
      <p:sp>
        <p:nvSpPr>
          <p:cNvPr id="3" name="Content Placeholder 2"/>
          <p:cNvSpPr>
            <a:spLocks noGrp="1"/>
          </p:cNvSpPr>
          <p:nvPr>
            <p:ph type="body" sz="quarter" idx="10"/>
          </p:nvPr>
        </p:nvSpPr>
        <p:spPr/>
        <p:txBody>
          <a:bodyPr>
            <a:noAutofit/>
          </a:bodyPr>
          <a:lstStyle/>
          <a:p>
            <a:pPr>
              <a:lnSpc>
                <a:spcPct val="150000"/>
              </a:lnSpc>
            </a:pPr>
            <a:r>
              <a:rPr lang="en-US" sz="2200" dirty="0" smtClean="0">
                <a:cs typeface="Arial" charset="0"/>
              </a:rPr>
              <a:t>Gives managers and stakeholders the ability to identify and understand the entire makeup of a system as it is being developed, managed, and maintained</a:t>
            </a:r>
          </a:p>
          <a:p>
            <a:pPr lvl="1">
              <a:lnSpc>
                <a:spcPct val="150000"/>
              </a:lnSpc>
            </a:pPr>
            <a:r>
              <a:rPr lang="en-US" sz="2200" dirty="0" smtClean="0">
                <a:cs typeface="Arial" charset="0"/>
              </a:rPr>
              <a:t>Focus on verification of requirements fulfillment</a:t>
            </a:r>
          </a:p>
          <a:p>
            <a:pPr lvl="1">
              <a:lnSpc>
                <a:spcPct val="150000"/>
              </a:lnSpc>
            </a:pPr>
            <a:r>
              <a:rPr lang="en-US" sz="2200" dirty="0" smtClean="0">
                <a:cs typeface="Arial" charset="0"/>
              </a:rPr>
              <a:t>CM products permit accurate integration of product with support artifacts for operation, maintenance, and integration</a:t>
            </a:r>
          </a:p>
          <a:p>
            <a:pPr>
              <a:lnSpc>
                <a:spcPct val="150000"/>
              </a:lnSpc>
            </a:pPr>
            <a:r>
              <a:rPr lang="en-US" sz="2200" dirty="0" smtClean="0">
                <a:cs typeface="Arial" charset="0"/>
              </a:rPr>
              <a:t>Provides for product assurance of performance, documentation and predictability</a:t>
            </a:r>
          </a:p>
          <a:p>
            <a:pPr>
              <a:lnSpc>
                <a:spcPct val="150000"/>
              </a:lnSpc>
            </a:pPr>
            <a:r>
              <a:rPr lang="en-US" sz="2200" dirty="0" smtClean="0">
                <a:cs typeface="Arial" charset="0"/>
              </a:rPr>
              <a:t>Controls and accounts for the functional and physical characteristics worldwide to ensure</a:t>
            </a:r>
          </a:p>
          <a:p>
            <a:pPr lvl="1">
              <a:lnSpc>
                <a:spcPct val="150000"/>
              </a:lnSpc>
            </a:pPr>
            <a:r>
              <a:rPr lang="en-US" sz="2200" dirty="0" smtClean="0">
                <a:cs typeface="Arial" charset="0"/>
              </a:rPr>
              <a:t>Satisfaction of functional requirements</a:t>
            </a:r>
          </a:p>
          <a:p>
            <a:pPr>
              <a:lnSpc>
                <a:spcPct val="150000"/>
              </a:lnSpc>
            </a:pPr>
            <a:endParaRPr lang="en-US" sz="2200" dirty="0"/>
          </a:p>
        </p:txBody>
      </p:sp>
    </p:spTree>
    <p:extLst>
      <p:ext uri="{BB962C8B-B14F-4D97-AF65-F5344CB8AC3E}">
        <p14:creationId xmlns:p14="http://schemas.microsoft.com/office/powerpoint/2010/main" val="545098383"/>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Arial" charset="0"/>
              </a:rPr>
              <a:t>Relating CM to the Systems Engineering Process</a:t>
            </a:r>
            <a:endParaRPr lang="en-US" dirty="0"/>
          </a:p>
        </p:txBody>
      </p:sp>
      <p:sp>
        <p:nvSpPr>
          <p:cNvPr id="27" name="Oval 3"/>
          <p:cNvSpPr>
            <a:spLocks noChangeArrowheads="1"/>
          </p:cNvSpPr>
          <p:nvPr/>
        </p:nvSpPr>
        <p:spPr bwMode="auto">
          <a:xfrm>
            <a:off x="2389095" y="2087564"/>
            <a:ext cx="6720783" cy="3527425"/>
          </a:xfrm>
          <a:prstGeom prst="ellipse">
            <a:avLst/>
          </a:prstGeom>
          <a:solidFill>
            <a:srgbClr val="FFFF99"/>
          </a:solidFill>
          <a:ln w="28575" algn="ctr">
            <a:solidFill>
              <a:schemeClr val="tx1"/>
            </a:solidFill>
            <a:round/>
            <a:headEnd/>
            <a:tailEnd type="triangle" w="med" len="med"/>
          </a:ln>
          <a:effectLst>
            <a:outerShdw dist="35921" dir="2700000" algn="ctr" rotWithShape="0">
              <a:schemeClr val="folHlink"/>
            </a:outerShdw>
          </a:effectLst>
        </p:spPr>
        <p:txBody>
          <a:bodyPr anchor="ctr"/>
          <a:lstStyle/>
          <a:p>
            <a:pPr algn="r" eaLnBrk="0" hangingPunct="0">
              <a:defRPr/>
            </a:pPr>
            <a:endParaRPr lang="en-US"/>
          </a:p>
        </p:txBody>
      </p:sp>
      <p:sp>
        <p:nvSpPr>
          <p:cNvPr id="28" name="Oval 27"/>
          <p:cNvSpPr/>
          <p:nvPr/>
        </p:nvSpPr>
        <p:spPr bwMode="auto">
          <a:xfrm>
            <a:off x="6413947" y="2559051"/>
            <a:ext cx="1724633" cy="849313"/>
          </a:xfrm>
          <a:prstGeom prst="ellipse">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System Analysis &amp; Control</a:t>
            </a:r>
          </a:p>
        </p:txBody>
      </p:sp>
      <p:sp>
        <p:nvSpPr>
          <p:cNvPr id="29" name="Rounded Rectangle 28"/>
          <p:cNvSpPr/>
          <p:nvPr/>
        </p:nvSpPr>
        <p:spPr bwMode="auto">
          <a:xfrm>
            <a:off x="3582585" y="2936875"/>
            <a:ext cx="1441074"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Requirements</a:t>
            </a:r>
            <a:br>
              <a:rPr lang="en-US" sz="1200" dirty="0">
                <a:solidFill>
                  <a:srgbClr val="151C77"/>
                </a:solidFill>
                <a:latin typeface="Arial Narrow" pitchFamily="34" charset="0"/>
              </a:rPr>
            </a:br>
            <a:r>
              <a:rPr lang="en-US" sz="1200" dirty="0">
                <a:solidFill>
                  <a:srgbClr val="151C77"/>
                </a:solidFill>
                <a:latin typeface="Arial Narrow" pitchFamily="34" charset="0"/>
              </a:rPr>
              <a:t>Analysis</a:t>
            </a:r>
          </a:p>
        </p:txBody>
      </p:sp>
      <p:sp>
        <p:nvSpPr>
          <p:cNvPr id="30" name="Rounded Rectangle 29"/>
          <p:cNvSpPr/>
          <p:nvPr/>
        </p:nvSpPr>
        <p:spPr bwMode="auto">
          <a:xfrm>
            <a:off x="6532449" y="4521200"/>
            <a:ext cx="1328921"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Synthesis</a:t>
            </a:r>
          </a:p>
        </p:txBody>
      </p:sp>
      <p:sp>
        <p:nvSpPr>
          <p:cNvPr id="31" name="Rounded Rectangle 30"/>
          <p:cNvSpPr/>
          <p:nvPr/>
        </p:nvSpPr>
        <p:spPr bwMode="auto">
          <a:xfrm>
            <a:off x="4776074" y="3759200"/>
            <a:ext cx="1934130"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Functional</a:t>
            </a:r>
            <a:br>
              <a:rPr lang="en-US" sz="1200" dirty="0">
                <a:solidFill>
                  <a:srgbClr val="151C77"/>
                </a:solidFill>
                <a:latin typeface="Arial Narrow" pitchFamily="34" charset="0"/>
              </a:rPr>
            </a:br>
            <a:r>
              <a:rPr lang="en-US" sz="1200" dirty="0">
                <a:solidFill>
                  <a:srgbClr val="151C77"/>
                </a:solidFill>
                <a:latin typeface="Arial Narrow" pitchFamily="34" charset="0"/>
              </a:rPr>
              <a:t>Analysis/Allocation</a:t>
            </a:r>
          </a:p>
        </p:txBody>
      </p:sp>
      <p:sp>
        <p:nvSpPr>
          <p:cNvPr id="32" name="Rectangle 31"/>
          <p:cNvSpPr/>
          <p:nvPr/>
        </p:nvSpPr>
        <p:spPr bwMode="auto">
          <a:xfrm>
            <a:off x="1477049" y="1625600"/>
            <a:ext cx="1798698" cy="636588"/>
          </a:xfrm>
          <a:prstGeom prst="rect">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Customer Needs</a:t>
            </a:r>
          </a:p>
          <a:p>
            <a:pPr algn="ctr" eaLnBrk="0" hangingPunct="0">
              <a:defRPr/>
            </a:pPr>
            <a:r>
              <a:rPr lang="en-US" sz="1200" dirty="0">
                <a:solidFill>
                  <a:srgbClr val="151C77"/>
                </a:solidFill>
                <a:latin typeface="Arial Narrow" pitchFamily="34" charset="0"/>
              </a:rPr>
              <a:t>Requirements</a:t>
            </a:r>
          </a:p>
        </p:txBody>
      </p:sp>
      <p:cxnSp>
        <p:nvCxnSpPr>
          <p:cNvPr id="33" name="Shape 10"/>
          <p:cNvCxnSpPr>
            <a:stCxn id="31" idx="3"/>
            <a:endCxn id="30" idx="0"/>
          </p:cNvCxnSpPr>
          <p:nvPr/>
        </p:nvCxnSpPr>
        <p:spPr bwMode="auto">
          <a:xfrm>
            <a:off x="6710203" y="3986214"/>
            <a:ext cx="486707" cy="534987"/>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4" name="Shape 12"/>
          <p:cNvCxnSpPr>
            <a:stCxn id="30" idx="1"/>
            <a:endCxn id="31" idx="2"/>
          </p:cNvCxnSpPr>
          <p:nvPr/>
        </p:nvCxnSpPr>
        <p:spPr bwMode="auto">
          <a:xfrm rot="10800000">
            <a:off x="5743137" y="4211639"/>
            <a:ext cx="789312" cy="536575"/>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5" name="Shape 14"/>
          <p:cNvCxnSpPr>
            <a:endCxn id="29" idx="1"/>
          </p:cNvCxnSpPr>
          <p:nvPr/>
        </p:nvCxnSpPr>
        <p:spPr bwMode="auto">
          <a:xfrm rot="10800000">
            <a:off x="3582584" y="3163889"/>
            <a:ext cx="2954097" cy="1722437"/>
          </a:xfrm>
          <a:prstGeom prst="bentConnector3">
            <a:avLst>
              <a:gd name="adj1" fmla="val 110313"/>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6" name="Shape 20"/>
          <p:cNvCxnSpPr>
            <a:stCxn id="29" idx="3"/>
            <a:endCxn id="31" idx="0"/>
          </p:cNvCxnSpPr>
          <p:nvPr/>
        </p:nvCxnSpPr>
        <p:spPr bwMode="auto">
          <a:xfrm>
            <a:off x="5023658" y="3163888"/>
            <a:ext cx="719479" cy="595312"/>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7" name="Shape 22"/>
          <p:cNvCxnSpPr>
            <a:stCxn id="31" idx="1"/>
            <a:endCxn id="29" idx="2"/>
          </p:cNvCxnSpPr>
          <p:nvPr/>
        </p:nvCxnSpPr>
        <p:spPr bwMode="auto">
          <a:xfrm rot="10800000">
            <a:off x="4302063" y="3389313"/>
            <a:ext cx="474010" cy="596900"/>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8" name="Straight Arrow Connector 37"/>
          <p:cNvCxnSpPr/>
          <p:nvPr/>
        </p:nvCxnSpPr>
        <p:spPr bwMode="auto">
          <a:xfrm rot="5400000">
            <a:off x="7004723" y="3946528"/>
            <a:ext cx="1146175" cy="12697"/>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a:stCxn id="28" idx="3"/>
          </p:cNvCxnSpPr>
          <p:nvPr/>
        </p:nvCxnSpPr>
        <p:spPr bwMode="auto">
          <a:xfrm rot="5400000">
            <a:off x="6145401" y="3246247"/>
            <a:ext cx="484187" cy="560771"/>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a:stCxn id="28" idx="2"/>
          </p:cNvCxnSpPr>
          <p:nvPr/>
        </p:nvCxnSpPr>
        <p:spPr bwMode="auto">
          <a:xfrm rot="10800000" flipV="1">
            <a:off x="5010962" y="2982913"/>
            <a:ext cx="1402985" cy="0"/>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sp>
        <p:nvSpPr>
          <p:cNvPr id="41" name="TextBox 32"/>
          <p:cNvSpPr txBox="1">
            <a:spLocks noChangeArrowheads="1"/>
          </p:cNvSpPr>
          <p:nvPr/>
        </p:nvSpPr>
        <p:spPr bwMode="auto">
          <a:xfrm>
            <a:off x="4001576" y="4637089"/>
            <a:ext cx="8013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Verification</a:t>
            </a:r>
          </a:p>
        </p:txBody>
      </p:sp>
      <p:sp>
        <p:nvSpPr>
          <p:cNvPr id="42" name="TextBox 33"/>
          <p:cNvSpPr txBox="1">
            <a:spLocks noChangeArrowheads="1"/>
          </p:cNvSpPr>
          <p:nvPr/>
        </p:nvSpPr>
        <p:spPr bwMode="auto">
          <a:xfrm>
            <a:off x="5829899" y="4225926"/>
            <a:ext cx="8947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Design Loop</a:t>
            </a:r>
          </a:p>
        </p:txBody>
      </p:sp>
      <p:sp>
        <p:nvSpPr>
          <p:cNvPr id="43" name="TextBox 34"/>
          <p:cNvSpPr txBox="1">
            <a:spLocks noChangeArrowheads="1"/>
          </p:cNvSpPr>
          <p:nvPr/>
        </p:nvSpPr>
        <p:spPr bwMode="auto">
          <a:xfrm>
            <a:off x="4266090" y="3403601"/>
            <a:ext cx="10070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Requirements </a:t>
            </a:r>
            <a:br>
              <a:rPr lang="en-US" sz="1200">
                <a:latin typeface="Arial Narrow" pitchFamily="34" charset="0"/>
              </a:rPr>
            </a:br>
            <a:r>
              <a:rPr lang="en-US" sz="1200">
                <a:latin typeface="Arial Narrow" pitchFamily="34" charset="0"/>
              </a:rPr>
              <a:t>Loop</a:t>
            </a:r>
          </a:p>
        </p:txBody>
      </p:sp>
      <p:cxnSp>
        <p:nvCxnSpPr>
          <p:cNvPr id="44" name="Shape 37"/>
          <p:cNvCxnSpPr>
            <a:cxnSpLocks noChangeShapeType="1"/>
            <a:stCxn id="32" idx="3"/>
            <a:endCxn id="29" idx="0"/>
          </p:cNvCxnSpPr>
          <p:nvPr/>
        </p:nvCxnSpPr>
        <p:spPr bwMode="auto">
          <a:xfrm>
            <a:off x="3275747" y="1944689"/>
            <a:ext cx="1026317" cy="992187"/>
          </a:xfrm>
          <a:prstGeom prst="bentConnector2">
            <a:avLst/>
          </a:prstGeom>
          <a:noFill/>
          <a:ln w="28575" algn="ctr">
            <a:solidFill>
              <a:schemeClr val="tx1"/>
            </a:solidFill>
            <a:round/>
            <a:headEnd/>
            <a:tailEnd type="arrow" w="med" len="med"/>
          </a:ln>
          <a:effectLst>
            <a:outerShdw dist="35921" dir="2700000" algn="ctr" rotWithShape="0">
              <a:schemeClr val="folHlink"/>
            </a:outerShdw>
          </a:effectLst>
        </p:spPr>
      </p:cxnSp>
      <p:sp>
        <p:nvSpPr>
          <p:cNvPr id="45" name="TextBox 38"/>
          <p:cNvSpPr txBox="1">
            <a:spLocks noChangeArrowheads="1"/>
          </p:cNvSpPr>
          <p:nvPr/>
        </p:nvSpPr>
        <p:spPr bwMode="auto">
          <a:xfrm>
            <a:off x="3453501" y="2008188"/>
            <a:ext cx="4667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Input</a:t>
            </a:r>
          </a:p>
        </p:txBody>
      </p:sp>
      <p:sp>
        <p:nvSpPr>
          <p:cNvPr id="46" name="Rectangle 45"/>
          <p:cNvSpPr/>
          <p:nvPr/>
        </p:nvSpPr>
        <p:spPr bwMode="auto">
          <a:xfrm>
            <a:off x="9325722" y="4992689"/>
            <a:ext cx="1798698" cy="636587"/>
          </a:xfrm>
          <a:prstGeom prst="rect">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Configuration</a:t>
            </a:r>
          </a:p>
          <a:p>
            <a:pPr algn="ctr" eaLnBrk="0" hangingPunct="0">
              <a:defRPr/>
            </a:pPr>
            <a:r>
              <a:rPr lang="en-US" sz="1200" dirty="0">
                <a:solidFill>
                  <a:srgbClr val="151C77"/>
                </a:solidFill>
                <a:latin typeface="Arial Narrow" pitchFamily="34" charset="0"/>
              </a:rPr>
              <a:t>Documentation</a:t>
            </a:r>
          </a:p>
        </p:txBody>
      </p:sp>
      <p:sp>
        <p:nvSpPr>
          <p:cNvPr id="47" name="TextBox 40"/>
          <p:cNvSpPr txBox="1">
            <a:spLocks noChangeArrowheads="1"/>
          </p:cNvSpPr>
          <p:nvPr/>
        </p:nvSpPr>
        <p:spPr bwMode="auto">
          <a:xfrm>
            <a:off x="4420567" y="2244725"/>
            <a:ext cx="21210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600" dirty="0">
                <a:solidFill>
                  <a:schemeClr val="bg1"/>
                </a:solidFill>
              </a:rPr>
              <a:t>Systems Engineering</a:t>
            </a:r>
            <a:br>
              <a:rPr lang="en-US" sz="1600" dirty="0">
                <a:solidFill>
                  <a:schemeClr val="bg1"/>
                </a:solidFill>
              </a:rPr>
            </a:br>
            <a:r>
              <a:rPr lang="en-US" sz="1600" dirty="0">
                <a:solidFill>
                  <a:schemeClr val="bg1"/>
                </a:solidFill>
              </a:rPr>
              <a:t>Process</a:t>
            </a:r>
          </a:p>
        </p:txBody>
      </p:sp>
      <p:cxnSp>
        <p:nvCxnSpPr>
          <p:cNvPr id="48" name="Shape 42"/>
          <p:cNvCxnSpPr>
            <a:cxnSpLocks noChangeShapeType="1"/>
            <a:stCxn id="27" idx="5"/>
            <a:endCxn id="46" idx="1"/>
          </p:cNvCxnSpPr>
          <p:nvPr/>
        </p:nvCxnSpPr>
        <p:spPr bwMode="auto">
          <a:xfrm rot="16200000" flipH="1">
            <a:off x="8620234" y="4604700"/>
            <a:ext cx="211138" cy="1199838"/>
          </a:xfrm>
          <a:prstGeom prst="bentConnector4">
            <a:avLst>
              <a:gd name="adj1" fmla="val 107880"/>
              <a:gd name="adj2" fmla="val 91023"/>
            </a:avLst>
          </a:prstGeom>
          <a:noFill/>
          <a:ln w="28575" algn="ctr">
            <a:solidFill>
              <a:schemeClr val="tx1"/>
            </a:solidFill>
            <a:round/>
            <a:headEnd/>
            <a:tailEnd type="arrow" w="med" len="med"/>
          </a:ln>
          <a:effectLst>
            <a:outerShdw dist="35921" dir="2700000" algn="ctr" rotWithShape="0">
              <a:schemeClr val="folHlink"/>
            </a:outerShdw>
          </a:effectLst>
        </p:spPr>
      </p:cxnSp>
      <p:sp>
        <p:nvSpPr>
          <p:cNvPr id="49" name="TextBox 45"/>
          <p:cNvSpPr txBox="1">
            <a:spLocks noChangeArrowheads="1"/>
          </p:cNvSpPr>
          <p:nvPr/>
        </p:nvSpPr>
        <p:spPr bwMode="auto">
          <a:xfrm>
            <a:off x="8348076" y="5043489"/>
            <a:ext cx="5645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Output</a:t>
            </a:r>
          </a:p>
        </p:txBody>
      </p:sp>
    </p:spTree>
    <p:extLst>
      <p:ext uri="{BB962C8B-B14F-4D97-AF65-F5344CB8AC3E}">
        <p14:creationId xmlns:p14="http://schemas.microsoft.com/office/powerpoint/2010/main" val="426265007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Benefits</a:t>
            </a:r>
            <a:endParaRPr lang="en-US" dirty="0"/>
          </a:p>
        </p:txBody>
      </p:sp>
      <p:sp>
        <p:nvSpPr>
          <p:cNvPr id="3" name="Content Placeholder 2"/>
          <p:cNvSpPr>
            <a:spLocks noGrp="1"/>
          </p:cNvSpPr>
          <p:nvPr>
            <p:ph type="body" sz="quarter" idx="10"/>
          </p:nvPr>
        </p:nvSpPr>
        <p:spPr/>
        <p:txBody>
          <a:bodyPr>
            <a:normAutofit/>
          </a:bodyPr>
          <a:lstStyle/>
          <a:p>
            <a:r>
              <a:rPr lang="en-US" sz="2400" dirty="0" smtClean="0">
                <a:cs typeface="Arial" charset="0"/>
              </a:rPr>
              <a:t>CM principles are at the heart of sound business practices and provide:</a:t>
            </a:r>
          </a:p>
          <a:p>
            <a:pPr lvl="1"/>
            <a:r>
              <a:rPr lang="en-US" sz="2400" dirty="0" smtClean="0">
                <a:cs typeface="Arial" charset="0"/>
              </a:rPr>
              <a:t>A single description for acquisition and operation of a product, its components, and its outputs</a:t>
            </a:r>
          </a:p>
          <a:p>
            <a:pPr lvl="1"/>
            <a:r>
              <a:rPr lang="en-US" sz="2400" dirty="0" smtClean="0">
                <a:cs typeface="Arial" charset="0"/>
              </a:rPr>
              <a:t>Orderly identification of product and component attributes</a:t>
            </a:r>
          </a:p>
          <a:p>
            <a:pPr lvl="1"/>
            <a:r>
              <a:rPr lang="en-US" sz="2400" dirty="0" smtClean="0">
                <a:cs typeface="Arial" charset="0"/>
              </a:rPr>
              <a:t>Managed Control of product information and changes which improve its capabilities</a:t>
            </a:r>
          </a:p>
          <a:p>
            <a:pPr lvl="1"/>
            <a:r>
              <a:rPr lang="en-US" sz="2400" dirty="0" smtClean="0">
                <a:cs typeface="Arial" charset="0"/>
              </a:rPr>
              <a:t>Reduction in costly errors caused by ad hoc, erratic changes</a:t>
            </a:r>
          </a:p>
          <a:p>
            <a:pPr lvl="1"/>
            <a:r>
              <a:rPr lang="en-US" sz="2400" dirty="0" smtClean="0">
                <a:cs typeface="Arial" charset="0"/>
              </a:rPr>
              <a:t>Reductions in cost, risk, and liability</a:t>
            </a:r>
          </a:p>
          <a:p>
            <a:pPr lvl="1"/>
            <a:r>
              <a:rPr lang="en-US" sz="2400" dirty="0" smtClean="0">
                <a:cs typeface="Arial" charset="0"/>
              </a:rPr>
              <a:t>Consistency across functional user domain</a:t>
            </a:r>
          </a:p>
          <a:p>
            <a:pPr lvl="1"/>
            <a:r>
              <a:rPr lang="en-US" sz="2400" dirty="0" smtClean="0">
                <a:cs typeface="Arial" charset="0"/>
              </a:rPr>
              <a:t>Extension of product life via managed evolution </a:t>
            </a:r>
          </a:p>
          <a:p>
            <a:pPr lvl="1"/>
            <a:r>
              <a:rPr lang="en-US" sz="2400" dirty="0" smtClean="0">
                <a:cs typeface="Arial" charset="0"/>
              </a:rPr>
              <a:t>High level of confidence in product information and data</a:t>
            </a:r>
          </a:p>
          <a:p>
            <a:endParaRPr lang="en-US" sz="2400" dirty="0"/>
          </a:p>
        </p:txBody>
      </p:sp>
    </p:spTree>
    <p:extLst>
      <p:ext uri="{BB962C8B-B14F-4D97-AF65-F5344CB8AC3E}">
        <p14:creationId xmlns:p14="http://schemas.microsoft.com/office/powerpoint/2010/main" val="305557050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1"/>
            <a:ext cx="11149013" cy="1440542"/>
          </a:xfrm>
        </p:spPr>
        <p:txBody>
          <a:bodyPr>
            <a:noAutofit/>
          </a:bodyPr>
          <a:lstStyle/>
          <a:p>
            <a:r>
              <a:rPr lang="en-US" dirty="0" smtClean="0">
                <a:cs typeface="Arial" charset="0"/>
              </a:rPr>
              <a:t>Consequences of Poor CM </a:t>
            </a:r>
            <a:endParaRPr lang="en-US" dirty="0"/>
          </a:p>
        </p:txBody>
      </p:sp>
      <p:sp>
        <p:nvSpPr>
          <p:cNvPr id="3" name="Content Placeholder 2"/>
          <p:cNvSpPr>
            <a:spLocks noGrp="1"/>
          </p:cNvSpPr>
          <p:nvPr>
            <p:ph type="body" sz="quarter" idx="10"/>
          </p:nvPr>
        </p:nvSpPr>
        <p:spPr>
          <a:xfrm>
            <a:off x="519114" y="1253613"/>
            <a:ext cx="11149012" cy="5375787"/>
          </a:xfrm>
        </p:spPr>
        <p:txBody>
          <a:bodyPr>
            <a:normAutofit fontScale="92500" lnSpcReduction="10000"/>
          </a:bodyPr>
          <a:lstStyle/>
          <a:p>
            <a:pPr>
              <a:lnSpc>
                <a:spcPct val="150000"/>
              </a:lnSpc>
              <a:buFont typeface="Arial" charset="0"/>
              <a:buNone/>
            </a:pPr>
            <a:r>
              <a:rPr lang="en-US" sz="2600" dirty="0" smtClean="0">
                <a:latin typeface="+mj-lt"/>
                <a:cs typeface="Arial" charset="0"/>
              </a:rPr>
              <a:t>The risk of: </a:t>
            </a:r>
          </a:p>
          <a:p>
            <a:pPr>
              <a:lnSpc>
                <a:spcPct val="150000"/>
              </a:lnSpc>
            </a:pPr>
            <a:r>
              <a:rPr lang="en-US" sz="2600" dirty="0" smtClean="0">
                <a:latin typeface="+mj-lt"/>
                <a:cs typeface="Arial" charset="0"/>
              </a:rPr>
              <a:t>Systems not built to actual customer requirements specifications</a:t>
            </a:r>
          </a:p>
          <a:p>
            <a:pPr>
              <a:lnSpc>
                <a:spcPct val="150000"/>
              </a:lnSpc>
            </a:pPr>
            <a:r>
              <a:rPr lang="en-US" sz="2600" dirty="0" smtClean="0">
                <a:latin typeface="+mj-lt"/>
                <a:cs typeface="Arial" charset="0"/>
              </a:rPr>
              <a:t>Cost and schedule impacts due to difficulty finding or fixing bugs</a:t>
            </a:r>
          </a:p>
          <a:p>
            <a:pPr>
              <a:lnSpc>
                <a:spcPct val="150000"/>
              </a:lnSpc>
            </a:pPr>
            <a:r>
              <a:rPr lang="en-US" sz="2600" dirty="0" smtClean="0">
                <a:latin typeface="+mj-lt"/>
                <a:cs typeface="Arial" charset="0"/>
              </a:rPr>
              <a:t>Different versions with the same problems</a:t>
            </a:r>
          </a:p>
          <a:p>
            <a:pPr>
              <a:lnSpc>
                <a:spcPct val="150000"/>
              </a:lnSpc>
            </a:pPr>
            <a:r>
              <a:rPr lang="en-US" sz="2600" dirty="0" smtClean="0">
                <a:latin typeface="+mj-lt"/>
                <a:cs typeface="Arial" charset="0"/>
              </a:rPr>
              <a:t>Unapproved changes being incorporated without documentation</a:t>
            </a:r>
          </a:p>
          <a:p>
            <a:pPr>
              <a:lnSpc>
                <a:spcPct val="150000"/>
              </a:lnSpc>
            </a:pPr>
            <a:r>
              <a:rPr lang="en-US" sz="2600" dirty="0" smtClean="0">
                <a:latin typeface="+mj-lt"/>
                <a:cs typeface="Arial" charset="0"/>
              </a:rPr>
              <a:t>Approved changes not incorporated</a:t>
            </a:r>
          </a:p>
          <a:p>
            <a:pPr>
              <a:lnSpc>
                <a:spcPct val="150000"/>
              </a:lnSpc>
            </a:pPr>
            <a:r>
              <a:rPr lang="en-US" sz="2600" dirty="0" smtClean="0">
                <a:latin typeface="+mj-lt"/>
                <a:cs typeface="Arial" charset="0"/>
              </a:rPr>
              <a:t>Quality problems</a:t>
            </a:r>
          </a:p>
          <a:p>
            <a:pPr>
              <a:lnSpc>
                <a:spcPct val="150000"/>
              </a:lnSpc>
            </a:pPr>
            <a:r>
              <a:rPr lang="en-US" sz="2600" dirty="0" smtClean="0">
                <a:latin typeface="+mj-lt"/>
                <a:cs typeface="Arial" charset="0"/>
              </a:rPr>
              <a:t>“Minor changes” that cause major problems</a:t>
            </a:r>
          </a:p>
          <a:p>
            <a:pPr>
              <a:lnSpc>
                <a:spcPct val="150000"/>
              </a:lnSpc>
            </a:pPr>
            <a:r>
              <a:rPr lang="en-US" sz="2600" dirty="0" smtClean="0">
                <a:latin typeface="+mj-lt"/>
                <a:cs typeface="Arial" charset="0"/>
              </a:rPr>
              <a:t>No clear record of what has been created</a:t>
            </a:r>
          </a:p>
          <a:p>
            <a:pPr>
              <a:lnSpc>
                <a:spcPct val="150000"/>
              </a:lnSpc>
            </a:pPr>
            <a:endParaRPr lang="en-US" sz="2000" dirty="0"/>
          </a:p>
        </p:txBody>
      </p:sp>
    </p:spTree>
    <p:extLst>
      <p:ext uri="{BB962C8B-B14F-4D97-AF65-F5344CB8AC3E}">
        <p14:creationId xmlns:p14="http://schemas.microsoft.com/office/powerpoint/2010/main" val="3892060324"/>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2.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customXml/itemProps3.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2353</TotalTime>
  <Words>3840</Words>
  <Application>Microsoft Office PowerPoint</Application>
  <PresentationFormat>Custom</PresentationFormat>
  <Paragraphs>475</Paragraphs>
  <Slides>37</Slides>
  <Notes>17</Notes>
  <HiddenSlides>6</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37</vt:i4>
      </vt:variant>
    </vt:vector>
  </HeadingPairs>
  <TitlesOfParts>
    <vt:vector size="51" baseType="lpstr">
      <vt:lpstr>Arial</vt:lpstr>
      <vt:lpstr>Arial Narrow</vt:lpstr>
      <vt:lpstr>Calibri</vt:lpstr>
      <vt:lpstr>Consolas</vt:lpstr>
      <vt:lpstr>Segoe UI</vt:lpstr>
      <vt:lpstr>Segoe UI Light</vt:lpstr>
      <vt:lpstr>Wingdings</vt: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Configuration Management</vt:lpstr>
      <vt:lpstr>PowerPoint Presentation</vt:lpstr>
      <vt:lpstr>PowerPoint Presentation</vt:lpstr>
      <vt:lpstr>CM Defined</vt:lpstr>
      <vt:lpstr>CM Standards</vt:lpstr>
      <vt:lpstr>CM Purpose and Effects</vt:lpstr>
      <vt:lpstr>Relating CM to the Systems Engineering Process</vt:lpstr>
      <vt:lpstr>CM Benefits</vt:lpstr>
      <vt:lpstr>Consequences of Poor CM </vt:lpstr>
      <vt:lpstr> Scope of CM Includes:</vt:lpstr>
      <vt:lpstr>Key CM Activities</vt:lpstr>
      <vt:lpstr>PowerPoint Presentation</vt:lpstr>
      <vt:lpstr>PowerPoint Presentation</vt:lpstr>
      <vt:lpstr>PowerPoint Presentation</vt:lpstr>
      <vt:lpstr>Purpose of Configuration Identification</vt:lpstr>
      <vt:lpstr>What Is a “Configuration Item?”</vt:lpstr>
      <vt:lpstr>Baseline Description Functional Baseline (FBL) </vt:lpstr>
      <vt:lpstr>Baseline Description Allocated Baseline (ABL)</vt:lpstr>
      <vt:lpstr>Baseline Description Product Baseline (PBL)</vt:lpstr>
      <vt:lpstr>PowerPoint Presentation</vt:lpstr>
      <vt:lpstr>PowerPoint Presentation</vt:lpstr>
      <vt:lpstr>Typical CSA Report</vt:lpstr>
      <vt:lpstr>PowerPoint Presentation</vt:lpstr>
      <vt:lpstr>CM Audits</vt:lpstr>
      <vt:lpstr>FCA/PCA Audit Process</vt:lpstr>
      <vt:lpstr>PowerPoint Presentation</vt:lpstr>
      <vt:lpstr>Change Management</vt:lpstr>
      <vt:lpstr>Configuration Control Board (CCB)</vt:lpstr>
      <vt:lpstr>PowerPoint Presentation</vt:lpstr>
      <vt:lpstr>The Software Library</vt:lpstr>
      <vt:lpstr>Summary</vt:lpstr>
      <vt:lpstr>Design CM documents</vt:lpstr>
      <vt:lpstr>Traditional document structure</vt:lpstr>
      <vt:lpstr>Applying the CM Process</vt:lpstr>
      <vt:lpstr>Agile document structure</vt:lpstr>
      <vt:lpstr>PIID</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Ngoc Le</cp:lastModifiedBy>
  <cp:revision>208</cp:revision>
  <cp:lastPrinted>2010-05-11T05:02:34Z</cp:lastPrinted>
  <dcterms:created xsi:type="dcterms:W3CDTF">2012-09-10T08:15:36Z</dcterms:created>
  <dcterms:modified xsi:type="dcterms:W3CDTF">2014-01-07T00:42:59Z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