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282" r:id="rId3"/>
    <p:sldId id="268" r:id="rId4"/>
    <p:sldId id="289" r:id="rId5"/>
    <p:sldId id="284" r:id="rId6"/>
    <p:sldId id="290" r:id="rId7"/>
    <p:sldId id="321"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4" r:id="rId21"/>
    <p:sldId id="315" r:id="rId22"/>
    <p:sldId id="316" r:id="rId23"/>
    <p:sldId id="317" r:id="rId24"/>
    <p:sldId id="318" r:id="rId25"/>
    <p:sldId id="319" r:id="rId26"/>
    <p:sldId id="320" r:id="rId27"/>
    <p:sldId id="296" r:id="rId28"/>
    <p:sldId id="325" r:id="rId29"/>
    <p:sldId id="322" r:id="rId30"/>
    <p:sldId id="323" r:id="rId31"/>
    <p:sldId id="324" r:id="rId32"/>
    <p:sldId id="288" r:id="rId33"/>
    <p:sldId id="298" r:id="rId34"/>
    <p:sldId id="299" r:id="rId35"/>
    <p:sldId id="300" r:id="rId36"/>
    <p:sldId id="276" r:id="rId37"/>
  </p:sldIdLst>
  <p:sldSz cx="7620000" cy="5715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orient="horz" pos="666" userDrawn="1">
          <p15:clr>
            <a:srgbClr val="A4A3A4"/>
          </p15:clr>
        </p15:guide>
        <p15:guide id="3" orient="horz" pos="1135" userDrawn="1">
          <p15:clr>
            <a:srgbClr val="A4A3A4"/>
          </p15:clr>
        </p15:guide>
        <p15:guide id="4" pos="2400" userDrawn="1">
          <p15:clr>
            <a:srgbClr val="A4A3A4"/>
          </p15:clr>
        </p15:guide>
        <p15:guide id="5" pos="2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C255"/>
    <a:srgbClr val="FFFFFF"/>
    <a:srgbClr val="34312E"/>
    <a:srgbClr val="B6D48D"/>
    <a:srgbClr val="C3E3DA"/>
    <a:srgbClr val="422F20"/>
    <a:srgbClr val="D1B69F"/>
    <a:srgbClr val="A3D3C5"/>
    <a:srgbClr val="FFFAE7"/>
    <a:srgbClr val="F4F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autoAdjust="0"/>
    <p:restoredTop sz="80325" autoAdjust="0"/>
  </p:normalViewPr>
  <p:slideViewPr>
    <p:cSldViewPr snapToGrid="0">
      <p:cViewPr varScale="1">
        <p:scale>
          <a:sx n="66" d="100"/>
          <a:sy n="66" d="100"/>
        </p:scale>
        <p:origin x="1734" y="72"/>
      </p:cViewPr>
      <p:guideLst>
        <p:guide orient="horz" pos="1800"/>
        <p:guide orient="horz" pos="666"/>
        <p:guide orient="horz" pos="1135"/>
        <p:guide pos="2400"/>
        <p:guide pos="299"/>
      </p:guideLst>
    </p:cSldViewPr>
  </p:slideViewPr>
  <p:outlineViewPr>
    <p:cViewPr>
      <p:scale>
        <a:sx n="33" d="100"/>
        <a:sy n="33" d="100"/>
      </p:scale>
      <p:origin x="18" y="6652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B8E7A-0CAD-4211-A8B4-4904BFD6EA77}" type="datetimeFigureOut">
              <a:rPr lang="en-US" smtClean="0"/>
              <a:t>10/10/2013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12B91-7657-4F21-8BE0-A3CBF37DB14A}" type="slidenum">
              <a:rPr lang="en-US" smtClean="0"/>
              <a:t>‹#›</a:t>
            </a:fld>
            <a:endParaRPr lang="en-US"/>
          </a:p>
        </p:txBody>
      </p:sp>
    </p:spTree>
    <p:extLst>
      <p:ext uri="{BB962C8B-B14F-4D97-AF65-F5344CB8AC3E}">
        <p14:creationId xmlns:p14="http://schemas.microsoft.com/office/powerpoint/2010/main" val="630743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C12B91-7657-4F21-8BE0-A3CBF37DB14A}" type="slidenum">
              <a:rPr lang="en-US" smtClean="0"/>
              <a:t>1</a:t>
            </a:fld>
            <a:endParaRPr lang="en-US"/>
          </a:p>
        </p:txBody>
      </p:sp>
    </p:spTree>
    <p:extLst>
      <p:ext uri="{BB962C8B-B14F-4D97-AF65-F5344CB8AC3E}">
        <p14:creationId xmlns:p14="http://schemas.microsoft.com/office/powerpoint/2010/main" val="1775510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C12B91-7657-4F21-8BE0-A3CBF37DB14A}" type="slidenum">
              <a:rPr lang="en-US" smtClean="0"/>
              <a:t>2</a:t>
            </a:fld>
            <a:endParaRPr lang="en-US"/>
          </a:p>
        </p:txBody>
      </p:sp>
    </p:spTree>
    <p:extLst>
      <p:ext uri="{BB962C8B-B14F-4D97-AF65-F5344CB8AC3E}">
        <p14:creationId xmlns:p14="http://schemas.microsoft.com/office/powerpoint/2010/main" val="2200342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7</a:t>
            </a:fld>
            <a:endParaRPr lang="en-US"/>
          </a:p>
        </p:txBody>
      </p:sp>
    </p:spTree>
    <p:extLst>
      <p:ext uri="{BB962C8B-B14F-4D97-AF65-F5344CB8AC3E}">
        <p14:creationId xmlns:p14="http://schemas.microsoft.com/office/powerpoint/2010/main" val="1727943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cho phép các thao tác của các thông số</a:t>
            </a:r>
            <a:r>
              <a:rPr lang="en-US" baseline="0" smtClean="0"/>
              <a:t> registry </a:t>
            </a:r>
            <a:r>
              <a:rPr lang="en-US" smtClean="0"/>
              <a:t>từ internet.</a:t>
            </a:r>
            <a:endParaRPr lang="en-US"/>
          </a:p>
        </p:txBody>
      </p:sp>
      <p:sp>
        <p:nvSpPr>
          <p:cNvPr id="4" name="Slide Number Placeholder 3"/>
          <p:cNvSpPr>
            <a:spLocks noGrp="1"/>
          </p:cNvSpPr>
          <p:nvPr>
            <p:ph type="sldNum" sz="quarter" idx="10"/>
          </p:nvPr>
        </p:nvSpPr>
        <p:spPr/>
        <p:txBody>
          <a:bodyPr/>
          <a:lstStyle/>
          <a:p>
            <a:fld id="{FAC12B91-7657-4F21-8BE0-A3CBF37DB14A}" type="slidenum">
              <a:rPr lang="en-US" smtClean="0"/>
              <a:t>9</a:t>
            </a:fld>
            <a:endParaRPr lang="en-US"/>
          </a:p>
        </p:txBody>
      </p:sp>
    </p:spTree>
    <p:extLst>
      <p:ext uri="{BB962C8B-B14F-4D97-AF65-F5344CB8AC3E}">
        <p14:creationId xmlns:p14="http://schemas.microsoft.com/office/powerpoint/2010/main" val="3445547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Cho phép phục hồi mật khẩu rõ ràng bằng</a:t>
            </a:r>
            <a:r>
              <a:rPr lang="en-US" baseline="0" smtClean="0"/>
              <a:t> cách </a:t>
            </a:r>
            <a:r>
              <a:rPr lang="en-US" smtClean="0"/>
              <a:t>sử dụng một số băm hoặc các thuật toán mã hóa. </a:t>
            </a:r>
            <a:endParaRPr lang="en-US"/>
          </a:p>
        </p:txBody>
      </p:sp>
      <p:sp>
        <p:nvSpPr>
          <p:cNvPr id="4" name="Slide Number Placeholder 3"/>
          <p:cNvSpPr>
            <a:spLocks noGrp="1"/>
          </p:cNvSpPr>
          <p:nvPr>
            <p:ph type="sldNum" sz="quarter" idx="10"/>
          </p:nvPr>
        </p:nvSpPr>
        <p:spPr/>
        <p:txBody>
          <a:bodyPr/>
          <a:lstStyle/>
          <a:p>
            <a:fld id="{FAC12B91-7657-4F21-8BE0-A3CBF37DB14A}" type="slidenum">
              <a:rPr lang="en-US" smtClean="0"/>
              <a:t>10</a:t>
            </a:fld>
            <a:endParaRPr lang="en-US"/>
          </a:p>
        </p:txBody>
      </p:sp>
    </p:spTree>
    <p:extLst>
      <p:ext uri="{BB962C8B-B14F-4D97-AF65-F5344CB8AC3E}">
        <p14:creationId xmlns:p14="http://schemas.microsoft.com/office/powerpoint/2010/main" val="338741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C</a:t>
            </a:r>
            <a:r>
              <a:rPr lang="vi-VN" smtClean="0"/>
              <a:t>ố gắng </a:t>
            </a:r>
            <a:r>
              <a:rPr lang="en-US" smtClean="0"/>
              <a:t>thử</a:t>
            </a:r>
            <a:r>
              <a:rPr lang="vi-VN" smtClean="0"/>
              <a:t> mỗi từ trong từ điển như một chìa khóa có thể cho một mật khẩu mã hóa. </a:t>
            </a:r>
            <a:endParaRPr lang="en-US" smtClean="0"/>
          </a:p>
          <a:p>
            <a:pPr marL="0" indent="0">
              <a:buFontTx/>
              <a:buNone/>
            </a:pPr>
            <a:r>
              <a:rPr lang="en-US" smtClean="0"/>
              <a:t>-   Dùng</a:t>
            </a:r>
            <a:r>
              <a:rPr lang="en-US" baseline="0" smtClean="0"/>
              <a:t> m</a:t>
            </a:r>
            <a:r>
              <a:rPr lang="vi-VN" smtClean="0"/>
              <a:t>ột từ điển các mật khẩu . </a:t>
            </a:r>
            <a:endParaRPr lang="en-US" smtClean="0"/>
          </a:p>
          <a:p>
            <a:pPr marL="171450" indent="-171450">
              <a:buFontTx/>
              <a:buChar char="-"/>
            </a:pPr>
            <a:r>
              <a:rPr lang="en-US" smtClean="0"/>
              <a:t>L</a:t>
            </a:r>
            <a:r>
              <a:rPr lang="vi-VN" smtClean="0"/>
              <a:t>oại tấn công này nói chung là hiệu quả hơn so với một cuộc tấn công brute-force , bởi vì người dùng thường chọn các mật khẩu kém .</a:t>
            </a:r>
            <a:endParaRPr lang="en-US" smtClean="0"/>
          </a:p>
          <a:p>
            <a:pPr marL="171450" indent="-171450">
              <a:buFontTx/>
              <a:buChar char="-"/>
            </a:pPr>
            <a:r>
              <a:rPr lang="vi-VN" smtClean="0"/>
              <a:t>Có hai phương pháp để cải thiện sự thành công của một cuộc tấn công: phương pháp đầu tiên là sử dụng một từ điển lớn hơn, hoặc nhiều từ </a:t>
            </a:r>
            <a:r>
              <a:rPr lang="en-US" smtClean="0"/>
              <a:t>hơn,</a:t>
            </a:r>
            <a:r>
              <a:rPr lang="vi-VN" smtClean="0"/>
              <a:t>phương pháp thứ hai là thực hiện chuỗi thao tác trên từ điển.</a:t>
            </a:r>
            <a:endParaRPr lang="en-US"/>
          </a:p>
        </p:txBody>
      </p:sp>
      <p:sp>
        <p:nvSpPr>
          <p:cNvPr id="4" name="Slide Number Placeholder 3"/>
          <p:cNvSpPr>
            <a:spLocks noGrp="1"/>
          </p:cNvSpPr>
          <p:nvPr>
            <p:ph type="sldNum" sz="quarter" idx="10"/>
          </p:nvPr>
        </p:nvSpPr>
        <p:spPr/>
        <p:txBody>
          <a:bodyPr/>
          <a:lstStyle/>
          <a:p>
            <a:fld id="{FAC12B91-7657-4F21-8BE0-A3CBF37DB14A}" type="slidenum">
              <a:rPr lang="en-US" smtClean="0"/>
              <a:t>15</a:t>
            </a:fld>
            <a:endParaRPr lang="en-US"/>
          </a:p>
        </p:txBody>
      </p:sp>
    </p:spTree>
    <p:extLst>
      <p:ext uri="{BB962C8B-B14F-4D97-AF65-F5344CB8AC3E}">
        <p14:creationId xmlns:p14="http://schemas.microsoft.com/office/powerpoint/2010/main" val="1482985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RSA </a:t>
            </a:r>
            <a:r>
              <a:rPr lang="vi-VN" b="1" dirty="0" smtClean="0"/>
              <a:t>SecurID</a:t>
            </a:r>
            <a:r>
              <a:rPr lang="en-US" b="1" dirty="0" smtClean="0"/>
              <a:t> Token Calculator</a:t>
            </a:r>
            <a:r>
              <a:rPr lang="en-US" dirty="0" smtClean="0"/>
              <a:t> </a:t>
            </a:r>
          </a:p>
          <a:p>
            <a:pPr>
              <a:buFont typeface="Wingdings" pitchFamily="2" charset="2"/>
              <a:buNone/>
            </a:pPr>
            <a:r>
              <a:rPr lang="en-US" dirty="0" smtClean="0"/>
              <a:t>	</a:t>
            </a:r>
            <a:r>
              <a:rPr lang="vi-VN" dirty="0" smtClean="0"/>
              <a:t>Các SecurID Key Fob sẽ hiển thị một mã truy cập ngẫu nhiên tạo ra, mà thay đổi mỗi 60 giây. Các SecurID Key Fob cung cấp hai yếu tố xác thực: người sử dụng các bản ghi trong bằng cách nhập một số nhận dạng cá nhân bí mật (PIN) theo sau là mã hiện hành hiển thị trên thẻ SecurID. </a:t>
            </a:r>
          </a:p>
          <a:p>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19</a:t>
            </a:fld>
            <a:endParaRPr lang="en-US"/>
          </a:p>
        </p:txBody>
      </p:sp>
    </p:spTree>
    <p:extLst>
      <p:ext uri="{BB962C8B-B14F-4D97-AF65-F5344CB8AC3E}">
        <p14:creationId xmlns:p14="http://schemas.microsoft.com/office/powerpoint/2010/main" val="728876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20</a:t>
            </a:fld>
            <a:endParaRPr lang="en-US"/>
          </a:p>
        </p:txBody>
      </p:sp>
    </p:spTree>
    <p:extLst>
      <p:ext uri="{BB962C8B-B14F-4D97-AF65-F5344CB8AC3E}">
        <p14:creationId xmlns:p14="http://schemas.microsoft.com/office/powerpoint/2010/main" val="753035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28</a:t>
            </a:fld>
            <a:endParaRPr lang="en-US"/>
          </a:p>
        </p:txBody>
      </p:sp>
    </p:spTree>
    <p:extLst>
      <p:ext uri="{BB962C8B-B14F-4D97-AF65-F5344CB8AC3E}">
        <p14:creationId xmlns:p14="http://schemas.microsoft.com/office/powerpoint/2010/main" val="1727943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p:cNvSpPr/>
          <p:nvPr userDrawn="1"/>
        </p:nvSpPr>
        <p:spPr>
          <a:xfrm>
            <a:off x="-2804" y="-15893"/>
            <a:ext cx="6453098" cy="3420000"/>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4" name="Rectangle 13"/>
          <p:cNvSpPr/>
          <p:nvPr userDrawn="1"/>
        </p:nvSpPr>
        <p:spPr>
          <a:xfrm>
            <a:off x="6484928" y="3420001"/>
            <a:ext cx="1135072" cy="2295000"/>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6" name="Rectangle 15"/>
          <p:cNvSpPr/>
          <p:nvPr userDrawn="1"/>
        </p:nvSpPr>
        <p:spPr>
          <a:xfrm>
            <a:off x="0" y="3440442"/>
            <a:ext cx="6484928" cy="2295000"/>
          </a:xfrm>
          <a:prstGeom prst="rect">
            <a:avLst/>
          </a:prstGeom>
          <a:solidFill>
            <a:srgbClr val="8BB3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 name="Rectangle 16"/>
          <p:cNvSpPr/>
          <p:nvPr userDrawn="1"/>
        </p:nvSpPr>
        <p:spPr>
          <a:xfrm>
            <a:off x="6484928" y="0"/>
            <a:ext cx="1135072" cy="3420001"/>
          </a:xfrm>
          <a:prstGeom prst="rect">
            <a:avLst/>
          </a:prstGeom>
          <a:solidFill>
            <a:srgbClr val="8BB3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3649588"/>
            <a:ext cx="5334000" cy="1460500"/>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3440491"/>
            <a:ext cx="7622804"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484928" y="0"/>
            <a:ext cx="0" cy="571500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29613" y="431036"/>
            <a:ext cx="5940660"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Tree>
    <p:extLst>
      <p:ext uri="{BB962C8B-B14F-4D97-AF65-F5344CB8AC3E}">
        <p14:creationId xmlns:p14="http://schemas.microsoft.com/office/powerpoint/2010/main" val="7328168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image">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34312E"/>
              </a:solidFill>
            </a:endParaRPr>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509967" y="1633364"/>
            <a:ext cx="3729033" cy="3471773"/>
          </a:xfrm>
        </p:spPr>
        <p:txBody>
          <a:bodyPr>
            <a:normAutofit/>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34312E"/>
              </a:solidFill>
            </a:endParaRPr>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BAB58F7D-F748-4B5F-8DEB-FE7F1EB71B6F}" type="datetime1">
              <a:rPr lang="en-GB" smtClean="0"/>
              <a:t>10/10/2013</a:t>
            </a:fld>
            <a:endParaRPr lang="en-GB" dirty="0"/>
          </a:p>
        </p:txBody>
      </p:sp>
      <p:sp>
        <p:nvSpPr>
          <p:cNvPr id="5" name="Picture Placeholder 4"/>
          <p:cNvSpPr>
            <a:spLocks noGrp="1"/>
          </p:cNvSpPr>
          <p:nvPr>
            <p:ph type="pic" sz="quarter" idx="15"/>
          </p:nvPr>
        </p:nvSpPr>
        <p:spPr>
          <a:xfrm>
            <a:off x="488394" y="1777381"/>
            <a:ext cx="2759666" cy="3024336"/>
          </a:xfrm>
        </p:spPr>
        <p:txBody>
          <a:bodyPr/>
          <a:lstStyle/>
          <a:p>
            <a:endParaRPr lang="en-GB"/>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7" name="Picture 16">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34030830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video">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509967" y="1633364"/>
            <a:ext cx="3729033" cy="3471773"/>
          </a:xfrm>
        </p:spPr>
        <p:txBody>
          <a:bodyPr>
            <a:normAutofit/>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A80C796F-3894-4FA5-B7D0-70049125D88F}" type="datetime1">
              <a:rPr lang="en-GB" smtClean="0"/>
              <a:t>10/10/2013</a:t>
            </a:fld>
            <a:endParaRPr lang="en-GB" dirty="0"/>
          </a:p>
        </p:txBody>
      </p:sp>
      <p:sp>
        <p:nvSpPr>
          <p:cNvPr id="6" name="Media Placeholder 5"/>
          <p:cNvSpPr>
            <a:spLocks noGrp="1"/>
          </p:cNvSpPr>
          <p:nvPr>
            <p:ph type="media" sz="quarter" idx="15"/>
          </p:nvPr>
        </p:nvSpPr>
        <p:spPr>
          <a:xfrm>
            <a:off x="390261" y="1814357"/>
            <a:ext cx="3059906" cy="2376661"/>
          </a:xfrm>
        </p:spPr>
        <p:txBody>
          <a:bodyPr/>
          <a:lstStyle/>
          <a:p>
            <a:endParaRPr lang="en-GB"/>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7" name="Picture 16">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40046507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81000" y="1633364"/>
            <a:ext cx="6858000" cy="3471773"/>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622894" y="5422081"/>
            <a:ext cx="1778000" cy="304271"/>
          </a:xfrm>
        </p:spPr>
        <p:txBody>
          <a:bodyPr/>
          <a:lstStyle>
            <a:lvl1pPr algn="ctr">
              <a:defRPr sz="1000" b="1" i="1">
                <a:solidFill>
                  <a:srgbClr val="FFFFFF"/>
                </a:solidFill>
                <a:latin typeface="Georgia" pitchFamily="18" charset="0"/>
              </a:defRPr>
            </a:lvl1pPr>
          </a:lstStyle>
          <a:p>
            <a:fld id="{55757E8D-AAF0-43FB-AB61-3883DFA8BB84}" type="datetime1">
              <a:rPr lang="en-GB" smtClean="0"/>
              <a:t>10/10/2013</a:t>
            </a:fld>
            <a:endParaRPr lang="en-GB" dirty="0"/>
          </a:p>
        </p:txBody>
      </p:sp>
      <p:pic>
        <p:nvPicPr>
          <p:cNvPr id="21" name="Picture 20">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22" name="Picture 21">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385648990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Profiles">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2189820" y="1978015"/>
            <a:ext cx="5049180" cy="3255749"/>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F5097DAF-B2D1-4CF8-B4DB-505A04727F2F}" type="datetime1">
              <a:rPr lang="en-GB" smtClean="0"/>
              <a:t>10/10/2013</a:t>
            </a:fld>
            <a:endParaRPr lang="en-GB" dirty="0"/>
          </a:p>
        </p:txBody>
      </p:sp>
      <p:sp>
        <p:nvSpPr>
          <p:cNvPr id="5" name="Text Placeholder 4"/>
          <p:cNvSpPr>
            <a:spLocks noGrp="1"/>
          </p:cNvSpPr>
          <p:nvPr>
            <p:ph type="body" sz="quarter" idx="15" hasCustomPrompt="1"/>
          </p:nvPr>
        </p:nvSpPr>
        <p:spPr>
          <a:xfrm>
            <a:off x="2282263" y="1401928"/>
            <a:ext cx="5042759" cy="504825"/>
          </a:xfrm>
          <a:solidFill>
            <a:srgbClr val="422F20"/>
          </a:solidFill>
        </p:spPr>
        <p:txBody>
          <a:bodyPr/>
          <a:lstStyle>
            <a:lvl1pPr marL="0" indent="0">
              <a:buNone/>
              <a:defRPr baseline="0">
                <a:solidFill>
                  <a:srgbClr val="FFFAE7"/>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dirty="0" smtClean="0"/>
              <a:t>Team member Title here</a:t>
            </a:r>
            <a:endParaRPr lang="en-GB" dirty="0"/>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154795578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rvices - Detail">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DBF02399-B3B5-4463-ABF5-855C845B37FE}" type="datetime1">
              <a:rPr lang="en-GB" smtClean="0"/>
              <a:t>10/10/2013</a:t>
            </a:fld>
            <a:endParaRPr lang="en-GB" dirty="0"/>
          </a:p>
        </p:txBody>
      </p:sp>
      <p:sp>
        <p:nvSpPr>
          <p:cNvPr id="5" name="Text Placeholder 4"/>
          <p:cNvSpPr>
            <a:spLocks noGrp="1"/>
          </p:cNvSpPr>
          <p:nvPr>
            <p:ph type="body" sz="quarter" idx="15" hasCustomPrompt="1"/>
          </p:nvPr>
        </p:nvSpPr>
        <p:spPr>
          <a:xfrm>
            <a:off x="-2804" y="1705372"/>
            <a:ext cx="5012938" cy="1008112"/>
          </a:xfrm>
          <a:solidFill>
            <a:srgbClr val="94C255"/>
          </a:solidFill>
        </p:spPr>
        <p:txBody>
          <a:bodyPr>
            <a:noAutofit/>
          </a:bodyPr>
          <a:lstStyle>
            <a:lvl1pPr marL="0" indent="0" algn="r">
              <a:buNone/>
              <a:defRPr sz="5400" baseline="0">
                <a:solidFill>
                  <a:srgbClr val="FFFFFF"/>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dirty="0" smtClean="0"/>
              <a:t>Service title here</a:t>
            </a:r>
            <a:endParaRPr lang="en-GB" dirty="0"/>
          </a:p>
        </p:txBody>
      </p:sp>
      <p:sp>
        <p:nvSpPr>
          <p:cNvPr id="6" name="Picture Placeholder 5"/>
          <p:cNvSpPr>
            <a:spLocks noGrp="1"/>
          </p:cNvSpPr>
          <p:nvPr>
            <p:ph type="pic" sz="quarter" idx="16"/>
          </p:nvPr>
        </p:nvSpPr>
        <p:spPr>
          <a:xfrm>
            <a:off x="-7337" y="830564"/>
            <a:ext cx="7620000" cy="4619625"/>
          </a:xfrm>
        </p:spPr>
        <p:txBody>
          <a:bodyPr/>
          <a:lstStyle/>
          <a:p>
            <a:endParaRPr lang="en-GB"/>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104914040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81000" y="2181720"/>
            <a:ext cx="3248980" cy="2895708"/>
          </a:xfrm>
        </p:spPr>
        <p:txBody>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5" name="Text Placeholder 4"/>
          <p:cNvSpPr>
            <a:spLocks noGrp="1"/>
          </p:cNvSpPr>
          <p:nvPr>
            <p:ph type="body" sz="quarter" idx="11" hasCustomPrompt="1"/>
          </p:nvPr>
        </p:nvSpPr>
        <p:spPr>
          <a:xfrm>
            <a:off x="390261" y="1689400"/>
            <a:ext cx="3239719"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 MASTER TEXT STYLES</a:t>
            </a:r>
            <a:endParaRPr lang="en-GB" dirty="0"/>
          </a:p>
        </p:txBody>
      </p:sp>
      <p:sp>
        <p:nvSpPr>
          <p:cNvPr id="9" name="Content Placeholder 2"/>
          <p:cNvSpPr>
            <a:spLocks noGrp="1"/>
          </p:cNvSpPr>
          <p:nvPr>
            <p:ph idx="12"/>
          </p:nvPr>
        </p:nvSpPr>
        <p:spPr>
          <a:xfrm>
            <a:off x="3860911" y="2181100"/>
            <a:ext cx="3368993" cy="2895708"/>
          </a:xfrm>
        </p:spPr>
        <p:txBody>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4"/>
          <p:cNvSpPr>
            <a:spLocks noGrp="1"/>
          </p:cNvSpPr>
          <p:nvPr>
            <p:ph type="body" sz="quarter" idx="13" hasCustomPrompt="1"/>
          </p:nvPr>
        </p:nvSpPr>
        <p:spPr>
          <a:xfrm>
            <a:off x="3870172" y="1688780"/>
            <a:ext cx="3360208"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 MASTER TEXT STYLES</a:t>
            </a:r>
            <a:endParaRPr lang="en-GB" dirty="0"/>
          </a:p>
        </p:txBody>
      </p:sp>
      <p:sp>
        <p:nvSpPr>
          <p:cNvPr id="12" name="Rectangle 11"/>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4"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5"/>
          </p:nvPr>
        </p:nvSpPr>
        <p:spPr>
          <a:xfrm>
            <a:off x="1889787" y="5422081"/>
            <a:ext cx="1778000" cy="304271"/>
          </a:xfrm>
        </p:spPr>
        <p:txBody>
          <a:bodyPr/>
          <a:lstStyle>
            <a:lvl1pPr>
              <a:defRPr sz="1000" b="1" i="1">
                <a:solidFill>
                  <a:srgbClr val="FFFFFF"/>
                </a:solidFill>
                <a:latin typeface="Georgia" pitchFamily="18" charset="0"/>
              </a:defRPr>
            </a:lvl1pPr>
          </a:lstStyle>
          <a:p>
            <a:fld id="{E4FD292C-4D8F-4B5D-8F0B-9DE15A54BF2B}" type="datetime1">
              <a:rPr lang="en-GB" smtClean="0"/>
              <a:t>10/10/2013</a:t>
            </a:fld>
            <a:endParaRPr lang="en-GB" dirty="0"/>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6" name="Picture 15">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803653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3 Column">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81000" y="2181720"/>
            <a:ext cx="2048847"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5" name="Text Placeholder 4"/>
          <p:cNvSpPr>
            <a:spLocks noGrp="1"/>
          </p:cNvSpPr>
          <p:nvPr>
            <p:ph type="body" sz="quarter" idx="11" hasCustomPrompt="1"/>
          </p:nvPr>
        </p:nvSpPr>
        <p:spPr>
          <a:xfrm>
            <a:off x="390262" y="1689400"/>
            <a:ext cx="2040098"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9" name="Content Placeholder 2"/>
          <p:cNvSpPr>
            <a:spLocks noGrp="1"/>
          </p:cNvSpPr>
          <p:nvPr>
            <p:ph idx="12"/>
          </p:nvPr>
        </p:nvSpPr>
        <p:spPr>
          <a:xfrm>
            <a:off x="2704508" y="2181100"/>
            <a:ext cx="2220247"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4"/>
          <p:cNvSpPr>
            <a:spLocks noGrp="1"/>
          </p:cNvSpPr>
          <p:nvPr>
            <p:ph type="body" sz="quarter" idx="13" hasCustomPrompt="1"/>
          </p:nvPr>
        </p:nvSpPr>
        <p:spPr>
          <a:xfrm>
            <a:off x="2704508" y="1688780"/>
            <a:ext cx="2220247"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12" name="Content Placeholder 2"/>
          <p:cNvSpPr>
            <a:spLocks noGrp="1"/>
          </p:cNvSpPr>
          <p:nvPr>
            <p:ph idx="14"/>
          </p:nvPr>
        </p:nvSpPr>
        <p:spPr>
          <a:xfrm>
            <a:off x="5122092" y="2188027"/>
            <a:ext cx="2220247"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3" name="Text Placeholder 4"/>
          <p:cNvSpPr>
            <a:spLocks noGrp="1"/>
          </p:cNvSpPr>
          <p:nvPr>
            <p:ph type="body" sz="quarter" idx="15" hasCustomPrompt="1"/>
          </p:nvPr>
        </p:nvSpPr>
        <p:spPr>
          <a:xfrm>
            <a:off x="5122092" y="1695707"/>
            <a:ext cx="2220247"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14" name="Rectangle 13"/>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5" name="Text Placeholder 12"/>
          <p:cNvSpPr>
            <a:spLocks noGrp="1"/>
          </p:cNvSpPr>
          <p:nvPr>
            <p:ph type="body" sz="quarter" idx="16"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6" name="Date Placeholder 13"/>
          <p:cNvSpPr>
            <a:spLocks noGrp="1"/>
          </p:cNvSpPr>
          <p:nvPr>
            <p:ph type="dt" sz="half" idx="17"/>
          </p:nvPr>
        </p:nvSpPr>
        <p:spPr>
          <a:xfrm>
            <a:off x="1889787" y="5422081"/>
            <a:ext cx="1778000" cy="304271"/>
          </a:xfrm>
        </p:spPr>
        <p:txBody>
          <a:bodyPr/>
          <a:lstStyle>
            <a:lvl1pPr>
              <a:defRPr sz="1000" b="1" i="1">
                <a:solidFill>
                  <a:srgbClr val="FFFFFF"/>
                </a:solidFill>
                <a:latin typeface="Georgia" pitchFamily="18" charset="0"/>
              </a:defRPr>
            </a:lvl1pPr>
          </a:lstStyle>
          <a:p>
            <a:fld id="{1E8AB0C9-C681-4F39-9A49-2D466F6E3FAB}" type="datetime1">
              <a:rPr lang="en-GB" smtClean="0"/>
              <a:t>10/10/2013</a:t>
            </a:fld>
            <a:endParaRPr lang="en-GB" dirty="0"/>
          </a:p>
        </p:txBody>
      </p:sp>
      <p:pic>
        <p:nvPicPr>
          <p:cNvPr id="17" name="Picture 16">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8" name="Picture 17">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358109413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742E648A-3E1C-4EC6-BDD8-7805C55FEBD3}" type="slidenum">
              <a:rPr lang="en-US"/>
              <a:pPr/>
              <a:t>‹#›</a:t>
            </a:fld>
            <a:endParaRPr lang="en-US"/>
          </a:p>
        </p:txBody>
      </p:sp>
      <p:sp>
        <p:nvSpPr>
          <p:cNvPr id="6" name="Date Placeholder 5"/>
          <p:cNvSpPr>
            <a:spLocks noGrp="1"/>
          </p:cNvSpPr>
          <p:nvPr>
            <p:ph type="dt" sz="half" idx="12"/>
          </p:nvPr>
        </p:nvSpPr>
        <p:spPr/>
        <p:txBody>
          <a:bodyPr/>
          <a:lstStyle>
            <a:lvl1pPr>
              <a:defRPr/>
            </a:lvl1pPr>
          </a:lstStyle>
          <a:p>
            <a:fld id="{D73BD20C-CE19-415F-BB25-0BAC227AC3E2}" type="datetime1">
              <a:rPr lang="en-GB" smtClean="0"/>
              <a:t>10/10/2013</a:t>
            </a:fld>
            <a:endParaRPr lang="en-US"/>
          </a:p>
        </p:txBody>
      </p:sp>
    </p:spTree>
    <p:extLst>
      <p:ext uri="{BB962C8B-B14F-4D97-AF65-F5344CB8AC3E}">
        <p14:creationId xmlns:p14="http://schemas.microsoft.com/office/powerpoint/2010/main" val="88211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
    <p:spTree>
      <p:nvGrpSpPr>
        <p:cNvPr id="1" name=""/>
        <p:cNvGrpSpPr/>
        <p:nvPr/>
      </p:nvGrpSpPr>
      <p:grpSpPr>
        <a:xfrm>
          <a:off x="0" y="0"/>
          <a:ext cx="0" cy="0"/>
          <a:chOff x="0" y="0"/>
          <a:chExt cx="0" cy="0"/>
        </a:xfrm>
      </p:grpSpPr>
      <p:sp>
        <p:nvSpPr>
          <p:cNvPr id="8" name="Rectangle 7"/>
          <p:cNvSpPr/>
          <p:nvPr userDrawn="1"/>
        </p:nvSpPr>
        <p:spPr>
          <a:xfrm>
            <a:off x="-2804" y="-2040"/>
            <a:ext cx="6453098" cy="4371707"/>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 name="Rectangle 8"/>
          <p:cNvSpPr/>
          <p:nvPr userDrawn="1"/>
        </p:nvSpPr>
        <p:spPr>
          <a:xfrm>
            <a:off x="6484928" y="4369667"/>
            <a:ext cx="1135072" cy="134533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 name="Rectangle 9"/>
          <p:cNvSpPr/>
          <p:nvPr userDrawn="1"/>
        </p:nvSpPr>
        <p:spPr>
          <a:xfrm>
            <a:off x="0" y="4441677"/>
            <a:ext cx="6484928" cy="127332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1" name="Rectangle 10"/>
          <p:cNvSpPr/>
          <p:nvPr userDrawn="1"/>
        </p:nvSpPr>
        <p:spPr>
          <a:xfrm>
            <a:off x="6484928" y="-1"/>
            <a:ext cx="1135072" cy="4369668"/>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4687968"/>
            <a:ext cx="5334000" cy="576064"/>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4390449"/>
            <a:ext cx="6487733"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484928" y="0"/>
            <a:ext cx="0" cy="571500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29613" y="431036"/>
            <a:ext cx="5940660"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4" name="Picture Placeholder 3"/>
          <p:cNvSpPr>
            <a:spLocks noGrp="1"/>
          </p:cNvSpPr>
          <p:nvPr>
            <p:ph type="pic" sz="quarter" idx="10"/>
          </p:nvPr>
        </p:nvSpPr>
        <p:spPr>
          <a:xfrm>
            <a:off x="6510299" y="-1"/>
            <a:ext cx="1140128" cy="5715001"/>
          </a:xfrm>
          <a:solidFill>
            <a:srgbClr val="94C255"/>
          </a:solidFill>
        </p:spPr>
        <p:txBody>
          <a:bodyPr/>
          <a:lstStyle/>
          <a:p>
            <a:endParaRPr lang="en-GB"/>
          </a:p>
        </p:txBody>
      </p:sp>
    </p:spTree>
    <p:extLst>
      <p:ext uri="{BB962C8B-B14F-4D97-AF65-F5344CB8AC3E}">
        <p14:creationId xmlns:p14="http://schemas.microsoft.com/office/powerpoint/2010/main" val="25419150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8" name="Rectangle 7"/>
          <p:cNvSpPr/>
          <p:nvPr userDrawn="1"/>
        </p:nvSpPr>
        <p:spPr>
          <a:xfrm>
            <a:off x="-2804" y="-15894"/>
            <a:ext cx="7622804" cy="474560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 name="Rectangle 9"/>
          <p:cNvSpPr/>
          <p:nvPr userDrawn="1"/>
        </p:nvSpPr>
        <p:spPr>
          <a:xfrm>
            <a:off x="0" y="4729708"/>
            <a:ext cx="7620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5110970"/>
            <a:ext cx="6834167"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4729708"/>
            <a:ext cx="7622804"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29613" y="431036"/>
            <a:ext cx="5940660"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Tree>
    <p:extLst>
      <p:ext uri="{BB962C8B-B14F-4D97-AF65-F5344CB8AC3E}">
        <p14:creationId xmlns:p14="http://schemas.microsoft.com/office/powerpoint/2010/main" val="8584976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with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7620000" cy="4729708"/>
          </a:xfrm>
        </p:spPr>
        <p:txBody>
          <a:bodyPr/>
          <a:lstStyle/>
          <a:p>
            <a:endParaRPr lang="en-GB"/>
          </a:p>
        </p:txBody>
      </p:sp>
      <p:sp>
        <p:nvSpPr>
          <p:cNvPr id="10" name="Rectangle 9"/>
          <p:cNvSpPr/>
          <p:nvPr userDrawn="1"/>
        </p:nvSpPr>
        <p:spPr>
          <a:xfrm>
            <a:off x="0" y="4729708"/>
            <a:ext cx="7620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5110970"/>
            <a:ext cx="6834167"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4729708"/>
            <a:ext cx="7622804"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1693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 with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7620000" cy="5715000"/>
          </a:xfrm>
        </p:spPr>
        <p:txBody>
          <a:bodyPr/>
          <a:lstStyle/>
          <a:p>
            <a:endParaRPr lang="en-GB" dirty="0"/>
          </a:p>
        </p:txBody>
      </p:sp>
      <p:sp>
        <p:nvSpPr>
          <p:cNvPr id="6" name="Text Placeholder 4"/>
          <p:cNvSpPr>
            <a:spLocks noGrp="1"/>
          </p:cNvSpPr>
          <p:nvPr>
            <p:ph type="body" sz="quarter" idx="11" hasCustomPrompt="1"/>
          </p:nvPr>
        </p:nvSpPr>
        <p:spPr>
          <a:xfrm>
            <a:off x="0" y="1202060"/>
            <a:ext cx="4349750" cy="1511424"/>
          </a:xfrm>
          <a:solidFill>
            <a:srgbClr val="FFFFFF"/>
          </a:solidFill>
        </p:spPr>
        <p:txBody>
          <a:bodyPr tIns="396000" anchor="ctr" anchorCtr="0">
            <a:noAutofit/>
          </a:bodyPr>
          <a:lstStyle>
            <a:lvl1pPr marL="0" indent="0" algn="r">
              <a:lnSpc>
                <a:spcPts val="4100"/>
              </a:lnSpc>
              <a:buNone/>
              <a:defRPr sz="6600">
                <a:solidFill>
                  <a:srgbClr val="34312E"/>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title</a:t>
            </a:r>
            <a:endParaRPr lang="en-GB" dirty="0"/>
          </a:p>
        </p:txBody>
      </p:sp>
      <p:sp>
        <p:nvSpPr>
          <p:cNvPr id="7" name="Text Placeholder 4"/>
          <p:cNvSpPr>
            <a:spLocks noGrp="1"/>
          </p:cNvSpPr>
          <p:nvPr>
            <p:ph type="body" sz="quarter" idx="12" hasCustomPrompt="1"/>
          </p:nvPr>
        </p:nvSpPr>
        <p:spPr>
          <a:xfrm>
            <a:off x="2789887" y="3001516"/>
            <a:ext cx="4829803" cy="864096"/>
          </a:xfrm>
          <a:solidFill>
            <a:srgbClr val="94C255"/>
          </a:solidFill>
        </p:spPr>
        <p:txBody>
          <a:bodyPr tIns="216000" anchor="ctr" anchorCtr="0">
            <a:noAutofit/>
          </a:bodyPr>
          <a:lstStyle>
            <a:lvl1pPr marL="0" indent="0" algn="l">
              <a:lnSpc>
                <a:spcPts val="3000"/>
              </a:lnSpc>
              <a:spcBef>
                <a:spcPts val="600"/>
              </a:spcBef>
              <a:spcAft>
                <a:spcPts val="0"/>
              </a:spcAft>
              <a:buNone/>
              <a:defRPr sz="4400">
                <a:solidFill>
                  <a:srgbClr val="FFFFFF"/>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sub title</a:t>
            </a:r>
            <a:endParaRPr lang="en-GB" dirty="0"/>
          </a:p>
        </p:txBody>
      </p:sp>
    </p:spTree>
    <p:extLst>
      <p:ext uri="{BB962C8B-B14F-4D97-AF65-F5344CB8AC3E}">
        <p14:creationId xmlns:p14="http://schemas.microsoft.com/office/powerpoint/2010/main" val="31041277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ith full screen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7620000" cy="5715000"/>
          </a:xfrm>
        </p:spPr>
        <p:txBody>
          <a:bodyPr/>
          <a:lstStyle/>
          <a:p>
            <a:endParaRPr lang="en-GB"/>
          </a:p>
        </p:txBody>
      </p:sp>
      <p:sp>
        <p:nvSpPr>
          <p:cNvPr id="5" name="Text Placeholder 4"/>
          <p:cNvSpPr>
            <a:spLocks noGrp="1"/>
          </p:cNvSpPr>
          <p:nvPr>
            <p:ph type="body" sz="quarter" idx="11" hasCustomPrompt="1"/>
          </p:nvPr>
        </p:nvSpPr>
        <p:spPr>
          <a:xfrm>
            <a:off x="0" y="1202060"/>
            <a:ext cx="4349750" cy="1511424"/>
          </a:xfrm>
          <a:solidFill>
            <a:srgbClr val="FFFFFF"/>
          </a:solidFill>
        </p:spPr>
        <p:txBody>
          <a:bodyPr tIns="396000" rIns="180000" anchor="ctr" anchorCtr="0">
            <a:noAutofit/>
          </a:bodyPr>
          <a:lstStyle>
            <a:lvl1pPr marL="0" indent="0" algn="r">
              <a:lnSpc>
                <a:spcPts val="4100"/>
              </a:lnSpc>
              <a:buNone/>
              <a:defRPr sz="6600">
                <a:solidFill>
                  <a:srgbClr val="34312E"/>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title</a:t>
            </a:r>
            <a:endParaRPr lang="en-GB" dirty="0"/>
          </a:p>
        </p:txBody>
      </p:sp>
    </p:spTree>
    <p:extLst>
      <p:ext uri="{BB962C8B-B14F-4D97-AF65-F5344CB8AC3E}">
        <p14:creationId xmlns:p14="http://schemas.microsoft.com/office/powerpoint/2010/main" val="8107543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Alt">
    <p:spTree>
      <p:nvGrpSpPr>
        <p:cNvPr id="1" name=""/>
        <p:cNvGrpSpPr/>
        <p:nvPr/>
      </p:nvGrpSpPr>
      <p:grpSpPr>
        <a:xfrm>
          <a:off x="0" y="0"/>
          <a:ext cx="0" cy="0"/>
          <a:chOff x="0" y="0"/>
          <a:chExt cx="0" cy="0"/>
        </a:xfrm>
      </p:grpSpPr>
      <p:sp>
        <p:nvSpPr>
          <p:cNvPr id="7" name="Title 6"/>
          <p:cNvSpPr>
            <a:spLocks noGrp="1"/>
          </p:cNvSpPr>
          <p:nvPr>
            <p:ph type="title"/>
          </p:nvPr>
        </p:nvSpPr>
        <p:spPr>
          <a:xfrm>
            <a:off x="329613" y="359028"/>
            <a:ext cx="5940660" cy="3060682"/>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10" name="Rectangle 9"/>
          <p:cNvSpPr/>
          <p:nvPr userDrawn="1"/>
        </p:nvSpPr>
        <p:spPr>
          <a:xfrm>
            <a:off x="0" y="4729708"/>
            <a:ext cx="7620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5048627"/>
            <a:ext cx="6834167"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4729708"/>
            <a:ext cx="7622804"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2630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tement / Quote">
    <p:spTree>
      <p:nvGrpSpPr>
        <p:cNvPr id="1" name=""/>
        <p:cNvGrpSpPr/>
        <p:nvPr/>
      </p:nvGrpSpPr>
      <p:grpSpPr>
        <a:xfrm>
          <a:off x="0" y="0"/>
          <a:ext cx="0" cy="0"/>
          <a:chOff x="0" y="0"/>
          <a:chExt cx="0" cy="0"/>
        </a:xfrm>
      </p:grpSpPr>
      <p:cxnSp>
        <p:nvCxnSpPr>
          <p:cNvPr id="13" name="Straight Connector 12"/>
          <p:cNvCxnSpPr/>
          <p:nvPr userDrawn="1"/>
        </p:nvCxnSpPr>
        <p:spPr>
          <a:xfrm>
            <a:off x="-2804" y="868628"/>
            <a:ext cx="7622804" cy="0"/>
          </a:xfrm>
          <a:prstGeom prst="line">
            <a:avLst/>
          </a:prstGeom>
          <a:ln w="76200">
            <a:solidFill>
              <a:srgbClr val="94C25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4684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81000" y="1633364"/>
            <a:ext cx="6858000" cy="3471773"/>
          </a:xfrm>
        </p:spPr>
        <p:txBody>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83362176-8BB2-4414-8B44-BC4719D988A7}" type="datetime1">
              <a:rPr lang="en-GB" smtClean="0"/>
              <a:t>10/10/2013</a:t>
            </a:fld>
            <a:endParaRPr lang="en-GB" dirty="0"/>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5762380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866"/>
            <a:ext cx="6858000" cy="9525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381000" y="1333501"/>
            <a:ext cx="68580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381000" y="5296960"/>
            <a:ext cx="17780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85D69B-4DF7-42D8-A3C6-368C9BC09851}" type="datetime1">
              <a:rPr lang="en-GB" smtClean="0"/>
              <a:t>10/10/2013</a:t>
            </a:fld>
            <a:endParaRPr lang="en-GB"/>
          </a:p>
        </p:txBody>
      </p:sp>
      <p:sp>
        <p:nvSpPr>
          <p:cNvPr id="5" name="Footer Placeholder 4"/>
          <p:cNvSpPr>
            <a:spLocks noGrp="1"/>
          </p:cNvSpPr>
          <p:nvPr>
            <p:ph type="ftr" sz="quarter" idx="3"/>
          </p:nvPr>
        </p:nvSpPr>
        <p:spPr>
          <a:xfrm>
            <a:off x="2603500" y="5296960"/>
            <a:ext cx="24130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461000" y="5296960"/>
            <a:ext cx="17780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DEAB67D7-7A55-4FE7-B8C5-124913342717}" type="slidenum">
              <a:rPr lang="en-GB" smtClean="0"/>
              <a:pPr/>
              <a:t>‹#›</a:t>
            </a:fld>
            <a:endParaRPr lang="en-GB"/>
          </a:p>
        </p:txBody>
      </p:sp>
      <p:pic>
        <p:nvPicPr>
          <p:cNvPr id="7" name="Picture 6">
            <a:hlinkClick r:id="" action="ppaction://hlinkshowjump?jump=nextslide"/>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7029044" y="5455264"/>
            <a:ext cx="421108" cy="178809"/>
          </a:xfrm>
          <a:prstGeom prst="rect">
            <a:avLst/>
          </a:prstGeom>
        </p:spPr>
      </p:pic>
      <p:pic>
        <p:nvPicPr>
          <p:cNvPr id="8" name="Picture 7">
            <a:hlinkClick r:id="" action="ppaction://hlinkshowjump?jump=previousslide"/>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350619" y="5455263"/>
            <a:ext cx="557158" cy="178809"/>
          </a:xfrm>
          <a:prstGeom prst="rect">
            <a:avLst/>
          </a:prstGeom>
        </p:spPr>
      </p:pic>
    </p:spTree>
    <p:extLst>
      <p:ext uri="{BB962C8B-B14F-4D97-AF65-F5344CB8AC3E}">
        <p14:creationId xmlns:p14="http://schemas.microsoft.com/office/powerpoint/2010/main" val="2664834944"/>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3" r:id="rId3"/>
    <p:sldLayoutId id="2147483668" r:id="rId4"/>
    <p:sldLayoutId id="2147483670" r:id="rId5"/>
    <p:sldLayoutId id="2147483669" r:id="rId6"/>
    <p:sldLayoutId id="2147483664" r:id="rId7"/>
    <p:sldLayoutId id="2147483673" r:id="rId8"/>
    <p:sldLayoutId id="2147483650" r:id="rId9"/>
    <p:sldLayoutId id="2147483671" r:id="rId10"/>
    <p:sldLayoutId id="2147483672" r:id="rId11"/>
    <p:sldLayoutId id="2147483661" r:id="rId12"/>
    <p:sldLayoutId id="2147483662" r:id="rId13"/>
    <p:sldLayoutId id="2147483667" r:id="rId14"/>
    <p:sldLayoutId id="2147483660" r:id="rId15"/>
    <p:sldLayoutId id="2147483666" r:id="rId16"/>
    <p:sldLayoutId id="2147483674" r:id="rId17"/>
  </p:sldLayoutIdLst>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80472" y="4035552"/>
            <a:ext cx="7131208" cy="1584960"/>
          </a:xfrm>
        </p:spPr>
        <p:txBody>
          <a:bodyPr>
            <a:normAutofit/>
          </a:bodyPr>
          <a:lstStyle/>
          <a:p>
            <a:pPr algn="ctr"/>
            <a:endParaRPr lang="en-US" sz="4000" dirty="0">
              <a:latin typeface="+mn-lt"/>
              <a:cs typeface="Times New Roman" panose="02020603050405020304" pitchFamily="18" charset="0"/>
            </a:endParaRPr>
          </a:p>
          <a:p>
            <a:pPr algn="ctr"/>
            <a:r>
              <a:rPr lang="vi-VN" sz="6000" dirty="0">
                <a:latin typeface="+mn-lt"/>
                <a:cs typeface="Times New Roman" panose="02020603050405020304" pitchFamily="18" charset="0"/>
              </a:rPr>
              <a:t>Cain and Abel</a:t>
            </a:r>
            <a:endParaRPr lang="en-US" sz="6000" dirty="0">
              <a:latin typeface="+mn-lt"/>
              <a:cs typeface="Times New Roman" panose="02020603050405020304" pitchFamily="18" charset="0"/>
            </a:endParaRPr>
          </a:p>
        </p:txBody>
      </p:sp>
      <p:sp>
        <p:nvSpPr>
          <p:cNvPr id="4" name="Title 3"/>
          <p:cNvSpPr>
            <a:spLocks noGrp="1"/>
          </p:cNvSpPr>
          <p:nvPr>
            <p:ph type="title"/>
          </p:nvPr>
        </p:nvSpPr>
        <p:spPr>
          <a:xfrm>
            <a:off x="0" y="0"/>
            <a:ext cx="7620000" cy="3413760"/>
          </a:xfrm>
        </p:spPr>
        <p:txBody>
          <a:bodyPr/>
          <a:lstStyle/>
          <a:p>
            <a:r>
              <a:rPr lang="ve-ZA" dirty="0" smtClean="0">
                <a:solidFill>
                  <a:srgbClr val="94C255"/>
                </a:solidFill>
                <a:latin typeface="+mn-lt"/>
                <a:cs typeface="Times New Roman" panose="02020603050405020304" pitchFamily="18" charset="0"/>
              </a:rPr>
              <a:t>Chuyên Đề </a:t>
            </a:r>
            <a:br>
              <a:rPr lang="ve-ZA" dirty="0" smtClean="0">
                <a:solidFill>
                  <a:srgbClr val="94C255"/>
                </a:solidFill>
                <a:latin typeface="+mn-lt"/>
                <a:cs typeface="Times New Roman" panose="02020603050405020304" pitchFamily="18" charset="0"/>
              </a:rPr>
            </a:br>
            <a:r>
              <a:rPr lang="ve-ZA" dirty="0" smtClean="0">
                <a:solidFill>
                  <a:srgbClr val="94C255"/>
                </a:solidFill>
                <a:latin typeface="+mn-lt"/>
                <a:cs typeface="Times New Roman" panose="02020603050405020304" pitchFamily="18" charset="0"/>
              </a:rPr>
              <a:t>Bảo Mật</a:t>
            </a:r>
            <a:endParaRPr lang="ve-ZA" dirty="0">
              <a:solidFill>
                <a:srgbClr val="94C255"/>
              </a:solidFill>
              <a:latin typeface="+mn-lt"/>
              <a:cs typeface="Times New Roman" panose="02020603050405020304" pitchFamily="18" charset="0"/>
            </a:endParaRPr>
          </a:p>
        </p:txBody>
      </p:sp>
    </p:spTree>
    <p:extLst>
      <p:ext uri="{BB962C8B-B14F-4D97-AF65-F5344CB8AC3E}">
        <p14:creationId xmlns:p14="http://schemas.microsoft.com/office/powerpoint/2010/main" val="523646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sz="quarter" idx="4294967295"/>
          </p:nvPr>
        </p:nvSpPr>
        <p:spPr>
          <a:xfrm>
            <a:off x="0" y="1590358"/>
            <a:ext cx="7189470" cy="1511300"/>
          </a:xfrm>
        </p:spPr>
        <p:txBody>
          <a:bodyPr>
            <a:noAutofit/>
          </a:bodyPr>
          <a:lstStyle/>
          <a:p>
            <a:pPr>
              <a:buFont typeface="Courier New" pitchFamily="49" charset="0"/>
              <a:buChar char="o"/>
            </a:pPr>
            <a:r>
              <a:rPr lang="vi-VN" dirty="0" smtClean="0"/>
              <a:t>Thao tác với hầu hết  hàm băm thông thường và một vài phương thức mã hóa cơ sở.</a:t>
            </a:r>
            <a:endParaRPr lang="en-US" dirty="0" smtClean="0"/>
          </a:p>
          <a:p>
            <a:pPr marL="0" indent="0">
              <a:buNone/>
            </a:pPr>
            <a:endParaRPr lang="vi-VN" b="1" dirty="0" smtClean="0"/>
          </a:p>
          <a:p>
            <a:pPr>
              <a:buFont typeface="Courier New" pitchFamily="49" charset="0"/>
              <a:buChar char="o"/>
            </a:pPr>
            <a:r>
              <a:rPr lang="vi-VN" b="1" dirty="0" smtClean="0"/>
              <a:t>Hash Types: </a:t>
            </a:r>
            <a:r>
              <a:rPr lang="vi-VN" dirty="0" smtClean="0"/>
              <a:t>MD2, MD4, MD5, SHA1, SHA2 (256 bit), SHA2 (384 bit), SHA2 (512 bit), RIPEMD160. </a:t>
            </a:r>
            <a:endParaRPr lang="vi-VN" dirty="0"/>
          </a:p>
        </p:txBody>
      </p:sp>
      <p:sp>
        <p:nvSpPr>
          <p:cNvPr id="9" name="Rectangle 8"/>
          <p:cNvSpPr/>
          <p:nvPr/>
        </p:nvSpPr>
        <p:spPr>
          <a:xfrm>
            <a:off x="11430" y="194310"/>
            <a:ext cx="6652260" cy="769441"/>
          </a:xfrm>
          <a:prstGeom prst="rect">
            <a:avLst/>
          </a:prstGeom>
        </p:spPr>
        <p:txBody>
          <a:bodyPr wrap="square">
            <a:spAutoFit/>
          </a:bodyPr>
          <a:lstStyle/>
          <a:p>
            <a:r>
              <a:rPr lang="en-US" sz="4400" b="1" dirty="0"/>
              <a:t>Password cracker </a:t>
            </a:r>
          </a:p>
        </p:txBody>
      </p:sp>
    </p:spTree>
    <p:extLst>
      <p:ext uri="{BB962C8B-B14F-4D97-AF65-F5344CB8AC3E}">
        <p14:creationId xmlns:p14="http://schemas.microsoft.com/office/powerpoint/2010/main" val="223479931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28650" y="629015"/>
            <a:ext cx="6240780" cy="4720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11</a:t>
            </a:fld>
            <a:endParaRPr lang="en-US"/>
          </a:p>
        </p:txBody>
      </p:sp>
    </p:spTree>
    <p:extLst>
      <p:ext uri="{BB962C8B-B14F-4D97-AF65-F5344CB8AC3E}">
        <p14:creationId xmlns:p14="http://schemas.microsoft.com/office/powerpoint/2010/main" val="22380631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8"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51510" y="595272"/>
            <a:ext cx="6240780" cy="467776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12</a:t>
            </a:fld>
            <a:endParaRPr lang="en-US"/>
          </a:p>
        </p:txBody>
      </p:sp>
    </p:spTree>
    <p:extLst>
      <p:ext uri="{BB962C8B-B14F-4D97-AF65-F5344CB8AC3E}">
        <p14:creationId xmlns:p14="http://schemas.microsoft.com/office/powerpoint/2010/main" val="359760175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2860" y="89852"/>
            <a:ext cx="7726680" cy="952501"/>
          </a:xfrm>
        </p:spPr>
        <p:txBody>
          <a:bodyPr>
            <a:noAutofit/>
          </a:bodyPr>
          <a:lstStyle/>
          <a:p>
            <a:pPr marL="698472" indent="-698472"/>
            <a:r>
              <a:rPr lang="en-US" b="1" dirty="0">
                <a:latin typeface="+mn-lt"/>
              </a:rPr>
              <a:t>Brute-Force Password Cracker</a:t>
            </a:r>
          </a:p>
        </p:txBody>
      </p:sp>
      <p:sp>
        <p:nvSpPr>
          <p:cNvPr id="32771" name="Rectangle 3"/>
          <p:cNvSpPr>
            <a:spLocks noGrp="1" noChangeArrowheads="1"/>
          </p:cNvSpPr>
          <p:nvPr>
            <p:ph type="body" sz="quarter" idx="4294967295"/>
          </p:nvPr>
        </p:nvSpPr>
        <p:spPr>
          <a:xfrm>
            <a:off x="160020" y="1157288"/>
            <a:ext cx="7303770" cy="3958998"/>
          </a:xfrm>
        </p:spPr>
        <p:txBody>
          <a:bodyPr>
            <a:noAutofit/>
          </a:bodyPr>
          <a:lstStyle/>
          <a:p>
            <a:pPr>
              <a:buFont typeface="Wingdings" panose="05000000000000000000" pitchFamily="2" charset="2"/>
              <a:buChar char="Ø"/>
            </a:pPr>
            <a:r>
              <a:rPr lang="vi-VN" dirty="0" smtClean="0"/>
              <a:t>Brute-Force attack là phương pháp phá vỡ một thuật toán mã hóa bằng cách thử tất cả các trường hợp có </a:t>
            </a:r>
            <a:r>
              <a:rPr lang="vi-VN" smtClean="0"/>
              <a:t>thể</a:t>
            </a:r>
            <a:r>
              <a:rPr lang="vi-VN" smtClean="0"/>
              <a:t>.</a:t>
            </a:r>
            <a:endParaRPr lang="en-US" smtClean="0"/>
          </a:p>
          <a:p>
            <a:pPr>
              <a:buFont typeface="Wingdings" panose="05000000000000000000" pitchFamily="2" charset="2"/>
              <a:buChar char="Ø"/>
            </a:pPr>
            <a:r>
              <a:rPr lang="vi-VN" smtClean="0"/>
              <a:t> </a:t>
            </a:r>
            <a:r>
              <a:rPr lang="vi-VN" dirty="0" smtClean="0"/>
              <a:t>Tỉnh khả thi của Bute-Force attack phụ thuộc vào độ dài key của  thuật toán mã hóa và thông tin tính toán trước đó của kẻ tấn </a:t>
            </a:r>
            <a:r>
              <a:rPr lang="vi-VN" smtClean="0"/>
              <a:t>công</a:t>
            </a:r>
            <a:r>
              <a:rPr lang="vi-VN" smtClean="0"/>
              <a:t>.</a:t>
            </a:r>
            <a:endParaRPr lang="en-US" smtClean="0"/>
          </a:p>
          <a:p>
            <a:pPr>
              <a:buFont typeface="Wingdings" panose="05000000000000000000" pitchFamily="2" charset="2"/>
              <a:buChar char="Ø"/>
            </a:pPr>
            <a:r>
              <a:rPr lang="vi-VN" smtClean="0"/>
              <a:t> </a:t>
            </a:r>
            <a:r>
              <a:rPr lang="vi-VN" dirty="0" smtClean="0"/>
              <a:t>Brute-Force Pasword Cracker kiểm tra tất cả các kết hợp có thể của các ký tự trước một ký tự xác định hoặc tùy chỉnh thiết lập lại các mật khẩu đã mật mã được tải trong hộp thoại sức mạnh vũ phu.</a:t>
            </a:r>
            <a:endParaRPr lang="vi-VN" dirty="0"/>
          </a:p>
        </p:txBody>
      </p:sp>
    </p:spTree>
    <p:extLst>
      <p:ext uri="{BB962C8B-B14F-4D97-AF65-F5344CB8AC3E}">
        <p14:creationId xmlns:p14="http://schemas.microsoft.com/office/powerpoint/2010/main" val="20953900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014730" y="930910"/>
            <a:ext cx="5271769" cy="37624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14</a:t>
            </a:fld>
            <a:endParaRPr lang="en-US"/>
          </a:p>
        </p:txBody>
      </p:sp>
    </p:spTree>
    <p:extLst>
      <p:ext uri="{BB962C8B-B14F-4D97-AF65-F5344CB8AC3E}">
        <p14:creationId xmlns:p14="http://schemas.microsoft.com/office/powerpoint/2010/main" val="7663827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45720" y="91440"/>
            <a:ext cx="6858000" cy="952500"/>
          </a:xfrm>
        </p:spPr>
        <p:txBody>
          <a:bodyPr>
            <a:noAutofit/>
          </a:bodyPr>
          <a:lstStyle/>
          <a:p>
            <a:pPr marL="698472" indent="-698472" algn="ctr"/>
            <a:r>
              <a:rPr lang="en-US" b="1" dirty="0">
                <a:latin typeface="+mn-lt"/>
              </a:rPr>
              <a:t>Dictionary Password Cracker</a:t>
            </a:r>
          </a:p>
        </p:txBody>
      </p:sp>
      <p:pic>
        <p:nvPicPr>
          <p:cNvPr id="34821" name="Picture 5"/>
          <p:cNvPicPr>
            <a:picLocks noGrp="1"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1179512" y="1332865"/>
            <a:ext cx="4625975" cy="3981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22" name="Line 6"/>
          <p:cNvSpPr>
            <a:spLocks noChangeShapeType="1"/>
          </p:cNvSpPr>
          <p:nvPr/>
        </p:nvSpPr>
        <p:spPr bwMode="auto">
          <a:xfrm>
            <a:off x="2730500" y="2222500"/>
            <a:ext cx="762000" cy="24765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197" tIns="38098" rIns="76197" bIns="38098"/>
          <a:lstStyle/>
          <a:p>
            <a:endParaRPr lang="en-US"/>
          </a:p>
        </p:txBody>
      </p:sp>
      <p:sp>
        <p:nvSpPr>
          <p:cNvPr id="34823" name="Rectangle 7"/>
          <p:cNvSpPr>
            <a:spLocks noChangeArrowheads="1"/>
          </p:cNvSpPr>
          <p:nvPr/>
        </p:nvSpPr>
        <p:spPr bwMode="auto">
          <a:xfrm>
            <a:off x="3048000" y="4762500"/>
            <a:ext cx="1397000" cy="3175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197" tIns="38098" rIns="76197" bIns="38098" anchor="ctr"/>
          <a:lstStyle/>
          <a:p>
            <a:pPr algn="ctr"/>
            <a:r>
              <a:rPr lang="en-US" sz="2000"/>
              <a:t>File từ điển </a:t>
            </a:r>
          </a:p>
        </p:txBody>
      </p:sp>
    </p:spTree>
    <p:extLst>
      <p:ext uri="{BB962C8B-B14F-4D97-AF65-F5344CB8AC3E}">
        <p14:creationId xmlns:p14="http://schemas.microsoft.com/office/powerpoint/2010/main" val="115078859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062990" y="91440"/>
            <a:ext cx="6858000" cy="952500"/>
          </a:xfrm>
        </p:spPr>
        <p:txBody>
          <a:bodyPr/>
          <a:lstStyle/>
          <a:p>
            <a:pPr algn="ctr"/>
            <a:r>
              <a:rPr lang="en-US" b="1" dirty="0" smtClean="0">
                <a:latin typeface="+mn-lt"/>
              </a:rPr>
              <a:t>Password </a:t>
            </a:r>
            <a:r>
              <a:rPr lang="en-US" b="1" dirty="0">
                <a:latin typeface="+mn-lt"/>
              </a:rPr>
              <a:t>Decoders </a:t>
            </a:r>
          </a:p>
        </p:txBody>
      </p:sp>
      <p:sp>
        <p:nvSpPr>
          <p:cNvPr id="35843" name="Rectangle 3"/>
          <p:cNvSpPr>
            <a:spLocks noGrp="1" noChangeArrowheads="1"/>
          </p:cNvSpPr>
          <p:nvPr>
            <p:ph type="body" idx="4294967295"/>
          </p:nvPr>
        </p:nvSpPr>
        <p:spPr>
          <a:xfrm>
            <a:off x="45720" y="1310640"/>
            <a:ext cx="7372350" cy="3771900"/>
          </a:xfrm>
        </p:spPr>
        <p:txBody>
          <a:bodyPr/>
          <a:lstStyle/>
          <a:p>
            <a:pPr marL="0" indent="0">
              <a:buNone/>
            </a:pPr>
            <a:r>
              <a:rPr lang="vi-VN" sz="2300" dirty="0" smtClean="0"/>
              <a:t>Password Decoder có thể được sử dụng để ngay lập tức giải mã các mật khẩu được mã hóa từ nhiều nguồn, ví dụ như Windows bảo vệ Store, Quản lý Credential, tiêu chuẩn chỉnh Boxes, LSA bí mật, mật khẩu từ SQL Enterprise Manager, Windows Mail, DIALUP, Remote Desktop profile và Windows không dây cấu hình dịch vụ. </a:t>
            </a:r>
            <a:br>
              <a:rPr lang="vi-VN" sz="2300" dirty="0" smtClean="0"/>
            </a:br>
            <a:r>
              <a:rPr lang="vi-VN" sz="2300" dirty="0" smtClean="0"/>
              <a:t/>
            </a:r>
            <a:br>
              <a:rPr lang="vi-VN" sz="2300" dirty="0" smtClean="0"/>
            </a:br>
            <a:endParaRPr lang="vi-VN" sz="2300" dirty="0"/>
          </a:p>
        </p:txBody>
      </p:sp>
    </p:spTree>
    <p:extLst>
      <p:ext uri="{BB962C8B-B14F-4D97-AF65-F5344CB8AC3E}">
        <p14:creationId xmlns:p14="http://schemas.microsoft.com/office/powerpoint/2010/main" val="9247117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57150" y="114300"/>
            <a:ext cx="7745730" cy="952500"/>
          </a:xfrm>
        </p:spPr>
        <p:txBody>
          <a:bodyPr>
            <a:noAutofit/>
          </a:bodyPr>
          <a:lstStyle/>
          <a:p>
            <a:pPr algn="ctr"/>
            <a:r>
              <a:rPr lang="en-US" sz="4000" b="1" dirty="0">
                <a:latin typeface="+mn-lt"/>
              </a:rPr>
              <a:t>Access Database Password Decoder </a:t>
            </a:r>
          </a:p>
        </p:txBody>
      </p:sp>
      <p:pic>
        <p:nvPicPr>
          <p:cNvPr id="38916" name="Picture 4"/>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742950" y="1559560"/>
            <a:ext cx="5995988" cy="29670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562023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297180" y="114300"/>
            <a:ext cx="6858000" cy="952500"/>
          </a:xfrm>
        </p:spPr>
        <p:txBody>
          <a:bodyPr>
            <a:noAutofit/>
          </a:bodyPr>
          <a:lstStyle/>
          <a:p>
            <a:pPr algn="ctr"/>
            <a:r>
              <a:rPr lang="en-US" b="1" dirty="0">
                <a:latin typeface="+mn-lt"/>
              </a:rPr>
              <a:t>Base64 Password Decoder</a:t>
            </a:r>
          </a:p>
        </p:txBody>
      </p:sp>
      <p:pic>
        <p:nvPicPr>
          <p:cNvPr id="39940" name="Picture 4"/>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651510" y="1545590"/>
            <a:ext cx="5893590" cy="31292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946306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0" y="186690"/>
            <a:ext cx="6858000" cy="762000"/>
          </a:xfrm>
        </p:spPr>
        <p:txBody>
          <a:bodyPr>
            <a:noAutofit/>
          </a:bodyPr>
          <a:lstStyle/>
          <a:p>
            <a:r>
              <a:rPr lang="vi-VN" b="1" dirty="0" smtClean="0">
                <a:latin typeface="+mn-lt"/>
              </a:rPr>
              <a:t>Hassword</a:t>
            </a:r>
            <a:r>
              <a:rPr lang="en-US" b="1" dirty="0" smtClean="0">
                <a:latin typeface="+mn-lt"/>
              </a:rPr>
              <a:t>/Hash </a:t>
            </a:r>
            <a:r>
              <a:rPr lang="en-US" b="1" dirty="0">
                <a:latin typeface="+mn-lt"/>
              </a:rPr>
              <a:t>Calculator</a:t>
            </a:r>
          </a:p>
        </p:txBody>
      </p:sp>
      <p:pic>
        <p:nvPicPr>
          <p:cNvPr id="40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678" y="1200148"/>
            <a:ext cx="4945381" cy="4242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879978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b="1" dirty="0" smtClean="0">
                <a:latin typeface="+mn-lt"/>
                <a:ea typeface="+mn-ea"/>
                <a:cs typeface="Times New Roman" panose="02020603050405020304" pitchFamily="18" charset="0"/>
              </a:rPr>
              <a:t>Giới</a:t>
            </a:r>
            <a:r>
              <a:rPr lang="en-US" b="1" dirty="0" smtClean="0">
                <a:latin typeface="+mn-lt"/>
                <a:ea typeface="+mn-ea"/>
                <a:cs typeface="Times New Roman" panose="02020603050405020304" pitchFamily="18" charset="0"/>
              </a:rPr>
              <a:t> </a:t>
            </a:r>
            <a:r>
              <a:rPr lang="vi-VN" b="1" dirty="0" smtClean="0">
                <a:latin typeface="+mn-lt"/>
                <a:ea typeface="+mn-ea"/>
                <a:cs typeface="Times New Roman" panose="02020603050405020304" pitchFamily="18" charset="0"/>
              </a:rPr>
              <a:t>thiệu</a:t>
            </a:r>
            <a:endParaRPr lang="vi-VN" b="1" dirty="0">
              <a:latin typeface="+mn-lt"/>
              <a:ea typeface="+mn-ea"/>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dirty="0">
                <a:cs typeface="Times New Roman" panose="02020603050405020304" pitchFamily="18" charset="0"/>
              </a:rPr>
              <a:t>1. </a:t>
            </a:r>
            <a:r>
              <a:rPr lang="vi-VN" sz="2600" dirty="0" smtClean="0">
                <a:cs typeface="Times New Roman" panose="02020603050405020304" pitchFamily="18" charset="0"/>
              </a:rPr>
              <a:t>Trịnh Thái Anh</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dirty="0" smtClean="0">
                <a:cs typeface="Times New Roman" panose="02020603050405020304" pitchFamily="18" charset="0"/>
              </a:rPr>
              <a:t>2</a:t>
            </a:r>
            <a:r>
              <a:rPr lang="en-US" sz="2600" dirty="0">
                <a:cs typeface="Times New Roman" panose="02020603050405020304" pitchFamily="18" charset="0"/>
              </a:rPr>
              <a:t>. </a:t>
            </a:r>
            <a:r>
              <a:rPr lang="vi-VN" sz="2600" dirty="0" smtClean="0">
                <a:cs typeface="Times New Roman" panose="02020603050405020304" pitchFamily="18" charset="0"/>
              </a:rPr>
              <a:t>Lê Ngọc Châu</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dirty="0" smtClean="0">
                <a:cs typeface="Times New Roman" panose="02020603050405020304" pitchFamily="18" charset="0"/>
              </a:rPr>
              <a:t>3</a:t>
            </a:r>
            <a:r>
              <a:rPr lang="en-US" sz="2600" dirty="0">
                <a:cs typeface="Times New Roman" panose="02020603050405020304" pitchFamily="18" charset="0"/>
              </a:rPr>
              <a:t>. </a:t>
            </a:r>
            <a:r>
              <a:rPr lang="vi-VN" sz="2600" dirty="0" smtClean="0">
                <a:cs typeface="Times New Roman" panose="02020603050405020304" pitchFamily="18" charset="0"/>
              </a:rPr>
              <a:t>Khấu Thành Đạo</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dirty="0" smtClean="0">
                <a:cs typeface="Times New Roman" panose="02020603050405020304" pitchFamily="18" charset="0"/>
              </a:rPr>
              <a:t>4</a:t>
            </a:r>
            <a:r>
              <a:rPr lang="en-US" sz="2600" dirty="0">
                <a:cs typeface="Times New Roman" panose="02020603050405020304" pitchFamily="18" charset="0"/>
              </a:rPr>
              <a:t>. </a:t>
            </a:r>
            <a:r>
              <a:rPr lang="vi-VN" sz="2600" dirty="0" smtClean="0">
                <a:cs typeface="Times New Roman" panose="02020603050405020304" pitchFamily="18" charset="0"/>
              </a:rPr>
              <a:t>Huỳnh Trọng Khang</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dirty="0" smtClean="0">
                <a:cs typeface="Times New Roman" panose="02020603050405020304" pitchFamily="18" charset="0"/>
              </a:rPr>
              <a:t>5</a:t>
            </a:r>
            <a:r>
              <a:rPr lang="en-US" sz="2600" dirty="0">
                <a:cs typeface="Times New Roman" panose="02020603050405020304" pitchFamily="18" charset="0"/>
              </a:rPr>
              <a:t>. </a:t>
            </a:r>
            <a:r>
              <a:rPr lang="vi-VN" sz="2600" dirty="0" smtClean="0">
                <a:cs typeface="Times New Roman" panose="02020603050405020304" pitchFamily="18" charset="0"/>
              </a:rPr>
              <a:t>Tạ Ngọc Thiên Phú</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dirty="0" smtClean="0">
                <a:cs typeface="Times New Roman" panose="02020603050405020304" pitchFamily="18" charset="0"/>
              </a:rPr>
              <a:t>6</a:t>
            </a:r>
            <a:r>
              <a:rPr lang="en-US" sz="2600" dirty="0">
                <a:cs typeface="Times New Roman" panose="02020603050405020304" pitchFamily="18" charset="0"/>
              </a:rPr>
              <a:t>. </a:t>
            </a:r>
            <a:r>
              <a:rPr lang="vi-VN" sz="2600" dirty="0">
                <a:cs typeface="Times New Roman" panose="02020603050405020304" pitchFamily="18" charset="0"/>
              </a:rPr>
              <a:t>Nguy</a:t>
            </a:r>
            <a:r>
              <a:rPr lang="en-US" sz="2600" dirty="0">
                <a:cs typeface="Times New Roman" panose="02020603050405020304" pitchFamily="18" charset="0"/>
              </a:rPr>
              <a:t>ễ</a:t>
            </a:r>
            <a:r>
              <a:rPr lang="vi-VN" sz="2600" dirty="0">
                <a:cs typeface="Times New Roman" panose="02020603050405020304" pitchFamily="18" charset="0"/>
              </a:rPr>
              <a:t>n Ho</a:t>
            </a:r>
            <a:r>
              <a:rPr lang="en-US" sz="2600" dirty="0">
                <a:cs typeface="Times New Roman" panose="02020603050405020304" pitchFamily="18" charset="0"/>
              </a:rPr>
              <a:t>à</a:t>
            </a:r>
            <a:r>
              <a:rPr lang="vi-VN" sz="2600" dirty="0">
                <a:cs typeface="Times New Roman" panose="02020603050405020304" pitchFamily="18" charset="0"/>
              </a:rPr>
              <a:t>ng Fa Th</a:t>
            </a:r>
            <a:r>
              <a:rPr lang="en-US" sz="2600" dirty="0">
                <a:cs typeface="Times New Roman" panose="02020603050405020304" pitchFamily="18" charset="0"/>
              </a:rPr>
              <a:t>ứ</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endParaRPr lang="vi-VN" sz="2600" dirty="0">
              <a:cs typeface="Times New Roman" panose="02020603050405020304" pitchFamily="18" charset="0"/>
            </a:endParaRPr>
          </a:p>
        </p:txBody>
      </p:sp>
      <p:sp>
        <p:nvSpPr>
          <p:cNvPr id="5" name="Text Placeholder 4"/>
          <p:cNvSpPr>
            <a:spLocks noGrp="1"/>
          </p:cNvSpPr>
          <p:nvPr>
            <p:ph type="body" sz="quarter" idx="11"/>
          </p:nvPr>
        </p:nvSpPr>
        <p:spPr/>
        <p:txBody>
          <a:bodyPr/>
          <a:lstStyle/>
          <a:p>
            <a:endParaRPr lang="en-US" dirty="0"/>
          </a:p>
        </p:txBody>
      </p:sp>
      <p:sp>
        <p:nvSpPr>
          <p:cNvPr id="6" name="Text Placeholder 5"/>
          <p:cNvSpPr>
            <a:spLocks noGrp="1"/>
          </p:cNvSpPr>
          <p:nvPr>
            <p:ph type="body" sz="quarter" idx="15"/>
          </p:nvPr>
        </p:nvSpPr>
        <p:spPr/>
        <p:txBody>
          <a:bodyPr>
            <a:noAutofit/>
          </a:bodyPr>
          <a:lstStyle/>
          <a:p>
            <a:r>
              <a:rPr lang="vi-VN" sz="2800" b="1" dirty="0" smtClean="0">
                <a:latin typeface="+mn-lt"/>
              </a:rPr>
              <a:t>Thành viên Team 5</a:t>
            </a:r>
            <a:endParaRPr lang="vi-VN" sz="2800" b="1" dirty="0">
              <a:latin typeface="+mn-lt"/>
            </a:endParaRPr>
          </a:p>
        </p:txBody>
      </p:sp>
    </p:spTree>
    <p:extLst>
      <p:ext uri="{BB962C8B-B14F-4D97-AF65-F5344CB8AC3E}">
        <p14:creationId xmlns:p14="http://schemas.microsoft.com/office/powerpoint/2010/main" val="291469078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sz="quarter" idx="11"/>
          </p:nvPr>
        </p:nvSpPr>
        <p:spPr>
          <a:xfrm>
            <a:off x="182880" y="1350650"/>
            <a:ext cx="4888230" cy="1895470"/>
          </a:xfrm>
        </p:spPr>
        <p:txBody>
          <a:bodyPr/>
          <a:lstStyle/>
          <a:p>
            <a:pPr algn="l"/>
            <a:r>
              <a:rPr lang="en-US" sz="2400" dirty="0"/>
              <a:t>APR</a:t>
            </a:r>
          </a:p>
          <a:p>
            <a:pPr algn="l"/>
            <a:r>
              <a:rPr lang="en-US" sz="2400" dirty="0"/>
              <a:t>APR DNS</a:t>
            </a:r>
          </a:p>
          <a:p>
            <a:pPr algn="l"/>
            <a:r>
              <a:rPr lang="en-US" sz="2400" dirty="0"/>
              <a:t>Certificates Collector </a:t>
            </a:r>
          </a:p>
        </p:txBody>
      </p:sp>
      <p:sp>
        <p:nvSpPr>
          <p:cNvPr id="3" name="Text Placeholder 2"/>
          <p:cNvSpPr>
            <a:spLocks noGrp="1"/>
          </p:cNvSpPr>
          <p:nvPr>
            <p:ph type="body" sz="quarter" idx="12"/>
          </p:nvPr>
        </p:nvSpPr>
        <p:spPr>
          <a:xfrm>
            <a:off x="0" y="521206"/>
            <a:ext cx="4829803" cy="864096"/>
          </a:xfrm>
        </p:spPr>
        <p:txBody>
          <a:bodyPr/>
          <a:lstStyle/>
          <a:p>
            <a:r>
              <a:rPr lang="en-US" dirty="0" smtClean="0"/>
              <a:t>  Sniffer</a:t>
            </a:r>
            <a:endParaRPr lang="en-US" dirty="0"/>
          </a:p>
        </p:txBody>
      </p:sp>
    </p:spTree>
    <p:extLst>
      <p:ext uri="{BB962C8B-B14F-4D97-AF65-F5344CB8AC3E}">
        <p14:creationId xmlns:p14="http://schemas.microsoft.com/office/powerpoint/2010/main" val="15329989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APR</a:t>
            </a:r>
          </a:p>
        </p:txBody>
      </p:sp>
      <p:sp>
        <p:nvSpPr>
          <p:cNvPr id="43011" name="Rectangle 3"/>
          <p:cNvSpPr>
            <a:spLocks noGrp="1" noChangeArrowheads="1"/>
          </p:cNvSpPr>
          <p:nvPr>
            <p:ph type="body" idx="1"/>
          </p:nvPr>
        </p:nvSpPr>
        <p:spPr/>
        <p:txBody>
          <a:bodyPr/>
          <a:lstStyle/>
          <a:p>
            <a:pPr marL="0" indent="0">
              <a:buNone/>
            </a:pPr>
            <a:r>
              <a:rPr lang="vi-VN" dirty="0" smtClean="0"/>
              <a:t>Nó cho phép lắng nghe về các mạng chuyển mạch và sự tấn công lưu thông IP giữa các host. “APR poinsion routing” thực hiện: tấn công và định tuyến chính xác địa chỉ đích. </a:t>
            </a:r>
            <a:endParaRPr lang="vi-VN" dirty="0"/>
          </a:p>
        </p:txBody>
      </p:sp>
      <p:sp>
        <p:nvSpPr>
          <p:cNvPr id="2" name="Slide Number Placeholder 1"/>
          <p:cNvSpPr>
            <a:spLocks noGrp="1"/>
          </p:cNvSpPr>
          <p:nvPr>
            <p:ph type="sldNum" sz="quarter" idx="11"/>
          </p:nvPr>
        </p:nvSpPr>
        <p:spPr/>
        <p:txBody>
          <a:bodyPr/>
          <a:lstStyle/>
          <a:p>
            <a:fld id="{742E648A-3E1C-4EC6-BDD8-7805C55FEBD3}" type="slidenum">
              <a:rPr lang="en-US" smtClean="0"/>
              <a:pPr/>
              <a:t>21</a:t>
            </a:fld>
            <a:endParaRPr lang="en-US"/>
          </a:p>
        </p:txBody>
      </p:sp>
    </p:spTree>
    <p:extLst>
      <p:ext uri="{BB962C8B-B14F-4D97-AF65-F5344CB8AC3E}">
        <p14:creationId xmlns:p14="http://schemas.microsoft.com/office/powerpoint/2010/main" val="539924243"/>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endParaRPr lang="en-US"/>
          </a:p>
        </p:txBody>
      </p:sp>
      <p:sp>
        <p:nvSpPr>
          <p:cNvPr id="44035" name="Rectangle 3"/>
          <p:cNvSpPr>
            <a:spLocks noGrp="1" noChangeArrowheads="1"/>
          </p:cNvSpPr>
          <p:nvPr>
            <p:ph type="body" idx="1"/>
          </p:nvPr>
        </p:nvSpPr>
        <p:spPr/>
        <p:txBody>
          <a:bodyPr/>
          <a:lstStyle/>
          <a:p>
            <a:endParaRPr lang="en-US"/>
          </a:p>
        </p:txBody>
      </p:sp>
      <p:pic>
        <p:nvPicPr>
          <p:cNvPr id="440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170" y="444500"/>
            <a:ext cx="5994400" cy="5080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22</a:t>
            </a:fld>
            <a:endParaRPr lang="en-US"/>
          </a:p>
        </p:txBody>
      </p:sp>
    </p:spTree>
    <p:extLst>
      <p:ext uri="{BB962C8B-B14F-4D97-AF65-F5344CB8AC3E}">
        <p14:creationId xmlns:p14="http://schemas.microsoft.com/office/powerpoint/2010/main" val="2195312401"/>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endParaRPr lang="en-US"/>
          </a:p>
        </p:txBody>
      </p:sp>
      <p:sp>
        <p:nvSpPr>
          <p:cNvPr id="45059" name="Rectangle 3"/>
          <p:cNvSpPr>
            <a:spLocks noGrp="1" noChangeArrowheads="1"/>
          </p:cNvSpPr>
          <p:nvPr>
            <p:ph type="body" idx="1"/>
          </p:nvPr>
        </p:nvSpPr>
        <p:spPr/>
        <p:txBody>
          <a:bodyPr/>
          <a:lstStyle/>
          <a:p>
            <a:endParaRPr lang="en-US"/>
          </a:p>
        </p:txBody>
      </p:sp>
      <p:pic>
        <p:nvPicPr>
          <p:cNvPr id="45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 y="825500"/>
            <a:ext cx="6769365" cy="4398009"/>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23</a:t>
            </a:fld>
            <a:endParaRPr lang="en-US"/>
          </a:p>
        </p:txBody>
      </p:sp>
    </p:spTree>
    <p:extLst>
      <p:ext uri="{BB962C8B-B14F-4D97-AF65-F5344CB8AC3E}">
        <p14:creationId xmlns:p14="http://schemas.microsoft.com/office/powerpoint/2010/main" val="3054321142"/>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ARP-HTTPS </a:t>
            </a:r>
          </a:p>
        </p:txBody>
      </p:sp>
      <p:sp>
        <p:nvSpPr>
          <p:cNvPr id="46083" name="Rectangle 3"/>
          <p:cNvSpPr>
            <a:spLocks noGrp="1" noChangeArrowheads="1"/>
          </p:cNvSpPr>
          <p:nvPr>
            <p:ph type="body" idx="1"/>
          </p:nvPr>
        </p:nvSpPr>
        <p:spPr/>
        <p:txBody>
          <a:bodyPr/>
          <a:lstStyle/>
          <a:p>
            <a:pPr marL="0" indent="0">
              <a:buNone/>
            </a:pPr>
            <a:r>
              <a:rPr lang="vi-VN" dirty="0" smtClean="0"/>
              <a:t>Cho phép việc bắt gói và giải mã trong sự lưu thông của HTTPS giữa các host. Đây là công việc kết hợp với công cụ Certificate Collector </a:t>
            </a:r>
            <a:endParaRPr lang="vi-VN" dirty="0"/>
          </a:p>
        </p:txBody>
      </p:sp>
      <p:sp>
        <p:nvSpPr>
          <p:cNvPr id="2" name="Slide Number Placeholder 1"/>
          <p:cNvSpPr>
            <a:spLocks noGrp="1"/>
          </p:cNvSpPr>
          <p:nvPr>
            <p:ph type="sldNum" sz="quarter" idx="11"/>
          </p:nvPr>
        </p:nvSpPr>
        <p:spPr/>
        <p:txBody>
          <a:bodyPr/>
          <a:lstStyle/>
          <a:p>
            <a:fld id="{742E648A-3E1C-4EC6-BDD8-7805C55FEBD3}" type="slidenum">
              <a:rPr lang="en-US" smtClean="0"/>
              <a:pPr/>
              <a:t>24</a:t>
            </a:fld>
            <a:endParaRPr lang="en-US"/>
          </a:p>
        </p:txBody>
      </p:sp>
    </p:spTree>
    <p:extLst>
      <p:ext uri="{BB962C8B-B14F-4D97-AF65-F5344CB8AC3E}">
        <p14:creationId xmlns:p14="http://schemas.microsoft.com/office/powerpoint/2010/main" val="1412838539"/>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endParaRPr lang="en-US"/>
          </a:p>
        </p:txBody>
      </p:sp>
      <p:sp>
        <p:nvSpPr>
          <p:cNvPr id="47107" name="Rectangle 3"/>
          <p:cNvSpPr>
            <a:spLocks noGrp="1" noChangeArrowheads="1"/>
          </p:cNvSpPr>
          <p:nvPr>
            <p:ph type="body" idx="1"/>
          </p:nvPr>
        </p:nvSpPr>
        <p:spPr/>
        <p:txBody>
          <a:bodyPr/>
          <a:lstStyle/>
          <a:p>
            <a:endParaRPr lang="en-US"/>
          </a:p>
        </p:txBody>
      </p:sp>
      <p:pic>
        <p:nvPicPr>
          <p:cNvPr id="47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670" y="586740"/>
            <a:ext cx="3729237" cy="451104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25</a:t>
            </a:fld>
            <a:endParaRPr lang="en-US"/>
          </a:p>
        </p:txBody>
      </p:sp>
    </p:spTree>
    <p:extLst>
      <p:ext uri="{BB962C8B-B14F-4D97-AF65-F5344CB8AC3E}">
        <p14:creationId xmlns:p14="http://schemas.microsoft.com/office/powerpoint/2010/main" val="2728954972"/>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endParaRPr lang="en-US"/>
          </a:p>
        </p:txBody>
      </p:sp>
      <p:sp>
        <p:nvSpPr>
          <p:cNvPr id="48131" name="Rectangle 3"/>
          <p:cNvSpPr>
            <a:spLocks noGrp="1" noChangeArrowheads="1"/>
          </p:cNvSpPr>
          <p:nvPr>
            <p:ph type="body" idx="1"/>
          </p:nvPr>
        </p:nvSpPr>
        <p:spPr/>
        <p:txBody>
          <a:bodyPr/>
          <a:lstStyle/>
          <a:p>
            <a:endParaRPr lang="en-US"/>
          </a:p>
        </p:txBody>
      </p:sp>
      <p:pic>
        <p:nvPicPr>
          <p:cNvPr id="481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438" y="777240"/>
            <a:ext cx="5866698" cy="441785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26</a:t>
            </a:fld>
            <a:endParaRPr lang="en-US"/>
          </a:p>
        </p:txBody>
      </p:sp>
    </p:spTree>
    <p:extLst>
      <p:ext uri="{BB962C8B-B14F-4D97-AF65-F5344CB8AC3E}">
        <p14:creationId xmlns:p14="http://schemas.microsoft.com/office/powerpoint/2010/main" val="2465654331"/>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Giới thiệu về Abel</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109728" y="950977"/>
            <a:ext cx="7315200" cy="4105392"/>
          </a:xfrm>
        </p:spPr>
        <p:txBody>
          <a:bodyPr>
            <a:noAutofit/>
          </a:bodyPr>
          <a:lstStyle/>
          <a:p>
            <a:pPr marL="457200" lvl="1" indent="0">
              <a:buNone/>
            </a:pPr>
            <a:r>
              <a:rPr lang="vi-VN" sz="2400" dirty="0" smtClean="0">
                <a:cs typeface="Times New Roman" panose="02020603050405020304" pitchFamily="18" charset="0"/>
              </a:rPr>
              <a:t>Abel</a:t>
            </a:r>
            <a:r>
              <a:rPr lang="vi-VN" sz="2400" dirty="0">
                <a:cs typeface="Times New Roman" panose="02020603050405020304" pitchFamily="18" charset="0"/>
              </a:rPr>
              <a:t>: là phần thứ hai của phần mềm, được thiết kế như một dịch vụ dành cho Windows NT.</a:t>
            </a:r>
            <a:r>
              <a:rPr lang="en-US" sz="2400" dirty="0">
                <a:cs typeface="Times New Roman" panose="02020603050405020304" pitchFamily="18" charset="0"/>
              </a:rPr>
              <a:t> T</a:t>
            </a:r>
            <a:r>
              <a:rPr lang="vi-VN" sz="2400" dirty="0">
                <a:cs typeface="Times New Roman" panose="02020603050405020304" pitchFamily="18" charset="0"/>
              </a:rPr>
              <a:t>ất cả dữ liệu truyền qua đường dẫn này đều được mã hóa bằng thuật toán mã hóa đối xứng RC4 với khóa là “Cain&amp;Abel</a:t>
            </a:r>
            <a:r>
              <a:rPr lang="vi-VN" sz="2400" dirty="0" smtClean="0">
                <a:cs typeface="Times New Roman" panose="02020603050405020304" pitchFamily="18" charset="0"/>
              </a:rPr>
              <a:t>”</a:t>
            </a:r>
            <a:endParaRPr lang="en-US" sz="2400" dirty="0">
              <a:cs typeface="Times New Roman" panose="02020603050405020304" pitchFamily="18" charset="0"/>
            </a:endParaRPr>
          </a:p>
        </p:txBody>
      </p:sp>
    </p:spTree>
    <p:extLst>
      <p:ext uri="{BB962C8B-B14F-4D97-AF65-F5344CB8AC3E}">
        <p14:creationId xmlns:p14="http://schemas.microsoft.com/office/powerpoint/2010/main" val="195994800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685800" y="502920"/>
            <a:ext cx="5612130" cy="3909060"/>
          </a:xfrm>
        </p:spPr>
        <p:txBody>
          <a:bodyPr/>
          <a:lstStyle/>
          <a:p>
            <a:pPr algn="l">
              <a:lnSpc>
                <a:spcPct val="100000"/>
              </a:lnSpc>
            </a:pPr>
            <a:r>
              <a:rPr lang="vi-VN" sz="7200" b="1" dirty="0" smtClean="0">
                <a:latin typeface="+mn-lt"/>
              </a:rPr>
              <a:t>Một số tính năng của </a:t>
            </a:r>
            <a:r>
              <a:rPr lang="en-US" sz="7200" b="1" dirty="0" smtClean="0">
                <a:latin typeface="+mn-lt"/>
              </a:rPr>
              <a:t>Abel</a:t>
            </a:r>
            <a:endParaRPr lang="vi-VN" sz="7200" dirty="0">
              <a:latin typeface="+mn-lt"/>
            </a:endParaRPr>
          </a:p>
        </p:txBody>
      </p:sp>
    </p:spTree>
    <p:extLst>
      <p:ext uri="{BB962C8B-B14F-4D97-AF65-F5344CB8AC3E}">
        <p14:creationId xmlns:p14="http://schemas.microsoft.com/office/powerpoint/2010/main" val="2169219084"/>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469735"/>
            <a:ext cx="6604000" cy="293600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1710" y="181094"/>
            <a:ext cx="4756238" cy="769441"/>
          </a:xfrm>
          <a:prstGeom prst="rect">
            <a:avLst/>
          </a:prstGeom>
        </p:spPr>
        <p:txBody>
          <a:bodyPr wrap="none">
            <a:spAutoFit/>
          </a:bodyPr>
          <a:lstStyle/>
          <a:p>
            <a:r>
              <a:rPr lang="en-US" sz="4400" b="1" dirty="0"/>
              <a:t>Remote installation</a:t>
            </a:r>
          </a:p>
        </p:txBody>
      </p:sp>
    </p:spTree>
    <p:extLst>
      <p:ext uri="{BB962C8B-B14F-4D97-AF65-F5344CB8AC3E}">
        <p14:creationId xmlns:p14="http://schemas.microsoft.com/office/powerpoint/2010/main" val="428101933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e-ZA" b="1" dirty="0" smtClean="0">
                <a:latin typeface="+mn-lt"/>
                <a:ea typeface="+mn-ea"/>
                <a:cs typeface="Times New Roman" panose="02020603050405020304" pitchFamily="18" charset="0"/>
              </a:rPr>
              <a:t>Nội Dung</a:t>
            </a:r>
            <a:endParaRPr lang="ve-ZA" b="1" dirty="0">
              <a:latin typeface="+mn-lt"/>
              <a:ea typeface="+mn-ea"/>
              <a:cs typeface="Times New Roman" panose="02020603050405020304" pitchFamily="18" charset="0"/>
            </a:endParaRPr>
          </a:p>
        </p:txBody>
      </p:sp>
      <p:sp>
        <p:nvSpPr>
          <p:cNvPr id="9" name="Content Placeholder 8"/>
          <p:cNvSpPr>
            <a:spLocks noGrp="1"/>
          </p:cNvSpPr>
          <p:nvPr>
            <p:ph idx="1"/>
          </p:nvPr>
        </p:nvSpPr>
        <p:spPr>
          <a:xfrm>
            <a:off x="219456" y="999745"/>
            <a:ext cx="7705344" cy="4105392"/>
          </a:xfrm>
        </p:spPr>
        <p:txBody>
          <a:bodyPr>
            <a:normAutofit/>
          </a:bodyPr>
          <a:lstStyle/>
          <a:p>
            <a:pPr>
              <a:buFont typeface="Wingdings" panose="05000000000000000000" pitchFamily="2" charset="2"/>
              <a:buChar char="Ø"/>
            </a:pPr>
            <a:r>
              <a:rPr lang="vi-VN" sz="2400" dirty="0" smtClean="0">
                <a:cs typeface="Times New Roman" panose="02020603050405020304" pitchFamily="18" charset="0"/>
              </a:rPr>
              <a:t>Giới thiệu </a:t>
            </a:r>
            <a:r>
              <a:rPr lang="en-US" sz="2400" dirty="0" smtClean="0">
                <a:cs typeface="Times New Roman" panose="02020603050405020304" pitchFamily="18" charset="0"/>
              </a:rPr>
              <a:t>c</a:t>
            </a:r>
            <a:r>
              <a:rPr lang="vi-VN" sz="2400" dirty="0">
                <a:cs typeface="Times New Roman" panose="02020603050405020304" pitchFamily="18" charset="0"/>
              </a:rPr>
              <a:t>ơ bản về Cain and Abel</a:t>
            </a:r>
            <a:endParaRPr lang="en-US" sz="2400" dirty="0">
              <a:cs typeface="Times New Roman" panose="02020603050405020304" pitchFamily="18" charset="0"/>
            </a:endParaRPr>
          </a:p>
          <a:p>
            <a:pPr>
              <a:buFont typeface="Wingdings" panose="05000000000000000000" pitchFamily="2" charset="2"/>
              <a:buChar char="Ø"/>
            </a:pPr>
            <a:r>
              <a:rPr lang="vi-VN" sz="2400" dirty="0">
                <a:cs typeface="Times New Roman" panose="02020603050405020304" pitchFamily="18" charset="0"/>
              </a:rPr>
              <a:t>Cách phòng chống</a:t>
            </a:r>
            <a:r>
              <a:rPr lang="en-US" sz="2400" dirty="0">
                <a:cs typeface="Times New Roman" panose="02020603050405020304" pitchFamily="18" charset="0"/>
              </a:rPr>
              <a:t>.</a:t>
            </a:r>
          </a:p>
          <a:p>
            <a:pPr>
              <a:buFont typeface="Wingdings" panose="05000000000000000000" pitchFamily="2" charset="2"/>
              <a:buChar char="Ø"/>
            </a:pPr>
            <a:r>
              <a:rPr lang="vi-VN" sz="2400" dirty="0">
                <a:cs typeface="Times New Roman" panose="02020603050405020304" pitchFamily="18" charset="0"/>
              </a:rPr>
              <a:t>Demo</a:t>
            </a:r>
            <a:r>
              <a:rPr lang="en-US" sz="2400" dirty="0">
                <a:cs typeface="Times New Roman" panose="02020603050405020304" pitchFamily="18" charset="0"/>
              </a:rPr>
              <a:t>.</a:t>
            </a:r>
            <a:endParaRPr lang="en-GB" sz="2400" dirty="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0430" y="1748789"/>
            <a:ext cx="3899154" cy="3545323"/>
          </a:xfrm>
          <a:prstGeom prst="rect">
            <a:avLst/>
          </a:prstGeom>
        </p:spPr>
      </p:pic>
    </p:spTree>
    <p:extLst>
      <p:ext uri="{BB962C8B-B14F-4D97-AF65-F5344CB8AC3E}">
        <p14:creationId xmlns:p14="http://schemas.microsoft.com/office/powerpoint/2010/main" val="351935377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717" y="1195878"/>
            <a:ext cx="6985000" cy="4009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7150" y="184725"/>
            <a:ext cx="3992696" cy="769441"/>
          </a:xfrm>
          <a:prstGeom prst="rect">
            <a:avLst/>
          </a:prstGeom>
        </p:spPr>
        <p:txBody>
          <a:bodyPr wrap="none">
            <a:spAutoFit/>
          </a:bodyPr>
          <a:lstStyle/>
          <a:p>
            <a:r>
              <a:rPr lang="en-US" sz="4400" b="1" dirty="0"/>
              <a:t>Remote Console</a:t>
            </a:r>
          </a:p>
        </p:txBody>
      </p:sp>
    </p:spTree>
    <p:extLst>
      <p:ext uri="{BB962C8B-B14F-4D97-AF65-F5344CB8AC3E}">
        <p14:creationId xmlns:p14="http://schemas.microsoft.com/office/powerpoint/2010/main" val="37069754"/>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0" y="1206500"/>
            <a:ext cx="6731000" cy="3862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0" y="137219"/>
            <a:ext cx="6947608" cy="769441"/>
          </a:xfrm>
          <a:prstGeom prst="rect">
            <a:avLst/>
          </a:prstGeom>
        </p:spPr>
        <p:txBody>
          <a:bodyPr wrap="none">
            <a:spAutoFit/>
          </a:bodyPr>
          <a:lstStyle/>
          <a:p>
            <a:r>
              <a:rPr lang="en-US" sz="4400" b="1" dirty="0"/>
              <a:t>Remote LSA Secrets Dumper </a:t>
            </a:r>
          </a:p>
        </p:txBody>
      </p:sp>
    </p:spTree>
    <p:extLst>
      <p:ext uri="{BB962C8B-B14F-4D97-AF65-F5344CB8AC3E}">
        <p14:creationId xmlns:p14="http://schemas.microsoft.com/office/powerpoint/2010/main" val="3536420717"/>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Cách </a:t>
            </a:r>
            <a:r>
              <a:rPr lang="vi-VN" b="1" dirty="0">
                <a:latin typeface="+mn-lt"/>
                <a:cs typeface="Times New Roman" panose="02020603050405020304" pitchFamily="18" charset="0"/>
              </a:rPr>
              <a:t>phòng </a:t>
            </a:r>
            <a:r>
              <a:rPr lang="vi-VN" b="1" dirty="0" smtClean="0">
                <a:latin typeface="+mn-lt"/>
                <a:cs typeface="Times New Roman" panose="02020603050405020304" pitchFamily="18" charset="0"/>
              </a:rPr>
              <a:t>chống</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96257" y="1035841"/>
            <a:ext cx="7173224" cy="4105392"/>
          </a:xfrm>
        </p:spPr>
        <p:txBody>
          <a:bodyPr>
            <a:noAutofit/>
          </a:bodyPr>
          <a:lstStyle/>
          <a:p>
            <a:pPr marL="0" indent="0">
              <a:buNone/>
            </a:pPr>
            <a:r>
              <a:rPr lang="en-US" sz="2400" dirty="0">
                <a:cs typeface="Times New Roman" panose="02020603050405020304" pitchFamily="18" charset="0"/>
              </a:rPr>
              <a:t>N</a:t>
            </a:r>
            <a:r>
              <a:rPr lang="vi-VN" sz="2400" dirty="0" smtClean="0">
                <a:cs typeface="Times New Roman" panose="02020603050405020304" pitchFamily="18" charset="0"/>
              </a:rPr>
              <a:t>găn </a:t>
            </a:r>
            <a:r>
              <a:rPr lang="vi-VN" sz="2400" dirty="0">
                <a:cs typeface="Times New Roman" panose="02020603050405020304" pitchFamily="18" charset="0"/>
              </a:rPr>
              <a:t>chặn những kẻ muốn sniffer dữ </a:t>
            </a:r>
            <a:r>
              <a:rPr lang="vi-VN" sz="2400" dirty="0" smtClean="0">
                <a:cs typeface="Times New Roman" panose="02020603050405020304" pitchFamily="18" charset="0"/>
              </a:rPr>
              <a:t>liệu</a:t>
            </a:r>
            <a:r>
              <a:rPr lang="en-US" sz="2400" dirty="0" smtClean="0">
                <a:cs typeface="Times New Roman" panose="02020603050405020304" pitchFamily="18" charset="0"/>
              </a:rPr>
              <a:t>:</a:t>
            </a:r>
          </a:p>
          <a:p>
            <a:pPr lvl="1">
              <a:buFont typeface="Wingdings" panose="05000000000000000000" pitchFamily="2" charset="2"/>
              <a:buChar char="§"/>
            </a:pPr>
            <a:r>
              <a:rPr lang="en-US" sz="2400" dirty="0" smtClean="0">
                <a:cs typeface="Times New Roman" panose="02020603050405020304" pitchFamily="18" charset="0"/>
              </a:rPr>
              <a:t>S</a:t>
            </a:r>
            <a:r>
              <a:rPr lang="vi-VN" sz="2400" dirty="0" smtClean="0">
                <a:cs typeface="Times New Roman" panose="02020603050405020304" pitchFamily="18" charset="0"/>
              </a:rPr>
              <a:t>ử </a:t>
            </a:r>
            <a:r>
              <a:rPr lang="vi-VN" sz="2400" dirty="0">
                <a:cs typeface="Times New Roman" panose="02020603050405020304" pitchFamily="18" charset="0"/>
              </a:rPr>
              <a:t>dụng các giao thức mã hóa chuẩn cho dữ liệu trên đường truyền. Khi bạn mã hóa dữ liệu, những kẻ tấn công ác ý có thể sniffer được dữ liệu của bạn, nhưng chúng lại không thể đọc được </a:t>
            </a:r>
            <a:r>
              <a:rPr lang="vi-VN" sz="2400" dirty="0" smtClean="0">
                <a:cs typeface="Times New Roman" panose="02020603050405020304" pitchFamily="18" charset="0"/>
              </a:rPr>
              <a:t>n</a:t>
            </a:r>
            <a:r>
              <a:rPr lang="en-US" sz="2400" dirty="0" smtClean="0">
                <a:cs typeface="Times New Roman" panose="02020603050405020304" pitchFamily="18" charset="0"/>
              </a:rPr>
              <a:t>ó.</a:t>
            </a:r>
          </a:p>
          <a:p>
            <a:pPr lvl="2" indent="-342900">
              <a:buFont typeface="Arial" panose="020B0604020202020204" pitchFamily="34" charset="0"/>
              <a:buChar char="•"/>
            </a:pPr>
            <a:r>
              <a:rPr lang="vi-VN" sz="2400" dirty="0">
                <a:cs typeface="Times New Roman" panose="02020603050405020304" pitchFamily="18" charset="0"/>
              </a:rPr>
              <a:t>SSL (Secure Socket Layer</a:t>
            </a:r>
            <a:r>
              <a:rPr lang="vi-VN" sz="2400" dirty="0" smtClean="0">
                <a:cs typeface="Times New Roman" panose="02020603050405020304" pitchFamily="18" charset="0"/>
              </a:rPr>
              <a:t>)</a:t>
            </a:r>
            <a:r>
              <a:rPr lang="en-US" sz="2400" dirty="0" smtClean="0">
                <a:cs typeface="Times New Roman" panose="02020603050405020304" pitchFamily="18" charset="0"/>
              </a:rPr>
              <a:t>.</a:t>
            </a:r>
            <a:endParaRPr lang="en-US" sz="2400" dirty="0">
              <a:cs typeface="Times New Roman" panose="02020603050405020304" pitchFamily="18" charset="0"/>
            </a:endParaRPr>
          </a:p>
          <a:p>
            <a:pPr lvl="2" indent="-342900">
              <a:buFont typeface="Arial" panose="020B0604020202020204" pitchFamily="34" charset="0"/>
              <a:buChar char="•"/>
            </a:pPr>
            <a:r>
              <a:rPr lang="vi-VN" sz="2400" dirty="0">
                <a:cs typeface="Times New Roman" panose="02020603050405020304" pitchFamily="18" charset="0"/>
              </a:rPr>
              <a:t>PGP và </a:t>
            </a:r>
            <a:r>
              <a:rPr lang="vi-VN" sz="2400" dirty="0" smtClean="0">
                <a:cs typeface="Times New Roman" panose="02020603050405020304" pitchFamily="18" charset="0"/>
              </a:rPr>
              <a:t>S/MIME</a:t>
            </a:r>
            <a:r>
              <a:rPr lang="en-US" sz="2400" dirty="0" smtClean="0">
                <a:cs typeface="Times New Roman" panose="02020603050405020304" pitchFamily="18" charset="0"/>
              </a:rPr>
              <a:t>.</a:t>
            </a:r>
            <a:endParaRPr lang="en-US" sz="2400" dirty="0">
              <a:cs typeface="Times New Roman" panose="02020603050405020304" pitchFamily="18" charset="0"/>
            </a:endParaRPr>
          </a:p>
          <a:p>
            <a:pPr lvl="2" indent="-342900">
              <a:buFont typeface="Arial" panose="020B0604020202020204" pitchFamily="34" charset="0"/>
              <a:buChar char="•"/>
            </a:pPr>
            <a:r>
              <a:rPr lang="vi-VN" sz="2400" dirty="0" smtClean="0">
                <a:cs typeface="Times New Roman" panose="02020603050405020304" pitchFamily="18" charset="0"/>
              </a:rPr>
              <a:t>OpenSSH</a:t>
            </a:r>
            <a:r>
              <a:rPr lang="en-US" sz="2400" dirty="0" smtClean="0">
                <a:cs typeface="Times New Roman" panose="02020603050405020304" pitchFamily="18" charset="0"/>
              </a:rPr>
              <a:t>.</a:t>
            </a:r>
            <a:endParaRPr lang="en-US" sz="2400" dirty="0">
              <a:cs typeface="Times New Roman" panose="02020603050405020304" pitchFamily="18" charset="0"/>
            </a:endParaRPr>
          </a:p>
          <a:p>
            <a:pPr lvl="2" indent="-342900">
              <a:buFont typeface="Arial" panose="020B0604020202020204" pitchFamily="34" charset="0"/>
              <a:buChar char="•"/>
            </a:pPr>
            <a:r>
              <a:rPr lang="vi-VN" sz="2400" dirty="0">
                <a:cs typeface="Times New Roman" panose="02020603050405020304" pitchFamily="18" charset="0"/>
              </a:rPr>
              <a:t>VPNs (Virtual Private Networks</a:t>
            </a:r>
            <a:r>
              <a:rPr lang="vi-VN" sz="2400" dirty="0" smtClean="0">
                <a:cs typeface="Times New Roman" panose="02020603050405020304" pitchFamily="18" charset="0"/>
              </a:rPr>
              <a:t>)</a:t>
            </a:r>
            <a:r>
              <a:rPr lang="en-US" sz="2400" dirty="0" smtClean="0">
                <a:cs typeface="Times New Roman" panose="02020603050405020304" pitchFamily="18" charset="0"/>
              </a:rPr>
              <a:t>.</a:t>
            </a:r>
            <a:endParaRPr lang="en-US" sz="2400" dirty="0">
              <a:cs typeface="Times New Roman" panose="02020603050405020304" pitchFamily="18" charset="0"/>
            </a:endParaRPr>
          </a:p>
          <a:p>
            <a:pPr>
              <a:buFont typeface="Wingdings" panose="05000000000000000000" pitchFamily="2" charset="2"/>
              <a:buChar char="Ø"/>
            </a:pPr>
            <a:endParaRPr lang="en-GB" sz="2400" dirty="0">
              <a:cs typeface="Times New Roman" panose="02020603050405020304" pitchFamily="18" charset="0"/>
            </a:endParaRPr>
          </a:p>
          <a:p>
            <a:pPr marL="0" indent="0">
              <a:buNone/>
            </a:pPr>
            <a:endParaRPr lang="en-US" sz="2400" dirty="0" smtClean="0">
              <a:cs typeface="Times New Roman" panose="02020603050405020304" pitchFamily="18" charset="0"/>
            </a:endParaRPr>
          </a:p>
        </p:txBody>
      </p:sp>
    </p:spTree>
    <p:extLst>
      <p:ext uri="{BB962C8B-B14F-4D97-AF65-F5344CB8AC3E}">
        <p14:creationId xmlns:p14="http://schemas.microsoft.com/office/powerpoint/2010/main" val="2222501416"/>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Cách </a:t>
            </a:r>
            <a:r>
              <a:rPr lang="vi-VN" b="1" dirty="0">
                <a:latin typeface="+mn-lt"/>
                <a:cs typeface="Times New Roman" panose="02020603050405020304" pitchFamily="18" charset="0"/>
              </a:rPr>
              <a:t>phòng </a:t>
            </a:r>
            <a:r>
              <a:rPr lang="vi-VN" b="1" dirty="0" smtClean="0">
                <a:latin typeface="+mn-lt"/>
                <a:cs typeface="Times New Roman" panose="02020603050405020304" pitchFamily="18" charset="0"/>
              </a:rPr>
              <a:t>chống</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204541" y="1120065"/>
            <a:ext cx="7142748" cy="4105392"/>
          </a:xfrm>
        </p:spPr>
        <p:txBody>
          <a:bodyPr>
            <a:normAutofit/>
          </a:bodyPr>
          <a:lstStyle/>
          <a:p>
            <a:pPr>
              <a:buFont typeface="Wingdings" panose="05000000000000000000" pitchFamily="2" charset="2"/>
              <a:buChar char="Ø"/>
            </a:pPr>
            <a:r>
              <a:rPr lang="en-US" sz="2400" dirty="0">
                <a:cs typeface="Times New Roman" panose="02020603050405020304" pitchFamily="18" charset="0"/>
              </a:rPr>
              <a:t>N</a:t>
            </a:r>
            <a:r>
              <a:rPr lang="vi-VN" sz="2400" dirty="0" smtClean="0">
                <a:cs typeface="Times New Roman" panose="02020603050405020304" pitchFamily="18" charset="0"/>
              </a:rPr>
              <a:t>găn </a:t>
            </a:r>
            <a:r>
              <a:rPr lang="vi-VN" sz="2400" dirty="0">
                <a:cs typeface="Times New Roman" panose="02020603050405020304" pitchFamily="18" charset="0"/>
              </a:rPr>
              <a:t>chặn những kẻ muốn sniffer </a:t>
            </a:r>
            <a:r>
              <a:rPr lang="vi-VN" sz="2400" dirty="0" smtClean="0">
                <a:cs typeface="Times New Roman" panose="02020603050405020304" pitchFamily="18" charset="0"/>
              </a:rPr>
              <a:t>password</a:t>
            </a:r>
            <a:r>
              <a:rPr lang="en-US" sz="2400" dirty="0" smtClean="0">
                <a:cs typeface="Times New Roman" panose="02020603050405020304" pitchFamily="18" charset="0"/>
              </a:rPr>
              <a:t>:</a:t>
            </a:r>
            <a:endParaRPr lang="en-US" sz="2400" dirty="0">
              <a:cs typeface="Times New Roman" panose="02020603050405020304" pitchFamily="18" charset="0"/>
            </a:endParaRPr>
          </a:p>
          <a:p>
            <a:pPr lvl="1">
              <a:buFont typeface="Wingdings" panose="05000000000000000000" pitchFamily="2" charset="2"/>
              <a:buChar char="§"/>
            </a:pPr>
            <a:r>
              <a:rPr lang="en-US" sz="2400" dirty="0" smtClean="0">
                <a:cs typeface="Times New Roman" panose="02020603050405020304" pitchFamily="18" charset="0"/>
              </a:rPr>
              <a:t>S</a:t>
            </a:r>
            <a:r>
              <a:rPr lang="vi-VN" sz="2400" dirty="0" smtClean="0">
                <a:cs typeface="Times New Roman" panose="02020603050405020304" pitchFamily="18" charset="0"/>
              </a:rPr>
              <a:t>ử </a:t>
            </a:r>
            <a:r>
              <a:rPr lang="vi-VN" sz="2400" dirty="0">
                <a:cs typeface="Times New Roman" panose="02020603050405020304" pitchFamily="18" charset="0"/>
              </a:rPr>
              <a:t>dụng đồng thời </a:t>
            </a:r>
            <a:r>
              <a:rPr lang="vi-VN" sz="2400" dirty="0" smtClean="0">
                <a:cs typeface="Times New Roman" panose="02020603050405020304" pitchFamily="18" charset="0"/>
              </a:rPr>
              <a:t>các </a:t>
            </a:r>
            <a:r>
              <a:rPr lang="vi-VN" sz="2400" dirty="0">
                <a:cs typeface="Times New Roman" panose="02020603050405020304" pitchFamily="18" charset="0"/>
              </a:rPr>
              <a:t>giao thức, phương pháp để mã hóa password cũng như sử dụng một giải pháp chứng thực an </a:t>
            </a:r>
            <a:r>
              <a:rPr lang="vi-VN" sz="2400" dirty="0" smtClean="0">
                <a:cs typeface="Times New Roman" panose="02020603050405020304" pitchFamily="18" charset="0"/>
              </a:rPr>
              <a:t>toàn</a:t>
            </a:r>
            <a:r>
              <a:rPr lang="en-US" sz="2400" dirty="0" smtClean="0">
                <a:cs typeface="Times New Roman" panose="02020603050405020304" pitchFamily="18" charset="0"/>
              </a:rPr>
              <a:t>.</a:t>
            </a:r>
          </a:p>
          <a:p>
            <a:pPr lvl="2">
              <a:buFont typeface="Arial" panose="020B0604020202020204" pitchFamily="34" charset="0"/>
              <a:buChar char="•"/>
            </a:pPr>
            <a:r>
              <a:rPr lang="vi-VN" sz="2400" dirty="0" smtClean="0">
                <a:cs typeface="Times New Roman" panose="02020603050405020304" pitchFamily="18" charset="0"/>
              </a:rPr>
              <a:t>SMB/CIFS</a:t>
            </a:r>
            <a:r>
              <a:rPr lang="en-US" sz="2400" dirty="0" smtClean="0">
                <a:cs typeface="Times New Roman" panose="02020603050405020304" pitchFamily="18" charset="0"/>
              </a:rPr>
              <a:t>.</a:t>
            </a:r>
          </a:p>
          <a:p>
            <a:pPr lvl="2">
              <a:buFont typeface="Arial" panose="020B0604020202020204" pitchFamily="34" charset="0"/>
              <a:buChar char="•"/>
            </a:pPr>
            <a:r>
              <a:rPr lang="vi-VN" sz="2400" dirty="0" smtClean="0">
                <a:cs typeface="Times New Roman" panose="02020603050405020304" pitchFamily="18" charset="0"/>
              </a:rPr>
              <a:t>Keberos</a:t>
            </a:r>
            <a:r>
              <a:rPr lang="en-US" sz="2400" dirty="0" smtClean="0">
                <a:cs typeface="Times New Roman" panose="02020603050405020304" pitchFamily="18" charset="0"/>
              </a:rPr>
              <a:t>.</a:t>
            </a:r>
          </a:p>
          <a:p>
            <a:pPr lvl="2">
              <a:buFont typeface="Arial" panose="020B0604020202020204" pitchFamily="34" charset="0"/>
              <a:buChar char="•"/>
            </a:pPr>
            <a:r>
              <a:rPr lang="vi-VN" sz="2400" dirty="0" smtClean="0">
                <a:cs typeface="Times New Roman" panose="02020603050405020304" pitchFamily="18" charset="0"/>
              </a:rPr>
              <a:t>Stanford </a:t>
            </a:r>
            <a:r>
              <a:rPr lang="vi-VN" sz="2400" dirty="0">
                <a:cs typeface="Times New Roman" panose="02020603050405020304" pitchFamily="18" charset="0"/>
              </a:rPr>
              <a:t>SRP (Secure Remote Password</a:t>
            </a:r>
            <a:r>
              <a:rPr lang="vi-VN" sz="2400" dirty="0" smtClean="0">
                <a:cs typeface="Times New Roman" panose="02020603050405020304" pitchFamily="18" charset="0"/>
              </a:rPr>
              <a:t>)</a:t>
            </a:r>
            <a:r>
              <a:rPr lang="en-US" sz="2400" dirty="0" smtClean="0">
                <a:cs typeface="Times New Roman" panose="02020603050405020304" pitchFamily="18" charset="0"/>
              </a:rPr>
              <a:t>.</a:t>
            </a:r>
            <a:endParaRPr lang="en-GB" sz="2400" dirty="0">
              <a:cs typeface="Times New Roman" panose="02020603050405020304" pitchFamily="18" charset="0"/>
            </a:endParaRPr>
          </a:p>
          <a:p>
            <a:pPr marL="0" indent="0">
              <a:buNone/>
            </a:pPr>
            <a:endParaRPr lang="en-US" sz="2400" dirty="0" smtClean="0">
              <a:cs typeface="Times New Roman" panose="02020603050405020304" pitchFamily="18" charset="0"/>
            </a:endParaRPr>
          </a:p>
        </p:txBody>
      </p:sp>
    </p:spTree>
    <p:extLst>
      <p:ext uri="{BB962C8B-B14F-4D97-AF65-F5344CB8AC3E}">
        <p14:creationId xmlns:p14="http://schemas.microsoft.com/office/powerpoint/2010/main" val="3671810301"/>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Cách </a:t>
            </a:r>
            <a:r>
              <a:rPr lang="vi-VN" b="1" dirty="0">
                <a:latin typeface="+mn-lt"/>
                <a:cs typeface="Times New Roman" panose="02020603050405020304" pitchFamily="18" charset="0"/>
              </a:rPr>
              <a:t>phòng </a:t>
            </a:r>
            <a:r>
              <a:rPr lang="vi-VN" b="1" dirty="0" smtClean="0">
                <a:latin typeface="+mn-lt"/>
                <a:cs typeface="Times New Roman" panose="02020603050405020304" pitchFamily="18" charset="0"/>
              </a:rPr>
              <a:t>chống</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132346" y="999745"/>
            <a:ext cx="7487653" cy="4105392"/>
          </a:xfrm>
        </p:spPr>
        <p:txBody>
          <a:bodyPr>
            <a:normAutofit/>
          </a:bodyPr>
          <a:lstStyle/>
          <a:p>
            <a:pPr marL="0" indent="0">
              <a:buNone/>
            </a:pPr>
            <a:r>
              <a:rPr lang="en-US" sz="2400" dirty="0" smtClean="0">
                <a:cs typeface="Times New Roman" panose="02020603050405020304" pitchFamily="18" charset="0"/>
              </a:rPr>
              <a:t>N</a:t>
            </a:r>
            <a:r>
              <a:rPr lang="vi-VN" sz="2400" dirty="0" smtClean="0">
                <a:cs typeface="Times New Roman" panose="02020603050405020304" pitchFamily="18" charset="0"/>
              </a:rPr>
              <a:t>găn chặn hành động sniffer trên những thiết bị phần cứng </a:t>
            </a:r>
            <a:r>
              <a:rPr lang="en-US" sz="2400" dirty="0" smtClean="0">
                <a:cs typeface="Times New Roman" panose="02020603050405020304" pitchFamily="18" charset="0"/>
              </a:rPr>
              <a:t>:</a:t>
            </a:r>
          </a:p>
          <a:p>
            <a:pPr lvl="1">
              <a:buFont typeface="Wingdings" panose="05000000000000000000" pitchFamily="2" charset="2"/>
              <a:buChar char="§"/>
            </a:pPr>
            <a:r>
              <a:rPr lang="en-US" sz="2400" dirty="0" smtClean="0">
                <a:cs typeface="Times New Roman" panose="02020603050405020304" pitchFamily="18" charset="0"/>
              </a:rPr>
              <a:t>T</a:t>
            </a:r>
            <a:r>
              <a:rPr lang="vi-VN" sz="2400" dirty="0" smtClean="0">
                <a:cs typeface="Times New Roman" panose="02020603050405020304" pitchFamily="18" charset="0"/>
              </a:rPr>
              <a:t>hay thế Hub của bạn bằng những switch</a:t>
            </a:r>
            <a:endParaRPr lang="en-US" sz="2400" dirty="0" smtClean="0">
              <a:cs typeface="Times New Roman" panose="02020603050405020304" pitchFamily="18" charset="0"/>
            </a:endParaRPr>
          </a:p>
          <a:p>
            <a:pPr lvl="1">
              <a:buFont typeface="Wingdings" panose="05000000000000000000" pitchFamily="2" charset="2"/>
              <a:buChar char="§"/>
            </a:pPr>
            <a:r>
              <a:rPr lang="en-US" sz="2400" dirty="0" smtClean="0">
                <a:cs typeface="Times New Roman" panose="02020603050405020304" pitchFamily="18" charset="0"/>
              </a:rPr>
              <a:t>S</a:t>
            </a:r>
            <a:r>
              <a:rPr lang="vi-VN" sz="2400" dirty="0" smtClean="0">
                <a:cs typeface="Times New Roman" panose="02020603050405020304" pitchFamily="18" charset="0"/>
              </a:rPr>
              <a:t>ử dụng các công cụ IDS (Intrusion Detecte Service)</a:t>
            </a:r>
            <a:endParaRPr lang="en-US" sz="2400" dirty="0" smtClean="0">
              <a:cs typeface="Times New Roman" panose="02020603050405020304" pitchFamily="18" charset="0"/>
            </a:endParaRPr>
          </a:p>
          <a:p>
            <a:pPr marL="0" indent="0">
              <a:buNone/>
            </a:pPr>
            <a:endParaRPr lang="en-US" sz="2400" dirty="0" smtClean="0">
              <a:cs typeface="Times New Roman" panose="02020603050405020304" pitchFamily="18" charset="0"/>
            </a:endParaRPr>
          </a:p>
        </p:txBody>
      </p:sp>
    </p:spTree>
    <p:extLst>
      <p:ext uri="{BB962C8B-B14F-4D97-AF65-F5344CB8AC3E}">
        <p14:creationId xmlns:p14="http://schemas.microsoft.com/office/powerpoint/2010/main" val="3471134465"/>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Cách </a:t>
            </a:r>
            <a:r>
              <a:rPr lang="vi-VN" b="1" dirty="0">
                <a:latin typeface="+mn-lt"/>
                <a:cs typeface="Times New Roman" panose="02020603050405020304" pitchFamily="18" charset="0"/>
              </a:rPr>
              <a:t>phòng </a:t>
            </a:r>
            <a:r>
              <a:rPr lang="vi-VN" b="1" dirty="0" smtClean="0">
                <a:latin typeface="+mn-lt"/>
                <a:cs typeface="Times New Roman" panose="02020603050405020304" pitchFamily="18" charset="0"/>
              </a:rPr>
              <a:t>chống</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288758" y="1023809"/>
            <a:ext cx="7134727" cy="4105392"/>
          </a:xfrm>
        </p:spPr>
        <p:txBody>
          <a:bodyPr>
            <a:normAutofit/>
          </a:bodyPr>
          <a:lstStyle/>
          <a:p>
            <a:pPr>
              <a:buFont typeface="Wingdings" panose="05000000000000000000" pitchFamily="2" charset="2"/>
              <a:buChar char="Ø"/>
            </a:pPr>
            <a:r>
              <a:rPr lang="vi-VN" sz="2400" dirty="0" smtClean="0">
                <a:cs typeface="Times New Roman" panose="02020603050405020304" pitchFamily="18" charset="0"/>
              </a:rPr>
              <a:t>Cách</a:t>
            </a:r>
            <a:r>
              <a:rPr lang="en-US" sz="2400" dirty="0" smtClean="0">
                <a:cs typeface="Times New Roman" panose="02020603050405020304" pitchFamily="18" charset="0"/>
              </a:rPr>
              <a:t> </a:t>
            </a:r>
            <a:r>
              <a:rPr lang="vi-VN" sz="2400" dirty="0">
                <a:cs typeface="Times New Roman" panose="02020603050405020304" pitchFamily="18" charset="0"/>
              </a:rPr>
              <a:t>phát hiện được sniffer trên hệ thống mạng của </a:t>
            </a:r>
            <a:r>
              <a:rPr lang="vi-VN" sz="2400" dirty="0" smtClean="0">
                <a:cs typeface="Times New Roman" panose="02020603050405020304" pitchFamily="18" charset="0"/>
              </a:rPr>
              <a:t>mình</a:t>
            </a:r>
            <a:r>
              <a:rPr lang="en-US" sz="2400" dirty="0" smtClean="0">
                <a:cs typeface="Times New Roman" panose="02020603050405020304" pitchFamily="18" charset="0"/>
              </a:rPr>
              <a:t>:</a:t>
            </a:r>
            <a:endParaRPr lang="en-US" sz="2400" dirty="0">
              <a:cs typeface="Times New Roman" panose="02020603050405020304" pitchFamily="18" charset="0"/>
            </a:endParaRPr>
          </a:p>
          <a:p>
            <a:pPr marL="457200" lvl="1" indent="0">
              <a:buNone/>
            </a:pPr>
            <a:r>
              <a:rPr lang="vi-VN" sz="2400" dirty="0">
                <a:cs typeface="Times New Roman" panose="02020603050405020304" pitchFamily="18" charset="0"/>
              </a:rPr>
              <a:t>Khi đứng đơn lẻ trên 1 máy tính không có sự truyền thông tin thì sẽ không có dấu hiệu gì. Tuy nhiên nếu được cài đặt trên một máy tính không đơn lẻ và có sự truyền thông, bản thân sniffer sẽ phát sinh ra lưu lượng thông tin. Bạn có thể truy vấn ngược DNS để tìm thông tin liên quan đến những địa chỉ IP.</a:t>
            </a:r>
            <a:endParaRPr lang="en-US" sz="2400" dirty="0">
              <a:cs typeface="Times New Roman" panose="02020603050405020304" pitchFamily="18" charset="0"/>
            </a:endParaRPr>
          </a:p>
          <a:p>
            <a:pPr lvl="1">
              <a:buFont typeface="Wingdings" panose="05000000000000000000" pitchFamily="2" charset="2"/>
              <a:buChar char="Ø"/>
            </a:pPr>
            <a:endParaRPr lang="en-US" sz="2400" dirty="0">
              <a:cs typeface="Times New Roman" panose="02020603050405020304" pitchFamily="18" charset="0"/>
            </a:endParaRPr>
          </a:p>
        </p:txBody>
      </p:sp>
    </p:spTree>
    <p:extLst>
      <p:ext uri="{BB962C8B-B14F-4D97-AF65-F5344CB8AC3E}">
        <p14:creationId xmlns:p14="http://schemas.microsoft.com/office/powerpoint/2010/main" val="3670476449"/>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220" y="431036"/>
            <a:ext cx="6190850" cy="4060954"/>
          </a:xfrm>
        </p:spPr>
        <p:txBody>
          <a:bodyPr/>
          <a:lstStyle/>
          <a:p>
            <a:r>
              <a:rPr lang="en-GB" dirty="0" smtClean="0">
                <a:latin typeface="+mn-lt"/>
                <a:cs typeface="Times New Roman" panose="02020603050405020304" pitchFamily="18" charset="0"/>
              </a:rPr>
              <a:t>Thank you</a:t>
            </a:r>
            <a:br>
              <a:rPr lang="en-GB" dirty="0" smtClean="0">
                <a:latin typeface="+mn-lt"/>
                <a:cs typeface="Times New Roman" panose="02020603050405020304" pitchFamily="18" charset="0"/>
              </a:rPr>
            </a:br>
            <a:r>
              <a:rPr lang="en-GB" sz="6600" dirty="0" smtClean="0">
                <a:solidFill>
                  <a:srgbClr val="34312E"/>
                </a:solidFill>
                <a:latin typeface="+mn-lt"/>
                <a:cs typeface="Times New Roman" panose="02020603050405020304" pitchFamily="18" charset="0"/>
              </a:rPr>
              <a:t>that’s it</a:t>
            </a:r>
            <a:br>
              <a:rPr lang="en-GB" sz="6600" dirty="0" smtClean="0">
                <a:solidFill>
                  <a:srgbClr val="34312E"/>
                </a:solidFill>
                <a:latin typeface="+mn-lt"/>
                <a:cs typeface="Times New Roman" panose="02020603050405020304" pitchFamily="18" charset="0"/>
              </a:rPr>
            </a:br>
            <a:r>
              <a:rPr lang="en-GB" sz="6600" dirty="0" smtClean="0">
                <a:solidFill>
                  <a:srgbClr val="34312E"/>
                </a:solidFill>
                <a:latin typeface="+mn-lt"/>
                <a:cs typeface="Times New Roman" panose="02020603050405020304" pitchFamily="18" charset="0"/>
              </a:rPr>
              <a:t>for now for demo</a:t>
            </a:r>
            <a:endParaRPr lang="en-GB" sz="6600" dirty="0">
              <a:solidFill>
                <a:srgbClr val="34312E"/>
              </a:solidFill>
              <a:latin typeface="+mn-lt"/>
              <a:cs typeface="Times New Roman" panose="02020603050405020304" pitchFamily="18" charset="0"/>
            </a:endParaRPr>
          </a:p>
        </p:txBody>
      </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2466" r="42466"/>
          <a:stretch>
            <a:fillRect/>
          </a:stretch>
        </p:blipFill>
        <p:spPr/>
      </p:pic>
    </p:spTree>
    <p:extLst>
      <p:ext uri="{BB962C8B-B14F-4D97-AF65-F5344CB8AC3E}">
        <p14:creationId xmlns:p14="http://schemas.microsoft.com/office/powerpoint/2010/main" val="27149804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Giới thiệu về </a:t>
            </a:r>
            <a:r>
              <a:rPr lang="vi-VN" b="1" dirty="0">
                <a:latin typeface="+mn-lt"/>
                <a:cs typeface="Times New Roman" panose="02020603050405020304" pitchFamily="18" charset="0"/>
              </a:rPr>
              <a:t>Cain and Abel</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146304" y="999745"/>
            <a:ext cx="7339584" cy="4105392"/>
          </a:xfrm>
        </p:spPr>
        <p:txBody>
          <a:bodyPr>
            <a:noAutofit/>
          </a:bodyPr>
          <a:lstStyle/>
          <a:p>
            <a:pPr marL="457200" indent="-457200">
              <a:buFont typeface="+mj-lt"/>
              <a:buAutoNum type="arabicPeriod"/>
            </a:pPr>
            <a:r>
              <a:rPr lang="ve-ZA" sz="2400" dirty="0" smtClean="0">
                <a:cs typeface="Times New Roman" panose="02020603050405020304" pitchFamily="18" charset="0"/>
              </a:rPr>
              <a:t>Giới thiệu tổng quát về</a:t>
            </a:r>
            <a:r>
              <a:rPr lang="en-GB" sz="2400" dirty="0" smtClean="0">
                <a:cs typeface="Times New Roman" panose="02020603050405020304" pitchFamily="18" charset="0"/>
              </a:rPr>
              <a:t> </a:t>
            </a:r>
            <a:r>
              <a:rPr lang="vi-VN" sz="2400" dirty="0">
                <a:cs typeface="Times New Roman" panose="02020603050405020304" pitchFamily="18" charset="0"/>
              </a:rPr>
              <a:t>Cain </a:t>
            </a:r>
            <a:r>
              <a:rPr lang="en-US" sz="2400" dirty="0">
                <a:cs typeface="Times New Roman" panose="02020603050405020304" pitchFamily="18" charset="0"/>
              </a:rPr>
              <a:t>&amp;</a:t>
            </a:r>
            <a:r>
              <a:rPr lang="vi-VN" sz="2400" dirty="0">
                <a:cs typeface="Times New Roman" panose="02020603050405020304" pitchFamily="18" charset="0"/>
              </a:rPr>
              <a:t> Abel </a:t>
            </a:r>
            <a:r>
              <a:rPr lang="en-GB" sz="2400" dirty="0">
                <a:cs typeface="Times New Roman" panose="02020603050405020304" pitchFamily="18" charset="0"/>
              </a:rPr>
              <a:t>:</a:t>
            </a:r>
          </a:p>
          <a:p>
            <a:pPr marL="857250" lvl="1" indent="-457200">
              <a:buFont typeface="Wingdings" panose="05000000000000000000" pitchFamily="2" charset="2"/>
              <a:buChar char="Ø"/>
            </a:pPr>
            <a:r>
              <a:rPr lang="en-US" sz="2400" dirty="0">
                <a:cs typeface="Times New Roman" panose="02020603050405020304" pitchFamily="18" charset="0"/>
              </a:rPr>
              <a:t>T</a:t>
            </a:r>
            <a:r>
              <a:rPr lang="vi-VN" sz="2400" dirty="0">
                <a:cs typeface="Times New Roman" panose="02020603050405020304" pitchFamily="18" charset="0"/>
              </a:rPr>
              <a:t>ác gi</a:t>
            </a:r>
            <a:r>
              <a:rPr lang="en-US" sz="2400" dirty="0">
                <a:cs typeface="Times New Roman" panose="02020603050405020304" pitchFamily="18" charset="0"/>
              </a:rPr>
              <a:t>ả</a:t>
            </a:r>
            <a:r>
              <a:rPr lang="vi-VN" sz="2400" dirty="0">
                <a:cs typeface="Times New Roman" panose="02020603050405020304" pitchFamily="18" charset="0"/>
              </a:rPr>
              <a:t> của công cụ phá mã này </a:t>
            </a:r>
            <a:r>
              <a:rPr lang="en-US" sz="2400" dirty="0" smtClean="0">
                <a:cs typeface="Times New Roman" panose="02020603050405020304" pitchFamily="18" charset="0"/>
              </a:rPr>
              <a:t>l</a:t>
            </a:r>
            <a:r>
              <a:rPr lang="vi-VN" sz="2400" dirty="0" smtClean="0">
                <a:cs typeface="Times New Roman" panose="02020603050405020304" pitchFamily="18" charset="0"/>
              </a:rPr>
              <a:t>à</a:t>
            </a:r>
            <a:r>
              <a:rPr lang="vi-VN" sz="2400" dirty="0">
                <a:cs typeface="Times New Roman" panose="02020603050405020304" pitchFamily="18" charset="0"/>
              </a:rPr>
              <a:t>  Massimiliano Montoro</a:t>
            </a:r>
            <a:r>
              <a:rPr lang="en-US" sz="2400" dirty="0">
                <a:cs typeface="Times New Roman" panose="02020603050405020304" pitchFamily="18" charset="0"/>
              </a:rPr>
              <a:t>.</a:t>
            </a:r>
            <a:endParaRPr lang="en-GB" sz="2400" dirty="0">
              <a:cs typeface="Times New Roman" panose="02020603050405020304" pitchFamily="18" charset="0"/>
            </a:endParaRPr>
          </a:p>
          <a:p>
            <a:pPr marL="857250" lvl="1" indent="-457200">
              <a:buFont typeface="Wingdings" panose="05000000000000000000" pitchFamily="2" charset="2"/>
              <a:buChar char="Ø"/>
            </a:pPr>
            <a:r>
              <a:rPr lang="en-US" sz="2400" dirty="0">
                <a:cs typeface="Times New Roman" panose="02020603050405020304" pitchFamily="18" charset="0"/>
              </a:rPr>
              <a:t>L</a:t>
            </a:r>
            <a:r>
              <a:rPr lang="vi-VN" sz="2400" dirty="0">
                <a:cs typeface="Times New Roman" panose="02020603050405020304" pitchFamily="18" charset="0"/>
              </a:rPr>
              <a:t>à chương trình tìm mật khẩu chạy trên hệ điều hành </a:t>
            </a:r>
            <a:r>
              <a:rPr lang="en-US" sz="2400" dirty="0">
                <a:cs typeface="Times New Roman" panose="02020603050405020304" pitchFamily="18" charset="0"/>
              </a:rPr>
              <a:t>M</a:t>
            </a:r>
            <a:r>
              <a:rPr lang="vi-VN" sz="2400" dirty="0">
                <a:cs typeface="Times New Roman" panose="02020603050405020304" pitchFamily="18" charset="0"/>
              </a:rPr>
              <a:t>icrosoft</a:t>
            </a:r>
            <a:r>
              <a:rPr lang="en-US" sz="2400" dirty="0">
                <a:cs typeface="Times New Roman" panose="02020603050405020304" pitchFamily="18" charset="0"/>
              </a:rPr>
              <a:t>.</a:t>
            </a:r>
          </a:p>
          <a:p>
            <a:pPr marL="857250" lvl="1" indent="-457200">
              <a:buFont typeface="Wingdings" panose="05000000000000000000" pitchFamily="2" charset="2"/>
              <a:buChar char="Ø"/>
            </a:pPr>
            <a:r>
              <a:rPr lang="vi-VN" sz="2400" dirty="0" smtClean="0">
                <a:cs typeface="Times New Roman" panose="02020603050405020304" pitchFamily="18" charset="0"/>
              </a:rPr>
              <a:t>Tìm ra nhiều loại mật khẩu bằng cách dò tìm trên mạng</a:t>
            </a:r>
            <a:r>
              <a:rPr lang="en-US" sz="2400" dirty="0" smtClean="0">
                <a:cs typeface="Times New Roman" panose="02020603050405020304" pitchFamily="18" charset="0"/>
              </a:rPr>
              <a:t>.</a:t>
            </a:r>
            <a:endParaRPr lang="en-US" sz="2400" dirty="0">
              <a:cs typeface="Times New Roman" panose="02020603050405020304" pitchFamily="18" charset="0"/>
            </a:endParaRPr>
          </a:p>
          <a:p>
            <a:pPr marL="857250" lvl="1" indent="-457200">
              <a:buFont typeface="Wingdings" panose="05000000000000000000" pitchFamily="2" charset="2"/>
              <a:buChar char="Ø"/>
            </a:pPr>
            <a:r>
              <a:rPr lang="en-US" sz="2400" dirty="0">
                <a:cs typeface="Times New Roman" panose="02020603050405020304" pitchFamily="18" charset="0"/>
              </a:rPr>
              <a:t>P</a:t>
            </a:r>
            <a:r>
              <a:rPr lang="vi-VN" sz="2400" dirty="0">
                <a:cs typeface="Times New Roman" panose="02020603050405020304" pitchFamily="18" charset="0"/>
              </a:rPr>
              <a:t>há các mật khẩu đã mã hóa bằng các phương pháp Dictionary, Brute-Force and Cryptanalysis</a:t>
            </a:r>
            <a:r>
              <a:rPr lang="en-US" sz="2400" dirty="0" smtClean="0">
                <a:cs typeface="Times New Roman" panose="02020603050405020304" pitchFamily="18" charset="0"/>
              </a:rPr>
              <a:t>.</a:t>
            </a:r>
            <a:endParaRPr lang="en-US" sz="2400" dirty="0">
              <a:cs typeface="Times New Roman" panose="02020603050405020304" pitchFamily="18" charset="0"/>
            </a:endParaRPr>
          </a:p>
        </p:txBody>
      </p:sp>
    </p:spTree>
    <p:extLst>
      <p:ext uri="{BB962C8B-B14F-4D97-AF65-F5344CB8AC3E}">
        <p14:creationId xmlns:p14="http://schemas.microsoft.com/office/powerpoint/2010/main" val="23784263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Giới thiệu về </a:t>
            </a:r>
            <a:r>
              <a:rPr lang="vi-VN" b="1" dirty="0">
                <a:latin typeface="+mn-lt"/>
                <a:cs typeface="Times New Roman" panose="02020603050405020304" pitchFamily="18" charset="0"/>
              </a:rPr>
              <a:t>Cain and Abel</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140208" y="1133857"/>
            <a:ext cx="7354824" cy="4105392"/>
          </a:xfrm>
        </p:spPr>
        <p:txBody>
          <a:bodyPr>
            <a:noAutofit/>
          </a:bodyPr>
          <a:lstStyle/>
          <a:p>
            <a:pPr marL="857250" lvl="1" indent="-457200">
              <a:buFont typeface="Wingdings" panose="05000000000000000000" pitchFamily="2" charset="2"/>
              <a:buChar char="Ø"/>
            </a:pPr>
            <a:r>
              <a:rPr lang="en-US" sz="2400" dirty="0">
                <a:cs typeface="Times New Roman" panose="02020603050405020304" pitchFamily="18" charset="0"/>
              </a:rPr>
              <a:t>G</a:t>
            </a:r>
            <a:r>
              <a:rPr lang="vi-VN" sz="2400" dirty="0">
                <a:cs typeface="Times New Roman" panose="02020603050405020304" pitchFamily="18" charset="0"/>
              </a:rPr>
              <a:t>hi âm các cuộc đàm thoại qua đường VoIP</a:t>
            </a:r>
            <a:r>
              <a:rPr lang="en-US" sz="2400" dirty="0" smtClean="0">
                <a:cs typeface="Times New Roman" panose="02020603050405020304" pitchFamily="18" charset="0"/>
              </a:rPr>
              <a:t>.</a:t>
            </a:r>
          </a:p>
          <a:p>
            <a:pPr marL="857250" lvl="1" indent="-457200">
              <a:buFont typeface="Wingdings" panose="05000000000000000000" pitchFamily="2" charset="2"/>
              <a:buChar char="Ø"/>
            </a:pPr>
            <a:r>
              <a:rPr lang="en-US" sz="2400" dirty="0" smtClean="0">
                <a:cs typeface="Times New Roman" panose="02020603050405020304" pitchFamily="18" charset="0"/>
              </a:rPr>
              <a:t>T</a:t>
            </a:r>
            <a:r>
              <a:rPr lang="vi-VN" sz="2400" dirty="0">
                <a:cs typeface="Times New Roman" panose="02020603050405020304" pitchFamily="18" charset="0"/>
              </a:rPr>
              <a:t>ìm ra file nơi chứa mật khẩu, phát hiện mật khẩu có trong bộ đệm</a:t>
            </a:r>
            <a:r>
              <a:rPr lang="en-US" sz="2400" dirty="0">
                <a:cs typeface="Times New Roman" panose="02020603050405020304" pitchFamily="18" charset="0"/>
              </a:rPr>
              <a:t>.</a:t>
            </a:r>
          </a:p>
          <a:p>
            <a:pPr marL="857250" lvl="1" indent="-457200">
              <a:buFont typeface="Wingdings" panose="05000000000000000000" pitchFamily="2" charset="2"/>
              <a:buChar char="Ø"/>
            </a:pPr>
            <a:r>
              <a:rPr lang="en-US" sz="2400" dirty="0">
                <a:cs typeface="Times New Roman" panose="02020603050405020304" pitchFamily="18" charset="0"/>
              </a:rPr>
              <a:t>Đ</a:t>
            </a:r>
            <a:r>
              <a:rPr lang="vi-VN" sz="2400" dirty="0">
                <a:cs typeface="Times New Roman" panose="02020603050405020304" pitchFamily="18" charset="0"/>
              </a:rPr>
              <a:t>ược phát triển với hy vọng là công cụ đắc lực cho các quản trị mạng, các nhân viên điều tra có thể truy cập dễ dàng vào các hệ thống máy tính bị mã khóa do hacker tấn công</a:t>
            </a:r>
            <a:r>
              <a:rPr lang="en-US" sz="2400" dirty="0">
                <a:cs typeface="Times New Roman" panose="02020603050405020304" pitchFamily="18" charset="0"/>
              </a:rPr>
              <a:t>.</a:t>
            </a:r>
          </a:p>
        </p:txBody>
      </p:sp>
    </p:spTree>
    <p:extLst>
      <p:ext uri="{BB962C8B-B14F-4D97-AF65-F5344CB8AC3E}">
        <p14:creationId xmlns:p14="http://schemas.microsoft.com/office/powerpoint/2010/main" val="411735666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vi-VN" b="1" dirty="0" smtClean="0">
                <a:latin typeface="+mn-lt"/>
                <a:cs typeface="Times New Roman" pitchFamily="18" charset="0"/>
              </a:rPr>
              <a:t>Giới thiệu về Cain</a:t>
            </a:r>
            <a:endParaRPr lang="vi-VN" b="1" dirty="0">
              <a:latin typeface="+mn-lt"/>
              <a:cs typeface="Times New Roman" panose="02020603050405020304" pitchFamily="18" charset="0"/>
            </a:endParaRPr>
          </a:p>
        </p:txBody>
      </p:sp>
      <p:sp>
        <p:nvSpPr>
          <p:cNvPr id="9" name="Content Placeholder 8"/>
          <p:cNvSpPr>
            <a:spLocks noGrp="1"/>
          </p:cNvSpPr>
          <p:nvPr>
            <p:ph idx="1"/>
          </p:nvPr>
        </p:nvSpPr>
        <p:spPr>
          <a:xfrm>
            <a:off x="0" y="999745"/>
            <a:ext cx="7473696" cy="4105392"/>
          </a:xfrm>
        </p:spPr>
        <p:txBody>
          <a:bodyPr>
            <a:noAutofit/>
          </a:bodyPr>
          <a:lstStyle/>
          <a:p>
            <a:pPr marL="457200" lvl="1" indent="0">
              <a:buNone/>
            </a:pPr>
            <a:r>
              <a:rPr lang="en-US" sz="2400" dirty="0" smtClean="0">
                <a:cs typeface="Times New Roman" panose="02020603050405020304" pitchFamily="18" charset="0"/>
              </a:rPr>
              <a:t>L</a:t>
            </a:r>
            <a:r>
              <a:rPr lang="vi-VN" sz="2400" dirty="0">
                <a:cs typeface="Times New Roman" panose="02020603050405020304" pitchFamily="18" charset="0"/>
              </a:rPr>
              <a:t>à phần đầu tiên của phần mềm, với một giao diện người dùng đơn giản, mục đích là tập trung vào một số kỹ thuật xâm nhập và những công cụ giúp phục hồi mật khẩu </a:t>
            </a:r>
            <a:r>
              <a:rPr lang="en-US" sz="2400" dirty="0">
                <a:cs typeface="Times New Roman" panose="02020603050405020304" pitchFamily="18" charset="0"/>
              </a:rPr>
              <a:t>n</a:t>
            </a:r>
            <a:r>
              <a:rPr lang="vi-VN" sz="2400" dirty="0">
                <a:cs typeface="Times New Roman" panose="02020603050405020304" pitchFamily="18" charset="0"/>
              </a:rPr>
              <a:t>hiều nguồn khác nhau</a:t>
            </a:r>
            <a:r>
              <a:rPr lang="en-US" sz="2400" dirty="0">
                <a:cs typeface="Times New Roman" panose="02020603050405020304" pitchFamily="18" charset="0"/>
              </a:rPr>
              <a:t>.</a:t>
            </a:r>
          </a:p>
          <a:p>
            <a:pPr marL="457200" indent="-457200">
              <a:buFont typeface="+mj-lt"/>
              <a:buAutoNum type="arabicPeriod" startAt="2"/>
            </a:pPr>
            <a:endParaRPr lang="en-GB" sz="2400" dirty="0">
              <a:cs typeface="Times New Roman" panose="02020603050405020304" pitchFamily="18" charset="0"/>
            </a:endParaRPr>
          </a:p>
        </p:txBody>
      </p:sp>
    </p:spTree>
    <p:extLst>
      <p:ext uri="{BB962C8B-B14F-4D97-AF65-F5344CB8AC3E}">
        <p14:creationId xmlns:p14="http://schemas.microsoft.com/office/powerpoint/2010/main" val="54162574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685800" y="502920"/>
            <a:ext cx="5612130" cy="3909060"/>
          </a:xfrm>
        </p:spPr>
        <p:txBody>
          <a:bodyPr/>
          <a:lstStyle/>
          <a:p>
            <a:pPr algn="l">
              <a:lnSpc>
                <a:spcPct val="100000"/>
              </a:lnSpc>
            </a:pPr>
            <a:r>
              <a:rPr lang="vi-VN" sz="7200" b="1" dirty="0" smtClean="0">
                <a:latin typeface="+mn-lt"/>
              </a:rPr>
              <a:t>Một số tính năng của </a:t>
            </a:r>
            <a:r>
              <a:rPr lang="en-US" sz="7200" b="1" dirty="0" smtClean="0">
                <a:latin typeface="+mn-lt"/>
              </a:rPr>
              <a:t>Cain</a:t>
            </a:r>
            <a:endParaRPr lang="vi-VN" sz="7200" dirty="0">
              <a:latin typeface="+mn-lt"/>
            </a:endParaRPr>
          </a:p>
        </p:txBody>
      </p:sp>
    </p:spTree>
    <p:extLst>
      <p:ext uri="{BB962C8B-B14F-4D97-AF65-F5344CB8AC3E}">
        <p14:creationId xmlns:p14="http://schemas.microsoft.com/office/powerpoint/2010/main" val="314913838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4294967295"/>
          </p:nvPr>
        </p:nvSpPr>
        <p:spPr>
          <a:xfrm>
            <a:off x="0" y="149225"/>
            <a:ext cx="4829175" cy="588963"/>
          </a:xfrm>
        </p:spPr>
        <p:txBody>
          <a:bodyPr>
            <a:noAutofit/>
          </a:bodyPr>
          <a:lstStyle/>
          <a:p>
            <a:pPr marL="0" indent="0">
              <a:buNone/>
            </a:pPr>
            <a:r>
              <a:rPr lang="en-US" sz="4400" b="1" dirty="0" smtClean="0">
                <a:latin typeface="+mn-lt"/>
              </a:rPr>
              <a:t>Mac </a:t>
            </a:r>
            <a:r>
              <a:rPr lang="en-US" sz="4400" b="1" dirty="0">
                <a:latin typeface="+mn-lt"/>
              </a:rPr>
              <a:t>Scanner</a:t>
            </a:r>
            <a:endParaRPr lang="en-US" sz="4400" dirty="0">
              <a:latin typeface="+mn-lt"/>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15" y="840777"/>
            <a:ext cx="6240780" cy="4680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08838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17" y="1006299"/>
            <a:ext cx="6016043" cy="4278220"/>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p:cNvSpPr txBox="1">
            <a:spLocks/>
          </p:cNvSpPr>
          <p:nvPr/>
        </p:nvSpPr>
        <p:spPr>
          <a:xfrm>
            <a:off x="4594860" y="-136207"/>
            <a:ext cx="6858000" cy="9525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23" name="Text Placeholder 9"/>
          <p:cNvSpPr>
            <a:spLocks noGrp="1"/>
          </p:cNvSpPr>
          <p:nvPr>
            <p:ph type="body" sz="quarter" idx="4294967295"/>
          </p:nvPr>
        </p:nvSpPr>
        <p:spPr>
          <a:xfrm>
            <a:off x="0" y="149225"/>
            <a:ext cx="4829175" cy="588963"/>
          </a:xfrm>
        </p:spPr>
        <p:txBody>
          <a:bodyPr>
            <a:noAutofit/>
          </a:bodyPr>
          <a:lstStyle/>
          <a:p>
            <a:pPr marL="0" indent="0">
              <a:buNone/>
            </a:pPr>
            <a:r>
              <a:rPr lang="en-US" sz="4400" b="1" dirty="0">
                <a:latin typeface="+mn-lt"/>
              </a:rPr>
              <a:t>Remote Registry</a:t>
            </a:r>
            <a:endParaRPr lang="en-US" sz="4400" dirty="0">
              <a:latin typeface="+mn-lt"/>
            </a:endParaRPr>
          </a:p>
        </p:txBody>
      </p:sp>
    </p:spTree>
    <p:extLst>
      <p:ext uri="{BB962C8B-B14F-4D97-AF65-F5344CB8AC3E}">
        <p14:creationId xmlns:p14="http://schemas.microsoft.com/office/powerpoint/2010/main" val="1031213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RetroGrade Green">
      <a:dk1>
        <a:srgbClr val="34312E"/>
      </a:dk1>
      <a:lt1>
        <a:srgbClr val="94C255"/>
      </a:lt1>
      <a:dk2>
        <a:srgbClr val="252525"/>
      </a:dk2>
      <a:lt2>
        <a:srgbClr val="EEECE1"/>
      </a:lt2>
      <a:accent1>
        <a:srgbClr val="B8CCE4"/>
      </a:accent1>
      <a:accent2>
        <a:srgbClr val="D99694"/>
      </a:accent2>
      <a:accent3>
        <a:srgbClr val="C3D69B"/>
      </a:accent3>
      <a:accent4>
        <a:srgbClr val="B2A1C7"/>
      </a:accent4>
      <a:accent5>
        <a:srgbClr val="31859B"/>
      </a:accent5>
      <a:accent6>
        <a:srgbClr val="A5A5A5"/>
      </a:accent6>
      <a:hlink>
        <a:srgbClr val="FFC000"/>
      </a:hlink>
      <a:folHlink>
        <a:srgbClr val="C00000"/>
      </a:folHlink>
    </a:clrScheme>
    <a:fontScheme name="RetroGrade">
      <a:majorFont>
        <a:latin typeface="Bebas Neue"/>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780</TotalTime>
  <Words>1036</Words>
  <Application>Microsoft Office PowerPoint</Application>
  <PresentationFormat>Custom</PresentationFormat>
  <Paragraphs>106</Paragraphs>
  <Slides>36</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Bebas Neue</vt:lpstr>
      <vt:lpstr>Arial</vt:lpstr>
      <vt:lpstr>Calibri</vt:lpstr>
      <vt:lpstr>Courier New</vt:lpstr>
      <vt:lpstr>Georgia</vt:lpstr>
      <vt:lpstr>Times New Roman</vt:lpstr>
      <vt:lpstr>Wingdings</vt:lpstr>
      <vt:lpstr>Office Theme</vt:lpstr>
      <vt:lpstr>Chuyên Đề  Bảo Mật</vt:lpstr>
      <vt:lpstr>Giới thiệu</vt:lpstr>
      <vt:lpstr>Nội Dung</vt:lpstr>
      <vt:lpstr>Giới thiệu về Cain and Abel</vt:lpstr>
      <vt:lpstr>Giới thiệu về Cain and Abel</vt:lpstr>
      <vt:lpstr>Giới thiệu về Cain</vt:lpstr>
      <vt:lpstr>PowerPoint Presentation</vt:lpstr>
      <vt:lpstr>PowerPoint Presentation</vt:lpstr>
      <vt:lpstr>PowerPoint Presentation</vt:lpstr>
      <vt:lpstr>PowerPoint Presentation</vt:lpstr>
      <vt:lpstr>PowerPoint Presentation</vt:lpstr>
      <vt:lpstr>PowerPoint Presentation</vt:lpstr>
      <vt:lpstr>Brute-Force Password Cracker</vt:lpstr>
      <vt:lpstr>PowerPoint Presentation</vt:lpstr>
      <vt:lpstr>Dictionary Password Cracker</vt:lpstr>
      <vt:lpstr>Password Decoders </vt:lpstr>
      <vt:lpstr>Access Database Password Decoder </vt:lpstr>
      <vt:lpstr>Base64 Password Decoder</vt:lpstr>
      <vt:lpstr>Hassword/Hash Calculator</vt:lpstr>
      <vt:lpstr>PowerPoint Presentation</vt:lpstr>
      <vt:lpstr>APR</vt:lpstr>
      <vt:lpstr>PowerPoint Presentation</vt:lpstr>
      <vt:lpstr>PowerPoint Presentation</vt:lpstr>
      <vt:lpstr>ARP-HTTPS </vt:lpstr>
      <vt:lpstr>PowerPoint Presentation</vt:lpstr>
      <vt:lpstr>PowerPoint Presentation</vt:lpstr>
      <vt:lpstr>Giới thiệu về Abel</vt:lpstr>
      <vt:lpstr>PowerPoint Presentation</vt:lpstr>
      <vt:lpstr>PowerPoint Presentation</vt:lpstr>
      <vt:lpstr>PowerPoint Presentation</vt:lpstr>
      <vt:lpstr>PowerPoint Presentation</vt:lpstr>
      <vt:lpstr>Cách phòng chống</vt:lpstr>
      <vt:lpstr>Cách phòng chống</vt:lpstr>
      <vt:lpstr>Cách phòng chống</vt:lpstr>
      <vt:lpstr>Cách phòng chống</vt:lpstr>
      <vt:lpstr>Thank you that’s it for now for 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dmx</dc:creator>
  <cp:lastModifiedBy>Dao Khau</cp:lastModifiedBy>
  <cp:revision>323</cp:revision>
  <dcterms:created xsi:type="dcterms:W3CDTF">2011-04-07T19:22:19Z</dcterms:created>
  <dcterms:modified xsi:type="dcterms:W3CDTF">2013-10-10T17:18:25Z</dcterms:modified>
</cp:coreProperties>
</file>