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3"/>
  </p:notesMasterIdLst>
  <p:handoutMasterIdLst>
    <p:handoutMasterId r:id="rId54"/>
  </p:handoutMasterIdLst>
  <p:sldIdLst>
    <p:sldId id="321" r:id="rId11"/>
    <p:sldId id="409" r:id="rId12"/>
    <p:sldId id="435" r:id="rId13"/>
    <p:sldId id="416" r:id="rId14"/>
    <p:sldId id="418" r:id="rId15"/>
    <p:sldId id="412" r:id="rId16"/>
    <p:sldId id="410" r:id="rId17"/>
    <p:sldId id="414" r:id="rId18"/>
    <p:sldId id="411" r:id="rId19"/>
    <p:sldId id="464" r:id="rId20"/>
    <p:sldId id="344" r:id="rId21"/>
    <p:sldId id="419" r:id="rId22"/>
    <p:sldId id="343" r:id="rId23"/>
    <p:sldId id="421" r:id="rId24"/>
    <p:sldId id="423" r:id="rId25"/>
    <p:sldId id="424" r:id="rId26"/>
    <p:sldId id="425" r:id="rId27"/>
    <p:sldId id="427" r:id="rId28"/>
    <p:sldId id="429" r:id="rId29"/>
    <p:sldId id="434" r:id="rId30"/>
    <p:sldId id="433" r:id="rId31"/>
    <p:sldId id="436" r:id="rId32"/>
    <p:sldId id="437" r:id="rId33"/>
    <p:sldId id="438" r:id="rId34"/>
    <p:sldId id="439" r:id="rId35"/>
    <p:sldId id="441" r:id="rId36"/>
    <p:sldId id="443" r:id="rId37"/>
    <p:sldId id="444" r:id="rId38"/>
    <p:sldId id="446" r:id="rId39"/>
    <p:sldId id="457" r:id="rId40"/>
    <p:sldId id="447" r:id="rId41"/>
    <p:sldId id="449" r:id="rId42"/>
    <p:sldId id="451" r:id="rId43"/>
    <p:sldId id="450" r:id="rId44"/>
    <p:sldId id="452" r:id="rId45"/>
    <p:sldId id="453" r:id="rId46"/>
    <p:sldId id="455" r:id="rId47"/>
    <p:sldId id="462" r:id="rId48"/>
    <p:sldId id="458" r:id="rId49"/>
    <p:sldId id="430" r:id="rId50"/>
    <p:sldId id="460" r:id="rId51"/>
    <p:sldId id="408"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464"/>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2"/>
            <p14:sldId id="453"/>
            <p14:sldId id="455"/>
            <p14:sldId id="462"/>
            <p14:sldId id="458"/>
            <p14:sldId id="430"/>
            <p14:sldId id="46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3" autoAdjust="0"/>
    <p:restoredTop sz="69134" autoAdjust="0"/>
  </p:normalViewPr>
  <p:slideViewPr>
    <p:cSldViewPr snapToGrid="0">
      <p:cViewPr varScale="1">
        <p:scale>
          <a:sx n="47" d="100"/>
          <a:sy n="47" d="100"/>
        </p:scale>
        <p:origin x="1218"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11/1/2013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11/1/2013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900" smtClean="0">
                <a:solidFill>
                  <a:schemeClr val="tx1"/>
                </a:solidFill>
              </a:rPr>
              <a:t>This is accomplished through:</a:t>
            </a:r>
            <a:r>
              <a:rPr lang="en-US" altLang="zh-TW" sz="900" baseline="0" smtClean="0">
                <a:solidFill>
                  <a:schemeClr val="tx1"/>
                </a:solidFill>
              </a:rPr>
              <a:t> điều này được thực hiện thông qua</a:t>
            </a:r>
          </a:p>
          <a:p>
            <a:endParaRPr lang="en-US" altLang="zh-TW" sz="900" baseline="0" smtClean="0">
              <a:solidFill>
                <a:schemeClr val="tx1"/>
              </a:solidFill>
            </a:endParaRPr>
          </a:p>
          <a:p>
            <a:r>
              <a:rPr lang="vi-VN" smtClean="0"/>
              <a:t>DMAIC </a:t>
            </a:r>
            <a:r>
              <a:rPr lang="vi-VN" sz="900" b="0" i="0" kern="1200" smtClean="0">
                <a:solidFill>
                  <a:schemeClr val="tx1">
                    <a:alpha val="99000"/>
                  </a:schemeClr>
                </a:solidFill>
                <a:effectLst/>
                <a:latin typeface="Segoe UI" pitchFamily="34" charset="0"/>
                <a:ea typeface="+mn-ea"/>
                <a:cs typeface="+mn-cs"/>
              </a:rPr>
              <a:t>là hệ thống cải thiện dành cho những qui trình đã có mà không đúng với đặc t</a:t>
            </a:r>
            <a:r>
              <a:rPr lang="en-US" sz="900" b="0" i="0" kern="1200" smtClean="0">
                <a:solidFill>
                  <a:schemeClr val="tx1">
                    <a:alpha val="99000"/>
                  </a:schemeClr>
                </a:solidFill>
                <a:effectLst/>
                <a:latin typeface="Segoe UI" pitchFamily="34" charset="0"/>
                <a:ea typeface="+mn-ea"/>
                <a:cs typeface="+mn-cs"/>
              </a:rPr>
              <a:t>ả</a:t>
            </a:r>
            <a:r>
              <a:rPr lang="vi-VN" sz="900" b="0" i="0" kern="1200" smtClean="0">
                <a:solidFill>
                  <a:schemeClr val="tx1">
                    <a:alpha val="99000"/>
                  </a:schemeClr>
                </a:solidFill>
                <a:effectLst/>
                <a:latin typeface="Segoe UI" pitchFamily="34" charset="0"/>
                <a:ea typeface="+mn-ea"/>
                <a:cs typeface="+mn-cs"/>
              </a:rPr>
              <a:t> trước đó và đang tìm cách cải thiện</a:t>
            </a:r>
            <a:r>
              <a:rPr lang="en-US" sz="900" b="0" i="0" kern="1200" smtClean="0">
                <a:solidFill>
                  <a:schemeClr val="tx1">
                    <a:alpha val="99000"/>
                  </a:schemeClr>
                </a:solidFill>
                <a:effectLst/>
                <a:latin typeface="Segoe UI" pitchFamily="34" charset="0"/>
                <a:ea typeface="+mn-ea"/>
                <a:cs typeface="+mn-cs"/>
              </a:rPr>
              <a:t>.</a:t>
            </a:r>
            <a:endParaRPr lang="en-US" smtClean="0"/>
          </a:p>
          <a:p>
            <a:r>
              <a:rPr lang="vi-VN" smtClean="0"/>
              <a:t>DMADV là một hệ thống cải tiến được sử dụng để phát triển các quy trình mới</a:t>
            </a:r>
            <a:r>
              <a:rPr lang="en-US" smtClean="0"/>
              <a:t>/</a:t>
            </a:r>
            <a:r>
              <a:rPr lang="vi-VN" smtClean="0"/>
              <a:t> sản phẩm</a:t>
            </a:r>
            <a:r>
              <a:rPr lang="en-US" smtClean="0"/>
              <a:t> </a:t>
            </a:r>
            <a:r>
              <a:rPr lang="vi-VN" sz="900" b="0" i="0" kern="1200" smtClean="0">
                <a:solidFill>
                  <a:schemeClr val="tx1">
                    <a:alpha val="99000"/>
                  </a:schemeClr>
                </a:solidFill>
                <a:effectLst/>
                <a:latin typeface="Segoe UI" pitchFamily="34" charset="0"/>
                <a:ea typeface="+mn-ea"/>
                <a:cs typeface="+mn-cs"/>
              </a:rPr>
              <a:t>ở </a:t>
            </a:r>
            <a:r>
              <a:rPr lang="en-US" sz="900" b="0" i="0" kern="1200" smtClean="0">
                <a:solidFill>
                  <a:schemeClr val="tx1">
                    <a:alpha val="99000"/>
                  </a:schemeClr>
                </a:solidFill>
                <a:effectLst/>
                <a:latin typeface="Segoe UI" pitchFamily="34" charset="0"/>
                <a:ea typeface="+mn-ea"/>
                <a:cs typeface="+mn-cs"/>
              </a:rPr>
              <a:t>các</a:t>
            </a:r>
            <a:r>
              <a:rPr lang="en-US" sz="900" b="0" i="0" kern="1200" baseline="0" smtClean="0">
                <a:solidFill>
                  <a:schemeClr val="tx1">
                    <a:alpha val="99000"/>
                  </a:schemeClr>
                </a:solidFill>
                <a:effectLst/>
                <a:latin typeface="Segoe UI" pitchFamily="34" charset="0"/>
                <a:ea typeface="+mn-ea"/>
                <a:cs typeface="+mn-cs"/>
              </a:rPr>
              <a:t> </a:t>
            </a:r>
            <a:r>
              <a:rPr lang="vi-VN" sz="900" b="0" i="0" kern="1200" smtClean="0">
                <a:solidFill>
                  <a:schemeClr val="tx1">
                    <a:alpha val="99000"/>
                  </a:schemeClr>
                </a:solidFill>
                <a:effectLst/>
                <a:latin typeface="Segoe UI" pitchFamily="34" charset="0"/>
                <a:ea typeface="+mn-ea"/>
                <a:cs typeface="+mn-cs"/>
              </a:rPr>
              <a:t>mức độ chất lượng Six Sigma</a:t>
            </a:r>
            <a:endParaRPr lang="en-US" sz="900" b="0" i="0" kern="1200" smtClean="0">
              <a:solidFill>
                <a:schemeClr val="tx1">
                  <a:alpha val="99000"/>
                </a:schemeClr>
              </a:solidFill>
              <a:effectLst/>
              <a:latin typeface="Segoe UI" pitchFamily="34" charset="0"/>
              <a:ea typeface="+mn-ea"/>
              <a:cs typeface="+mn-cs"/>
            </a:endParaRPr>
          </a:p>
          <a:p>
            <a:endParaRPr lang="vi-VN" smtClean="0"/>
          </a:p>
          <a:p>
            <a:r>
              <a:rPr lang="en-US" smtClean="0"/>
              <a:t>Overseen: giám</a:t>
            </a:r>
            <a:r>
              <a:rPr lang="en-US" baseline="0" smtClean="0"/>
              <a:t> sát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mục tiêu dự án và khách hàng </a:t>
            </a:r>
            <a:endParaRPr lang="en-US" smtClean="0"/>
          </a:p>
          <a:p>
            <a:r>
              <a:rPr lang="vi-VN" smtClean="0"/>
              <a:t>Đo lường qu</a:t>
            </a:r>
            <a:r>
              <a:rPr lang="en-US" smtClean="0"/>
              <a:t>y</a:t>
            </a:r>
            <a:r>
              <a:rPr lang="vi-VN" smtClean="0"/>
              <a:t> trình để xác định hiệu suất hiện tại</a:t>
            </a:r>
          </a:p>
          <a:p>
            <a:r>
              <a:rPr lang="vi-VN" smtClean="0"/>
              <a:t>Phân tích và xác định nguyên nhân </a:t>
            </a:r>
            <a:r>
              <a:rPr lang="en-US" smtClean="0"/>
              <a:t>tận</a:t>
            </a:r>
            <a:r>
              <a:rPr lang="en-US" baseline="0" smtClean="0"/>
              <a:t> gốc</a:t>
            </a:r>
            <a:r>
              <a:rPr lang="vi-VN" smtClean="0"/>
              <a:t> của các </a:t>
            </a:r>
            <a:r>
              <a:rPr lang="en-US" smtClean="0"/>
              <a:t>defects</a:t>
            </a:r>
            <a:endParaRPr lang="vi-VN" smtClean="0"/>
          </a:p>
          <a:p>
            <a:r>
              <a:rPr lang="vi-VN" smtClean="0"/>
              <a:t>Cải tiến quy trình bằng cách loại bỏ các </a:t>
            </a:r>
            <a:r>
              <a:rPr lang="en-US" smtClean="0"/>
              <a:t>defects</a:t>
            </a:r>
          </a:p>
          <a:p>
            <a:r>
              <a:rPr lang="vi-VN" smtClean="0"/>
              <a:t>Kiểm soát </a:t>
            </a:r>
            <a:r>
              <a:rPr lang="en-US" smtClean="0"/>
              <a:t>hiệu</a:t>
            </a:r>
            <a:r>
              <a:rPr lang="en-US" baseline="0" smtClean="0"/>
              <a:t> xuất quy trình tương lai</a:t>
            </a:r>
            <a:endParaRPr lang="vi-VN" smtClean="0"/>
          </a:p>
          <a:p>
            <a:endParaRPr lang="en-US" smtClean="0"/>
          </a:p>
          <a:p>
            <a:r>
              <a:rPr lang="en-US" smtClean="0"/>
              <a:t>N</a:t>
            </a:r>
            <a:r>
              <a:rPr lang="vi-VN" smtClean="0"/>
              <a:t>ên được sử dụng khi sản phẩm hoặc qu</a:t>
            </a:r>
            <a:r>
              <a:rPr lang="en-US" smtClean="0"/>
              <a:t>y</a:t>
            </a:r>
            <a:r>
              <a:rPr lang="vi-VN" smtClean="0"/>
              <a:t> trình tồn tại ở công ty của bạn nhưng không được đáp ứng đặc </a:t>
            </a:r>
            <a:r>
              <a:rPr lang="en-US" smtClean="0"/>
              <a:t>tả</a:t>
            </a:r>
            <a:r>
              <a:rPr lang="vi-VN" smtClean="0"/>
              <a:t> của khách hàng hoặc không được thực hiện đầy đủ.</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mục tiêu dự án và khách hàng </a:t>
            </a:r>
            <a:endParaRPr lang="en-US" smtClean="0"/>
          </a:p>
          <a:p>
            <a:r>
              <a:rPr lang="vi-VN" smtClean="0"/>
              <a:t>Đo lường và xác định nhu cầu của khách hàng và </a:t>
            </a:r>
            <a:r>
              <a:rPr lang="en-US" smtClean="0"/>
              <a:t>đặc</a:t>
            </a:r>
            <a:r>
              <a:rPr lang="en-US" baseline="0" smtClean="0"/>
              <a:t> tả</a:t>
            </a:r>
            <a:endParaRPr lang="vi-VN" smtClean="0"/>
          </a:p>
          <a:p>
            <a:r>
              <a:rPr lang="vi-VN" smtClean="0"/>
              <a:t>Phân tích qu</a:t>
            </a:r>
            <a:r>
              <a:rPr lang="en-US" smtClean="0"/>
              <a:t>y</a:t>
            </a:r>
            <a:r>
              <a:rPr lang="vi-VN" smtClean="0"/>
              <a:t> trình để đáp ứng nhu cầu khách hàng</a:t>
            </a:r>
          </a:p>
          <a:p>
            <a:r>
              <a:rPr lang="vi-VN" smtClean="0"/>
              <a:t>Thiết kế </a:t>
            </a:r>
            <a:r>
              <a:rPr lang="vi-VN" b="1" smtClean="0"/>
              <a:t>(chi tiết) </a:t>
            </a:r>
            <a:r>
              <a:rPr lang="vi-VN" smtClean="0"/>
              <a:t>qu</a:t>
            </a:r>
            <a:r>
              <a:rPr lang="en-US" smtClean="0"/>
              <a:t>y</a:t>
            </a:r>
            <a:r>
              <a:rPr lang="vi-VN" smtClean="0"/>
              <a:t> trình để đáp ứng nhu cầu khách hàng</a:t>
            </a:r>
          </a:p>
          <a:p>
            <a:r>
              <a:rPr lang="vi-VN" smtClean="0"/>
              <a:t>Kiểm tra việc thực hiện thiết kế và khả năng đáp ứng nhu cầu khách hàng</a:t>
            </a:r>
          </a:p>
          <a:p>
            <a:endParaRPr lang="en-US" smtClean="0"/>
          </a:p>
          <a:p>
            <a:pPr rtl="0"/>
            <a:r>
              <a:rPr lang="vi-VN" sz="900" b="0" i="0" kern="1200" smtClean="0">
                <a:solidFill>
                  <a:schemeClr val="tx1">
                    <a:alpha val="99000"/>
                  </a:schemeClr>
                </a:solidFill>
                <a:effectLst/>
                <a:latin typeface="Segoe UI" pitchFamily="34" charset="0"/>
                <a:ea typeface="+mn-ea"/>
                <a:cs typeface="+mn-cs"/>
              </a:rPr>
              <a:t>công ty vẫn chưa có một quy trình nào dùng DMADV để define ra quy trình mới</a:t>
            </a:r>
          </a:p>
          <a:p>
            <a:pPr rtl="0"/>
            <a:r>
              <a:rPr lang="vi-VN" sz="900" b="0" i="0" kern="1200" smtClean="0">
                <a:solidFill>
                  <a:schemeClr val="tx1">
                    <a:alpha val="99000"/>
                  </a:schemeClr>
                </a:solidFill>
                <a:effectLst/>
                <a:latin typeface="Segoe UI" pitchFamily="34" charset="0"/>
                <a:ea typeface="+mn-ea"/>
                <a:cs typeface="+mn-cs"/>
              </a:rPr>
              <a:t>quy trình đã tồn tại nhưng chất lượng kém dùng DMAIC cũng không cải thiện được bao nhiêu nên dùng DMADV làm ra 1 quy trình mới</a:t>
            </a:r>
          </a:p>
          <a:p>
            <a:endParaRPr lang="en-US"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Trong giai đoạn này, các nhà lãnh đạo của dự án tạo ra</a:t>
            </a:r>
            <a:r>
              <a:rPr lang="en-US" baseline="0" smtClean="0"/>
              <a:t> project charter</a:t>
            </a:r>
            <a:r>
              <a:rPr lang="vi-VN" smtClean="0"/>
              <a:t>, tạo ra một </a:t>
            </a:r>
            <a:r>
              <a:rPr lang="en-US" sz="900" smtClean="0">
                <a:ln w="0"/>
                <a:effectLst>
                  <a:outerShdw blurRad="38100" dist="19050" dir="2700000" algn="tl" rotWithShape="0">
                    <a:schemeClr val="dk1">
                      <a:alpha val="40000"/>
                    </a:schemeClr>
                  </a:outerShdw>
                </a:effectLst>
              </a:rPr>
              <a:t>high-level view của</a:t>
            </a:r>
            <a:r>
              <a:rPr lang="en-US" sz="900" baseline="0" smtClean="0">
                <a:ln w="0"/>
                <a:effectLst>
                  <a:outerShdw blurRad="38100" dist="19050" dir="2700000" algn="tl" rotWithShape="0">
                    <a:schemeClr val="dk1">
                      <a:alpha val="40000"/>
                    </a:schemeClr>
                  </a:outerShdw>
                </a:effectLst>
              </a:rPr>
              <a:t> </a:t>
            </a:r>
            <a:r>
              <a:rPr lang="vi-VN" smtClean="0"/>
              <a:t>qu</a:t>
            </a:r>
            <a:r>
              <a:rPr lang="en-US" smtClean="0"/>
              <a:t>y</a:t>
            </a:r>
            <a:r>
              <a:rPr lang="vi-VN" smtClean="0"/>
              <a:t> trình và bắt đầu hiểu nhu cầu của khách hàng</a:t>
            </a:r>
            <a:r>
              <a:rPr lang="en-US" smtClean="0"/>
              <a:t>.</a:t>
            </a:r>
          </a:p>
          <a:p>
            <a:r>
              <a:rPr lang="en-US" smtClean="0"/>
              <a:t>Định</a:t>
            </a:r>
            <a:r>
              <a:rPr lang="en-US" baseline="0" smtClean="0"/>
              <a:t> nghĩa </a:t>
            </a:r>
            <a:r>
              <a:rPr lang="en-US" smtClean="0"/>
              <a:t>các vấn đề bằng cách phát triển một "Tuyên bố vấn đề“</a:t>
            </a:r>
          </a:p>
          <a:p>
            <a:r>
              <a:rPr lang="en-US" smtClean="0"/>
              <a:t>Định</a:t>
            </a:r>
            <a:r>
              <a:rPr lang="en-US" baseline="0" smtClean="0"/>
              <a:t> nghĩa </a:t>
            </a:r>
            <a:r>
              <a:rPr lang="en-US" smtClean="0"/>
              <a:t>mục tiêu bằng cách phát triển một "Tuyên bố mục tiêu“</a:t>
            </a:r>
          </a:p>
          <a:p>
            <a:r>
              <a:rPr lang="en-US" b="1" smtClean="0"/>
              <a:t>Định</a:t>
            </a:r>
            <a:r>
              <a:rPr lang="en-US" b="1" baseline="0" smtClean="0"/>
              <a:t> nghĩa </a:t>
            </a:r>
            <a:r>
              <a:rPr lang="en-US" b="1" smtClean="0"/>
              <a:t>quy trình </a:t>
            </a:r>
            <a:r>
              <a:rPr lang="en-US" b="1" smtClean="0"/>
              <a:t>bằng p</a:t>
            </a:r>
            <a:r>
              <a:rPr lang="en-US" b="1" smtClean="0"/>
              <a:t>hát triển </a:t>
            </a:r>
            <a:r>
              <a:rPr lang="en-US" b="1" smtClean="0"/>
              <a:t>bản đồ </a:t>
            </a:r>
            <a:r>
              <a:rPr lang="en-US" b="1" smtClean="0"/>
              <a:t>của quá trình</a:t>
            </a:r>
          </a:p>
          <a:p>
            <a:r>
              <a:rPr lang="en-US" smtClean="0"/>
              <a:t>Xác định khách hàng và yêu cầu của họ</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937019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nghiên cứu tập trung vào việc thu thập dữ liệu. Họ có hai mục tiêu: xác định điểm bắt đầu hoặc </a:t>
            </a:r>
            <a:r>
              <a:rPr lang="en-US" sz="900" smtClean="0">
                <a:ln w="0"/>
                <a:effectLst>
                  <a:outerShdw blurRad="38100" dist="19050" dir="2700000" algn="tl" rotWithShape="0">
                    <a:schemeClr val="dk1">
                      <a:alpha val="40000"/>
                    </a:schemeClr>
                  </a:outerShdw>
                </a:effectLst>
              </a:rPr>
              <a:t>baseline của</a:t>
            </a:r>
            <a:r>
              <a:rPr lang="en-US" sz="900" baseline="0" smtClean="0">
                <a:ln w="0"/>
                <a:effectLst>
                  <a:outerShdw blurRad="38100" dist="19050" dir="2700000" algn="tl" rotWithShape="0">
                    <a:schemeClr val="dk1">
                      <a:alpha val="40000"/>
                    </a:schemeClr>
                  </a:outerShdw>
                </a:effectLst>
              </a:rPr>
              <a:t> </a:t>
            </a:r>
            <a:r>
              <a:rPr lang="vi-VN" smtClean="0"/>
              <a:t>qu</a:t>
            </a:r>
            <a:r>
              <a:rPr lang="en-US" smtClean="0"/>
              <a:t>y</a:t>
            </a:r>
            <a:r>
              <a:rPr lang="vi-VN" smtClean="0"/>
              <a:t> trình và tìm manh mối để hiểu được nguyên nhân gốc rễ của vấn đề trong qu</a:t>
            </a:r>
            <a:r>
              <a:rPr lang="en-US" smtClean="0"/>
              <a:t>y</a:t>
            </a:r>
            <a:r>
              <a:rPr lang="vi-VN" smtClean="0"/>
              <a:t> trình</a:t>
            </a:r>
            <a:endParaRPr lang="en-US" smtClean="0"/>
          </a:p>
          <a:p>
            <a:endParaRPr lang="en-US" smtClean="0"/>
          </a:p>
          <a:p>
            <a:r>
              <a:rPr lang="en-US" smtClean="0"/>
              <a:t>Xác định quá trình hiện đang thực hiện</a:t>
            </a:r>
          </a:p>
          <a:p>
            <a:r>
              <a:rPr lang="en-US" smtClean="0"/>
              <a:t>Tìm kiếm những gì có thể gây ra vấn đề</a:t>
            </a:r>
          </a:p>
          <a:p>
            <a:r>
              <a:rPr lang="en-US" smtClean="0"/>
              <a:t>Tạo ra một kế hoạch để thu thập dữ liệu</a:t>
            </a:r>
          </a:p>
          <a:p>
            <a:r>
              <a:rPr lang="en-US" smtClean="0"/>
              <a:t>Đảm bảo dữ liệu của bạn là đáng tin cậy</a:t>
            </a:r>
          </a:p>
          <a:p>
            <a:r>
              <a:rPr lang="en-US" smtClean="0"/>
              <a:t>Cập nhật </a:t>
            </a:r>
            <a:r>
              <a:rPr lang="en-US" sz="900" smtClean="0">
                <a:solidFill>
                  <a:srgbClr val="FFFFFF"/>
                </a:solidFill>
              </a:rPr>
              <a:t>project charter</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0552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Nhóm nghiên cứu đánh giá các dữ liệu thu thập trong giai đoạn measure. Họ phân tích cả dữ liệu và quy trình trong một nỗ lực để thu hẹp và xác minh nguyên nhân gốc rễ lảng</a:t>
            </a:r>
            <a:r>
              <a:rPr lang="en-US" baseline="0" smtClean="0"/>
              <a:t> phí </a:t>
            </a:r>
            <a:r>
              <a:rPr lang="en-US" smtClean="0"/>
              <a:t>và các defects.</a:t>
            </a:r>
          </a:p>
          <a:p>
            <a:endParaRPr lang="en-US" smtClean="0"/>
          </a:p>
          <a:p>
            <a:r>
              <a:rPr lang="en-US" smtClean="0"/>
              <a:t>Kiểm tra chặt chẽ quy trình</a:t>
            </a:r>
          </a:p>
          <a:p>
            <a:r>
              <a:rPr lang="en-US" smtClean="0"/>
              <a:t>hiển thị dữ liệu </a:t>
            </a:r>
            <a:r>
              <a:rPr lang="en-US" smtClean="0"/>
              <a:t>trực quan </a:t>
            </a:r>
          </a:p>
          <a:p>
            <a:r>
              <a:rPr lang="en-US" sz="900" smtClean="0">
                <a:solidFill>
                  <a:srgbClr val="FFFFFF"/>
                </a:solidFill>
              </a:rPr>
              <a:t>Brainstorm </a:t>
            </a:r>
            <a:r>
              <a:rPr lang="en-US" smtClean="0"/>
              <a:t>nguyên nhân tiềm năng của vấn đề</a:t>
            </a:r>
          </a:p>
          <a:p>
            <a:r>
              <a:rPr lang="en-US" smtClean="0"/>
              <a:t>Xác minh nguyên nhân gây ra  của vấn đề</a:t>
            </a:r>
          </a:p>
          <a:p>
            <a:pPr marL="0" marR="0" indent="0" algn="l" defTabSz="914363" rtl="0" eaLnBrk="1" fontAlgn="auto" latinLnBrk="0" hangingPunct="1">
              <a:lnSpc>
                <a:spcPct val="90000"/>
              </a:lnSpc>
              <a:spcBef>
                <a:spcPts val="0"/>
              </a:spcBef>
              <a:spcAft>
                <a:spcPts val="333"/>
              </a:spcAft>
              <a:buClrTx/>
              <a:buSzTx/>
              <a:buFontTx/>
              <a:buNone/>
              <a:tabLst/>
              <a:defRPr/>
            </a:pPr>
            <a:r>
              <a:rPr lang="en-US" smtClean="0"/>
              <a:t>Cập nhật </a:t>
            </a:r>
            <a:r>
              <a:rPr lang="en-US" sz="900" smtClean="0">
                <a:solidFill>
                  <a:srgbClr val="FFFFFF"/>
                </a:solidFill>
              </a:rPr>
              <a:t>project charter</a:t>
            </a:r>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50169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Nhóm nghiên cứu chuyển sang phát triển giải pháp. Một nỗ lực cải thiện cấu trúc có thể dẫn đến giải pháp sáng tạo</a:t>
            </a:r>
          </a:p>
          <a:p>
            <a:endParaRPr lang="en-US" smtClean="0"/>
          </a:p>
          <a:p>
            <a:r>
              <a:rPr lang="en-US" sz="900" smtClean="0">
                <a:solidFill>
                  <a:srgbClr val="FFFFFF"/>
                </a:solidFill>
              </a:rPr>
              <a:t>Brainstorm </a:t>
            </a:r>
            <a:r>
              <a:rPr lang="en-US" smtClean="0"/>
              <a:t>giải pháp có thể khắc phục vấn đề</a:t>
            </a:r>
          </a:p>
          <a:p>
            <a:r>
              <a:rPr lang="en-US" smtClean="0"/>
              <a:t>Chọn giải pháp thiết thực</a:t>
            </a:r>
          </a:p>
          <a:p>
            <a:r>
              <a:rPr lang="en-US" b="1" smtClean="0"/>
              <a:t>Xây dựng bản đồ quy trình dựa trên giải pháp khác nhau</a:t>
            </a:r>
          </a:p>
          <a:p>
            <a:r>
              <a:rPr lang="en-US" b="0" smtClean="0"/>
              <a:t>Chọn giải pháp tốt nhất.</a:t>
            </a:r>
          </a:p>
          <a:p>
            <a:r>
              <a:rPr lang="en-US" b="0" smtClean="0"/>
              <a:t>Thực hiện giải pháp</a:t>
            </a:r>
          </a:p>
          <a:p>
            <a:r>
              <a:rPr lang="en-US" b="0" smtClean="0"/>
              <a:t>Đo</a:t>
            </a:r>
            <a:r>
              <a:rPr lang="en-US" b="0" baseline="0" smtClean="0"/>
              <a:t> lường sự cải thiện</a:t>
            </a:r>
            <a:endParaRPr lang="en-US" b="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70232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nghiên cứu bắt đầu tài liệu chính xác như thế nào họ muốn duy trì cải thiện cơ sở hạ tầng bằng cách cải tiến quy trình trên cho người </a:t>
            </a:r>
            <a:r>
              <a:rPr lang="en-US" smtClean="0"/>
              <a:t>thực</a:t>
            </a:r>
            <a:r>
              <a:rPr lang="en-US" baseline="0" smtClean="0"/>
              <a:t> hiện </a:t>
            </a:r>
            <a:r>
              <a:rPr lang="vi-VN" smtClean="0"/>
              <a:t>làm việc trong quá trình</a:t>
            </a:r>
            <a:endParaRPr lang="en-US" smtClean="0"/>
          </a:p>
          <a:p>
            <a:endParaRPr lang="en-US" smtClean="0"/>
          </a:p>
          <a:p>
            <a:r>
              <a:rPr lang="en-US" smtClean="0"/>
              <a:t>Không ngừng nâng cao quy trình sử dụng các nguyên tắc</a:t>
            </a:r>
          </a:p>
          <a:p>
            <a:r>
              <a:rPr lang="vi-VN" smtClean="0"/>
              <a:t>Đảm bảo quá trình này đang được quản lý và theo dõi đúng cách</a:t>
            </a:r>
            <a:endParaRPr lang="en-US" smtClean="0"/>
          </a:p>
          <a:p>
            <a:r>
              <a:rPr lang="en-US" smtClean="0"/>
              <a:t>Mở rộng quá trình cải thiện toàn bộ tổ chức</a:t>
            </a:r>
          </a:p>
          <a:p>
            <a:r>
              <a:rPr lang="en-US" smtClean="0"/>
              <a:t>Áp dụng kiến thức mới cho quá trình khác trong tổ chức của bạn</a:t>
            </a:r>
          </a:p>
          <a:p>
            <a:r>
              <a:rPr lang="en-US" smtClean="0"/>
              <a:t>Chia sẻ và chúc mừng thành công của bạn!</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59713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11/1/2013 8:27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11/1/2013 8:27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31.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31.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3.jpeg"/><Relationship Id="rId18" Type="http://schemas.openxmlformats.org/officeDocument/2006/relationships/image" Target="../media/image38.png"/><Relationship Id="rId26" Type="http://schemas.openxmlformats.org/officeDocument/2006/relationships/image" Target="../media/image44.png"/><Relationship Id="rId3" Type="http://schemas.openxmlformats.org/officeDocument/2006/relationships/notesSlide" Target="../notesSlides/notesSlide6.xml"/><Relationship Id="rId21" Type="http://schemas.openxmlformats.org/officeDocument/2006/relationships/image" Target="../media/image29.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3.png"/><Relationship Id="rId2" Type="http://schemas.openxmlformats.org/officeDocument/2006/relationships/slideLayout" Target="../slideLayouts/slideLayout30.xml"/><Relationship Id="rId16" Type="http://schemas.openxmlformats.org/officeDocument/2006/relationships/image" Target="../media/image36.png"/><Relationship Id="rId20" Type="http://schemas.openxmlformats.org/officeDocument/2006/relationships/oleObject" Target="../embeddings/oleObject4.bin"/><Relationship Id="rId29" Type="http://schemas.openxmlformats.org/officeDocument/2006/relationships/image" Target="../media/image4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1.png"/><Relationship Id="rId24" Type="http://schemas.openxmlformats.org/officeDocument/2006/relationships/image" Target="../media/image42.png"/><Relationship Id="rId5" Type="http://schemas.openxmlformats.org/officeDocument/2006/relationships/image" Target="../media/image26.png"/><Relationship Id="rId15" Type="http://schemas.openxmlformats.org/officeDocument/2006/relationships/image" Target="../media/image35.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49.png"/><Relationship Id="rId4" Type="http://schemas.openxmlformats.org/officeDocument/2006/relationships/oleObject" Target="../embeddings/oleObject1.bin"/><Relationship Id="rId9" Type="http://schemas.openxmlformats.org/officeDocument/2006/relationships/image" Target="../media/image28.png"/><Relationship Id="rId14" Type="http://schemas.openxmlformats.org/officeDocument/2006/relationships/image" Target="../media/image34.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pPr defTabSz="912351">
              <a:spcBef>
                <a:spcPct val="20000"/>
              </a:spcBef>
              <a:buSzPct val="80000"/>
            </a:pPr>
            <a:r>
              <a:rPr lang="en-US" spc="-70" dirty="0">
                <a:gradFill>
                  <a:gsLst>
                    <a:gs pos="100000">
                      <a:srgbClr val="FFFFFF"/>
                    </a:gs>
                    <a:gs pos="0">
                      <a:srgbClr val="FFFFFF"/>
                    </a:gs>
                  </a:gsLst>
                  <a:lin ang="5400000" scaled="0"/>
                </a:gradFill>
                <a:latin typeface="Segoe UI Light"/>
              </a:rPr>
              <a:t>Why is six sigma important?</a:t>
            </a:r>
            <a:endParaRPr lang="vi-VN" spc="-70" dirty="0">
              <a:gradFill>
                <a:gsLst>
                  <a:gs pos="100000">
                    <a:srgbClr val="FFFFFF"/>
                  </a:gs>
                  <a:gs pos="0">
                    <a:srgbClr val="FFFFFF"/>
                  </a:gs>
                </a:gsLst>
                <a:lin ang="5400000" scaled="0"/>
              </a:gradFill>
              <a:latin typeface="Segoe UI Light"/>
            </a:endParaRP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t>Thai Anh</a:t>
            </a:r>
          </a:p>
        </p:txBody>
      </p:sp>
    </p:spTree>
    <p:extLst>
      <p:ext uri="{BB962C8B-B14F-4D97-AF65-F5344CB8AC3E}">
        <p14:creationId xmlns:p14="http://schemas.microsoft.com/office/powerpoint/2010/main" val="10954917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a:t>
            </a:r>
            <a:r>
              <a:rPr lang="en-US" altLang="zh-TW" sz="2000">
                <a:solidFill>
                  <a:schemeClr val="tx1"/>
                </a:solidFill>
              </a:rPr>
              <a:t>sigma </a:t>
            </a:r>
            <a:r>
              <a:rPr lang="en-US" altLang="zh-TW" sz="2000" smtClean="0">
                <a:solidFill>
                  <a:schemeClr val="tx1"/>
                </a:solidFill>
              </a:rPr>
              <a:t>level</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Project </a:t>
            </a:r>
            <a:r>
              <a:rPr lang="en-US" sz="2000"/>
              <a:t>charter</a:t>
            </a:r>
          </a:p>
          <a:p>
            <a:pPr marL="342900" lvl="0" indent="-342900">
              <a:lnSpc>
                <a:spcPct val="150000"/>
              </a:lnSpc>
              <a:buFont typeface="Arial" panose="020B0604020202020204" pitchFamily="34" charset="0"/>
              <a:buChar char="•"/>
            </a:pPr>
            <a:r>
              <a:rPr lang="en-US" sz="2000"/>
              <a:t> VOC tools (surveys, focus groups, letters, comment cards)</a:t>
            </a:r>
          </a:p>
          <a:p>
            <a:pPr marL="342900" lvl="0" indent="-342900">
              <a:lnSpc>
                <a:spcPct val="150000"/>
              </a:lnSpc>
              <a:buFont typeface="Arial" panose="020B0604020202020204" pitchFamily="34" charset="0"/>
              <a:buChar char="•"/>
            </a:pPr>
            <a:r>
              <a:rPr lang="en-US" sz="2000"/>
              <a:t>Process map</a:t>
            </a:r>
          </a:p>
          <a:p>
            <a:pPr marL="342900" lvl="0" indent="-342900">
              <a:lnSpc>
                <a:spcPct val="150000"/>
              </a:lnSpc>
              <a:buFont typeface="Arial" panose="020B0604020202020204" pitchFamily="34" charset="0"/>
              <a:buChar char="•"/>
            </a:pPr>
            <a:r>
              <a:rPr lang="en-US" sz="2000"/>
              <a:t>QFD </a:t>
            </a:r>
          </a:p>
          <a:p>
            <a:pPr marL="342900" lvl="0" indent="-342900">
              <a:lnSpc>
                <a:spcPct val="150000"/>
              </a:lnSpc>
              <a:buFont typeface="Arial" panose="020B0604020202020204" pitchFamily="34" charset="0"/>
              <a:buChar char="•"/>
            </a:pPr>
            <a:r>
              <a:rPr lang="en-US" sz="2000"/>
              <a:t>SIPOC</a:t>
            </a:r>
          </a:p>
          <a:p>
            <a:pPr marL="342900" lvl="0" indent="-342900">
              <a:lnSpc>
                <a:spcPct val="150000"/>
              </a:lnSpc>
              <a:buFont typeface="Arial" panose="020B0604020202020204" pitchFamily="34" charset="0"/>
              <a:buChar char="•"/>
            </a:pPr>
            <a:r>
              <a:rPr lang="en-US" sz="2000"/>
              <a:t> Benchmarking</a:t>
            </a:r>
          </a:p>
          <a:p>
            <a:pPr marL="342900" lvl="0" indent="-342900">
              <a:lnSpc>
                <a:spcPct val="150000"/>
              </a:lnSpc>
              <a:buFont typeface="Arial" panose="020B0604020202020204" pitchFamily="34" charset="0"/>
              <a:buChar char="•"/>
            </a:pPr>
            <a:r>
              <a:rPr lang="en-US" sz="2000"/>
              <a:t>Project planning and management tools</a:t>
            </a:r>
          </a:p>
          <a:p>
            <a:pPr marL="342900" indent="-342900">
              <a:lnSpc>
                <a:spcPct val="150000"/>
              </a:lnSpc>
              <a:buFont typeface="Arial" panose="020B0604020202020204" pitchFamily="34" charset="0"/>
              <a:buChar char="•"/>
            </a:pPr>
            <a:r>
              <a:rPr lang="en-US" sz="2000"/>
              <a:t>Pareto analysis</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70518"/>
            <a:ext cx="682518" cy="6811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Measurement </a:t>
            </a:r>
            <a:r>
              <a:rPr lang="en-US" sz="2000"/>
              <a:t>systems analysis</a:t>
            </a:r>
          </a:p>
          <a:p>
            <a:pPr marL="342900" lvl="0" indent="-342900">
              <a:lnSpc>
                <a:spcPct val="150000"/>
              </a:lnSpc>
              <a:buFont typeface="Arial" panose="020B0604020202020204" pitchFamily="34" charset="0"/>
              <a:buChar char="•"/>
            </a:pPr>
            <a:r>
              <a:rPr lang="en-US" sz="2000"/>
              <a:t> Process behavior charts (SPC)</a:t>
            </a:r>
          </a:p>
          <a:p>
            <a:pPr marL="342900" lvl="0" indent="-342900">
              <a:lnSpc>
                <a:spcPct val="150000"/>
              </a:lnSpc>
              <a:buFont typeface="Arial" panose="020B0604020202020204" pitchFamily="34" charset="0"/>
              <a:buChar char="•"/>
            </a:pPr>
            <a:r>
              <a:rPr lang="en-US" sz="2000"/>
              <a:t> Exploratory data analysis</a:t>
            </a:r>
          </a:p>
          <a:p>
            <a:pPr marL="342900" lvl="0" indent="-342900">
              <a:lnSpc>
                <a:spcPct val="150000"/>
              </a:lnSpc>
              <a:buFont typeface="Arial" panose="020B0604020202020204" pitchFamily="34" charset="0"/>
              <a:buChar char="•"/>
            </a:pPr>
            <a:r>
              <a:rPr lang="en-US" sz="2000"/>
              <a:t> Descriptive statistics</a:t>
            </a:r>
          </a:p>
          <a:p>
            <a:pPr marL="342900" lvl="0" indent="-342900">
              <a:lnSpc>
                <a:spcPct val="150000"/>
              </a:lnSpc>
              <a:buFont typeface="Arial" panose="020B0604020202020204" pitchFamily="34" charset="0"/>
              <a:buChar char="•"/>
            </a:pPr>
            <a:r>
              <a:rPr lang="en-US" sz="2000"/>
              <a:t> Data mining</a:t>
            </a:r>
          </a:p>
          <a:p>
            <a:pPr marL="342900" lvl="0" indent="-342900">
              <a:lnSpc>
                <a:spcPct val="150000"/>
              </a:lnSpc>
              <a:buFont typeface="Arial" panose="020B0604020202020204" pitchFamily="34" charset="0"/>
              <a:buChar char="•"/>
            </a:pPr>
            <a:r>
              <a:rPr lang="en-US" sz="2000"/>
              <a:t> Run charts</a:t>
            </a:r>
          </a:p>
          <a:p>
            <a:pPr marL="342900" indent="-342900">
              <a:lnSpc>
                <a:spcPct val="150000"/>
              </a:lnSpc>
              <a:buFont typeface="Arial" panose="020B0604020202020204" pitchFamily="34" charset="0"/>
              <a:buChar char="•"/>
            </a:pPr>
            <a:r>
              <a:rPr lang="en-US" sz="2000"/>
              <a:t> Pareto analysis</a:t>
            </a: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Cause-and-effect </a:t>
            </a:r>
            <a:r>
              <a:rPr lang="en-US" sz="2000"/>
              <a:t>diagrams</a:t>
            </a:r>
          </a:p>
          <a:p>
            <a:pPr marL="342900" lvl="0" indent="-342900">
              <a:lnSpc>
                <a:spcPct val="150000"/>
              </a:lnSpc>
              <a:buFont typeface="Arial" panose="020B0604020202020204" pitchFamily="34" charset="0"/>
              <a:buChar char="•"/>
            </a:pPr>
            <a:r>
              <a:rPr lang="en-US" sz="2000"/>
              <a:t> Tree diagrams</a:t>
            </a:r>
          </a:p>
          <a:p>
            <a:pPr marL="342900" lvl="0" indent="-342900">
              <a:lnSpc>
                <a:spcPct val="150000"/>
              </a:lnSpc>
              <a:buFont typeface="Arial" panose="020B0604020202020204" pitchFamily="34" charset="0"/>
              <a:buChar char="•"/>
            </a:pPr>
            <a:r>
              <a:rPr lang="en-US" sz="2000"/>
              <a:t> Brainstorming</a:t>
            </a:r>
          </a:p>
          <a:p>
            <a:pPr marL="342900" lvl="0" indent="-342900">
              <a:lnSpc>
                <a:spcPct val="150000"/>
              </a:lnSpc>
              <a:buFont typeface="Arial" panose="020B0604020202020204" pitchFamily="34" charset="0"/>
              <a:buChar char="•"/>
            </a:pPr>
            <a:r>
              <a:rPr lang="en-US" sz="2000"/>
              <a:t> Process </a:t>
            </a:r>
            <a:r>
              <a:rPr lang="en-US" sz="2000" smtClean="0"/>
              <a:t>behavior dia Process </a:t>
            </a:r>
            <a:r>
              <a:rPr lang="en-US" sz="2000"/>
              <a:t>maps</a:t>
            </a:r>
          </a:p>
          <a:p>
            <a:pPr marL="342900" lvl="0" indent="-342900">
              <a:lnSpc>
                <a:spcPct val="150000"/>
              </a:lnSpc>
              <a:buFont typeface="Arial" panose="020B0604020202020204" pitchFamily="34" charset="0"/>
              <a:buChar char="•"/>
            </a:pPr>
            <a:r>
              <a:rPr lang="en-US" sz="2000"/>
              <a:t> Design of experiments</a:t>
            </a:r>
          </a:p>
          <a:p>
            <a:pPr marL="342900" lvl="0" indent="-342900">
              <a:lnSpc>
                <a:spcPct val="150000"/>
              </a:lnSpc>
              <a:buFont typeface="Arial" panose="020B0604020202020204" pitchFamily="34" charset="0"/>
              <a:buChar char="•"/>
            </a:pPr>
            <a:r>
              <a:rPr lang="en-US" sz="2000"/>
              <a:t> Enumerative statistics (hypothesis tests)</a:t>
            </a:r>
          </a:p>
          <a:p>
            <a:pPr marL="342900" lvl="0" indent="-342900">
              <a:lnSpc>
                <a:spcPct val="150000"/>
              </a:lnSpc>
              <a:buFont typeface="Arial" panose="020B0604020202020204" pitchFamily="34" charset="0"/>
              <a:buChar char="•"/>
            </a:pPr>
            <a:r>
              <a:rPr lang="en-US" sz="2000"/>
              <a:t> Inferential statistics </a:t>
            </a:r>
            <a:r>
              <a:rPr lang="en-US" sz="2000" smtClean="0"/>
              <a:t>Simulation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Force </a:t>
            </a:r>
            <a:r>
              <a:rPr lang="en-US" sz="2000"/>
              <a:t>field diagrams</a:t>
            </a:r>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7M tools</a:t>
            </a:r>
          </a:p>
          <a:p>
            <a:pPr marL="342900" lvl="0" indent="-342900">
              <a:lnSpc>
                <a:spcPct val="150000"/>
              </a:lnSpc>
              <a:buFont typeface="Arial" panose="020B0604020202020204" pitchFamily="34" charset="0"/>
              <a:buChar char="•"/>
            </a:pPr>
            <a:r>
              <a:rPr lang="en-US" sz="2000"/>
              <a:t> Project planning and management tools</a:t>
            </a:r>
          </a:p>
          <a:p>
            <a:pPr marL="342900" lvl="0" indent="-342900">
              <a:lnSpc>
                <a:spcPct val="150000"/>
              </a:lnSpc>
              <a:buFont typeface="Arial" panose="020B0604020202020204" pitchFamily="34" charset="0"/>
              <a:buChar char="•"/>
            </a:pPr>
            <a:r>
              <a:rPr lang="en-US" sz="2000"/>
              <a:t> Prototype and pilot studies</a:t>
            </a:r>
          </a:p>
          <a:p>
            <a:pPr marL="342900" indent="-342900">
              <a:lnSpc>
                <a:spcPct val="150000"/>
              </a:lnSpc>
              <a:buFont typeface="Arial" panose="020B0604020202020204" pitchFamily="34" charset="0"/>
              <a:buChar char="•"/>
            </a:pPr>
            <a:r>
              <a:rPr lang="en-US" sz="2000"/>
              <a:t> Simulations</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3560" y="974649"/>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SPC</a:t>
            </a:r>
            <a:endParaRPr lang="en-US" sz="2000"/>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ISO 900×</a:t>
            </a:r>
          </a:p>
          <a:p>
            <a:pPr marL="342900" lvl="0" indent="-342900">
              <a:lnSpc>
                <a:spcPct val="150000"/>
              </a:lnSpc>
              <a:buFont typeface="Arial" panose="020B0604020202020204" pitchFamily="34" charset="0"/>
              <a:buChar char="•"/>
            </a:pPr>
            <a:r>
              <a:rPr lang="en-US" sz="2000"/>
              <a:t> Change budgets, bid models, cost estimating models</a:t>
            </a:r>
          </a:p>
          <a:p>
            <a:pPr marL="342900" indent="-342900">
              <a:lnSpc>
                <a:spcPct val="150000"/>
              </a:lnSpc>
              <a:buFont typeface="Arial" panose="020B0604020202020204" pitchFamily="34" charset="0"/>
              <a:buChar char="•"/>
            </a:pPr>
            <a:r>
              <a:rPr lang="en-US" sz="2000"/>
              <a:t> Reporting system</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94531" y="1189684"/>
            <a:ext cx="9881299" cy="2916490"/>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altLang="zh-TW" sz="2000" b="1">
                <a:solidFill>
                  <a:schemeClr val="tx1"/>
                </a:solidFill>
              </a:rPr>
              <a:t>Six </a:t>
            </a:r>
            <a:r>
              <a:rPr lang="en-US" altLang="zh-TW" sz="2000" b="1" smtClean="0">
                <a:solidFill>
                  <a:schemeClr val="tx1"/>
                </a:solidFill>
              </a:rPr>
              <a:t>Sigma - </a:t>
            </a:r>
            <a:r>
              <a:rPr lang="en-US" altLang="zh-TW" sz="2000" smtClean="0">
                <a:solidFill>
                  <a:schemeClr val="tx1"/>
                </a:solidFill>
              </a:rPr>
              <a:t>Remove </a:t>
            </a:r>
            <a:r>
              <a:rPr lang="en-US" altLang="zh-TW" sz="2000" dirty="0">
                <a:solidFill>
                  <a:schemeClr val="tx1"/>
                </a:solidFill>
              </a:rPr>
              <a:t>defects, minimize variance</a:t>
            </a:r>
          </a:p>
          <a:p>
            <a:pPr marL="0" indent="0">
              <a:lnSpc>
                <a:spcPct val="200000"/>
              </a:lnSpc>
              <a:buNone/>
            </a:pPr>
            <a:r>
              <a:rPr lang="en-US" altLang="zh-TW" sz="2000" b="1" dirty="0">
                <a:solidFill>
                  <a:schemeClr val="tx1"/>
                </a:solidFill>
              </a:rPr>
              <a:t>Lean</a:t>
            </a:r>
            <a:r>
              <a:rPr lang="en-US" altLang="zh-TW" sz="2000" dirty="0">
                <a:solidFill>
                  <a:schemeClr val="tx1"/>
                </a:solidFill>
              </a:rPr>
              <a:t> (Lean Development, </a:t>
            </a:r>
            <a:r>
              <a:rPr lang="en-US" altLang="zh-TW" sz="2000">
                <a:solidFill>
                  <a:schemeClr val="tx1"/>
                </a:solidFill>
              </a:rPr>
              <a:t>Manufacturing</a:t>
            </a:r>
            <a:r>
              <a:rPr lang="en-US" altLang="zh-TW" sz="2000" smtClean="0">
                <a:solidFill>
                  <a:schemeClr val="tx1"/>
                </a:solidFill>
              </a:rPr>
              <a:t>) - </a:t>
            </a:r>
            <a:r>
              <a:rPr lang="en-US" altLang="zh-TW" sz="2000" dirty="0">
                <a:solidFill>
                  <a:schemeClr val="tx1"/>
                </a:solidFill>
              </a:rPr>
              <a:t>Remove waste, shorten the flow</a:t>
            </a:r>
          </a:p>
          <a:p>
            <a:pPr marL="0" indent="0">
              <a:lnSpc>
                <a:spcPct val="200000"/>
              </a:lnSpc>
              <a:buNone/>
            </a:pPr>
            <a:r>
              <a:rPr lang="en-US" altLang="zh-TW" sz="2000" b="1" dirty="0">
                <a:solidFill>
                  <a:schemeClr val="tx1"/>
                </a:solidFill>
              </a:rPr>
              <a:t>TOC</a:t>
            </a:r>
            <a:r>
              <a:rPr lang="en-US" altLang="zh-TW" sz="2000" dirty="0">
                <a:solidFill>
                  <a:schemeClr val="tx1"/>
                </a:solidFill>
              </a:rPr>
              <a:t> (Theory </a:t>
            </a:r>
            <a:r>
              <a:rPr lang="en-US" altLang="zh-TW" sz="2000">
                <a:solidFill>
                  <a:schemeClr val="tx1"/>
                </a:solidFill>
              </a:rPr>
              <a:t>of </a:t>
            </a:r>
            <a:r>
              <a:rPr lang="en-US" altLang="zh-TW" sz="2000" smtClean="0">
                <a:solidFill>
                  <a:schemeClr val="tx1"/>
                </a:solidFill>
              </a:rPr>
              <a:t>Constraints) - Remove </a:t>
            </a:r>
            <a:r>
              <a:rPr lang="en-US" altLang="zh-TW" sz="2000" dirty="0">
                <a:solidFill>
                  <a:schemeClr val="tx1"/>
                </a:solidFill>
              </a:rPr>
              <a:t>and manage constraints</a:t>
            </a:r>
          </a:p>
          <a:p>
            <a:pPr marL="0" indent="0">
              <a:lnSpc>
                <a:spcPct val="200000"/>
              </a:lnSpc>
              <a:buNone/>
            </a:pPr>
            <a:r>
              <a:rPr lang="en-US" altLang="zh-TW" sz="2000" b="1" dirty="0">
                <a:solidFill>
                  <a:schemeClr val="tx1"/>
                </a:solidFill>
              </a:rPr>
              <a:t>TQM</a:t>
            </a:r>
            <a:r>
              <a:rPr lang="en-US" altLang="zh-TW" sz="2000" dirty="0">
                <a:solidFill>
                  <a:schemeClr val="tx1"/>
                </a:solidFill>
              </a:rPr>
              <a:t> (Total </a:t>
            </a:r>
            <a:r>
              <a:rPr lang="en-US" altLang="zh-TW" sz="2000">
                <a:solidFill>
                  <a:schemeClr val="tx1"/>
                </a:solidFill>
              </a:rPr>
              <a:t>Quality </a:t>
            </a:r>
            <a:r>
              <a:rPr lang="en-US" altLang="zh-TW" sz="2000" smtClean="0">
                <a:solidFill>
                  <a:schemeClr val="tx1"/>
                </a:solidFill>
              </a:rPr>
              <a:t>Management) - Continuous </a:t>
            </a:r>
            <a:r>
              <a:rPr lang="en-US" altLang="zh-TW" sz="2000" dirty="0" smtClean="0">
                <a:solidFill>
                  <a:schemeClr val="tx1"/>
                </a:solidFill>
              </a:rPr>
              <a:t>improvement</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a:solidFill>
                  <a:schemeClr val="tx1"/>
                </a:solidFill>
              </a:rPr>
              <a:t>What About Lean, TOC, TQM</a:t>
            </a:r>
          </a:p>
        </p:txBody>
      </p:sp>
    </p:spTree>
    <p:extLst>
      <p:ext uri="{BB962C8B-B14F-4D97-AF65-F5344CB8AC3E}">
        <p14:creationId xmlns:p14="http://schemas.microsoft.com/office/powerpoint/2010/main" val="334519096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chemeClr val="bg1"/>
                </a:solidFill>
              </a:rPr>
              <a:t>Phu Ta</a:t>
            </a:r>
            <a:endParaRPr lang="vi-VN" dirty="0" smtClean="0">
              <a:solidFill>
                <a:schemeClr val="bg1"/>
              </a:solidFill>
            </a:endParaRP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202267"/>
            <a:ext cx="11149013" cy="568931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400" dirty="0"/>
              <a:t>As a metric</a:t>
            </a:r>
            <a:endParaRPr lang="en-US" sz="2400" dirty="0"/>
          </a:p>
          <a:p>
            <a:pPr lvl="1"/>
            <a:r>
              <a:rPr lang="vi-VN" sz="2400" dirty="0"/>
              <a:t>As a methodology</a:t>
            </a:r>
            <a:endParaRPr lang="en-US" sz="2400" dirty="0"/>
          </a:p>
          <a:p>
            <a:pPr lvl="1"/>
            <a:r>
              <a:rPr lang="vi-VN" sz="2400" dirty="0"/>
              <a:t>As a management system</a:t>
            </a:r>
            <a:endParaRPr lang="en-US" sz="2400" dirty="0"/>
          </a:p>
          <a:p>
            <a:pPr>
              <a:lnSpc>
                <a:spcPct val="150000"/>
              </a:lnSpc>
              <a:buNone/>
            </a:pPr>
            <a:r>
              <a:rPr lang="vi-VN" sz="2400" dirty="0"/>
              <a:t>Six Sigma is lots of different things because it had different meanings over time, and also because it is now interpreted in increasingly different ways.</a:t>
            </a:r>
            <a:endParaRPr lang="en-US" sz="2400" dirty="0">
              <a:solidFill>
                <a:schemeClr val="tx1"/>
              </a:solidFill>
            </a:endParaRPr>
          </a:p>
          <a:p>
            <a:pPr marL="0" indent="0">
              <a:lnSpc>
                <a:spcPct val="150000"/>
              </a:lnSpc>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96833" y="1098088"/>
            <a:ext cx="11149013" cy="5360378"/>
          </a:xfrm>
        </p:spPr>
        <p:txBody>
          <a:bodyPr/>
          <a:lstStyle/>
          <a:p>
            <a:pPr lvl="0">
              <a:lnSpc>
                <a:spcPct val="150000"/>
              </a:lnSpc>
            </a:pPr>
            <a:r>
              <a:rPr lang="vi-VN" sz="2400" dirty="0"/>
              <a:t>Six Sigma revolves around a few key concepts:</a:t>
            </a:r>
            <a:endParaRPr lang="en-US" sz="2400" dirty="0"/>
          </a:p>
          <a:p>
            <a:pPr lvl="1">
              <a:lnSpc>
                <a:spcPct val="150000"/>
              </a:lnSpc>
            </a:pPr>
            <a:r>
              <a:rPr lang="vi-VN" sz="2400" dirty="0"/>
              <a:t>Critical to Quality: Attributes most important to the customer</a:t>
            </a:r>
            <a:endParaRPr lang="en-US" sz="2400" dirty="0"/>
          </a:p>
          <a:p>
            <a:pPr lvl="1">
              <a:lnSpc>
                <a:spcPct val="150000"/>
              </a:lnSpc>
            </a:pPr>
            <a:r>
              <a:rPr lang="vi-VN" sz="2400" dirty="0"/>
              <a:t>Defect: Failing to deliver what the customer wants</a:t>
            </a:r>
            <a:endParaRPr lang="en-US" sz="2400" dirty="0"/>
          </a:p>
          <a:p>
            <a:pPr lvl="1">
              <a:lnSpc>
                <a:spcPct val="150000"/>
              </a:lnSpc>
            </a:pPr>
            <a:r>
              <a:rPr lang="vi-VN" sz="2400" dirty="0"/>
              <a:t>Process Capability: What your process can deliver</a:t>
            </a:r>
            <a:endParaRPr lang="en-US" sz="2400" dirty="0"/>
          </a:p>
          <a:p>
            <a:pPr lvl="1">
              <a:lnSpc>
                <a:spcPct val="150000"/>
              </a:lnSpc>
            </a:pPr>
            <a:r>
              <a:rPr lang="vi-VN" sz="2400" dirty="0"/>
              <a:t>Variation: What the customer sees and feels</a:t>
            </a:r>
            <a:endParaRPr lang="en-US" sz="2400" dirty="0"/>
          </a:p>
          <a:p>
            <a:pPr lvl="1">
              <a:lnSpc>
                <a:spcPct val="150000"/>
              </a:lnSpc>
            </a:pPr>
            <a:r>
              <a:rPr lang="vi-VN" sz="2400" dirty="0"/>
              <a:t>Stable Operations: Ensuring consistent, predictable processes to improve what the customer sees and feels</a:t>
            </a:r>
            <a:endParaRPr lang="en-US" sz="2400" dirty="0"/>
          </a:p>
          <a:p>
            <a:pPr lvl="1">
              <a:lnSpc>
                <a:spcPct val="150000"/>
              </a:lnSpc>
            </a:pPr>
            <a:r>
              <a:rPr lang="vi-VN" sz="2400" dirty="0"/>
              <a:t>Design for Six Sigma: Designing to meet customer needs and process capability.</a:t>
            </a:r>
            <a:endParaRPr lang="en-US" sz="24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51" name="Picture 50"/>
          <p:cNvPicPr/>
          <p:nvPr/>
        </p:nvPicPr>
        <p:blipFill>
          <a:blip r:embed="rId2">
            <a:extLst>
              <a:ext uri="{28A0092B-C50C-407E-A947-70E740481C1C}">
                <a14:useLocalDpi xmlns:a14="http://schemas.microsoft.com/office/drawing/2010/main" val="0"/>
              </a:ext>
            </a:extLst>
          </a:blip>
          <a:srcRect/>
          <a:stretch>
            <a:fillRect/>
          </a:stretch>
        </p:blipFill>
        <p:spPr bwMode="auto">
          <a:xfrm>
            <a:off x="1855183" y="899398"/>
            <a:ext cx="8692613" cy="5739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330"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331"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332"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333"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2104</TotalTime>
  <Words>4099</Words>
  <Application>Microsoft Office PowerPoint</Application>
  <PresentationFormat>Custom</PresentationFormat>
  <Paragraphs>499</Paragraphs>
  <Slides>42</Slides>
  <Notes>23</Notes>
  <HiddenSlides>0</HiddenSlides>
  <MMClips>0</MMClips>
  <ScaleCrop>false</ScaleCrop>
  <HeadingPairs>
    <vt:vector size="8" baseType="variant">
      <vt:variant>
        <vt:lpstr>Fonts Used</vt:lpstr>
      </vt:variant>
      <vt:variant>
        <vt:i4>14</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64" baseType="lpstr">
      <vt:lpstr>新細明體</vt:lpstr>
      <vt:lpstr>Segoe</vt:lpstr>
      <vt:lpstr>Segoe Light</vt:lpstr>
      <vt:lpstr>Segoe Semibold</vt:lpstr>
      <vt:lpstr>Segoe UI (Headings)</vt:lpstr>
      <vt:lpstr>Segoe UI Light (Headings)</vt:lpstr>
      <vt:lpstr>Arial</vt:lpstr>
      <vt:lpstr>Calibri</vt:lpstr>
      <vt:lpstr>Consolas</vt:lpstr>
      <vt:lpstr>Segoe Script</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177</cp:revision>
  <cp:lastPrinted>2010-05-11T05:02:34Z</cp:lastPrinted>
  <dcterms:created xsi:type="dcterms:W3CDTF">2012-09-10T08:15:36Z</dcterms:created>
  <dcterms:modified xsi:type="dcterms:W3CDTF">2013-11-01T13:51:58Z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