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5.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6.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7.xml" ContentType="application/vnd.openxmlformats-officedocument.presentationml.notesSlide+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notesSlides/notesSlide9.xml" ContentType="application/vnd.openxmlformats-officedocument.presentationml.notesSlide+xml"/>
  <Override PartName="/ppt/tags/tag20.xml" ContentType="application/vnd.openxmlformats-officedocument.presentationml.tags+xml"/>
  <Override PartName="/ppt/notesSlides/notesSlide10.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42"/>
  </p:notesMasterIdLst>
  <p:handoutMasterIdLst>
    <p:handoutMasterId r:id="rId43"/>
  </p:handoutMasterIdLst>
  <p:sldIdLst>
    <p:sldId id="321" r:id="rId11"/>
    <p:sldId id="340" r:id="rId12"/>
    <p:sldId id="341" r:id="rId13"/>
    <p:sldId id="338" r:id="rId14"/>
    <p:sldId id="343" r:id="rId15"/>
    <p:sldId id="344" r:id="rId16"/>
    <p:sldId id="370" r:id="rId17"/>
    <p:sldId id="371" r:id="rId18"/>
    <p:sldId id="393" r:id="rId19"/>
    <p:sldId id="394" r:id="rId20"/>
    <p:sldId id="395" r:id="rId21"/>
    <p:sldId id="396" r:id="rId22"/>
    <p:sldId id="397" r:id="rId23"/>
    <p:sldId id="398" r:id="rId24"/>
    <p:sldId id="399" r:id="rId25"/>
    <p:sldId id="312" r:id="rId26"/>
    <p:sldId id="376" r:id="rId27"/>
    <p:sldId id="355" r:id="rId28"/>
    <p:sldId id="372" r:id="rId29"/>
    <p:sldId id="373" r:id="rId30"/>
    <p:sldId id="374" r:id="rId31"/>
    <p:sldId id="378" r:id="rId32"/>
    <p:sldId id="381" r:id="rId33"/>
    <p:sldId id="385" r:id="rId34"/>
    <p:sldId id="356" r:id="rId35"/>
    <p:sldId id="388" r:id="rId36"/>
    <p:sldId id="389" r:id="rId37"/>
    <p:sldId id="387" r:id="rId38"/>
    <p:sldId id="390" r:id="rId39"/>
    <p:sldId id="391" r:id="rId40"/>
    <p:sldId id="369" r:id="rId4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340"/>
            <p14:sldId id="341"/>
            <p14:sldId id="338"/>
            <p14:sldId id="343"/>
            <p14:sldId id="344"/>
            <p14:sldId id="370"/>
            <p14:sldId id="371"/>
            <p14:sldId id="393"/>
            <p14:sldId id="394"/>
            <p14:sldId id="395"/>
            <p14:sldId id="396"/>
            <p14:sldId id="397"/>
            <p14:sldId id="398"/>
            <p14:sldId id="399"/>
            <p14:sldId id="312"/>
            <p14:sldId id="376"/>
            <p14:sldId id="355"/>
            <p14:sldId id="372"/>
            <p14:sldId id="373"/>
            <p14:sldId id="374"/>
            <p14:sldId id="378"/>
            <p14:sldId id="381"/>
            <p14:sldId id="385"/>
            <p14:sldId id="356"/>
            <p14:sldId id="388"/>
            <p14:sldId id="389"/>
            <p14:sldId id="387"/>
            <p14:sldId id="390"/>
            <p14:sldId id="391"/>
          </p14:sldIdLst>
        </p14:section>
        <p14:section name="Close" id="{3E6AD11B-4286-4CC1-8788-823F9F4A55B4}">
          <p14:sldIdLst>
            <p14:sldId id="369"/>
          </p14:sldIdLst>
        </p14:section>
        <p14:section name="Australia Tempate" id="{C776A48F-20A6-4B54-81F4-C4A8DF108F0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030"/>
    <a:srgbClr val="353F3F"/>
    <a:srgbClr val="363636"/>
    <a:srgbClr val="515151"/>
    <a:srgbClr val="5F5F5F"/>
    <a:srgbClr val="333333"/>
    <a:srgbClr val="292929"/>
    <a:srgbClr val="4D4D4D"/>
    <a:srgbClr val="3397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66" autoAdjust="0"/>
    <p:restoredTop sz="94633" autoAdjust="0"/>
  </p:normalViewPr>
  <p:slideViewPr>
    <p:cSldViewPr snapToGrid="0">
      <p:cViewPr>
        <p:scale>
          <a:sx n="60" d="100"/>
          <a:sy n="60" d="100"/>
        </p:scale>
        <p:origin x="-1182" y="-294"/>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9/27/2013</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9/27/2013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62CD9A14-C65D-4D7D-A00E-92B544A48703}" type="datetime1">
              <a:rPr lang="en-US" smtClean="0">
                <a:solidFill>
                  <a:prstClr val="black"/>
                </a:solidFill>
              </a:rPr>
              <a:pPr/>
              <a:t>9/27/2013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6060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9/27/2013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9/27/2013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9/27/2013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9/27/2013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9/27/2013 1:36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C571E67F-2C87-4813-B1A6-0A20A89C226B}" type="datetime1">
              <a:rPr lang="en-US" smtClean="0">
                <a:solidFill>
                  <a:prstClr val="black"/>
                </a:solidFill>
              </a:rPr>
              <a:pPr/>
              <a:t>9/27/2013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05782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11372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9/27/2013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9/27/2013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9/27/2013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959669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9/27/2013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9/27/2013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9"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508805" y="6153596"/>
            <a:ext cx="1164083" cy="548640"/>
          </a:xfrm>
          <a:prstGeom prst="rect">
            <a:avLst/>
          </a:prstGeom>
        </p:spPr>
      </p:pic>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8242514" y="4971035"/>
            <a:ext cx="2968412" cy="1399032"/>
          </a:xfrm>
          <a:prstGeom prst="rect">
            <a:avLst/>
          </a:prstGeom>
        </p:spPr>
      </p:pic>
      <p:sp>
        <p:nvSpPr>
          <p:cNvPr id="3" name="Rectangle 2"/>
          <p:cNvSpPr/>
          <p:nvPr userDrawn="1"/>
        </p:nvSpPr>
        <p:spPr bwMode="auto">
          <a:xfrm>
            <a:off x="7979081" y="4722315"/>
            <a:ext cx="1565754" cy="18663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508805" y="6153596"/>
            <a:ext cx="1164083" cy="548640"/>
          </a:xfrm>
          <a:prstGeom prst="rect">
            <a:avLst/>
          </a:prstGeom>
        </p:spPr>
      </p:pic>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tx1"/>
                    </a:gs>
                    <a:gs pos="6000">
                      <a:schemeClr val="tx1"/>
                    </a:gs>
                  </a:gsLst>
                  <a:lin ang="5400000" scaled="0"/>
                </a:gradFill>
              </a:defRPr>
            </a:lvl2pPr>
            <a:lvl3pPr marL="231775" indent="0">
              <a:buNone/>
              <a:defRPr sz="2000">
                <a:gradFill>
                  <a:gsLst>
                    <a:gs pos="100000">
                      <a:schemeClr val="tx1"/>
                    </a:gs>
                    <a:gs pos="6000">
                      <a:schemeClr val="tx1"/>
                    </a:gs>
                  </a:gsLst>
                  <a:lin ang="5400000" scaled="0"/>
                </a:gradFill>
              </a:defRPr>
            </a:lvl3pPr>
            <a:lvl4pPr marL="457200" indent="0">
              <a:buNone/>
              <a:defRPr sz="2000">
                <a:gradFill>
                  <a:gsLst>
                    <a:gs pos="100000">
                      <a:schemeClr val="tx1"/>
                    </a:gs>
                    <a:gs pos="6000">
                      <a:schemeClr val="tx1"/>
                    </a:gs>
                  </a:gsLst>
                  <a:lin ang="5400000" scaled="0"/>
                </a:gradFill>
              </a:defRPr>
            </a:lvl4pPr>
            <a:lvl5pPr marL="693738" indent="0">
              <a:buNone/>
              <a:defRPr sz="2000">
                <a:gradFill>
                  <a:gsLst>
                    <a:gs pos="100000">
                      <a:schemeClr val="tx1"/>
                    </a:gs>
                    <a:gs pos="600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
        <p:nvSpPr>
          <p:cNvPr id="6" name="TextBox 7"/>
          <p:cNvSpPr txBox="1"/>
          <p:nvPr userDrawn="1"/>
        </p:nvSpPr>
        <p:spPr>
          <a:xfrm>
            <a:off x="4446534" y="6595680"/>
            <a:ext cx="3295774"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1050" spc="150" baseline="0" dirty="0" smtClean="0">
                <a:gradFill>
                  <a:gsLst>
                    <a:gs pos="0">
                      <a:srgbClr val="000000">
                        <a:alpha val="50000"/>
                      </a:srgbClr>
                    </a:gs>
                    <a:gs pos="86000">
                      <a:srgbClr val="000000">
                        <a:alpha val="50000"/>
                      </a:srgbClr>
                    </a:gs>
                  </a:gsLst>
                  <a:lin ang="5400000" scaled="0"/>
                </a:gradFill>
                <a:latin typeface="Segoe Semibold" pitchFamily="34" charset="0"/>
              </a:rPr>
              <a:t>K16T1 </a:t>
            </a:r>
            <a:r>
              <a:rPr lang="en-US" sz="1050" spc="150" dirty="0" smtClean="0">
                <a:gradFill>
                  <a:gsLst>
                    <a:gs pos="0">
                      <a:srgbClr val="000000">
                        <a:alpha val="50000"/>
                      </a:srgbClr>
                    </a:gs>
                    <a:gs pos="86000">
                      <a:srgbClr val="000000">
                        <a:alpha val="50000"/>
                      </a:srgbClr>
                    </a:gs>
                  </a:gsLst>
                  <a:lin ang="5400000" scaled="0"/>
                </a:gradFill>
                <a:latin typeface="Segoe Semibold" pitchFamily="34" charset="0"/>
              </a:rPr>
              <a:t>CONFIDENTIAL – INTERNAL ONLY</a:t>
            </a:r>
          </a:p>
        </p:txBody>
      </p:sp>
    </p:spTree>
    <p:extLst>
      <p:ext uri="{BB962C8B-B14F-4D97-AF65-F5344CB8AC3E}">
        <p14:creationId xmlns:p14="http://schemas.microsoft.com/office/powerpoint/2010/main" val="156202639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theme" Target="../theme/theme4.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18" Type="http://schemas.openxmlformats.org/officeDocument/2006/relationships/slideLayout" Target="../slideLayouts/slideLayout95.xml"/><Relationship Id="rId3" Type="http://schemas.openxmlformats.org/officeDocument/2006/relationships/slideLayout" Target="../slideLayouts/slideLayout80.xml"/><Relationship Id="rId21" Type="http://schemas.openxmlformats.org/officeDocument/2006/relationships/slideLayout" Target="../slideLayouts/slideLayout98.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20" Type="http://schemas.openxmlformats.org/officeDocument/2006/relationships/slideLayout" Target="../slideLayouts/slideLayout97.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23" Type="http://schemas.openxmlformats.org/officeDocument/2006/relationships/theme" Target="../theme/theme6.xml"/><Relationship Id="rId10" Type="http://schemas.openxmlformats.org/officeDocument/2006/relationships/slideLayout" Target="../slideLayouts/slideLayout87.xml"/><Relationship Id="rId19" Type="http://schemas.openxmlformats.org/officeDocument/2006/relationships/slideLayout" Target="../slideLayouts/slideLayout96.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 Id="rId22" Type="http://schemas.openxmlformats.org/officeDocument/2006/relationships/slideLayout" Target="../slideLayouts/slideLayout9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slideLayout" Target="../slideLayouts/slideLayout112.xml"/><Relationship Id="rId18" Type="http://schemas.openxmlformats.org/officeDocument/2006/relationships/theme" Target="../theme/theme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17" Type="http://schemas.openxmlformats.org/officeDocument/2006/relationships/slideLayout" Target="../slideLayouts/slideLayout116.xml"/><Relationship Id="rId2" Type="http://schemas.openxmlformats.org/officeDocument/2006/relationships/slideLayout" Target="../slideLayouts/slideLayout101.xml"/><Relationship Id="rId16" Type="http://schemas.openxmlformats.org/officeDocument/2006/relationships/slideLayout" Target="../slideLayouts/slideLayout115.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slideLayout" Target="../slideLayouts/slideLayout114.xml"/><Relationship Id="rId10" Type="http://schemas.openxmlformats.org/officeDocument/2006/relationships/slideLayout" Target="../slideLayouts/slideLayout109.xml"/><Relationship Id="rId19" Type="http://schemas.openxmlformats.org/officeDocument/2006/relationships/image" Target="../media/image2.png"/><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slideLayout" Target="../slideLayouts/slideLayout1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 id="2147483815" r:id="rId22"/>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5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3.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8.xml"/><Relationship Id="rId1" Type="http://schemas.openxmlformats.org/officeDocument/2006/relationships/tags" Target="../tags/tag18.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8.xml"/><Relationship Id="rId1" Type="http://schemas.openxmlformats.org/officeDocument/2006/relationships/tags" Target="../tags/tag19.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8.xml"/><Relationship Id="rId1" Type="http://schemas.openxmlformats.org/officeDocument/2006/relationships/tags" Target="../tags/tag20.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8.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5.png"/><Relationship Id="rId5" Type="http://schemas.openxmlformats.org/officeDocument/2006/relationships/image" Target="../media/image18.png"/><Relationship Id="rId4"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25.xml"/><Relationship Id="rId7" Type="http://schemas.openxmlformats.org/officeDocument/2006/relationships/image" Target="../media/image15.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18.png"/><Relationship Id="rId5" Type="http://schemas.openxmlformats.org/officeDocument/2006/relationships/notesSlide" Target="../notesSlides/notesSlide12.xml"/><Relationship Id="rId4"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3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28.xml"/><Relationship Id="rId7" Type="http://schemas.openxmlformats.org/officeDocument/2006/relationships/image" Target="../media/image15.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18.png"/><Relationship Id="rId5" Type="http://schemas.openxmlformats.org/officeDocument/2006/relationships/notesSlide" Target="../notesSlides/notesSlide13.xml"/><Relationship Id="rId4" Type="http://schemas.openxmlformats.org/officeDocument/2006/relationships/slideLayout" Target="../slideLayouts/slideLayout48.xml"/><Relationship Id="rId9"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0.xml"/><Relationship Id="rId1" Type="http://schemas.openxmlformats.org/officeDocument/2006/relationships/tags" Target="../tags/tag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0.xml"/><Relationship Id="rId1" Type="http://schemas.openxmlformats.org/officeDocument/2006/relationships/tags" Target="../tags/tag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0.xml"/><Relationship Id="rId1" Type="http://schemas.openxmlformats.org/officeDocument/2006/relationships/tags" Target="../tags/tag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4181452" y="3231974"/>
            <a:ext cx="6718301" cy="1232464"/>
          </a:xfrm>
        </p:spPr>
        <p:txBody>
          <a:bodyPr/>
          <a:lstStyle/>
          <a:p>
            <a:r>
              <a:rPr lang="en-US" dirty="0" smtClean="0"/>
              <a:t>Software Process and Quality Management</a:t>
            </a:r>
            <a:endParaRPr lang="en-US" dirty="0"/>
          </a:p>
        </p:txBody>
      </p:sp>
      <p:sp>
        <p:nvSpPr>
          <p:cNvPr id="9" name="Subtitle 2"/>
          <p:cNvSpPr>
            <a:spLocks noGrp="1"/>
          </p:cNvSpPr>
          <p:nvPr>
            <p:ph type="subTitle" idx="1"/>
          </p:nvPr>
        </p:nvSpPr>
        <p:spPr>
          <a:xfrm>
            <a:off x="4181452" y="5029200"/>
            <a:ext cx="6870702" cy="848072"/>
          </a:xfrm>
        </p:spPr>
        <p:txBody>
          <a:bodyPr/>
          <a:lstStyle/>
          <a:p>
            <a:r>
              <a:rPr lang="vi-VN" dirty="0" smtClean="0"/>
              <a:t>Case Study</a:t>
            </a:r>
          </a:p>
          <a:p>
            <a:r>
              <a:rPr lang="vi-VN" dirty="0" smtClean="0"/>
              <a:t>SEWeb and Russoft Technologies</a:t>
            </a:r>
            <a:endParaRPr lang="vi-VN" dirty="0"/>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800" b="0" dirty="0" smtClean="0">
                <a:gradFill>
                  <a:gsLst>
                    <a:gs pos="0">
                      <a:schemeClr val="tx1"/>
                    </a:gs>
                    <a:gs pos="100000">
                      <a:schemeClr val="tx1"/>
                    </a:gs>
                  </a:gsLst>
                  <a:lin ang="5400000" scaled="0"/>
                </a:gradFill>
              </a:rPr>
              <a:t>Team Assignment 01</a:t>
            </a:r>
            <a:endParaRPr lang="en-US" sz="1800" b="0"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083974586"/>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62341" y="352809"/>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5" name="Rectangle 24"/>
          <p:cNvSpPr/>
          <p:nvPr/>
        </p:nvSpPr>
        <p:spPr>
          <a:xfrm>
            <a:off x="371868" y="2541944"/>
            <a:ext cx="10298883" cy="646331"/>
          </a:xfrm>
          <a:prstGeom prst="rect">
            <a:avLst/>
          </a:prstGeom>
        </p:spPr>
        <p:txBody>
          <a:bodyPr wrap="square">
            <a:spAutoFit/>
          </a:bodyPr>
          <a:lstStyle/>
          <a:p>
            <a:pPr algn="just"/>
            <a:r>
              <a:rPr lang="en-US" dirty="0" smtClean="0"/>
              <a:t>E5: </a:t>
            </a:r>
            <a:r>
              <a:rPr lang="vi-VN" dirty="0" smtClean="0"/>
              <a:t>Fisher </a:t>
            </a:r>
            <a:r>
              <a:rPr lang="vi-VN" dirty="0"/>
              <a:t>and Arroyo-Lopez also met with the two co-chairs of the Information Technology and Telecommunications Committee of the American Chamber of Commerce in Moscow</a:t>
            </a:r>
            <a:r>
              <a:rPr lang="vi-VN" dirty="0" smtClean="0"/>
              <a:t>..</a:t>
            </a:r>
            <a:endParaRPr lang="en-US" dirty="0"/>
          </a:p>
        </p:txBody>
      </p:sp>
      <p:sp>
        <p:nvSpPr>
          <p:cNvPr id="26" name="Rectangle 25"/>
          <p:cNvSpPr/>
          <p:nvPr/>
        </p:nvSpPr>
        <p:spPr>
          <a:xfrm>
            <a:off x="419407" y="3930026"/>
            <a:ext cx="10017609" cy="923330"/>
          </a:xfrm>
          <a:prstGeom prst="rect">
            <a:avLst/>
          </a:prstGeom>
        </p:spPr>
        <p:txBody>
          <a:bodyPr wrap="square">
            <a:spAutoFit/>
          </a:bodyPr>
          <a:lstStyle/>
          <a:p>
            <a:pPr algn="just"/>
            <a:r>
              <a:rPr lang="en-US" dirty="0" smtClean="0"/>
              <a:t>E6: </a:t>
            </a:r>
            <a:r>
              <a:rPr lang="vi-VN" dirty="0" smtClean="0"/>
              <a:t>To </a:t>
            </a:r>
            <a:r>
              <a:rPr lang="vi-VN" dirty="0"/>
              <a:t>get the list of requirements, Fisher and Rau interacted for more than three months with Johnson and Arroyo-Lopez, the other full-time faculty, the department support personnel and program managers, current students, some of the program alumni, program mentors, and so on</a:t>
            </a:r>
            <a:endParaRPr lang="en-US" dirty="0"/>
          </a:p>
        </p:txBody>
      </p:sp>
      <p:sp>
        <p:nvSpPr>
          <p:cNvPr id="28" name="Rectangle 27"/>
          <p:cNvSpPr/>
          <p:nvPr/>
        </p:nvSpPr>
        <p:spPr>
          <a:xfrm>
            <a:off x="361137" y="2108393"/>
            <a:ext cx="3246979" cy="369332"/>
          </a:xfrm>
          <a:prstGeom prst="rect">
            <a:avLst/>
          </a:prstGeom>
        </p:spPr>
        <p:txBody>
          <a:bodyPr wrap="none">
            <a:spAutoFit/>
          </a:bodyPr>
          <a:lstStyle/>
          <a:p>
            <a:pPr algn="just"/>
            <a:r>
              <a:rPr lang="vi-VN" b="1" dirty="0"/>
              <a:t>Toward the end of their visit</a:t>
            </a:r>
            <a:endParaRPr lang="en-US" b="1" dirty="0"/>
          </a:p>
        </p:txBody>
      </p:sp>
      <p:sp>
        <p:nvSpPr>
          <p:cNvPr id="29" name="Rectangle 28"/>
          <p:cNvSpPr/>
          <p:nvPr/>
        </p:nvSpPr>
        <p:spPr>
          <a:xfrm>
            <a:off x="419407" y="3479553"/>
            <a:ext cx="4382225" cy="369332"/>
          </a:xfrm>
          <a:prstGeom prst="rect">
            <a:avLst/>
          </a:prstGeom>
        </p:spPr>
        <p:txBody>
          <a:bodyPr wrap="none">
            <a:spAutoFit/>
          </a:bodyPr>
          <a:lstStyle/>
          <a:p>
            <a:pPr algn="just"/>
            <a:r>
              <a:rPr lang="vi-VN" b="1" dirty="0"/>
              <a:t>Three months later of end of their visit</a:t>
            </a:r>
            <a:endParaRPr lang="en-US" b="1" dirty="0"/>
          </a:p>
        </p:txBody>
      </p:sp>
    </p:spTree>
    <p:extLst>
      <p:ext uri="{BB962C8B-B14F-4D97-AF65-F5344CB8AC3E}">
        <p14:creationId xmlns:p14="http://schemas.microsoft.com/office/powerpoint/2010/main" val="3292370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8" grpId="0"/>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292658"/>
            <a:ext cx="9702298" cy="1200329"/>
          </a:xfrm>
          <a:prstGeom prst="rect">
            <a:avLst/>
          </a:prstGeom>
        </p:spPr>
        <p:txBody>
          <a:bodyPr wrap="square">
            <a:spAutoFit/>
          </a:bodyPr>
          <a:lstStyle/>
          <a:p>
            <a:r>
              <a:rPr lang="en-US" dirty="0" smtClean="0"/>
              <a:t>E7: </a:t>
            </a:r>
            <a:r>
              <a:rPr lang="vi-VN" dirty="0" smtClean="0"/>
              <a:t>Prof. Peter Johnson was taking over the position of program director from Prof. Ed Schubert. Johnson, a pioneer in the ﬁeld of software architecture, decided to increase the Web presence of the professional programs in software engineering through a rollout of a new Web interface.</a:t>
            </a:r>
            <a:endParaRPr lang="en-US" dirty="0"/>
          </a:p>
        </p:txBody>
      </p:sp>
      <p:sp>
        <p:nvSpPr>
          <p:cNvPr id="21" name="Rectangle 20"/>
          <p:cNvSpPr/>
          <p:nvPr/>
        </p:nvSpPr>
        <p:spPr>
          <a:xfrm>
            <a:off x="383624" y="4306163"/>
            <a:ext cx="9564413" cy="646331"/>
          </a:xfrm>
          <a:prstGeom prst="rect">
            <a:avLst/>
          </a:prstGeom>
        </p:spPr>
        <p:txBody>
          <a:bodyPr wrap="square">
            <a:spAutoFit/>
          </a:bodyPr>
          <a:lstStyle/>
          <a:p>
            <a:r>
              <a:rPr lang="en-US" dirty="0" smtClean="0"/>
              <a:t>E8: </a:t>
            </a:r>
            <a:r>
              <a:rPr lang="vi-VN" dirty="0" smtClean="0"/>
              <a:t>Fisher </a:t>
            </a:r>
            <a:r>
              <a:rPr lang="vi-VN" dirty="0"/>
              <a:t>instructed Rau to search for samples from known Websites with a similar look and feel to get some of the faculty comfortable with the particular design they had chosen.</a:t>
            </a:r>
            <a:endParaRPr lang="en-US" dirty="0"/>
          </a:p>
        </p:txBody>
      </p:sp>
      <p:sp>
        <p:nvSpPr>
          <p:cNvPr id="27" name="Rectangle 26"/>
          <p:cNvSpPr/>
          <p:nvPr/>
        </p:nvSpPr>
        <p:spPr>
          <a:xfrm>
            <a:off x="383624" y="3936831"/>
            <a:ext cx="6154057" cy="369332"/>
          </a:xfrm>
          <a:prstGeom prst="rect">
            <a:avLst/>
          </a:prstGeom>
        </p:spPr>
        <p:txBody>
          <a:bodyPr wrap="none">
            <a:spAutoFit/>
          </a:bodyPr>
          <a:lstStyle/>
          <a:p>
            <a:r>
              <a:rPr lang="vi-VN" b="1" dirty="0"/>
              <a:t>When Fisher shared the designs with UV Madison team</a:t>
            </a:r>
            <a:endParaRPr lang="en-US" b="1" dirty="0"/>
          </a:p>
        </p:txBody>
      </p:sp>
    </p:spTree>
    <p:extLst>
      <p:ext uri="{BB962C8B-B14F-4D97-AF65-F5344CB8AC3E}">
        <p14:creationId xmlns:p14="http://schemas.microsoft.com/office/powerpoint/2010/main" val="41256694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additive="base">
                                        <p:cTn id="14" dur="500" fill="hold"/>
                                        <p:tgtEl>
                                          <p:spTgt spid="27"/>
                                        </p:tgtEl>
                                        <p:attrNameLst>
                                          <p:attrName>ppt_x</p:attrName>
                                        </p:attrNameLst>
                                      </p:cBhvr>
                                      <p:tavLst>
                                        <p:tav tm="0">
                                          <p:val>
                                            <p:strVal val="#ppt_x"/>
                                          </p:val>
                                        </p:tav>
                                        <p:tav tm="100000">
                                          <p:val>
                                            <p:strVal val="#ppt_x"/>
                                          </p:val>
                                        </p:tav>
                                      </p:tavLst>
                                    </p:anim>
                                    <p:anim calcmode="lin" valueType="num">
                                      <p:cBhvr additive="base">
                                        <p:cTn id="15" dur="500" fill="hold"/>
                                        <p:tgtEl>
                                          <p:spTgt spid="2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ppt_x"/>
                                          </p:val>
                                        </p:tav>
                                        <p:tav tm="100000">
                                          <p:val>
                                            <p:strVal val="#ppt_x"/>
                                          </p:val>
                                        </p:tav>
                                      </p:tavLst>
                                    </p:anim>
                                    <p:anim calcmode="lin" valueType="num">
                                      <p:cBhvr additive="base">
                                        <p:cTn id="1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2" grpId="0"/>
      <p:bldP spid="21"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292658"/>
            <a:ext cx="9702298" cy="1754326"/>
          </a:xfrm>
          <a:prstGeom prst="rect">
            <a:avLst/>
          </a:prstGeom>
        </p:spPr>
        <p:txBody>
          <a:bodyPr wrap="square">
            <a:spAutoFit/>
          </a:bodyPr>
          <a:lstStyle/>
          <a:p>
            <a:r>
              <a:rPr lang="en-US" dirty="0" smtClean="0"/>
              <a:t>E9: </a:t>
            </a:r>
            <a:r>
              <a:rPr lang="vi-VN" dirty="0" smtClean="0"/>
              <a:t>Fisher </a:t>
            </a:r>
            <a:r>
              <a:rPr lang="vi-VN" dirty="0"/>
              <a:t>was in Moscow for a teaching seminar. He used the business excursion to also meet with Russoft and discuss how things were going. He approached Sergey Nizamov and Russ Laughlin from Russoft to arrange a meeting to see their office firsthand and to discuss project specifics. He also spoke to Bramer in the US to learn how the project was going from his perspective and to obtain a detailed account of the hours spent, though the later information was not provided.</a:t>
            </a:r>
            <a:endParaRPr lang="en-US" dirty="0"/>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Tree>
    <p:extLst>
      <p:ext uri="{BB962C8B-B14F-4D97-AF65-F5344CB8AC3E}">
        <p14:creationId xmlns:p14="http://schemas.microsoft.com/office/powerpoint/2010/main" val="108407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292658"/>
            <a:ext cx="9702298" cy="923330"/>
          </a:xfrm>
          <a:prstGeom prst="rect">
            <a:avLst/>
          </a:prstGeom>
        </p:spPr>
        <p:txBody>
          <a:bodyPr wrap="square">
            <a:spAutoFit/>
          </a:bodyPr>
          <a:lstStyle/>
          <a:p>
            <a:r>
              <a:rPr lang="en-US" dirty="0"/>
              <a:t>E</a:t>
            </a:r>
            <a:r>
              <a:rPr lang="en-US" dirty="0" smtClean="0"/>
              <a:t>10: </a:t>
            </a:r>
            <a:r>
              <a:rPr lang="vi-VN" dirty="0"/>
              <a:t>Fisher and Russ Laughlin brought in Sergey Nizamov and Mikhail Pisarev to discuss the specifics on GUI design, ongoing issues that needed to be resolved, and the planning that lie ahead on them.</a:t>
            </a:r>
            <a:endParaRPr lang="en-US" dirty="0"/>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5" name="Oval 64"/>
          <p:cNvSpPr/>
          <p:nvPr/>
        </p:nvSpPr>
        <p:spPr bwMode="auto">
          <a:xfrm>
            <a:off x="5522614" y="352813"/>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1" name="Rectangle 20"/>
          <p:cNvSpPr/>
          <p:nvPr/>
        </p:nvSpPr>
        <p:spPr>
          <a:xfrm>
            <a:off x="371867" y="3277998"/>
            <a:ext cx="9702298" cy="646331"/>
          </a:xfrm>
          <a:prstGeom prst="rect">
            <a:avLst/>
          </a:prstGeom>
        </p:spPr>
        <p:txBody>
          <a:bodyPr wrap="square">
            <a:spAutoFit/>
          </a:bodyPr>
          <a:lstStyle/>
          <a:p>
            <a:r>
              <a:rPr lang="en-US" dirty="0"/>
              <a:t>E</a:t>
            </a:r>
            <a:r>
              <a:rPr lang="en-US" dirty="0" smtClean="0"/>
              <a:t>11: </a:t>
            </a:r>
            <a:r>
              <a:rPr lang="vi-VN" dirty="0" smtClean="0"/>
              <a:t>Fisher </a:t>
            </a:r>
            <a:r>
              <a:rPr lang="vi-VN" dirty="0"/>
              <a:t>updated both Bramer and his own department about his visit in Moscow. He asked Bramer to provide him with a formal count of the hours spent on the project thus far.</a:t>
            </a:r>
            <a:endParaRPr lang="en-US" dirty="0"/>
          </a:p>
        </p:txBody>
      </p:sp>
      <p:sp>
        <p:nvSpPr>
          <p:cNvPr id="25" name="Rectangle 24"/>
          <p:cNvSpPr/>
          <p:nvPr/>
        </p:nvSpPr>
        <p:spPr>
          <a:xfrm>
            <a:off x="389966" y="4006522"/>
            <a:ext cx="1287532" cy="369332"/>
          </a:xfrm>
          <a:prstGeom prst="rect">
            <a:avLst/>
          </a:prstGeom>
        </p:spPr>
        <p:txBody>
          <a:bodyPr wrap="none">
            <a:spAutoFit/>
          </a:bodyPr>
          <a:lstStyle/>
          <a:p>
            <a:r>
              <a:rPr lang="vi-VN" b="1" dirty="0"/>
              <a:t>June 2003</a:t>
            </a:r>
            <a:endParaRPr lang="en-US" b="1" dirty="0"/>
          </a:p>
        </p:txBody>
      </p:sp>
      <p:sp>
        <p:nvSpPr>
          <p:cNvPr id="26" name="Rectangle 25"/>
          <p:cNvSpPr/>
          <p:nvPr/>
        </p:nvSpPr>
        <p:spPr>
          <a:xfrm>
            <a:off x="374200" y="4375854"/>
            <a:ext cx="3581622" cy="369332"/>
          </a:xfrm>
          <a:prstGeom prst="rect">
            <a:avLst/>
          </a:prstGeom>
        </p:spPr>
        <p:txBody>
          <a:bodyPr wrap="none">
            <a:spAutoFit/>
          </a:bodyPr>
          <a:lstStyle/>
          <a:p>
            <a:r>
              <a:rPr lang="en-US" dirty="0"/>
              <a:t>E</a:t>
            </a:r>
            <a:r>
              <a:rPr lang="en-US" dirty="0" smtClean="0"/>
              <a:t>12: </a:t>
            </a:r>
            <a:r>
              <a:rPr lang="vi-VN" dirty="0" smtClean="0"/>
              <a:t>The </a:t>
            </a:r>
            <a:r>
              <a:rPr lang="vi-VN" dirty="0"/>
              <a:t>project plan was laid </a:t>
            </a:r>
            <a:r>
              <a:rPr lang="vi-VN" dirty="0" smtClean="0"/>
              <a:t>out</a:t>
            </a:r>
            <a:endParaRPr lang="en-US" dirty="0"/>
          </a:p>
        </p:txBody>
      </p:sp>
      <p:sp>
        <p:nvSpPr>
          <p:cNvPr id="27" name="Rectangle 26"/>
          <p:cNvSpPr/>
          <p:nvPr/>
        </p:nvSpPr>
        <p:spPr>
          <a:xfrm>
            <a:off x="390351" y="4792484"/>
            <a:ext cx="4290726" cy="369332"/>
          </a:xfrm>
          <a:prstGeom prst="rect">
            <a:avLst/>
          </a:prstGeom>
        </p:spPr>
        <p:txBody>
          <a:bodyPr wrap="none">
            <a:spAutoFit/>
          </a:bodyPr>
          <a:lstStyle/>
          <a:p>
            <a:r>
              <a:rPr lang="vi-VN" b="1" dirty="0"/>
              <a:t>The new semester had already started</a:t>
            </a:r>
            <a:endParaRPr lang="en-US" b="1" dirty="0"/>
          </a:p>
        </p:txBody>
      </p:sp>
      <p:sp>
        <p:nvSpPr>
          <p:cNvPr id="28" name="Rectangle 27"/>
          <p:cNvSpPr/>
          <p:nvPr/>
        </p:nvSpPr>
        <p:spPr>
          <a:xfrm>
            <a:off x="392396" y="5148228"/>
            <a:ext cx="9587173" cy="1200329"/>
          </a:xfrm>
          <a:prstGeom prst="rect">
            <a:avLst/>
          </a:prstGeom>
        </p:spPr>
        <p:txBody>
          <a:bodyPr wrap="square">
            <a:spAutoFit/>
          </a:bodyPr>
          <a:lstStyle/>
          <a:p>
            <a:r>
              <a:rPr lang="en-US" dirty="0"/>
              <a:t>E</a:t>
            </a:r>
            <a:r>
              <a:rPr lang="en-US" dirty="0" smtClean="0"/>
              <a:t>13: </a:t>
            </a:r>
            <a:r>
              <a:rPr lang="vi-VN" dirty="0" smtClean="0"/>
              <a:t>Fisher </a:t>
            </a:r>
            <a:r>
              <a:rPr lang="vi-VN" dirty="0"/>
              <a:t>was uncertain whether the ongoing communication issues that he and Rau were observing were caused by an issue they themselves had created, a cultural or language barrier, or a misinterpretation of the requirements communicated by Bramer to the Russians when the project originally started.</a:t>
            </a:r>
            <a:endParaRPr lang="en-US" dirty="0"/>
          </a:p>
        </p:txBody>
      </p:sp>
    </p:spTree>
    <p:extLst>
      <p:ext uri="{BB962C8B-B14F-4D97-AF65-F5344CB8AC3E}">
        <p14:creationId xmlns:p14="http://schemas.microsoft.com/office/powerpoint/2010/main" val="37664740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fill="hold"/>
                                        <p:tgtEl>
                                          <p:spTgt spid="21"/>
                                        </p:tgtEl>
                                        <p:attrNameLst>
                                          <p:attrName>ppt_x</p:attrName>
                                        </p:attrNameLst>
                                      </p:cBhvr>
                                      <p:tavLst>
                                        <p:tav tm="0">
                                          <p:val>
                                            <p:strVal val="#ppt_x"/>
                                          </p:val>
                                        </p:tav>
                                        <p:tav tm="100000">
                                          <p:val>
                                            <p:strVal val="#ppt_x"/>
                                          </p:val>
                                        </p:tav>
                                      </p:tavLst>
                                    </p:anim>
                                    <p:anim calcmode="lin" valueType="num">
                                      <p:cBhvr additive="base">
                                        <p:cTn id="15" dur="500" fill="hold"/>
                                        <p:tgtEl>
                                          <p:spTgt spid="21"/>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ppt_x"/>
                                          </p:val>
                                        </p:tav>
                                        <p:tav tm="100000">
                                          <p:val>
                                            <p:strVal val="#ppt_x"/>
                                          </p:val>
                                        </p:tav>
                                      </p:tavLst>
                                    </p:anim>
                                    <p:anim calcmode="lin" valueType="num">
                                      <p:cBhvr additive="base">
                                        <p:cTn id="23" dur="500" fill="hold"/>
                                        <p:tgtEl>
                                          <p:spTgt spid="26"/>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fill="hold"/>
                                        <p:tgtEl>
                                          <p:spTgt spid="27"/>
                                        </p:tgtEl>
                                        <p:attrNameLst>
                                          <p:attrName>ppt_x</p:attrName>
                                        </p:attrNameLst>
                                      </p:cBhvr>
                                      <p:tavLst>
                                        <p:tav tm="0">
                                          <p:val>
                                            <p:strVal val="#ppt_x"/>
                                          </p:val>
                                        </p:tav>
                                        <p:tav tm="100000">
                                          <p:val>
                                            <p:strVal val="#ppt_x"/>
                                          </p:val>
                                        </p:tav>
                                      </p:tavLst>
                                    </p:anim>
                                    <p:anim calcmode="lin" valueType="num">
                                      <p:cBhvr additive="base">
                                        <p:cTn id="27" dur="500" fill="hold"/>
                                        <p:tgtEl>
                                          <p:spTgt spid="2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fill="hold"/>
                                        <p:tgtEl>
                                          <p:spTgt spid="28"/>
                                        </p:tgtEl>
                                        <p:attrNameLst>
                                          <p:attrName>ppt_x</p:attrName>
                                        </p:attrNameLst>
                                      </p:cBhvr>
                                      <p:tavLst>
                                        <p:tav tm="0">
                                          <p:val>
                                            <p:strVal val="#ppt_x"/>
                                          </p:val>
                                        </p:tav>
                                        <p:tav tm="100000">
                                          <p:val>
                                            <p:strVal val="#ppt_x"/>
                                          </p:val>
                                        </p:tav>
                                      </p:tavLst>
                                    </p:anim>
                                    <p:anim calcmode="lin" valueType="num">
                                      <p:cBhvr additive="base">
                                        <p:cTn id="3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5" grpId="0" animBg="1"/>
      <p:bldP spid="21" grpId="0"/>
      <p:bldP spid="25" grpId="0"/>
      <p:bldP spid="26" grpId="0"/>
      <p:bldP spid="27"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5" name="Oval 64"/>
          <p:cNvSpPr/>
          <p:nvPr/>
        </p:nvSpPr>
        <p:spPr bwMode="auto">
          <a:xfrm>
            <a:off x="5522614" y="352813"/>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6" name="Oval 65"/>
          <p:cNvSpPr/>
          <p:nvPr/>
        </p:nvSpPr>
        <p:spPr bwMode="auto">
          <a:xfrm>
            <a:off x="7182635"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9" name="Rectangle 28"/>
          <p:cNvSpPr/>
          <p:nvPr/>
        </p:nvSpPr>
        <p:spPr>
          <a:xfrm>
            <a:off x="443732" y="2086185"/>
            <a:ext cx="9630433" cy="369332"/>
          </a:xfrm>
          <a:prstGeom prst="rect">
            <a:avLst/>
          </a:prstGeom>
        </p:spPr>
        <p:txBody>
          <a:bodyPr wrap="square">
            <a:spAutoFit/>
          </a:bodyPr>
          <a:lstStyle/>
          <a:p>
            <a:r>
              <a:rPr lang="en-US" dirty="0"/>
              <a:t>E</a:t>
            </a:r>
            <a:r>
              <a:rPr lang="en-US" dirty="0" smtClean="0"/>
              <a:t>14: </a:t>
            </a:r>
            <a:r>
              <a:rPr lang="vi-VN" dirty="0" smtClean="0"/>
              <a:t>Fisher </a:t>
            </a:r>
            <a:r>
              <a:rPr lang="vi-VN" dirty="0"/>
              <a:t>was notiﬁed that Bramer was leaving the project and Russoft. </a:t>
            </a:r>
            <a:endParaRPr lang="en-US" dirty="0"/>
          </a:p>
        </p:txBody>
      </p:sp>
    </p:spTree>
    <p:extLst>
      <p:ext uri="{BB962C8B-B14F-4D97-AF65-F5344CB8AC3E}">
        <p14:creationId xmlns:p14="http://schemas.microsoft.com/office/powerpoint/2010/main" val="1017882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 calcmode="lin" valueType="num">
                                      <p:cBhvr additive="base">
                                        <p:cTn id="10" dur="500" fill="hold"/>
                                        <p:tgtEl>
                                          <p:spTgt spid="29"/>
                                        </p:tgtEl>
                                        <p:attrNameLst>
                                          <p:attrName>ppt_x</p:attrName>
                                        </p:attrNameLst>
                                      </p:cBhvr>
                                      <p:tavLst>
                                        <p:tav tm="0">
                                          <p:val>
                                            <p:strVal val="#ppt_x"/>
                                          </p:val>
                                        </p:tav>
                                        <p:tav tm="100000">
                                          <p:val>
                                            <p:strVal val="#ppt_x"/>
                                          </p:val>
                                        </p:tav>
                                      </p:tavLst>
                                    </p:anim>
                                    <p:anim calcmode="lin" valueType="num">
                                      <p:cBhvr additive="base">
                                        <p:cTn id="11"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5" name="Oval 64"/>
          <p:cNvSpPr/>
          <p:nvPr/>
        </p:nvSpPr>
        <p:spPr bwMode="auto">
          <a:xfrm>
            <a:off x="5522614" y="352813"/>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6" name="Oval 65"/>
          <p:cNvSpPr/>
          <p:nvPr/>
        </p:nvSpPr>
        <p:spPr bwMode="auto">
          <a:xfrm>
            <a:off x="7182635"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7" name="Oval 66"/>
          <p:cNvSpPr/>
          <p:nvPr/>
        </p:nvSpPr>
        <p:spPr bwMode="auto">
          <a:xfrm>
            <a:off x="8812787" y="332469"/>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078530"/>
            <a:ext cx="10033374" cy="923330"/>
          </a:xfrm>
          <a:prstGeom prst="rect">
            <a:avLst/>
          </a:prstGeom>
        </p:spPr>
        <p:txBody>
          <a:bodyPr wrap="square">
            <a:spAutoFit/>
          </a:bodyPr>
          <a:lstStyle/>
          <a:p>
            <a:r>
              <a:rPr lang="en-US" dirty="0" smtClean="0"/>
              <a:t>E15: </a:t>
            </a:r>
            <a:r>
              <a:rPr lang="vi-VN" dirty="0" smtClean="0"/>
              <a:t>Fisher </a:t>
            </a:r>
            <a:r>
              <a:rPr lang="vi-VN" dirty="0"/>
              <a:t>traveled to Russia for yet another teaching engagement, he finally met with Russ Laughlin and his new ly appointed U.S. project manager, Mark Urlanski, at a local restaurant in Moscow.</a:t>
            </a:r>
            <a:endParaRPr lang="en-US" dirty="0"/>
          </a:p>
        </p:txBody>
      </p:sp>
      <p:sp>
        <p:nvSpPr>
          <p:cNvPr id="21" name="Rectangle 20"/>
          <p:cNvSpPr/>
          <p:nvPr/>
        </p:nvSpPr>
        <p:spPr>
          <a:xfrm>
            <a:off x="367725" y="3244334"/>
            <a:ext cx="4158703" cy="369332"/>
          </a:xfrm>
          <a:prstGeom prst="rect">
            <a:avLst/>
          </a:prstGeom>
        </p:spPr>
        <p:txBody>
          <a:bodyPr wrap="none">
            <a:spAutoFit/>
          </a:bodyPr>
          <a:lstStyle/>
          <a:p>
            <a:r>
              <a:rPr lang="vi-VN" b="1" dirty="0"/>
              <a:t>Back in his ofﬁce the following week</a:t>
            </a:r>
            <a:endParaRPr lang="en-US" b="1" dirty="0"/>
          </a:p>
        </p:txBody>
      </p:sp>
      <p:sp>
        <p:nvSpPr>
          <p:cNvPr id="25" name="Rectangle 24"/>
          <p:cNvSpPr/>
          <p:nvPr/>
        </p:nvSpPr>
        <p:spPr>
          <a:xfrm>
            <a:off x="371867" y="3613666"/>
            <a:ext cx="9702298" cy="923330"/>
          </a:xfrm>
          <a:prstGeom prst="rect">
            <a:avLst/>
          </a:prstGeom>
        </p:spPr>
        <p:txBody>
          <a:bodyPr wrap="square">
            <a:spAutoFit/>
          </a:bodyPr>
          <a:lstStyle/>
          <a:p>
            <a:r>
              <a:rPr lang="en-US" dirty="0" smtClean="0"/>
              <a:t>E16: </a:t>
            </a:r>
            <a:r>
              <a:rPr lang="vi-VN" dirty="0" smtClean="0"/>
              <a:t>While </a:t>
            </a:r>
            <a:r>
              <a:rPr lang="vi-VN" dirty="0"/>
              <a:t>the requirement was to use an open source MySQL implementation, Sergey had decided to use Microsoft SQL Server, a different and costly database. The change might not have been a problem, but the stakeholders had not discussed it beforehand</a:t>
            </a:r>
            <a:endParaRPr lang="en-US" dirty="0"/>
          </a:p>
        </p:txBody>
      </p:sp>
      <p:sp>
        <p:nvSpPr>
          <p:cNvPr id="26" name="Rectangle 25"/>
          <p:cNvSpPr/>
          <p:nvPr/>
        </p:nvSpPr>
        <p:spPr>
          <a:xfrm>
            <a:off x="421595" y="4885281"/>
            <a:ext cx="9652570" cy="646331"/>
          </a:xfrm>
          <a:prstGeom prst="rect">
            <a:avLst/>
          </a:prstGeom>
        </p:spPr>
        <p:txBody>
          <a:bodyPr wrap="square">
            <a:spAutoFit/>
          </a:bodyPr>
          <a:lstStyle/>
          <a:p>
            <a:r>
              <a:rPr lang="en-US" dirty="0" smtClean="0"/>
              <a:t>E17: </a:t>
            </a:r>
            <a:r>
              <a:rPr lang="vi-VN" dirty="0" smtClean="0"/>
              <a:t>Fisher </a:t>
            </a:r>
            <a:r>
              <a:rPr lang="vi-VN" dirty="0"/>
              <a:t>had negotiated our hourly cost down to the bare minimum for a fixed-cost contract. </a:t>
            </a:r>
            <a:endParaRPr lang="en-US" dirty="0"/>
          </a:p>
        </p:txBody>
      </p:sp>
    </p:spTree>
    <p:extLst>
      <p:ext uri="{BB962C8B-B14F-4D97-AF65-F5344CB8AC3E}">
        <p14:creationId xmlns:p14="http://schemas.microsoft.com/office/powerpoint/2010/main" val="41267167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fill="hold"/>
                                        <p:tgtEl>
                                          <p:spTgt spid="21"/>
                                        </p:tgtEl>
                                        <p:attrNameLst>
                                          <p:attrName>ppt_x</p:attrName>
                                        </p:attrNameLst>
                                      </p:cBhvr>
                                      <p:tavLst>
                                        <p:tav tm="0">
                                          <p:val>
                                            <p:strVal val="#ppt_x"/>
                                          </p:val>
                                        </p:tav>
                                        <p:tav tm="100000">
                                          <p:val>
                                            <p:strVal val="#ppt_x"/>
                                          </p:val>
                                        </p:tav>
                                      </p:tavLst>
                                    </p:anim>
                                    <p:anim calcmode="lin" valueType="num">
                                      <p:cBhvr additive="base">
                                        <p:cTn id="15" dur="500" fill="hold"/>
                                        <p:tgtEl>
                                          <p:spTgt spid="21"/>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ppt_x"/>
                                          </p:val>
                                        </p:tav>
                                        <p:tav tm="100000">
                                          <p:val>
                                            <p:strVal val="#ppt_x"/>
                                          </p:val>
                                        </p:tav>
                                      </p:tavLst>
                                    </p:anim>
                                    <p:anim calcmode="lin" valueType="num">
                                      <p:cBhvr additive="base">
                                        <p:cTn id="2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2" grpId="0"/>
      <p:bldP spid="21" grpId="0"/>
      <p:bldP spid="25"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to Subject at hand</a:t>
            </a:r>
            <a:endParaRPr lang="en-US" dirty="0"/>
          </a:p>
        </p:txBody>
      </p:sp>
      <p:sp>
        <p:nvSpPr>
          <p:cNvPr id="3" name="Rectangle 2"/>
          <p:cNvSpPr/>
          <p:nvPr/>
        </p:nvSpPr>
        <p:spPr bwMode="auto">
          <a:xfrm>
            <a:off x="393568" y="1375674"/>
            <a:ext cx="11512682"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4" name="Rectangle 3"/>
          <p:cNvSpPr/>
          <p:nvPr/>
        </p:nvSpPr>
        <p:spPr bwMode="auto">
          <a:xfrm>
            <a:off x="393568" y="2208393"/>
            <a:ext cx="11512682" cy="640080"/>
          </a:xfrm>
          <a:prstGeom prst="rect">
            <a:avLst/>
          </a:prstGeom>
          <a:solidFill>
            <a:schemeClr val="accent2"/>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5" name="Rectangle 4"/>
          <p:cNvSpPr/>
          <p:nvPr/>
        </p:nvSpPr>
        <p:spPr bwMode="auto">
          <a:xfrm>
            <a:off x="393568" y="3050242"/>
            <a:ext cx="11512682" cy="654655"/>
          </a:xfrm>
          <a:prstGeom prst="rect">
            <a:avLst/>
          </a:prstGeom>
          <a:solidFill>
            <a:schemeClr val="accent4"/>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6" name="Rectangle 5"/>
          <p:cNvSpPr/>
          <p:nvPr/>
        </p:nvSpPr>
        <p:spPr bwMode="auto">
          <a:xfrm>
            <a:off x="393568" y="3921115"/>
            <a:ext cx="11512682" cy="640080"/>
          </a:xfrm>
          <a:prstGeom prst="rect">
            <a:avLst/>
          </a:prstGeom>
          <a:solidFill>
            <a:schemeClr val="accent3"/>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7" name="Rectangle 6"/>
          <p:cNvSpPr/>
          <p:nvPr/>
        </p:nvSpPr>
        <p:spPr>
          <a:xfrm>
            <a:off x="553570" y="1483348"/>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Software Project Management (SPM)</a:t>
            </a:r>
            <a:endParaRPr lang="en-US" sz="2400" dirty="0">
              <a:solidFill>
                <a:srgbClr val="FFFF00">
                  <a:alpha val="99000"/>
                </a:srgbClr>
              </a:solidFill>
            </a:endParaRPr>
          </a:p>
        </p:txBody>
      </p:sp>
      <p:sp>
        <p:nvSpPr>
          <p:cNvPr id="8" name="Rectangle 7"/>
          <p:cNvSpPr/>
          <p:nvPr/>
        </p:nvSpPr>
        <p:spPr>
          <a:xfrm>
            <a:off x="553570" y="2316067"/>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Requirement Engineering (RE</a:t>
            </a:r>
            <a:r>
              <a:rPr lang="en-US" sz="2400" dirty="0" smtClean="0"/>
              <a:t>)</a:t>
            </a:r>
            <a:endParaRPr lang="en-US" sz="2400" dirty="0"/>
          </a:p>
        </p:txBody>
      </p:sp>
      <p:sp>
        <p:nvSpPr>
          <p:cNvPr id="10" name="Rectangle 9"/>
          <p:cNvSpPr/>
          <p:nvPr/>
        </p:nvSpPr>
        <p:spPr>
          <a:xfrm>
            <a:off x="553570" y="4028789"/>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Group Dynamics and </a:t>
            </a:r>
            <a:r>
              <a:rPr lang="en-US" sz="2400" dirty="0" smtClean="0"/>
              <a:t>Communication</a:t>
            </a:r>
            <a:endParaRPr lang="en-US" sz="2400" dirty="0"/>
          </a:p>
        </p:txBody>
      </p:sp>
      <p:sp>
        <p:nvSpPr>
          <p:cNvPr id="13" name="Rectangle 12"/>
          <p:cNvSpPr/>
          <p:nvPr/>
        </p:nvSpPr>
        <p:spPr bwMode="auto">
          <a:xfrm>
            <a:off x="393568" y="4737658"/>
            <a:ext cx="11512682"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14" name="Rectangle 13"/>
          <p:cNvSpPr/>
          <p:nvPr/>
        </p:nvSpPr>
        <p:spPr>
          <a:xfrm>
            <a:off x="553570" y="4845332"/>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a:t>Software Measurement and </a:t>
            </a:r>
            <a:r>
              <a:rPr lang="en-US" sz="2400" dirty="0" smtClean="0"/>
              <a:t>Analysis</a:t>
            </a:r>
            <a:endParaRPr lang="en-US" sz="2400" dirty="0"/>
          </a:p>
        </p:txBody>
      </p:sp>
      <p:sp>
        <p:nvSpPr>
          <p:cNvPr id="16" name="Rectangle 15"/>
          <p:cNvSpPr/>
          <p:nvPr/>
        </p:nvSpPr>
        <p:spPr>
          <a:xfrm>
            <a:off x="553570" y="3181405"/>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Software Architecture &amp; Design (SAD</a:t>
            </a:r>
            <a:r>
              <a:rPr lang="en-US" sz="2400" dirty="0" smtClean="0"/>
              <a:t>)</a:t>
            </a:r>
            <a:endParaRPr lang="en-US" sz="2400" dirty="0"/>
          </a:p>
        </p:txBody>
      </p:sp>
    </p:spTree>
    <p:extLst>
      <p:ext uri="{BB962C8B-B14F-4D97-AF65-F5344CB8AC3E}">
        <p14:creationId xmlns:p14="http://schemas.microsoft.com/office/powerpoint/2010/main" val="120287609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8" decel="10000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1000" fill="hold"/>
                                        <p:tgtEl>
                                          <p:spTgt spid="4"/>
                                        </p:tgtEl>
                                        <p:attrNameLst>
                                          <p:attrName>ppt_x</p:attrName>
                                        </p:attrNameLst>
                                      </p:cBhvr>
                                      <p:tavLst>
                                        <p:tav tm="0">
                                          <p:val>
                                            <p:strVal val="0-#ppt_w/2"/>
                                          </p:val>
                                        </p:tav>
                                        <p:tav tm="100000">
                                          <p:val>
                                            <p:strVal val="#ppt_x"/>
                                          </p:val>
                                        </p:tav>
                                      </p:tavLst>
                                    </p:anim>
                                    <p:anim calcmode="lin" valueType="num">
                                      <p:cBhvr additive="base">
                                        <p:cTn id="17" dur="1000" fill="hold"/>
                                        <p:tgtEl>
                                          <p:spTgt spid="4"/>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5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1000" fill="hold"/>
                                        <p:tgtEl>
                                          <p:spTgt spid="8"/>
                                        </p:tgtEl>
                                        <p:attrNameLst>
                                          <p:attrName>ppt_x</p:attrName>
                                        </p:attrNameLst>
                                      </p:cBhvr>
                                      <p:tavLst>
                                        <p:tav tm="0">
                                          <p:val>
                                            <p:strVal val="0-#ppt_w/2"/>
                                          </p:val>
                                        </p:tav>
                                        <p:tav tm="100000">
                                          <p:val>
                                            <p:strVal val="#ppt_x"/>
                                          </p:val>
                                        </p:tav>
                                      </p:tavLst>
                                    </p:anim>
                                    <p:anim calcmode="lin" valueType="num">
                                      <p:cBhvr additive="base">
                                        <p:cTn id="21" dur="10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3500"/>
                            </p:stCondLst>
                            <p:childTnLst>
                              <p:par>
                                <p:cTn id="28" presetID="2" presetClass="entr" presetSubtype="8" de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0-#ppt_w/2"/>
                                          </p:val>
                                        </p:tav>
                                        <p:tav tm="100000">
                                          <p:val>
                                            <p:strVal val="#ppt_x"/>
                                          </p:val>
                                        </p:tav>
                                      </p:tavLst>
                                    </p:anim>
                                    <p:anim calcmode="lin" valueType="num">
                                      <p:cBhvr additive="base">
                                        <p:cTn id="31" dur="1000" fill="hold"/>
                                        <p:tgtEl>
                                          <p:spTgt spid="6"/>
                                        </p:tgtEl>
                                        <p:attrNameLst>
                                          <p:attrName>ppt_y</p:attrName>
                                        </p:attrNameLst>
                                      </p:cBhvr>
                                      <p:tavLst>
                                        <p:tav tm="0">
                                          <p:val>
                                            <p:strVal val="#ppt_y"/>
                                          </p:val>
                                        </p:tav>
                                        <p:tav tm="100000">
                                          <p:val>
                                            <p:strVal val="#ppt_y"/>
                                          </p:val>
                                        </p:tav>
                                      </p:tavLst>
                                    </p:anim>
                                  </p:childTnLst>
                                </p:cTn>
                              </p:par>
                              <p:par>
                                <p:cTn id="32" presetID="2" presetClass="entr" presetSubtype="8" decel="100000" fill="hold" grpId="0" nodeType="withEffect">
                                  <p:stCondLst>
                                    <p:cond delay="25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1000" fill="hold"/>
                                        <p:tgtEl>
                                          <p:spTgt spid="10"/>
                                        </p:tgtEl>
                                        <p:attrNameLst>
                                          <p:attrName>ppt_x</p:attrName>
                                        </p:attrNameLst>
                                      </p:cBhvr>
                                      <p:tavLst>
                                        <p:tav tm="0">
                                          <p:val>
                                            <p:strVal val="0-#ppt_w/2"/>
                                          </p:val>
                                        </p:tav>
                                        <p:tav tm="100000">
                                          <p:val>
                                            <p:strVal val="#ppt_x"/>
                                          </p:val>
                                        </p:tav>
                                      </p:tavLst>
                                    </p:anim>
                                    <p:anim calcmode="lin" valueType="num">
                                      <p:cBhvr additive="base">
                                        <p:cTn id="35" dur="1000" fill="hold"/>
                                        <p:tgtEl>
                                          <p:spTgt spid="10"/>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1000" fill="hold"/>
                                        <p:tgtEl>
                                          <p:spTgt spid="13"/>
                                        </p:tgtEl>
                                        <p:attrNameLst>
                                          <p:attrName>ppt_x</p:attrName>
                                        </p:attrNameLst>
                                      </p:cBhvr>
                                      <p:tavLst>
                                        <p:tav tm="0">
                                          <p:val>
                                            <p:strVal val="0-#ppt_w/2"/>
                                          </p:val>
                                        </p:tav>
                                        <p:tav tm="100000">
                                          <p:val>
                                            <p:strVal val="#ppt_x"/>
                                          </p:val>
                                        </p:tav>
                                      </p:tavLst>
                                    </p:anim>
                                    <p:anim calcmode="lin" valueType="num">
                                      <p:cBhvr additive="base">
                                        <p:cTn id="39" dur="1000" fill="hold"/>
                                        <p:tgtEl>
                                          <p:spTgt spid="13"/>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5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1000" fill="hold"/>
                                        <p:tgtEl>
                                          <p:spTgt spid="14"/>
                                        </p:tgtEl>
                                        <p:attrNameLst>
                                          <p:attrName>ppt_x</p:attrName>
                                        </p:attrNameLst>
                                      </p:cBhvr>
                                      <p:tavLst>
                                        <p:tav tm="0">
                                          <p:val>
                                            <p:strVal val="0-#ppt_w/2"/>
                                          </p:val>
                                        </p:tav>
                                        <p:tav tm="100000">
                                          <p:val>
                                            <p:strVal val="#ppt_x"/>
                                          </p:val>
                                        </p:tav>
                                      </p:tavLst>
                                    </p:anim>
                                    <p:anim calcmode="lin" valueType="num">
                                      <p:cBhvr additive="base">
                                        <p:cTn id="43" dur="1000" fill="hold"/>
                                        <p:tgtEl>
                                          <p:spTgt spid="14"/>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25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1000" fill="hold"/>
                                        <p:tgtEl>
                                          <p:spTgt spid="16"/>
                                        </p:tgtEl>
                                        <p:attrNameLst>
                                          <p:attrName>ppt_x</p:attrName>
                                        </p:attrNameLst>
                                      </p:cBhvr>
                                      <p:tavLst>
                                        <p:tav tm="0">
                                          <p:val>
                                            <p:strVal val="0-#ppt_w/2"/>
                                          </p:val>
                                        </p:tav>
                                        <p:tav tm="100000">
                                          <p:val>
                                            <p:strVal val="#ppt_x"/>
                                          </p:val>
                                        </p:tav>
                                      </p:tavLst>
                                    </p:anim>
                                    <p:anim calcmode="lin" valueType="num">
                                      <p:cBhvr additive="base">
                                        <p:cTn id="47" dur="10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10" grpId="0"/>
      <p:bldP spid="13" grpId="0" animBg="1"/>
      <p:bldP spid="14"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Recommendation</a:t>
            </a:r>
            <a:endParaRPr lang="en-US" dirty="0"/>
          </a:p>
        </p:txBody>
      </p:sp>
      <p:sp>
        <p:nvSpPr>
          <p:cNvPr id="3" name="Subtitle 2"/>
          <p:cNvSpPr>
            <a:spLocks noGrp="1"/>
          </p:cNvSpPr>
          <p:nvPr>
            <p:ph type="subTitle" idx="1"/>
          </p:nvPr>
        </p:nvSpPr>
        <p:spPr/>
        <p:txBody>
          <a:bodyPr/>
          <a:lstStyle/>
          <a:p>
            <a:r>
              <a:rPr lang="en-US" dirty="0" smtClean="0"/>
              <a:t>Nguyen Hoang </a:t>
            </a:r>
            <a:r>
              <a:rPr lang="en-US" dirty="0" err="1" smtClean="0"/>
              <a:t>Fa</a:t>
            </a:r>
            <a:r>
              <a:rPr lang="en-US" dirty="0" smtClean="0"/>
              <a:t> Thu</a:t>
            </a:r>
            <a:endParaRPr lang="en-US" dirty="0"/>
          </a:p>
        </p:txBody>
      </p:sp>
      <p:sp>
        <p:nvSpPr>
          <p:cNvPr id="4" name="Title 3"/>
          <p:cNvSpPr>
            <a:spLocks noGrp="1"/>
          </p:cNvSpPr>
          <p:nvPr>
            <p:ph type="ctrTitle"/>
          </p:nvPr>
        </p:nvSpPr>
        <p:spPr/>
        <p:txBody>
          <a:bodyPr/>
          <a:lstStyle/>
          <a:p>
            <a:r>
              <a:rPr lang="en-US" dirty="0" smtClean="0"/>
              <a:t>Correctly &amp; Incorrectly</a:t>
            </a:r>
            <a:endParaRPr lang="en-US" dirty="0"/>
          </a:p>
        </p:txBody>
      </p:sp>
    </p:spTree>
    <p:extLst>
      <p:ext uri="{BB962C8B-B14F-4D97-AF65-F5344CB8AC3E}">
        <p14:creationId xmlns:p14="http://schemas.microsoft.com/office/powerpoint/2010/main" val="258129343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5670" y="1072056"/>
            <a:ext cx="11242456" cy="5403050"/>
          </a:xfrm>
        </p:spPr>
        <p:txBody>
          <a:bodyPr/>
          <a:lstStyle/>
          <a:p>
            <a:r>
              <a:rPr lang="en-US" sz="2000" dirty="0" smtClean="0">
                <a:solidFill>
                  <a:schemeClr val="bg1">
                    <a:lumMod val="50000"/>
                  </a:schemeClr>
                </a:solidFill>
              </a:rPr>
              <a:t>1. </a:t>
            </a:r>
            <a:r>
              <a:rPr lang="vi-VN" sz="2000" dirty="0" smtClean="0">
                <a:solidFill>
                  <a:schemeClr val="bg1">
                    <a:lumMod val="50000"/>
                  </a:schemeClr>
                </a:solidFill>
              </a:rPr>
              <a:t>Redesign </a:t>
            </a:r>
            <a:r>
              <a:rPr lang="vi-VN" sz="2000" dirty="0">
                <a:solidFill>
                  <a:schemeClr val="bg1">
                    <a:lumMod val="50000"/>
                  </a:schemeClr>
                </a:solidFill>
              </a:rPr>
              <a:t>and implementation of a new student-faculty-staff Web site to expand the national and international reach of the program. Johnson wants to simplify and coordinate the information of software engineering program because the current Web site is outdated and doesn’t look </a:t>
            </a:r>
            <a:r>
              <a:rPr lang="vi-VN" sz="2000" dirty="0" smtClean="0">
                <a:solidFill>
                  <a:schemeClr val="bg1">
                    <a:lumMod val="50000"/>
                  </a:schemeClr>
                </a:solidFill>
              </a:rPr>
              <a:t>good</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Correct</a:t>
            </a:r>
            <a:endParaRPr lang="en-US" sz="2000" dirty="0" smtClean="0"/>
          </a:p>
          <a:p>
            <a:r>
              <a:rPr lang="en-US" sz="2000" dirty="0" smtClean="0">
                <a:solidFill>
                  <a:schemeClr val="bg1">
                    <a:lumMod val="50000"/>
                  </a:schemeClr>
                </a:solidFill>
              </a:rPr>
              <a:t>2. </a:t>
            </a:r>
            <a:r>
              <a:rPr lang="vi-VN" sz="2000" dirty="0" smtClean="0">
                <a:solidFill>
                  <a:schemeClr val="bg1">
                    <a:lumMod val="50000"/>
                  </a:schemeClr>
                </a:solidFill>
              </a:rPr>
              <a:t>Johnson </a:t>
            </a:r>
            <a:r>
              <a:rPr lang="vi-VN" sz="2000" dirty="0">
                <a:solidFill>
                  <a:schemeClr val="bg1">
                    <a:lumMod val="50000"/>
                  </a:schemeClr>
                </a:solidFill>
              </a:rPr>
              <a:t>gave the project to Fisher with the small budget, minimal approval and oversight </a:t>
            </a:r>
            <a:r>
              <a:rPr lang="vi-VN" sz="2000" dirty="0" smtClean="0">
                <a:solidFill>
                  <a:schemeClr val="bg1">
                    <a:lumMod val="50000"/>
                  </a:schemeClr>
                </a:solidFill>
              </a:rPr>
              <a:t>required.</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Something </a:t>
            </a:r>
            <a:r>
              <a:rPr lang="vi-VN" sz="2400" dirty="0"/>
              <a:t>correct and The other </a:t>
            </a:r>
            <a:r>
              <a:rPr lang="vi-VN" sz="2400" dirty="0" smtClean="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If Fisher wanted to do well, before start this project he must learn more about the old system to get experience and understand it</a:t>
            </a:r>
            <a:r>
              <a:rPr lang="vi-VN" sz="2000" dirty="0" smtClean="0">
                <a:solidFill>
                  <a:schemeClr val="bg1">
                    <a:lumMod val="50000"/>
                  </a:schemeClr>
                </a:solidFill>
              </a:rPr>
              <a:t>.</a:t>
            </a:r>
            <a:endParaRPr lang="en-US" sz="2000" dirty="0" smtClean="0">
              <a:solidFill>
                <a:schemeClr val="bg1">
                  <a:lumMod val="50000"/>
                </a:schemeClr>
              </a:solidFill>
            </a:endParaRPr>
          </a:p>
          <a:p>
            <a:r>
              <a:rPr lang="en-US" sz="2000" dirty="0" smtClean="0">
                <a:solidFill>
                  <a:schemeClr val="bg1">
                    <a:lumMod val="50000"/>
                  </a:schemeClr>
                </a:solidFill>
                <a:sym typeface="Wingdings" pitchFamily="2" charset="2"/>
              </a:rPr>
              <a:t>3. </a:t>
            </a:r>
            <a:r>
              <a:rPr lang="vi-VN" sz="2000" dirty="0">
                <a:solidFill>
                  <a:schemeClr val="bg1">
                    <a:lumMod val="50000"/>
                  </a:schemeClr>
                </a:solidFill>
              </a:rPr>
              <a:t>Fisher  conducted  a  search  to  understand  both  the  technical  capabilities  that the potential service provider would need and the costs associated with implementing the system. </a:t>
            </a:r>
            <a:r>
              <a:rPr lang="vi-VN" sz="2000" dirty="0" smtClean="0">
                <a:solidFill>
                  <a:schemeClr val="bg1">
                    <a:lumMod val="50000"/>
                  </a:schemeClr>
                </a:solidFill>
              </a:rPr>
              <a:t>Fisher </a:t>
            </a:r>
            <a:r>
              <a:rPr lang="vi-VN" sz="2000" dirty="0">
                <a:solidFill>
                  <a:schemeClr val="bg1">
                    <a:lumMod val="50000"/>
                  </a:schemeClr>
                </a:solidFill>
              </a:rPr>
              <a:t>recalled what had led to the decision to look for an offshore development team instead of one in the United States</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a:t>Something correct and The other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Before choose a resource to outsource a project, we must collect information about them, such as: traditional, how do they do, level.</a:t>
            </a:r>
            <a:endParaRPr lang="en-US" sz="2000" dirty="0" smtClean="0">
              <a:solidFill>
                <a:schemeClr val="bg1">
                  <a:lumMod val="50000"/>
                </a:schemeClr>
              </a:solidFill>
            </a:endParaRPr>
          </a:p>
          <a:p>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1204977516"/>
      </p:ext>
    </p:extLst>
  </p:cSld>
  <p:clrMapOvr>
    <a:masterClrMapping/>
  </p:clrMapOvr>
  <p:transition advClick="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5669" y="1072056"/>
            <a:ext cx="11429999" cy="5403050"/>
          </a:xfrm>
        </p:spPr>
        <p:txBody>
          <a:bodyPr/>
          <a:lstStyle/>
          <a:p>
            <a:r>
              <a:rPr lang="en-US" sz="2000" dirty="0">
                <a:solidFill>
                  <a:schemeClr val="bg1">
                    <a:lumMod val="50000"/>
                  </a:schemeClr>
                </a:solidFill>
              </a:rPr>
              <a:t>4</a:t>
            </a:r>
            <a:r>
              <a:rPr lang="en-US" sz="2000" dirty="0" smtClean="0">
                <a:solidFill>
                  <a:schemeClr val="bg1">
                    <a:lumMod val="50000"/>
                  </a:schemeClr>
                </a:solidFill>
              </a:rPr>
              <a:t>. </a:t>
            </a:r>
            <a:r>
              <a:rPr lang="vi-VN" sz="2000" dirty="0" smtClean="0">
                <a:solidFill>
                  <a:schemeClr val="bg1">
                    <a:lumMod val="50000"/>
                  </a:schemeClr>
                </a:solidFill>
              </a:rPr>
              <a:t>Fisher </a:t>
            </a:r>
            <a:r>
              <a:rPr lang="vi-VN" sz="2000" dirty="0">
                <a:solidFill>
                  <a:schemeClr val="bg1">
                    <a:lumMod val="50000"/>
                  </a:schemeClr>
                </a:solidFill>
              </a:rPr>
              <a:t>to go with Russoft Technologies </a:t>
            </a:r>
            <a:r>
              <a:rPr lang="vi-VN" sz="2000" dirty="0" smtClean="0">
                <a:solidFill>
                  <a:schemeClr val="bg1">
                    <a:lumMod val="50000"/>
                  </a:schemeClr>
                </a:solidFill>
              </a:rPr>
              <a:t>Corporation,</a:t>
            </a:r>
            <a:r>
              <a:rPr lang="en-US" sz="2000" dirty="0" smtClean="0">
                <a:solidFill>
                  <a:schemeClr val="bg1">
                    <a:lumMod val="50000"/>
                  </a:schemeClr>
                </a:solidFill>
              </a:rPr>
              <a:t> </a:t>
            </a:r>
            <a:r>
              <a:rPr lang="vi-VN" sz="2000" dirty="0" smtClean="0">
                <a:solidFill>
                  <a:schemeClr val="bg1">
                    <a:lumMod val="50000"/>
                  </a:schemeClr>
                </a:solidFill>
              </a:rPr>
              <a:t>a </a:t>
            </a:r>
            <a:r>
              <a:rPr lang="vi-VN" sz="2000" dirty="0">
                <a:solidFill>
                  <a:schemeClr val="bg1">
                    <a:lumMod val="50000"/>
                  </a:schemeClr>
                </a:solidFill>
              </a:rPr>
              <a:t>decision that confirmed his initial “guts feeling.”</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When consider choosing resource for project, we need pay a lot of attention to understand our colleagues. We need to analyze trade off to make the best decision</a:t>
            </a:r>
            <a:r>
              <a:rPr lang="vi-VN" sz="2400" dirty="0" smtClean="0">
                <a:solidFill>
                  <a:schemeClr val="bg1">
                    <a:lumMod val="50000"/>
                  </a:schemeClr>
                </a:solidFill>
              </a:rPr>
              <a:t>.</a:t>
            </a:r>
            <a:endParaRPr lang="en-US" sz="2000" dirty="0" smtClean="0"/>
          </a:p>
          <a:p>
            <a:r>
              <a:rPr lang="en-US" sz="2000" dirty="0">
                <a:solidFill>
                  <a:schemeClr val="bg1">
                    <a:lumMod val="50000"/>
                  </a:schemeClr>
                </a:solidFill>
              </a:rPr>
              <a:t>5</a:t>
            </a:r>
            <a:r>
              <a:rPr lang="en-US" sz="2000" dirty="0" smtClean="0">
                <a:solidFill>
                  <a:schemeClr val="bg1">
                    <a:lumMod val="50000"/>
                  </a:schemeClr>
                </a:solidFill>
              </a:rPr>
              <a:t>. </a:t>
            </a:r>
            <a:r>
              <a:rPr lang="vi-VN" sz="2000" dirty="0">
                <a:solidFill>
                  <a:schemeClr val="bg1">
                    <a:lumMod val="50000"/>
                  </a:schemeClr>
                </a:solidFill>
              </a:rPr>
              <a:t>Fisher received the assistance of Alex Rau to fathering Initial Requirements. Rau had just been hired for the Webmaster position, to help with requirements. Rau was tasked to help coordinate, test, and monitor this offshoring development project under Fisher’s supervision</a:t>
            </a:r>
            <a:r>
              <a:rPr lang="vi-VN" sz="2000" dirty="0"/>
              <a:t>.</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When consider choosing resource for project, we need pay a lot of attention to understand our colleagues. We need to analyze trade off to make the best decision. When applied into Web position. </a:t>
            </a:r>
            <a:endParaRPr lang="en-US" sz="2000" dirty="0">
              <a:solidFill>
                <a:schemeClr val="bg1">
                  <a:lumMod val="50000"/>
                </a:schemeClr>
              </a:solidFill>
            </a:endParaRPr>
          </a:p>
          <a:p>
            <a:r>
              <a:rPr lang="en-US" sz="2000" dirty="0">
                <a:solidFill>
                  <a:schemeClr val="bg1">
                    <a:lumMod val="50000"/>
                  </a:schemeClr>
                </a:solidFill>
                <a:sym typeface="Wingdings" pitchFamily="2" charset="2"/>
              </a:rPr>
              <a:t>6</a:t>
            </a:r>
            <a:r>
              <a:rPr lang="en-US" sz="2000" dirty="0" smtClean="0">
                <a:solidFill>
                  <a:schemeClr val="bg1">
                    <a:lumMod val="50000"/>
                  </a:schemeClr>
                </a:solidFill>
                <a:sym typeface="Wingdings" pitchFamily="2" charset="2"/>
              </a:rPr>
              <a:t>. </a:t>
            </a:r>
            <a:r>
              <a:rPr lang="vi-VN" sz="2000" dirty="0">
                <a:solidFill>
                  <a:schemeClr val="bg1">
                    <a:lumMod val="50000"/>
                  </a:schemeClr>
                </a:solidFill>
              </a:rPr>
              <a:t>Used  a  list  of  questions  given  to  Fisher  by  Russoft  as  one  of  the  tools  to  gather </a:t>
            </a:r>
            <a:r>
              <a:rPr lang="vi-VN" sz="2000" dirty="0" smtClean="0">
                <a:solidFill>
                  <a:schemeClr val="bg1">
                    <a:lumMod val="50000"/>
                  </a:schemeClr>
                </a:solidFill>
              </a:rPr>
              <a:t>requirements.This </a:t>
            </a:r>
            <a:r>
              <a:rPr lang="vi-VN" sz="2000" dirty="0">
                <a:solidFill>
                  <a:schemeClr val="bg1">
                    <a:lumMod val="50000"/>
                  </a:schemeClr>
                </a:solidFill>
              </a:rPr>
              <a:t>was a standard way of doing business for them, and they used our input to make the final proposal</a:t>
            </a:r>
            <a:r>
              <a:rPr lang="vi-VN" sz="2000" dirty="0"/>
              <a:t>.</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Must combine more skill, tool to gathering requirement, From that, we must analyses to go finally requirement what is used like standard.</a:t>
            </a:r>
            <a:endParaRPr lang="en-US" sz="2000" dirty="0">
              <a:solidFill>
                <a:schemeClr val="bg1">
                  <a:lumMod val="50000"/>
                </a:schemeClr>
              </a:solidFill>
            </a:endParaRPr>
          </a:p>
          <a:p>
            <a:pPr marL="342900" indent="-342900">
              <a:buFont typeface="Wingdings" pitchFamily="2" charset="2"/>
              <a:buChar char="ü"/>
            </a:pPr>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1985059424"/>
      </p:ext>
    </p:extLst>
  </p:cSld>
  <p:clrMapOvr>
    <a:masterClrMapping/>
  </p:clrMapOvr>
  <p:transition advClick="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581893" y="1128156"/>
            <a:ext cx="4572000" cy="4572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82880" lvl="1" defTabSz="913022" fontAlgn="base">
              <a:lnSpc>
                <a:spcPct val="90000"/>
              </a:lnSpc>
              <a:spcBef>
                <a:spcPct val="20000"/>
              </a:spcBef>
              <a:spcAft>
                <a:spcPts val="600"/>
              </a:spcAft>
              <a:buClr>
                <a:srgbClr val="FFFFFF"/>
              </a:buClr>
              <a:buSzPct val="130000"/>
              <a:defRPr/>
            </a:pPr>
            <a:endParaRPr lang="en-US" sz="2400" dirty="0">
              <a:solidFill>
                <a:srgbClr val="FFFFFF"/>
              </a:solidFill>
            </a:endParaRPr>
          </a:p>
        </p:txBody>
      </p:sp>
      <p:sp>
        <p:nvSpPr>
          <p:cNvPr id="7" name="Rectangle 6"/>
          <p:cNvSpPr/>
          <p:nvPr/>
        </p:nvSpPr>
        <p:spPr bwMode="auto">
          <a:xfrm>
            <a:off x="5576537" y="1116016"/>
            <a:ext cx="6128325" cy="48931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t" anchorCtr="0" forceAA="0" compatLnSpc="1">
            <a:prstTxWarp prst="textNoShape">
              <a:avLst/>
            </a:prstTxWarp>
            <a:noAutofit/>
          </a:bodyPr>
          <a:lstStyle/>
          <a:p>
            <a:pPr marL="283745" lvl="1" defTabSz="913022" fontAlgn="base">
              <a:lnSpc>
                <a:spcPct val="90000"/>
              </a:lnSpc>
              <a:spcBef>
                <a:spcPts val="1200"/>
              </a:spcBef>
              <a:buClr>
                <a:srgbClr val="FFFFFF"/>
              </a:buClr>
              <a:buSzPct val="130000"/>
            </a:pPr>
            <a:r>
              <a:rPr lang="en-US" sz="4400" dirty="0" smtClean="0">
                <a:solidFill>
                  <a:srgbClr val="797A7D"/>
                </a:solidFill>
              </a:rPr>
              <a:t>Team member list</a:t>
            </a:r>
          </a:p>
          <a:p>
            <a:pPr marL="283745" lvl="1" defTabSz="913022" fontAlgn="base">
              <a:lnSpc>
                <a:spcPct val="90000"/>
              </a:lnSpc>
              <a:spcBef>
                <a:spcPts val="1200"/>
              </a:spcBef>
              <a:buClr>
                <a:srgbClr val="FFFFFF"/>
              </a:buClr>
              <a:buSzPct val="130000"/>
            </a:pPr>
            <a:r>
              <a:rPr lang="vi-VN" sz="2400" dirty="0" smtClean="0">
                <a:solidFill>
                  <a:srgbClr val="797A7D"/>
                </a:solidFill>
              </a:rPr>
              <a:t>Trinh Thai Anh</a:t>
            </a:r>
          </a:p>
          <a:p>
            <a:pPr marL="283745" lvl="1" defTabSz="913022" fontAlgn="base">
              <a:lnSpc>
                <a:spcPct val="90000"/>
              </a:lnSpc>
              <a:spcBef>
                <a:spcPts val="1200"/>
              </a:spcBef>
              <a:buClr>
                <a:srgbClr val="FFFFFF"/>
              </a:buClr>
              <a:buSzPct val="130000"/>
            </a:pPr>
            <a:r>
              <a:rPr lang="vi-VN" sz="2400" dirty="0" smtClean="0">
                <a:solidFill>
                  <a:srgbClr val="797A7D"/>
                </a:solidFill>
              </a:rPr>
              <a:t>Le Ngoc Chau</a:t>
            </a:r>
          </a:p>
          <a:p>
            <a:pPr marL="283745" lvl="1" defTabSz="913022" fontAlgn="base">
              <a:lnSpc>
                <a:spcPct val="90000"/>
              </a:lnSpc>
              <a:spcBef>
                <a:spcPts val="1200"/>
              </a:spcBef>
              <a:buClr>
                <a:srgbClr val="FFFFFF"/>
              </a:buClr>
              <a:buSzPct val="130000"/>
            </a:pPr>
            <a:r>
              <a:rPr lang="vi-VN" sz="2400" dirty="0" smtClean="0">
                <a:solidFill>
                  <a:srgbClr val="797A7D"/>
                </a:solidFill>
              </a:rPr>
              <a:t>Khau Thanh Dao</a:t>
            </a:r>
          </a:p>
          <a:p>
            <a:pPr marL="283745" lvl="1" defTabSz="913022" fontAlgn="base">
              <a:lnSpc>
                <a:spcPct val="90000"/>
              </a:lnSpc>
              <a:spcBef>
                <a:spcPts val="1200"/>
              </a:spcBef>
              <a:buClr>
                <a:srgbClr val="FFFFFF"/>
              </a:buClr>
              <a:buSzPct val="130000"/>
            </a:pPr>
            <a:r>
              <a:rPr lang="vi-VN" sz="2400" dirty="0" smtClean="0">
                <a:solidFill>
                  <a:srgbClr val="797A7D"/>
                </a:solidFill>
              </a:rPr>
              <a:t>Ta Ngoc Thien Phu</a:t>
            </a:r>
          </a:p>
          <a:p>
            <a:pPr marL="283745" lvl="1" defTabSz="913022" fontAlgn="base">
              <a:lnSpc>
                <a:spcPct val="90000"/>
              </a:lnSpc>
              <a:spcBef>
                <a:spcPts val="1200"/>
              </a:spcBef>
              <a:buClr>
                <a:srgbClr val="FFFFFF"/>
              </a:buClr>
              <a:buSzPct val="130000"/>
            </a:pPr>
            <a:r>
              <a:rPr lang="vi-VN" sz="2400" dirty="0" smtClean="0">
                <a:solidFill>
                  <a:srgbClr val="797A7D"/>
                </a:solidFill>
              </a:rPr>
              <a:t>Nguyen Hoang Fa Thu</a:t>
            </a:r>
            <a:endParaRPr lang="en-US" sz="2400" dirty="0" smtClean="0">
              <a:solidFill>
                <a:srgbClr val="797A7D"/>
              </a:solidFill>
            </a:endParaRPr>
          </a:p>
          <a:p>
            <a:pPr marL="283745" lvl="1" defTabSz="913022" fontAlgn="base">
              <a:lnSpc>
                <a:spcPct val="90000"/>
              </a:lnSpc>
              <a:spcBef>
                <a:spcPts val="1200"/>
              </a:spcBef>
              <a:buClr>
                <a:srgbClr val="FFFFFF"/>
              </a:buClr>
              <a:buSzPct val="130000"/>
            </a:pPr>
            <a:r>
              <a:rPr lang="vi-VN" sz="2400" dirty="0" smtClean="0">
                <a:solidFill>
                  <a:srgbClr val="797A7D"/>
                </a:solidFill>
              </a:rPr>
              <a:t>Huynh Trong Khang</a:t>
            </a:r>
            <a:endParaRPr lang="vi-VN" sz="2400" dirty="0">
              <a:solidFill>
                <a:srgbClr val="797A7D"/>
              </a:solidFill>
            </a:endParaRPr>
          </a:p>
        </p:txBody>
      </p:sp>
      <p:grpSp>
        <p:nvGrpSpPr>
          <p:cNvPr id="22" name="Group 21"/>
          <p:cNvGrpSpPr/>
          <p:nvPr/>
        </p:nvGrpSpPr>
        <p:grpSpPr>
          <a:xfrm>
            <a:off x="541580" y="1907865"/>
            <a:ext cx="4544679" cy="3131618"/>
            <a:chOff x="5580063" y="3584772"/>
            <a:chExt cx="2901631" cy="1999437"/>
          </a:xfrm>
        </p:grpSpPr>
        <p:cxnSp>
          <p:nvCxnSpPr>
            <p:cNvPr id="23" name="Straight Connector 22"/>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4" name="Picture 9" descr="W:\Open Engagements\Productivity\MS-Unified Communications\#1601 BizProd MOD Team Core Content Work\New Iconography\People\Draft\060712_people\Man_0607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descr="W:\Open Engagements\Productivity\MS-Unified Communications\#1601 BizProd MOD Team Core Content Work\New Iconography\People\Draft\060712_people\Woman_0607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W:\Open Engagements\Productivity\MS-Unified Communications\#1601 BizProd MOD Team Core Content Work\New Iconography\People\BusinessPerson_0608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7" descr="W:\Open Engagements\Productivity\MS-Unified Communications\#1601 BizProd MOD Team Core Content Work\New Iconography\People\peopleICONS060812white-05.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W:\Open Engagements\Productivity\MS-Unified Communications\#1601 BizProd MOD Team Core Content Work\New Iconography\People\Lawyer_060812_V2-0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Connector 28"/>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339028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89186" y="945931"/>
            <a:ext cx="11839903" cy="5628289"/>
          </a:xfrm>
        </p:spPr>
        <p:txBody>
          <a:bodyPr/>
          <a:lstStyle/>
          <a:p>
            <a:r>
              <a:rPr lang="en-US" sz="2000" dirty="0">
                <a:solidFill>
                  <a:schemeClr val="bg1">
                    <a:lumMod val="50000"/>
                  </a:schemeClr>
                </a:solidFill>
              </a:rPr>
              <a:t>7</a:t>
            </a:r>
            <a:r>
              <a:rPr lang="en-US" sz="2000" dirty="0" smtClean="0">
                <a:solidFill>
                  <a:schemeClr val="bg1">
                    <a:lumMod val="50000"/>
                  </a:schemeClr>
                </a:solidFill>
              </a:rPr>
              <a:t>. </a:t>
            </a:r>
            <a:r>
              <a:rPr lang="vi-VN" sz="2000" dirty="0"/>
              <a:t>Di</a:t>
            </a:r>
            <a:r>
              <a:rPr lang="vi-VN" sz="2000" dirty="0">
                <a:solidFill>
                  <a:schemeClr val="bg1">
                    <a:lumMod val="50000"/>
                  </a:schemeClr>
                </a:solidFill>
              </a:rPr>
              <a:t>vided the project into two </a:t>
            </a:r>
            <a:r>
              <a:rPr lang="vi-VN" sz="2000" dirty="0" smtClean="0">
                <a:solidFill>
                  <a:schemeClr val="bg1">
                    <a:lumMod val="50000"/>
                  </a:schemeClr>
                </a:solidFill>
              </a:rPr>
              <a:t>phases.</a:t>
            </a:r>
            <a:r>
              <a:rPr lang="en-US" sz="2000" dirty="0">
                <a:solidFill>
                  <a:schemeClr val="bg1">
                    <a:lumMod val="50000"/>
                  </a:schemeClr>
                </a:solidFill>
              </a:rPr>
              <a:t> </a:t>
            </a:r>
            <a:r>
              <a:rPr lang="vi-VN" sz="2000" dirty="0" smtClean="0">
                <a:solidFill>
                  <a:schemeClr val="bg1">
                    <a:lumMod val="50000"/>
                  </a:schemeClr>
                </a:solidFill>
              </a:rPr>
              <a:t>It </a:t>
            </a:r>
            <a:r>
              <a:rPr lang="vi-VN" sz="2000" dirty="0">
                <a:solidFill>
                  <a:schemeClr val="bg1">
                    <a:lumMod val="50000"/>
                  </a:schemeClr>
                </a:solidFill>
              </a:rPr>
              <a:t>was agreed that currently only Phase 1 would be contracted, estimated, and budgeted. When time and budget permitted, a business arrangement would be further negotiated to the satisfaction of both the client and the software developer</a:t>
            </a:r>
            <a:r>
              <a:rPr lang="vi-VN" sz="2000" dirty="0"/>
              <a:t>.</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Before start a project, you must estimate, plan, and make schedule for project to used and control resource effectiveness</a:t>
            </a:r>
            <a:r>
              <a:rPr lang="vi-VN" sz="2000" dirty="0" smtClean="0">
                <a:solidFill>
                  <a:schemeClr val="bg1">
                    <a:lumMod val="50000"/>
                  </a:schemeClr>
                </a:solidFill>
              </a:rPr>
              <a:t>.</a:t>
            </a:r>
            <a:endParaRPr lang="en-US" sz="2000" dirty="0" smtClean="0">
              <a:solidFill>
                <a:schemeClr val="bg1">
                  <a:lumMod val="50000"/>
                </a:schemeClr>
              </a:solidFill>
            </a:endParaRPr>
          </a:p>
          <a:p>
            <a:r>
              <a:rPr lang="en-US" sz="2000" dirty="0">
                <a:solidFill>
                  <a:schemeClr val="bg1">
                    <a:lumMod val="50000"/>
                  </a:schemeClr>
                </a:solidFill>
              </a:rPr>
              <a:t>8</a:t>
            </a:r>
            <a:r>
              <a:rPr lang="en-US" sz="2000" dirty="0" smtClean="0">
                <a:solidFill>
                  <a:schemeClr val="bg1">
                    <a:lumMod val="50000"/>
                  </a:schemeClr>
                </a:solidFill>
              </a:rPr>
              <a:t>. </a:t>
            </a:r>
            <a:r>
              <a:rPr lang="vi-VN" sz="2000" dirty="0">
                <a:solidFill>
                  <a:schemeClr val="bg1">
                    <a:lumMod val="50000"/>
                  </a:schemeClr>
                </a:solidFill>
              </a:rPr>
              <a:t>Didn’t want to spend too much time collecting requirements. There wasn’t enough time in the plan anyway for </a:t>
            </a:r>
            <a:r>
              <a:rPr lang="vi-VN" sz="2000" dirty="0" smtClean="0">
                <a:solidFill>
                  <a:schemeClr val="bg1">
                    <a:lumMod val="50000"/>
                  </a:schemeClr>
                </a:solidFill>
              </a:rPr>
              <a:t>it.</a:t>
            </a:r>
            <a:r>
              <a:rPr lang="en-US" sz="2000" dirty="0">
                <a:solidFill>
                  <a:schemeClr val="bg1">
                    <a:lumMod val="50000"/>
                  </a:schemeClr>
                </a:solidFill>
              </a:rPr>
              <a:t> </a:t>
            </a:r>
            <a:r>
              <a:rPr lang="vi-VN" sz="2000" dirty="0" smtClean="0">
                <a:solidFill>
                  <a:schemeClr val="bg1">
                    <a:lumMod val="50000"/>
                  </a:schemeClr>
                </a:solidFill>
              </a:rPr>
              <a:t>Get </a:t>
            </a:r>
            <a:r>
              <a:rPr lang="vi-VN" sz="2000" dirty="0">
                <a:solidFill>
                  <a:schemeClr val="bg1">
                    <a:lumMod val="50000"/>
                  </a:schemeClr>
                </a:solidFill>
              </a:rPr>
              <a:t>into design fast so that using most of our hours for coding rather than talking.</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You can negotiate with customer to be confirmed resource to do.</a:t>
            </a:r>
            <a:r>
              <a:rPr lang="vi-VN" sz="2000" dirty="0" smtClean="0">
                <a:solidFill>
                  <a:schemeClr val="bg1">
                    <a:lumMod val="50000"/>
                  </a:schemeClr>
                </a:solidFill>
              </a:rPr>
              <a:t>. </a:t>
            </a:r>
            <a:endParaRPr lang="en-US" sz="2000" dirty="0">
              <a:solidFill>
                <a:schemeClr val="bg1">
                  <a:lumMod val="50000"/>
                </a:schemeClr>
              </a:solidFill>
            </a:endParaRPr>
          </a:p>
          <a:p>
            <a:r>
              <a:rPr lang="en-US" sz="2000" dirty="0">
                <a:solidFill>
                  <a:schemeClr val="bg1">
                    <a:lumMod val="50000"/>
                  </a:schemeClr>
                </a:solidFill>
                <a:sym typeface="Wingdings" pitchFamily="2" charset="2"/>
              </a:rPr>
              <a:t>9</a:t>
            </a:r>
            <a:r>
              <a:rPr lang="en-US" sz="2000" dirty="0" smtClean="0">
                <a:solidFill>
                  <a:schemeClr val="bg1">
                    <a:lumMod val="50000"/>
                  </a:schemeClr>
                </a:solidFill>
                <a:sym typeface="Wingdings" pitchFamily="2" charset="2"/>
              </a:rPr>
              <a:t>. </a:t>
            </a:r>
            <a:r>
              <a:rPr lang="vi-VN" sz="2000" dirty="0">
                <a:solidFill>
                  <a:schemeClr val="bg1">
                    <a:lumMod val="50000"/>
                  </a:schemeClr>
                </a:solidFill>
              </a:rPr>
              <a:t>Fisher instructed Rau to search for samples from known Websites with a similar look and feel to get some of the faculty comfortable with the particular design they had chosen</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000" dirty="0" smtClean="0">
              <a:solidFill>
                <a:schemeClr val="bg1">
                  <a:lumMod val="50000"/>
                </a:schemeClr>
              </a:solidFill>
            </a:endParaRPr>
          </a:p>
          <a:p>
            <a:pPr marL="342900" indent="-342900">
              <a:buFont typeface="Wingdings" pitchFamily="2" charset="2"/>
              <a:buChar char="ü"/>
            </a:pPr>
            <a:r>
              <a:rPr lang="en-US" sz="2000" dirty="0" smtClean="0">
                <a:solidFill>
                  <a:schemeClr val="bg1">
                    <a:lumMod val="50000"/>
                  </a:schemeClr>
                </a:solidFill>
              </a:rPr>
              <a:t>The </a:t>
            </a:r>
            <a:r>
              <a:rPr lang="en-US" sz="2000" dirty="0">
                <a:solidFill>
                  <a:schemeClr val="bg1">
                    <a:lumMod val="50000"/>
                  </a:schemeClr>
                </a:solidFill>
              </a:rPr>
              <a:t>first view:  Using Websites reference as their design to speed things up and clear any misunderstandings: it’s wrong.</a:t>
            </a:r>
          </a:p>
          <a:p>
            <a:pPr marL="342900" indent="-342900">
              <a:buFont typeface="Wingdings" pitchFamily="2" charset="2"/>
              <a:buChar char="ü"/>
            </a:pPr>
            <a:r>
              <a:rPr lang="en-US" sz="2000" dirty="0">
                <a:solidFill>
                  <a:schemeClr val="bg1">
                    <a:lumMod val="50000"/>
                  </a:schemeClr>
                </a:solidFill>
              </a:rPr>
              <a:t>The second view: If they use that for reference to get ideal and reduce time: it is true.  </a:t>
            </a:r>
            <a:r>
              <a:rPr lang="en-US" sz="2000" dirty="0" smtClean="0">
                <a:solidFill>
                  <a:schemeClr val="bg1">
                    <a:lumMod val="50000"/>
                  </a:schemeClr>
                </a:solidFill>
              </a:rPr>
              <a:t>(</a:t>
            </a:r>
            <a:r>
              <a:rPr lang="en-US" sz="2000" dirty="0">
                <a:solidFill>
                  <a:schemeClr val="bg1">
                    <a:lumMod val="50000"/>
                  </a:schemeClr>
                </a:solidFill>
              </a:rPr>
              <a:t>SRE: prototype).</a:t>
            </a: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3880005997"/>
      </p:ext>
    </p:extLst>
  </p:cSld>
  <p:clrMapOvr>
    <a:masterClrMapping/>
  </p:clrMapOvr>
  <p:transition advClick="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5669" y="1072056"/>
            <a:ext cx="11429999" cy="5403050"/>
          </a:xfrm>
        </p:spPr>
        <p:txBody>
          <a:bodyPr/>
          <a:lstStyle/>
          <a:p>
            <a:r>
              <a:rPr lang="en-US" sz="2000" dirty="0" smtClean="0">
                <a:solidFill>
                  <a:schemeClr val="bg1">
                    <a:lumMod val="50000"/>
                  </a:schemeClr>
                </a:solidFill>
              </a:rPr>
              <a:t>10. </a:t>
            </a:r>
            <a:r>
              <a:rPr lang="vi-VN" sz="2000" dirty="0">
                <a:solidFill>
                  <a:schemeClr val="bg1">
                    <a:lumMod val="50000"/>
                  </a:schemeClr>
                </a:solidFill>
              </a:rPr>
              <a:t>Sergey </a:t>
            </a:r>
            <a:r>
              <a:rPr lang="vi-VN" sz="2000" dirty="0" smtClean="0">
                <a:solidFill>
                  <a:schemeClr val="bg1">
                    <a:lumMod val="50000"/>
                  </a:schemeClr>
                </a:solidFill>
              </a:rPr>
              <a:t>had  </a:t>
            </a:r>
            <a:r>
              <a:rPr lang="vi-VN" sz="2000" dirty="0">
                <a:solidFill>
                  <a:schemeClr val="bg1">
                    <a:lumMod val="50000"/>
                  </a:schemeClr>
                </a:solidFill>
              </a:rPr>
              <a:t>decided  to  use  Microsoft  SQL  Server while the requirement was to use an open source MySQL implementation</a:t>
            </a:r>
            <a:r>
              <a:rPr lang="vi-VN" sz="2000" dirty="0" smtClean="0">
                <a:solidFill>
                  <a:schemeClr val="bg1">
                    <a:lumMod val="50000"/>
                  </a:schemeClr>
                </a:solidFill>
              </a:rPr>
              <a:t>.</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You must develop a management plan to control project in resource which you </a:t>
            </a:r>
            <a:r>
              <a:rPr lang="vi-VN" sz="2000" dirty="0" smtClean="0">
                <a:solidFill>
                  <a:schemeClr val="bg1">
                    <a:lumMod val="50000"/>
                  </a:schemeClr>
                </a:solidFill>
              </a:rPr>
              <a:t>have.</a:t>
            </a:r>
            <a:r>
              <a:rPr lang="en-US" sz="2000" dirty="0">
                <a:solidFill>
                  <a:schemeClr val="bg1">
                    <a:lumMod val="50000"/>
                  </a:schemeClr>
                </a:solidFill>
              </a:rPr>
              <a:t> </a:t>
            </a:r>
            <a:r>
              <a:rPr lang="vi-VN" sz="2000" dirty="0" smtClean="0">
                <a:solidFill>
                  <a:schemeClr val="bg1">
                    <a:lumMod val="50000"/>
                  </a:schemeClr>
                </a:solidFill>
              </a:rPr>
              <a:t>Specially</a:t>
            </a:r>
            <a:r>
              <a:rPr lang="vi-VN" sz="2000" dirty="0">
                <a:solidFill>
                  <a:schemeClr val="bg1">
                    <a:lumMod val="50000"/>
                  </a:schemeClr>
                </a:solidFill>
              </a:rPr>
              <a:t>, you must have Change management plan which is response when have </a:t>
            </a:r>
            <a:r>
              <a:rPr lang="vi-VN" sz="2000" dirty="0" smtClean="0">
                <a:solidFill>
                  <a:schemeClr val="bg1">
                    <a:lumMod val="50000"/>
                  </a:schemeClr>
                </a:solidFill>
              </a:rPr>
              <a:t>change</a:t>
            </a:r>
            <a:endParaRPr lang="en-US" sz="2000" dirty="0" smtClean="0">
              <a:solidFill>
                <a:schemeClr val="bg1">
                  <a:lumMod val="50000"/>
                </a:schemeClr>
              </a:solidFill>
            </a:endParaRPr>
          </a:p>
          <a:p>
            <a:r>
              <a:rPr lang="vi-VN" sz="2000" dirty="0" smtClean="0"/>
              <a:t>.</a:t>
            </a:r>
            <a:r>
              <a:rPr lang="en-US" sz="2000" dirty="0" smtClean="0">
                <a:solidFill>
                  <a:schemeClr val="bg1">
                    <a:lumMod val="50000"/>
                  </a:schemeClr>
                </a:solidFill>
              </a:rPr>
              <a:t>11. </a:t>
            </a:r>
            <a:r>
              <a:rPr lang="vi-VN" sz="2000" dirty="0">
                <a:solidFill>
                  <a:schemeClr val="bg1">
                    <a:lumMod val="50000"/>
                  </a:schemeClr>
                </a:solidFill>
              </a:rPr>
              <a:t>Didn’t want to spend too much time collecting requirements. There wasn’t enough time in the plan anyway for </a:t>
            </a:r>
            <a:r>
              <a:rPr lang="vi-VN" sz="2000" dirty="0" smtClean="0">
                <a:solidFill>
                  <a:schemeClr val="bg1">
                    <a:lumMod val="50000"/>
                  </a:schemeClr>
                </a:solidFill>
              </a:rPr>
              <a:t>it.</a:t>
            </a:r>
            <a:r>
              <a:rPr lang="en-US" sz="2000" dirty="0">
                <a:solidFill>
                  <a:schemeClr val="bg1">
                    <a:lumMod val="50000"/>
                  </a:schemeClr>
                </a:solidFill>
              </a:rPr>
              <a:t> </a:t>
            </a:r>
            <a:r>
              <a:rPr lang="vi-VN" sz="2000" dirty="0" smtClean="0">
                <a:solidFill>
                  <a:schemeClr val="bg1">
                    <a:lumMod val="50000"/>
                  </a:schemeClr>
                </a:solidFill>
              </a:rPr>
              <a:t>Get </a:t>
            </a:r>
            <a:r>
              <a:rPr lang="vi-VN" sz="2000" dirty="0">
                <a:solidFill>
                  <a:schemeClr val="bg1">
                    <a:lumMod val="50000"/>
                  </a:schemeClr>
                </a:solidFill>
              </a:rPr>
              <a:t>into design fast so that using most of our hours for coding rather than talking.</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You can negotiate with customer to be confirmed resource to do.</a:t>
            </a:r>
            <a:r>
              <a:rPr lang="vi-VN" sz="2000" dirty="0" smtClean="0">
                <a:solidFill>
                  <a:schemeClr val="bg1">
                    <a:lumMod val="50000"/>
                  </a:schemeClr>
                </a:solidFill>
              </a:rPr>
              <a:t>. </a:t>
            </a:r>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12. </a:t>
            </a:r>
            <a:r>
              <a:rPr lang="vi-VN" sz="2000" dirty="0">
                <a:solidFill>
                  <a:schemeClr val="bg1">
                    <a:lumMod val="50000"/>
                  </a:schemeClr>
                </a:solidFill>
              </a:rPr>
              <a:t>Communication by mail in project</a:t>
            </a:r>
            <a:r>
              <a:rPr lang="vi-VN" sz="2000" dirty="0"/>
              <a:t>.</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Change how to communicate with other to not lost information. Before change something, you must notify and wait for to be confirm form customer</a:t>
            </a:r>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928101291"/>
      </p:ext>
    </p:extLst>
  </p:cSld>
  <p:clrMapOvr>
    <a:masterClrMapping/>
  </p:clrMapOvr>
  <p:transition advClick="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Quality</a:t>
            </a:r>
            <a:endParaRPr lang="en-US" dirty="0"/>
          </a:p>
        </p:txBody>
      </p:sp>
      <p:sp>
        <p:nvSpPr>
          <p:cNvPr id="3" name="Subtitle 2"/>
          <p:cNvSpPr>
            <a:spLocks noGrp="1"/>
          </p:cNvSpPr>
          <p:nvPr>
            <p:ph type="subTitle" idx="1"/>
          </p:nvPr>
        </p:nvSpPr>
        <p:spPr/>
        <p:txBody>
          <a:bodyPr/>
          <a:lstStyle/>
          <a:p>
            <a:r>
              <a:rPr lang="en-US" dirty="0" smtClean="0"/>
              <a:t>Huynh </a:t>
            </a:r>
            <a:r>
              <a:rPr lang="en-US" dirty="0" err="1" smtClean="0"/>
              <a:t>Trong</a:t>
            </a:r>
            <a:r>
              <a:rPr lang="en-US" dirty="0" smtClean="0"/>
              <a:t> </a:t>
            </a:r>
            <a:r>
              <a:rPr lang="en-US" dirty="0" err="1" smtClean="0"/>
              <a:t>Khang</a:t>
            </a:r>
            <a:endParaRPr lang="en-US" dirty="0"/>
          </a:p>
        </p:txBody>
      </p:sp>
      <p:sp>
        <p:nvSpPr>
          <p:cNvPr id="4" name="Title 3"/>
          <p:cNvSpPr>
            <a:spLocks noGrp="1"/>
          </p:cNvSpPr>
          <p:nvPr>
            <p:ph type="ctrTitle"/>
          </p:nvPr>
        </p:nvSpPr>
        <p:spPr/>
        <p:txBody>
          <a:bodyPr/>
          <a:lstStyle/>
          <a:p>
            <a:r>
              <a:rPr lang="en-US" dirty="0" smtClean="0"/>
              <a:t>Yes or No</a:t>
            </a:r>
            <a:endParaRPr lang="en-US" dirty="0"/>
          </a:p>
        </p:txBody>
      </p:sp>
    </p:spTree>
    <p:extLst>
      <p:ext uri="{BB962C8B-B14F-4D97-AF65-F5344CB8AC3E}">
        <p14:creationId xmlns:p14="http://schemas.microsoft.com/office/powerpoint/2010/main" val="304261285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9113" y="228600"/>
            <a:ext cx="11149013" cy="609398"/>
          </a:xfrm>
          <a:prstGeom prst="rect">
            <a:avLst/>
          </a:prstGeom>
        </p:spPr>
        <p:txBody>
          <a:bodyPr/>
          <a:lst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dirty="0" smtClean="0"/>
              <a:t>Quality Characteristic</a:t>
            </a:r>
            <a:endParaRPr lang="en-US" dirty="0"/>
          </a:p>
        </p:txBody>
      </p:sp>
      <p:grpSp>
        <p:nvGrpSpPr>
          <p:cNvPr id="6" name="Group 5"/>
          <p:cNvGrpSpPr/>
          <p:nvPr/>
        </p:nvGrpSpPr>
        <p:grpSpPr>
          <a:xfrm>
            <a:off x="8593064" y="1128156"/>
            <a:ext cx="2926080" cy="2240280"/>
            <a:chOff x="8593060" y="1128156"/>
            <a:chExt cx="2926080" cy="2240280"/>
          </a:xfrm>
        </p:grpSpPr>
        <p:sp>
          <p:nvSpPr>
            <p:cNvPr id="7" name="Rectangle 6"/>
            <p:cNvSpPr/>
            <p:nvPr/>
          </p:nvSpPr>
          <p:spPr bwMode="auto">
            <a:xfrm>
              <a:off x="8593060" y="1128156"/>
              <a:ext cx="2926080" cy="22402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kern="0" spc="-110" dirty="0">
                <a:solidFill>
                  <a:srgbClr val="FFFFFF"/>
                </a:solidFill>
              </a:endParaRPr>
            </a:p>
          </p:txBody>
        </p:sp>
        <p:pic>
          <p:nvPicPr>
            <p:cNvPr id="8" name="Picture 4" descr="\\MAGNUM\Projects\Microsoft\Cloud Power FY12\Design\Icons\PNGs\IT_guy.png"/>
            <p:cNvPicPr>
              <a:picLocks noChangeAspect="1" noChangeArrowheads="1"/>
            </p:cNvPicPr>
            <p:nvPr/>
          </p:nvPicPr>
          <p:blipFill>
            <a:blip r:embed="rId2" cstate="print">
              <a:lum bright="100000"/>
            </a:blip>
            <a:srcRect/>
            <a:stretch>
              <a:fillRect/>
            </a:stretch>
          </p:blipFill>
          <p:spPr bwMode="auto">
            <a:xfrm>
              <a:off x="9213712" y="1406127"/>
              <a:ext cx="1684777" cy="1684337"/>
            </a:xfrm>
            <a:prstGeom prst="rect">
              <a:avLst/>
            </a:prstGeom>
            <a:noFill/>
          </p:spPr>
        </p:pic>
      </p:grpSp>
      <p:sp>
        <p:nvSpPr>
          <p:cNvPr id="24" name="Rectangle 23"/>
          <p:cNvSpPr/>
          <p:nvPr/>
        </p:nvSpPr>
        <p:spPr bwMode="auto">
          <a:xfrm>
            <a:off x="580607" y="1128165"/>
            <a:ext cx="4680368" cy="458387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marL="136959" lvl="1" defTabSz="913022" fontAlgn="base">
              <a:lnSpc>
                <a:spcPct val="90000"/>
              </a:lnSpc>
              <a:spcBef>
                <a:spcPts val="1200"/>
              </a:spcBef>
              <a:buClr>
                <a:srgbClr val="FFFFFF"/>
              </a:buClr>
              <a:buSzPct val="130000"/>
              <a:defRPr/>
            </a:pPr>
            <a:r>
              <a:rPr lang="en-US" sz="2400" dirty="0" smtClean="0">
                <a:gradFill>
                  <a:gsLst>
                    <a:gs pos="1250">
                      <a:srgbClr val="FFFFFF"/>
                    </a:gs>
                    <a:gs pos="100000">
                      <a:srgbClr val="FFFFFF"/>
                    </a:gs>
                  </a:gsLst>
                  <a:lin ang="5400000" scaled="0"/>
                </a:gradFill>
                <a:latin typeface="Segoe UI Light"/>
              </a:rPr>
              <a:t>Process</a:t>
            </a:r>
          </a:p>
          <a:p>
            <a:pPr marL="136959" lvl="1" defTabSz="913022" fontAlgn="base">
              <a:lnSpc>
                <a:spcPct val="90000"/>
              </a:lnSpc>
              <a:spcBef>
                <a:spcPts val="1200"/>
              </a:spcBef>
              <a:buClr>
                <a:srgbClr val="FFFFFF"/>
              </a:buClr>
              <a:buSzPct val="130000"/>
              <a:defRPr/>
            </a:pPr>
            <a:endParaRPr lang="en-US" sz="2400" dirty="0" smtClean="0">
              <a:gradFill>
                <a:gsLst>
                  <a:gs pos="1250">
                    <a:srgbClr val="FFFFFF"/>
                  </a:gs>
                  <a:gs pos="100000">
                    <a:srgbClr val="FFFFFF"/>
                  </a:gs>
                </a:gsLst>
                <a:lin ang="5400000" scaled="0"/>
              </a:gradFill>
              <a:latin typeface="Segoe UI Light"/>
            </a:endParaRPr>
          </a:p>
          <a:p>
            <a:pPr marL="136959" lvl="1" defTabSz="913022" fontAlgn="base">
              <a:lnSpc>
                <a:spcPct val="90000"/>
              </a:lnSpc>
              <a:spcBef>
                <a:spcPts val="1200"/>
              </a:spcBef>
              <a:buClr>
                <a:srgbClr val="FFFFFF"/>
              </a:buClr>
              <a:buSzPct val="130000"/>
              <a:defRPr/>
            </a:pPr>
            <a:r>
              <a:rPr lang="en-US" sz="2400" dirty="0" smtClean="0">
                <a:gradFill>
                  <a:gsLst>
                    <a:gs pos="1250">
                      <a:srgbClr val="FFFFFF"/>
                    </a:gs>
                    <a:gs pos="100000">
                      <a:srgbClr val="FFFFFF"/>
                    </a:gs>
                  </a:gsLst>
                  <a:lin ang="5400000" scaled="0"/>
                </a:gradFill>
                <a:latin typeface="Segoe UI Light"/>
              </a:rPr>
              <a:t>People</a:t>
            </a:r>
          </a:p>
          <a:p>
            <a:pPr marL="136959" lvl="1" defTabSz="913022" fontAlgn="base">
              <a:lnSpc>
                <a:spcPct val="90000"/>
              </a:lnSpc>
              <a:spcBef>
                <a:spcPts val="1200"/>
              </a:spcBef>
              <a:buClr>
                <a:srgbClr val="FFFFFF"/>
              </a:buClr>
              <a:buSzPct val="130000"/>
              <a:defRPr/>
            </a:pPr>
            <a:endParaRPr lang="en-US" sz="2400" dirty="0">
              <a:gradFill>
                <a:gsLst>
                  <a:gs pos="1250">
                    <a:srgbClr val="FFFFFF"/>
                  </a:gs>
                  <a:gs pos="100000">
                    <a:srgbClr val="FFFFFF"/>
                  </a:gs>
                </a:gsLst>
                <a:lin ang="5400000" scaled="0"/>
              </a:gradFill>
              <a:latin typeface="Segoe UI Light"/>
            </a:endParaRPr>
          </a:p>
          <a:p>
            <a:pPr marL="136959" lvl="1" defTabSz="913022" fontAlgn="base">
              <a:lnSpc>
                <a:spcPct val="90000"/>
              </a:lnSpc>
              <a:spcBef>
                <a:spcPts val="1200"/>
              </a:spcBef>
              <a:buClr>
                <a:srgbClr val="FFFFFF"/>
              </a:buClr>
              <a:buSzPct val="130000"/>
              <a:defRPr/>
            </a:pPr>
            <a:r>
              <a:rPr lang="en-US" sz="2400" dirty="0" smtClean="0">
                <a:gradFill>
                  <a:gsLst>
                    <a:gs pos="1250">
                      <a:srgbClr val="FFFFFF"/>
                    </a:gs>
                    <a:gs pos="100000">
                      <a:srgbClr val="FFFFFF"/>
                    </a:gs>
                  </a:gsLst>
                  <a:lin ang="5400000" scaled="0"/>
                </a:gradFill>
                <a:latin typeface="Segoe UI Light"/>
              </a:rPr>
              <a:t>Technologies</a:t>
            </a:r>
          </a:p>
          <a:p>
            <a:pPr marL="136959" lvl="1" defTabSz="913022" fontAlgn="base">
              <a:lnSpc>
                <a:spcPct val="90000"/>
              </a:lnSpc>
              <a:spcBef>
                <a:spcPts val="1200"/>
              </a:spcBef>
              <a:buClr>
                <a:srgbClr val="FFFFFF"/>
              </a:buClr>
              <a:buSzPct val="130000"/>
              <a:defRPr/>
            </a:pPr>
            <a:endParaRPr lang="en-US" sz="2400" dirty="0">
              <a:gradFill>
                <a:gsLst>
                  <a:gs pos="1250">
                    <a:srgbClr val="FFFFFF"/>
                  </a:gs>
                  <a:gs pos="100000">
                    <a:srgbClr val="FFFFFF"/>
                  </a:gs>
                </a:gsLst>
                <a:lin ang="5400000" scaled="0"/>
              </a:gradFill>
              <a:latin typeface="Segoe UI Light"/>
            </a:endParaRPr>
          </a:p>
          <a:p>
            <a:pPr marL="136959" lvl="1" defTabSz="913022" fontAlgn="base">
              <a:lnSpc>
                <a:spcPct val="90000"/>
              </a:lnSpc>
              <a:spcBef>
                <a:spcPts val="1200"/>
              </a:spcBef>
              <a:buClr>
                <a:srgbClr val="FFFFFF"/>
              </a:buClr>
              <a:buSzPct val="130000"/>
              <a:defRPr/>
            </a:pPr>
            <a:r>
              <a:rPr lang="en-US" sz="2400" kern="0" dirty="0" smtClean="0">
                <a:solidFill>
                  <a:srgbClr val="FFFFFF"/>
                </a:solidFill>
                <a:latin typeface="Segoe UI Light"/>
              </a:rPr>
              <a:t>Schedule, budget</a:t>
            </a:r>
            <a:endParaRPr lang="en-US" sz="2400" dirty="0">
              <a:solidFill>
                <a:srgbClr val="FFFFFF"/>
              </a:solidFill>
              <a:latin typeface="Segoe UI Light"/>
            </a:endParaRPr>
          </a:p>
        </p:txBody>
      </p:sp>
      <p:grpSp>
        <p:nvGrpSpPr>
          <p:cNvPr id="29" name="Group 28"/>
          <p:cNvGrpSpPr/>
          <p:nvPr/>
        </p:nvGrpSpPr>
        <p:grpSpPr>
          <a:xfrm>
            <a:off x="5578454" y="1128156"/>
            <a:ext cx="2926080" cy="2240280"/>
            <a:chOff x="5578454" y="1128156"/>
            <a:chExt cx="2926080" cy="2240280"/>
          </a:xfrm>
        </p:grpSpPr>
        <p:sp>
          <p:nvSpPr>
            <p:cNvPr id="4" name="Rectangle 3"/>
            <p:cNvSpPr/>
            <p:nvPr/>
          </p:nvSpPr>
          <p:spPr bwMode="auto">
            <a:xfrm>
              <a:off x="5578454" y="1128156"/>
              <a:ext cx="2926080" cy="224028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spc="-12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3" descr="W:\Open Engagements\Productivity\MS-Unified Communications\#1601 BizProd MOD Team Core Content Work\New Iconography\Words\Build_060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1921" y="1451318"/>
              <a:ext cx="1639146" cy="16391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5576997" y="3473133"/>
            <a:ext cx="2926080" cy="2240280"/>
            <a:chOff x="5576997" y="3473133"/>
            <a:chExt cx="2926080" cy="2240280"/>
          </a:xfrm>
        </p:grpSpPr>
        <p:sp>
          <p:nvSpPr>
            <p:cNvPr id="10" name="Rectangle 9"/>
            <p:cNvSpPr/>
            <p:nvPr/>
          </p:nvSpPr>
          <p:spPr bwMode="auto">
            <a:xfrm>
              <a:off x="5576997" y="3473133"/>
              <a:ext cx="2926080" cy="224028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kern="0" spc="-140" dirty="0">
                <a:solidFill>
                  <a:srgbClr val="FFFFFF"/>
                </a:solidFill>
              </a:endParaRPr>
            </a:p>
          </p:txBody>
        </p:sp>
        <p:pic>
          <p:nvPicPr>
            <p:cNvPr id="27"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8461" y="3880036"/>
              <a:ext cx="1426533" cy="14237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p:cNvGrpSpPr/>
          <p:nvPr/>
        </p:nvGrpSpPr>
        <p:grpSpPr>
          <a:xfrm>
            <a:off x="8593064" y="3471751"/>
            <a:ext cx="2926080" cy="2240280"/>
            <a:chOff x="8593064" y="3471751"/>
            <a:chExt cx="2926080" cy="2240280"/>
          </a:xfrm>
        </p:grpSpPr>
        <p:sp>
          <p:nvSpPr>
            <p:cNvPr id="13" name="Rectangle 12"/>
            <p:cNvSpPr/>
            <p:nvPr/>
          </p:nvSpPr>
          <p:spPr bwMode="auto">
            <a:xfrm>
              <a:off x="8593064" y="3471751"/>
              <a:ext cx="2926080" cy="224028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kern="0" spc="-130" dirty="0">
                <a:solidFill>
                  <a:srgbClr val="FFFFFF"/>
                </a:solidFill>
              </a:endParaRPr>
            </a:p>
          </p:txBody>
        </p:sp>
        <p:pic>
          <p:nvPicPr>
            <p:cNvPr id="28" name="Picture 5" descr="W:\Open Engagements\Productivity\MS-Unified Communications\#1601 BizProd MOD Team Core Content Work\New Iconography\Words\Draft\61512\workICONS061512_white-0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78264" y="3680842"/>
              <a:ext cx="1955680" cy="18220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084821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4">
                                            <p:txEl>
                                              <p:pRg st="2" end="2"/>
                                            </p:txEl>
                                          </p:spTgt>
                                        </p:tgtEl>
                                        <p:attrNameLst>
                                          <p:attrName>style.visibility</p:attrName>
                                        </p:attrNameLst>
                                      </p:cBhvr>
                                      <p:to>
                                        <p:strVal val="visible"/>
                                      </p:to>
                                    </p:set>
                                    <p:animEffect transition="in" filter="fade">
                                      <p:cBhvr>
                                        <p:cTn id="14" dur="500"/>
                                        <p:tgtEl>
                                          <p:spTgt spid="24">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4">
                                            <p:txEl>
                                              <p:pRg st="4" end="4"/>
                                            </p:txEl>
                                          </p:spTgt>
                                        </p:tgtEl>
                                        <p:attrNameLst>
                                          <p:attrName>style.visibility</p:attrName>
                                        </p:attrNameLst>
                                      </p:cBhvr>
                                      <p:to>
                                        <p:strVal val="visible"/>
                                      </p:to>
                                    </p:set>
                                    <p:animEffect transition="in" filter="fade">
                                      <p:cBhvr>
                                        <p:cTn id="21" dur="500"/>
                                        <p:tgtEl>
                                          <p:spTgt spid="2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24">
                                            <p:txEl>
                                              <p:pRg st="6" end="6"/>
                                            </p:txEl>
                                          </p:spTgt>
                                        </p:tgtEl>
                                        <p:attrNameLst>
                                          <p:attrName>style.visibility</p:attrName>
                                        </p:attrNameLst>
                                      </p:cBhvr>
                                      <p:to>
                                        <p:strVal val="visible"/>
                                      </p:to>
                                    </p:set>
                                    <p:animEffect transition="in" filter="fade">
                                      <p:cBhvr>
                                        <p:cTn id="28" dur="500"/>
                                        <p:tgtEl>
                                          <p:spTgt spid="24">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spc="0" dirty="0"/>
              <a:t>In this project, Quality was a dominant characteristic but project team didn’t focus on </a:t>
            </a:r>
            <a:r>
              <a:rPr lang="vi-VN" sz="3600" spc="0" dirty="0" smtClean="0"/>
              <a:t>it</a:t>
            </a:r>
            <a:r>
              <a:rPr lang="en-US" sz="3600" spc="0" dirty="0" smtClean="0"/>
              <a:t>!</a:t>
            </a:r>
            <a:r>
              <a:rPr lang="vi-VN" sz="3600" spc="0" dirty="0" smtClean="0"/>
              <a:t> </a:t>
            </a:r>
            <a:endParaRPr lang="en-US" sz="3600" spc="0" dirty="0"/>
          </a:p>
        </p:txBody>
      </p:sp>
    </p:spTree>
    <p:extLst>
      <p:ext uri="{BB962C8B-B14F-4D97-AF65-F5344CB8AC3E}">
        <p14:creationId xmlns:p14="http://schemas.microsoft.com/office/powerpoint/2010/main" val="323240034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4"/>
          </p:nvPr>
        </p:nvSpPr>
        <p:spPr>
          <a:xfrm>
            <a:off x="4696140" y="924039"/>
            <a:ext cx="5484741" cy="3866501"/>
          </a:xfrm>
        </p:spPr>
        <p:txBody>
          <a:bodyPr/>
          <a:lstStyle/>
          <a:p>
            <a:pPr>
              <a:spcBef>
                <a:spcPts val="1200"/>
              </a:spcBef>
            </a:pPr>
            <a:r>
              <a:rPr lang="en-US" b="1" dirty="0" smtClean="0"/>
              <a:t>Quote</a:t>
            </a:r>
            <a:r>
              <a:rPr lang="en-US" dirty="0" smtClean="0"/>
              <a:t>: </a:t>
            </a:r>
            <a:r>
              <a:rPr lang="vi-VN" dirty="0" smtClean="0"/>
              <a:t>Fisher </a:t>
            </a:r>
            <a:r>
              <a:rPr lang="vi-VN" dirty="0"/>
              <a:t>asked for bids from LogicArt, a New York-based company with Russian operations; Wisto Technologies, a large India-based company headquartered in Oakbrook, Illinois; Grapple Effects, a Cleveland-based company; and DesignIT solutions located in San Jose, California. Even though formal criteria for deciding among them were not explicitly defined, a simple analysis including cost, references or reputation, location, and experience convinced Fisher to go with Russoft Technologies Corporation, a decision that confirmed his initial “gut feeling</a:t>
            </a:r>
            <a:r>
              <a:rPr lang="vi-VN" dirty="0" smtClean="0"/>
              <a:t>.”</a:t>
            </a:r>
            <a:endParaRPr lang="en-US" dirty="0" smtClean="0"/>
          </a:p>
          <a:p>
            <a:pPr>
              <a:spcBef>
                <a:spcPts val="1200"/>
              </a:spcBef>
            </a:pPr>
            <a:endParaRPr lang="en-US" dirty="0"/>
          </a:p>
        </p:txBody>
      </p:sp>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1"/>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4575421" y="4711684"/>
            <a:ext cx="7175239" cy="1200329"/>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The project didn’t </a:t>
            </a:r>
            <a:r>
              <a:rPr lang="en-US" dirty="0">
                <a:solidFill>
                  <a:schemeClr val="bg1">
                    <a:lumMod val="50000"/>
                  </a:schemeClr>
                </a:solidFill>
              </a:rPr>
              <a:t>have a </a:t>
            </a:r>
            <a:r>
              <a:rPr lang="vi-VN" dirty="0">
                <a:solidFill>
                  <a:schemeClr val="bg1">
                    <a:lumMod val="50000"/>
                  </a:schemeClr>
                </a:solidFill>
              </a:rPr>
              <a:t>software development process and specific plans.The project needs to choose a development process (traditional methodology) because requirements little change and team development of project from somewhere in the world.</a:t>
            </a:r>
            <a:endParaRPr lang="en-US" dirty="0">
              <a:solidFill>
                <a:schemeClr val="bg1">
                  <a:lumMod val="50000"/>
                </a:schemeClr>
              </a:solidFill>
            </a:endParaRPr>
          </a:p>
        </p:txBody>
      </p:sp>
    </p:spTree>
    <p:extLst>
      <p:ext uri="{BB962C8B-B14F-4D97-AF65-F5344CB8AC3E}">
        <p14:creationId xmlns:p14="http://schemas.microsoft.com/office/powerpoint/2010/main" val="1993016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3"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4"/>
          </p:nvPr>
        </p:nvSpPr>
        <p:spPr>
          <a:xfrm>
            <a:off x="4690883" y="762000"/>
            <a:ext cx="5484741" cy="2084969"/>
          </a:xfrm>
        </p:spPr>
        <p:txBody>
          <a:bodyPr/>
          <a:lstStyle/>
          <a:p>
            <a:r>
              <a:rPr lang="en-US" b="1" dirty="0" smtClean="0"/>
              <a:t>Quote</a:t>
            </a:r>
            <a:r>
              <a:rPr lang="en-US" dirty="0" smtClean="0"/>
              <a:t>: </a:t>
            </a:r>
          </a:p>
          <a:p>
            <a:r>
              <a:rPr lang="vi-VN" dirty="0" smtClean="0"/>
              <a:t>Bramer </a:t>
            </a:r>
            <a:r>
              <a:rPr lang="vi-VN" dirty="0"/>
              <a:t>didn’t want to spend too much time collecting requirements and the project do not focus it. </a:t>
            </a:r>
            <a:endParaRPr lang="en-US" dirty="0"/>
          </a:p>
          <a:p>
            <a:r>
              <a:rPr lang="vi-VN" dirty="0" smtClean="0"/>
              <a:t>Fisher </a:t>
            </a:r>
            <a:r>
              <a:rPr lang="vi-VN" dirty="0"/>
              <a:t>want to reduce the time taken for the requirements and design, and focus for coding</a:t>
            </a:r>
            <a:endParaRPr lang="en-US" dirty="0"/>
          </a:p>
          <a:p>
            <a:pPr>
              <a:spcBef>
                <a:spcPts val="1200"/>
              </a:spcBef>
            </a:pPr>
            <a:endParaRPr lang="en-US" dirty="0"/>
          </a:p>
        </p:txBody>
      </p:sp>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1"/>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4577925" y="2840108"/>
            <a:ext cx="7175239" cy="369332"/>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Fisher</a:t>
            </a:r>
            <a:r>
              <a:rPr lang="vi-VN" dirty="0">
                <a:solidFill>
                  <a:schemeClr val="bg1">
                    <a:lumMod val="50000"/>
                  </a:schemeClr>
                </a:solidFill>
              </a:rPr>
              <a:t> didn’t </a:t>
            </a:r>
            <a:r>
              <a:rPr lang="en-US" dirty="0">
                <a:solidFill>
                  <a:schemeClr val="bg1">
                    <a:lumMod val="50000"/>
                  </a:schemeClr>
                </a:solidFill>
              </a:rPr>
              <a:t>have </a:t>
            </a:r>
            <a:r>
              <a:rPr lang="vi-VN" dirty="0">
                <a:solidFill>
                  <a:schemeClr val="bg1">
                    <a:lumMod val="50000"/>
                  </a:schemeClr>
                </a:solidFill>
              </a:rPr>
              <a:t>attend to manage risk</a:t>
            </a:r>
            <a:endParaRPr lang="en-US" dirty="0">
              <a:solidFill>
                <a:schemeClr val="bg1">
                  <a:lumMod val="50000"/>
                </a:schemeClr>
              </a:solidFill>
            </a:endParaRPr>
          </a:p>
        </p:txBody>
      </p:sp>
      <p:sp>
        <p:nvSpPr>
          <p:cNvPr id="8" name="Content Placeholder 11"/>
          <p:cNvSpPr txBox="1">
            <a:spLocks/>
          </p:cNvSpPr>
          <p:nvPr/>
        </p:nvSpPr>
        <p:spPr>
          <a:xfrm>
            <a:off x="4690883" y="3449708"/>
            <a:ext cx="5484741" cy="2084969"/>
          </a:xfrm>
          <a:prstGeom prst="rect">
            <a:avLst/>
          </a:prstGeom>
        </p:spPr>
        <p:txBody>
          <a:bodyPr vert="horz" lIns="0" tIns="0" rIns="0" bIns="0" rtlCol="0">
            <a:noAutofit/>
          </a:bodyPr>
          <a:lstStyle>
            <a:lvl1pPr marL="0" marR="0" indent="0" algn="l" defTabSz="913022" rtl="0" eaLnBrk="1" fontAlgn="auto" latinLnBrk="0" hangingPunct="1">
              <a:lnSpc>
                <a:spcPct val="90000"/>
              </a:lnSpc>
              <a:spcBef>
                <a:spcPts val="1198"/>
              </a:spcBef>
              <a:spcAft>
                <a:spcPts val="0"/>
              </a:spcAft>
              <a:buClrTx/>
              <a:buSzPct val="80000"/>
              <a:buFont typeface="Arial" pitchFamily="34" charset="0"/>
              <a:buNone/>
              <a:tabLst/>
              <a:defRPr lang="en-US" sz="2000" kern="1200" spc="0" baseline="0" dirty="0" smtClean="0">
                <a:gradFill>
                  <a:gsLst>
                    <a:gs pos="100000">
                      <a:schemeClr val="bg2"/>
                    </a:gs>
                    <a:gs pos="0">
                      <a:schemeClr val="bg2"/>
                    </a:gs>
                  </a:gsLst>
                  <a:lin ang="5400000" scaled="0"/>
                </a:gradFill>
                <a:latin typeface="+mn-lt"/>
                <a:ea typeface="+mn-ea"/>
                <a:cs typeface="Segoe UI" pitchFamily="34" charset="0"/>
              </a:defRPr>
            </a:lvl1pPr>
            <a:lvl2pPr marL="912898" marR="0" indent="-380374"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2100" kern="1200" spc="0" baseline="0" dirty="0" smtClean="0">
                <a:solidFill>
                  <a:schemeClr val="bg2">
                    <a:lumMod val="50000"/>
                  </a:schemeClr>
                </a:solidFill>
                <a:latin typeface="+mn-lt"/>
                <a:ea typeface="+mn-ea"/>
                <a:cs typeface="Arial" pitchFamily="34" charset="0"/>
              </a:defRPr>
            </a:lvl2pPr>
            <a:lvl3pPr marL="912898"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lang="en-US" sz="1900" kern="1200" spc="0" baseline="0" dirty="0" smtClean="0">
                <a:solidFill>
                  <a:schemeClr val="bg2">
                    <a:lumMod val="50000"/>
                  </a:schemeClr>
                </a:solidFill>
                <a:latin typeface="+mn-lt"/>
                <a:ea typeface="+mn-ea"/>
                <a:cs typeface="Arial" pitchFamily="34" charset="0"/>
              </a:defRPr>
            </a:lvl3pPr>
            <a:lvl4pPr marL="1217199"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1600" kern="1200" spc="0" baseline="0" dirty="0" smtClean="0">
                <a:solidFill>
                  <a:schemeClr val="bg2">
                    <a:lumMod val="50000"/>
                  </a:schemeClr>
                </a:solidFill>
                <a:latin typeface="+mn-lt"/>
                <a:ea typeface="+mn-ea"/>
                <a:cs typeface="Arial" pitchFamily="34" charset="0"/>
              </a:defRPr>
            </a:lvl4pPr>
            <a:lvl5pPr marL="1445424"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lang="en-US" sz="1600" kern="1200" spc="0" baseline="0" dirty="0">
                <a:solidFill>
                  <a:schemeClr val="bg2">
                    <a:lumMod val="50000"/>
                  </a:schemeClr>
                </a:solidFill>
                <a:latin typeface="+mn-lt"/>
                <a:ea typeface="+mn-ea"/>
                <a:cs typeface="Arial" pitchFamily="34" charset="0"/>
              </a:defRPr>
            </a:lvl5pPr>
            <a:lvl6pPr marL="2510811"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b="1" dirty="0" smtClean="0"/>
              <a:t>Quote</a:t>
            </a:r>
            <a:r>
              <a:rPr lang="en-US" dirty="0" smtClean="0"/>
              <a:t>: </a:t>
            </a:r>
          </a:p>
          <a:p>
            <a:pPr>
              <a:spcBef>
                <a:spcPts val="1200"/>
              </a:spcBef>
            </a:pPr>
            <a:r>
              <a:rPr lang="vi-VN" dirty="0"/>
              <a:t>While the requirement was to use an open source MySQL implementation, Sergey had decided to use Microsoft SQL Server, a different and costly database. The change might not have been a problem, but the stakeholders had not discussed it beforehand.  </a:t>
            </a:r>
            <a:endParaRPr lang="en-US" dirty="0"/>
          </a:p>
          <a:p>
            <a:pPr>
              <a:spcBef>
                <a:spcPts val="1200"/>
              </a:spcBef>
            </a:pPr>
            <a:endParaRPr lang="en-US" dirty="0"/>
          </a:p>
        </p:txBody>
      </p:sp>
      <p:sp>
        <p:nvSpPr>
          <p:cNvPr id="9" name="Rectangle 8"/>
          <p:cNvSpPr/>
          <p:nvPr/>
        </p:nvSpPr>
        <p:spPr>
          <a:xfrm>
            <a:off x="4577925" y="5652360"/>
            <a:ext cx="7175239"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The project didn’t </a:t>
            </a:r>
            <a:r>
              <a:rPr lang="en-US" dirty="0">
                <a:solidFill>
                  <a:schemeClr val="bg1">
                    <a:lumMod val="50000"/>
                  </a:schemeClr>
                </a:solidFill>
              </a:rPr>
              <a:t>have change process </a:t>
            </a:r>
            <a:r>
              <a:rPr lang="vi-VN" dirty="0">
                <a:solidFill>
                  <a:schemeClr val="bg1">
                    <a:lumMod val="50000"/>
                  </a:schemeClr>
                </a:solidFill>
              </a:rPr>
              <a:t>management to Sergey know how to do when there is a change</a:t>
            </a:r>
            <a:endParaRPr lang="en-US" dirty="0">
              <a:solidFill>
                <a:schemeClr val="bg1">
                  <a:lumMod val="50000"/>
                </a:schemeClr>
              </a:solidFill>
            </a:endParaRPr>
          </a:p>
        </p:txBody>
      </p:sp>
    </p:spTree>
    <p:extLst>
      <p:ext uri="{BB962C8B-B14F-4D97-AF65-F5344CB8AC3E}">
        <p14:creationId xmlns:p14="http://schemas.microsoft.com/office/powerpoint/2010/main" val="70101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ppt_x"/>
                                          </p:val>
                                        </p:tav>
                                        <p:tav tm="100000">
                                          <p:val>
                                            <p:strVal val="#ppt_x"/>
                                          </p:val>
                                        </p:tav>
                                      </p:tavLst>
                                    </p:anim>
                                    <p:anim calcmode="lin" valueType="num">
                                      <p:cBhvr additive="base">
                                        <p:cTn id="16" dur="75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4"/>
          </p:nvPr>
        </p:nvSpPr>
        <p:spPr>
          <a:xfrm>
            <a:off x="4675117" y="1219585"/>
            <a:ext cx="5484741" cy="1429407"/>
          </a:xfrm>
        </p:spPr>
        <p:txBody>
          <a:bodyPr/>
          <a:lstStyle/>
          <a:p>
            <a:r>
              <a:rPr lang="en-US" b="1" dirty="0" smtClean="0"/>
              <a:t>Quote</a:t>
            </a:r>
            <a:r>
              <a:rPr lang="en-US" dirty="0" smtClean="0"/>
              <a:t>: </a:t>
            </a:r>
          </a:p>
          <a:p>
            <a:r>
              <a:rPr lang="vi-VN" dirty="0"/>
              <a:t>Fisher assigned Alex Rau to keep him in the loop through his e-mail communication with Sergey Nizamov </a:t>
            </a:r>
            <a:endParaRPr lang="en-US" dirty="0"/>
          </a:p>
        </p:txBody>
      </p:sp>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1"/>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4577925" y="2840108"/>
            <a:ext cx="7175239"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The project didn’t </a:t>
            </a:r>
            <a:r>
              <a:rPr lang="en-US" dirty="0">
                <a:solidFill>
                  <a:schemeClr val="bg1">
                    <a:lumMod val="50000"/>
                  </a:schemeClr>
                </a:solidFill>
              </a:rPr>
              <a:t>have </a:t>
            </a:r>
            <a:r>
              <a:rPr lang="vi-VN" dirty="0">
                <a:solidFill>
                  <a:schemeClr val="bg1">
                    <a:lumMod val="50000"/>
                  </a:schemeClr>
                </a:solidFill>
              </a:rPr>
              <a:t>implement technical review process and inspection to ensure quality</a:t>
            </a:r>
            <a:endParaRPr lang="en-US" dirty="0">
              <a:solidFill>
                <a:schemeClr val="bg1">
                  <a:lumMod val="50000"/>
                </a:schemeClr>
              </a:solidFill>
            </a:endParaRPr>
          </a:p>
        </p:txBody>
      </p:sp>
    </p:spTree>
    <p:extLst>
      <p:ext uri="{BB962C8B-B14F-4D97-AF65-F5344CB8AC3E}">
        <p14:creationId xmlns:p14="http://schemas.microsoft.com/office/powerpoint/2010/main" val="1516693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2"/>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0670750" y="1615388"/>
            <a:ext cx="1344254" cy="1371600"/>
            <a:chOff x="10670750" y="1615388"/>
            <a:chExt cx="1344254" cy="1371600"/>
          </a:xfrm>
        </p:grpSpPr>
        <p:sp>
          <p:nvSpPr>
            <p:cNvPr id="9" name="Rectangle 8"/>
            <p:cNvSpPr>
              <a:spLocks noChangeAspect="1"/>
            </p:cNvSpPr>
            <p:nvPr>
              <p:custDataLst>
                <p:tags r:id="rId1"/>
              </p:custDataLst>
            </p:nvPr>
          </p:nvSpPr>
          <p:spPr bwMode="auto">
            <a:xfrm>
              <a:off x="10670750" y="1615388"/>
              <a:ext cx="1344254" cy="1371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People</a:t>
              </a:r>
              <a:endParaRPr lang="en-US" sz="15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p:txBody>
        </p:sp>
        <p:pic>
          <p:nvPicPr>
            <p:cNvPr id="11" name="Picture 5" descr="W:\Open Engagements\Productivity\MS-Unified Communications\#1601 BizProd MOD Team Core Content Work\New Iconography\People\GroupOfPeople_0608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64020" y="1706123"/>
              <a:ext cx="957713" cy="977195"/>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Content Placeholder 11"/>
          <p:cNvSpPr>
            <a:spLocks noGrp="1"/>
          </p:cNvSpPr>
          <p:nvPr>
            <p:ph sz="quarter" idx="4"/>
          </p:nvPr>
        </p:nvSpPr>
        <p:spPr>
          <a:xfrm>
            <a:off x="4690883" y="762001"/>
            <a:ext cx="5484741" cy="1432720"/>
          </a:xfrm>
        </p:spPr>
        <p:txBody>
          <a:bodyPr/>
          <a:lstStyle/>
          <a:p>
            <a:r>
              <a:rPr lang="en-US" b="1" dirty="0" smtClean="0"/>
              <a:t>Quote</a:t>
            </a:r>
            <a:r>
              <a:rPr lang="en-US" dirty="0" smtClean="0"/>
              <a:t>: </a:t>
            </a:r>
          </a:p>
          <a:p>
            <a:r>
              <a:rPr lang="vi-VN" dirty="0"/>
              <a:t>Fisher assigned Alex Rau to keep him in the loop through his e-mail communication with Sergey Nizamov </a:t>
            </a:r>
            <a:endParaRPr lang="en-US" dirty="0"/>
          </a:p>
        </p:txBody>
      </p:sp>
      <p:sp>
        <p:nvSpPr>
          <p:cNvPr id="15" name="Rectangle 14"/>
          <p:cNvSpPr/>
          <p:nvPr/>
        </p:nvSpPr>
        <p:spPr>
          <a:xfrm>
            <a:off x="4577924" y="2190842"/>
            <a:ext cx="6092825"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Requirement specification didn’t have approval and base line with stakeholders</a:t>
            </a:r>
            <a:endParaRPr lang="en-US" dirty="0">
              <a:solidFill>
                <a:schemeClr val="bg1">
                  <a:lumMod val="50000"/>
                </a:schemeClr>
              </a:solidFill>
            </a:endParaRPr>
          </a:p>
        </p:txBody>
      </p:sp>
      <p:sp>
        <p:nvSpPr>
          <p:cNvPr id="16" name="Content Placeholder 11"/>
          <p:cNvSpPr txBox="1">
            <a:spLocks/>
          </p:cNvSpPr>
          <p:nvPr/>
        </p:nvSpPr>
        <p:spPr>
          <a:xfrm>
            <a:off x="4690883" y="3260516"/>
            <a:ext cx="5484741" cy="2084969"/>
          </a:xfrm>
          <a:prstGeom prst="rect">
            <a:avLst/>
          </a:prstGeom>
        </p:spPr>
        <p:txBody>
          <a:bodyPr vert="horz" lIns="0" tIns="0" rIns="0" bIns="0" rtlCol="0">
            <a:noAutofit/>
          </a:bodyPr>
          <a:lstStyle>
            <a:lvl1pPr marL="0" marR="0" indent="0" algn="l" defTabSz="913022" rtl="0" eaLnBrk="1" fontAlgn="auto" latinLnBrk="0" hangingPunct="1">
              <a:lnSpc>
                <a:spcPct val="90000"/>
              </a:lnSpc>
              <a:spcBef>
                <a:spcPts val="1198"/>
              </a:spcBef>
              <a:spcAft>
                <a:spcPts val="0"/>
              </a:spcAft>
              <a:buClrTx/>
              <a:buSzPct val="80000"/>
              <a:buFont typeface="Arial" pitchFamily="34" charset="0"/>
              <a:buNone/>
              <a:tabLst/>
              <a:defRPr lang="en-US" sz="2000" kern="1200" spc="0" baseline="0" dirty="0" smtClean="0">
                <a:gradFill>
                  <a:gsLst>
                    <a:gs pos="100000">
                      <a:schemeClr val="bg2"/>
                    </a:gs>
                    <a:gs pos="0">
                      <a:schemeClr val="bg2"/>
                    </a:gs>
                  </a:gsLst>
                  <a:lin ang="5400000" scaled="0"/>
                </a:gradFill>
                <a:latin typeface="+mn-lt"/>
                <a:ea typeface="+mn-ea"/>
                <a:cs typeface="Segoe UI" pitchFamily="34" charset="0"/>
              </a:defRPr>
            </a:lvl1pPr>
            <a:lvl2pPr marL="912898" marR="0" indent="-380374"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2100" kern="1200" spc="0" baseline="0" dirty="0" smtClean="0">
                <a:solidFill>
                  <a:schemeClr val="bg2">
                    <a:lumMod val="50000"/>
                  </a:schemeClr>
                </a:solidFill>
                <a:latin typeface="+mn-lt"/>
                <a:ea typeface="+mn-ea"/>
                <a:cs typeface="Arial" pitchFamily="34" charset="0"/>
              </a:defRPr>
            </a:lvl2pPr>
            <a:lvl3pPr marL="912898"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lang="en-US" sz="1900" kern="1200" spc="0" baseline="0" dirty="0" smtClean="0">
                <a:solidFill>
                  <a:schemeClr val="bg2">
                    <a:lumMod val="50000"/>
                  </a:schemeClr>
                </a:solidFill>
                <a:latin typeface="+mn-lt"/>
                <a:ea typeface="+mn-ea"/>
                <a:cs typeface="Arial" pitchFamily="34" charset="0"/>
              </a:defRPr>
            </a:lvl3pPr>
            <a:lvl4pPr marL="1217199"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1600" kern="1200" spc="0" baseline="0" dirty="0" smtClean="0">
                <a:solidFill>
                  <a:schemeClr val="bg2">
                    <a:lumMod val="50000"/>
                  </a:schemeClr>
                </a:solidFill>
                <a:latin typeface="+mn-lt"/>
                <a:ea typeface="+mn-ea"/>
                <a:cs typeface="Arial" pitchFamily="34" charset="0"/>
              </a:defRPr>
            </a:lvl4pPr>
            <a:lvl5pPr marL="1445424"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lang="en-US" sz="1600" kern="1200" spc="0" baseline="0" dirty="0">
                <a:solidFill>
                  <a:schemeClr val="bg2">
                    <a:lumMod val="50000"/>
                  </a:schemeClr>
                </a:solidFill>
                <a:latin typeface="+mn-lt"/>
                <a:ea typeface="+mn-ea"/>
                <a:cs typeface="Arial" pitchFamily="34" charset="0"/>
              </a:defRPr>
            </a:lvl5pPr>
            <a:lvl6pPr marL="2510811"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b="1" dirty="0" smtClean="0"/>
              <a:t>Quote</a:t>
            </a:r>
            <a:r>
              <a:rPr lang="en-US" dirty="0" smtClean="0"/>
              <a:t>: </a:t>
            </a:r>
          </a:p>
          <a:p>
            <a:r>
              <a:rPr lang="vi-VN" dirty="0"/>
              <a:t>Fisher received the assistance of Alex Rau, a new person with very little experience who had just been hired for the Webmaster position, to help with requirements. Rau was tasked to help coordinate, test, and monitor this offshoring development project under Fisher’s supervision</a:t>
            </a:r>
            <a:endParaRPr lang="en-US" dirty="0"/>
          </a:p>
          <a:p>
            <a:pPr>
              <a:spcBef>
                <a:spcPts val="1200"/>
              </a:spcBef>
            </a:pPr>
            <a:endParaRPr lang="en-US" dirty="0"/>
          </a:p>
        </p:txBody>
      </p:sp>
      <p:sp>
        <p:nvSpPr>
          <p:cNvPr id="17" name="Rectangle 16"/>
          <p:cNvSpPr/>
          <p:nvPr/>
        </p:nvSpPr>
        <p:spPr>
          <a:xfrm>
            <a:off x="4577925" y="5541998"/>
            <a:ext cx="7175239"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Fisher didn’t </a:t>
            </a:r>
            <a:r>
              <a:rPr lang="en-US" dirty="0">
                <a:solidFill>
                  <a:schemeClr val="bg1">
                    <a:lumMod val="50000"/>
                  </a:schemeClr>
                </a:solidFill>
              </a:rPr>
              <a:t>have </a:t>
            </a:r>
            <a:r>
              <a:rPr lang="vi-VN" dirty="0">
                <a:solidFill>
                  <a:schemeClr val="bg1">
                    <a:lumMod val="50000"/>
                  </a:schemeClr>
                </a:solidFill>
              </a:rPr>
              <a:t>train for new people and makes decision follow his emotion.</a:t>
            </a:r>
            <a:endParaRPr lang="en-US" dirty="0">
              <a:solidFill>
                <a:schemeClr val="bg1">
                  <a:lumMod val="50000"/>
                </a:schemeClr>
              </a:solidFill>
            </a:endParaRPr>
          </a:p>
        </p:txBody>
      </p:sp>
    </p:spTree>
    <p:extLst>
      <p:ext uri="{BB962C8B-B14F-4D97-AF65-F5344CB8AC3E}">
        <p14:creationId xmlns:p14="http://schemas.microsoft.com/office/powerpoint/2010/main" val="3298817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750" fill="hold"/>
                                        <p:tgtEl>
                                          <p:spTgt spid="14"/>
                                        </p:tgtEl>
                                        <p:attrNameLst>
                                          <p:attrName>ppt_x</p:attrName>
                                        </p:attrNameLst>
                                      </p:cBhvr>
                                      <p:tavLst>
                                        <p:tav tm="0">
                                          <p:val>
                                            <p:strVal val="#ppt_x"/>
                                          </p:val>
                                        </p:tav>
                                        <p:tav tm="100000">
                                          <p:val>
                                            <p:strVal val="#ppt_x"/>
                                          </p:val>
                                        </p:tav>
                                      </p:tavLst>
                                    </p:anim>
                                    <p:anim calcmode="lin" valueType="num">
                                      <p:cBhvr additive="base">
                                        <p:cTn id="12" dur="75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750" fill="hold"/>
                                        <p:tgtEl>
                                          <p:spTgt spid="16"/>
                                        </p:tgtEl>
                                        <p:attrNameLst>
                                          <p:attrName>ppt_x</p:attrName>
                                        </p:attrNameLst>
                                      </p:cBhvr>
                                      <p:tavLst>
                                        <p:tav tm="0">
                                          <p:val>
                                            <p:strVal val="#ppt_x"/>
                                          </p:val>
                                        </p:tav>
                                        <p:tav tm="100000">
                                          <p:val>
                                            <p:strVal val="#ppt_x"/>
                                          </p:val>
                                        </p:tav>
                                      </p:tavLst>
                                    </p:anim>
                                    <p:anim calcmode="lin" valueType="num">
                                      <p:cBhvr additive="base">
                                        <p:cTn id="20" dur="75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3"/>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0670750" y="1615388"/>
            <a:ext cx="1344254" cy="1371600"/>
            <a:chOff x="10670750" y="1615388"/>
            <a:chExt cx="1344254" cy="1371600"/>
          </a:xfrm>
        </p:grpSpPr>
        <p:sp>
          <p:nvSpPr>
            <p:cNvPr id="9" name="Rectangle 8"/>
            <p:cNvSpPr>
              <a:spLocks noChangeAspect="1"/>
            </p:cNvSpPr>
            <p:nvPr>
              <p:custDataLst>
                <p:tags r:id="rId2"/>
              </p:custDataLst>
            </p:nvPr>
          </p:nvSpPr>
          <p:spPr bwMode="auto">
            <a:xfrm>
              <a:off x="10670750" y="1615388"/>
              <a:ext cx="1344254" cy="1371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People</a:t>
              </a:r>
              <a:endParaRPr lang="en-US" sz="15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p:txBody>
        </p:sp>
        <p:pic>
          <p:nvPicPr>
            <p:cNvPr id="11" name="Picture 5" descr="W:\Open Engagements\Productivity\MS-Unified Communications\#1601 BizProd MOD Team Core Content Work\New Iconography\People\GroupOfPeople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64020" y="1706123"/>
              <a:ext cx="957713" cy="9771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10670753" y="3154576"/>
            <a:ext cx="1347151" cy="1347150"/>
            <a:chOff x="10670753" y="3154576"/>
            <a:chExt cx="1347151" cy="1347150"/>
          </a:xfrm>
        </p:grpSpPr>
        <p:sp>
          <p:nvSpPr>
            <p:cNvPr id="18" name="Rectangle 17"/>
            <p:cNvSpPr>
              <a:spLocks noChangeAspect="1"/>
            </p:cNvSpPr>
            <p:nvPr>
              <p:custDataLst>
                <p:tags r:id="rId1"/>
              </p:custDataLst>
            </p:nvPr>
          </p:nvSpPr>
          <p:spPr bwMode="auto">
            <a:xfrm>
              <a:off x="10670753" y="3154576"/>
              <a:ext cx="1347151" cy="134715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Technology</a:t>
              </a:r>
            </a:p>
          </p:txBody>
        </p:sp>
        <p:pic>
          <p:nvPicPr>
            <p:cNvPr id="20"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984097" y="3414429"/>
              <a:ext cx="717558" cy="716138"/>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Content Placeholder 3"/>
          <p:cNvSpPr>
            <a:spLocks noGrp="1"/>
          </p:cNvSpPr>
          <p:nvPr>
            <p:ph sz="quarter" idx="4"/>
          </p:nvPr>
        </p:nvSpPr>
        <p:spPr/>
        <p:txBody>
          <a:bodyPr/>
          <a:lstStyle/>
          <a:p>
            <a:r>
              <a:rPr lang="en-US" dirty="0" smtClean="0"/>
              <a:t>N/A</a:t>
            </a:r>
            <a:endParaRPr lang="en-US" dirty="0"/>
          </a:p>
        </p:txBody>
      </p:sp>
    </p:spTree>
    <p:extLst>
      <p:ext uri="{BB962C8B-B14F-4D97-AF65-F5344CB8AC3E}">
        <p14:creationId xmlns:p14="http://schemas.microsoft.com/office/powerpoint/2010/main" val="3152738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81893" y="1128156"/>
            <a:ext cx="4572000" cy="4572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82880" lvl="1" defTabSz="913022" fontAlgn="base">
              <a:lnSpc>
                <a:spcPct val="90000"/>
              </a:lnSpc>
              <a:spcBef>
                <a:spcPct val="20000"/>
              </a:spcBef>
              <a:spcAft>
                <a:spcPts val="600"/>
              </a:spcAft>
              <a:buClr>
                <a:srgbClr val="FFFFFF"/>
              </a:buClr>
              <a:buSzPct val="130000"/>
              <a:defRPr/>
            </a:pPr>
            <a:endParaRPr lang="en-US" sz="2400" dirty="0">
              <a:solidFill>
                <a:srgbClr val="FFFFFF"/>
              </a:solidFill>
            </a:endParaRPr>
          </a:p>
        </p:txBody>
      </p:sp>
      <p:sp>
        <p:nvSpPr>
          <p:cNvPr id="8" name="Rectangle 7"/>
          <p:cNvSpPr/>
          <p:nvPr/>
        </p:nvSpPr>
        <p:spPr bwMode="auto">
          <a:xfrm>
            <a:off x="5565224" y="1115075"/>
            <a:ext cx="5886124" cy="3490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t" anchorCtr="0" forceAA="0" compatLnSpc="1">
            <a:prstTxWarp prst="textNoShape">
              <a:avLst/>
            </a:prstTxWarp>
            <a:noAutofit/>
          </a:bodyPr>
          <a:lstStyle/>
          <a:p>
            <a:pPr marL="283745" lvl="1" defTabSz="913022" fontAlgn="base">
              <a:lnSpc>
                <a:spcPct val="90000"/>
              </a:lnSpc>
              <a:spcBef>
                <a:spcPts val="1200"/>
              </a:spcBef>
              <a:buClr>
                <a:srgbClr val="FFFFFF"/>
              </a:buClr>
              <a:buSzPct val="130000"/>
            </a:pPr>
            <a:r>
              <a:rPr lang="en-US" sz="4400" dirty="0" smtClean="0">
                <a:solidFill>
                  <a:srgbClr val="0072C6"/>
                </a:solidFill>
              </a:rPr>
              <a:t>Agenda</a:t>
            </a:r>
          </a:p>
          <a:p>
            <a:pPr marL="283745" lvl="1" defTabSz="913022" fontAlgn="base">
              <a:lnSpc>
                <a:spcPct val="90000"/>
              </a:lnSpc>
              <a:spcBef>
                <a:spcPts val="1200"/>
              </a:spcBef>
              <a:buClr>
                <a:srgbClr val="FFFFFF"/>
              </a:buClr>
              <a:buSzPct val="130000"/>
            </a:pPr>
            <a:r>
              <a:rPr lang="en-US" sz="2400" dirty="0" smtClean="0">
                <a:solidFill>
                  <a:srgbClr val="797A7D"/>
                </a:solidFill>
              </a:rPr>
              <a:t>Introduction</a:t>
            </a:r>
          </a:p>
          <a:p>
            <a:pPr marL="283745" lvl="1" defTabSz="913022" fontAlgn="base">
              <a:lnSpc>
                <a:spcPct val="90000"/>
              </a:lnSpc>
              <a:spcBef>
                <a:spcPts val="1200"/>
              </a:spcBef>
              <a:buClr>
                <a:srgbClr val="FFFFFF"/>
              </a:buClr>
              <a:buSzPct val="130000"/>
            </a:pPr>
            <a:r>
              <a:rPr lang="en-US" sz="2400" dirty="0" smtClean="0">
                <a:solidFill>
                  <a:srgbClr val="797A7D"/>
                </a:solidFill>
              </a:rPr>
              <a:t>Background</a:t>
            </a:r>
          </a:p>
          <a:p>
            <a:pPr marL="283745" lvl="1" defTabSz="913022" fontAlgn="base">
              <a:lnSpc>
                <a:spcPct val="90000"/>
              </a:lnSpc>
              <a:spcBef>
                <a:spcPts val="1200"/>
              </a:spcBef>
              <a:buClr>
                <a:srgbClr val="FFFFFF"/>
              </a:buClr>
              <a:buSzPct val="130000"/>
            </a:pPr>
            <a:r>
              <a:rPr lang="en-US" sz="2400" dirty="0" smtClean="0">
                <a:solidFill>
                  <a:srgbClr val="797A7D"/>
                </a:solidFill>
              </a:rPr>
              <a:t>Relating to subject at hand </a:t>
            </a:r>
          </a:p>
          <a:p>
            <a:pPr marL="283745" lvl="1" defTabSz="913022" fontAlgn="base">
              <a:lnSpc>
                <a:spcPct val="90000"/>
              </a:lnSpc>
              <a:spcBef>
                <a:spcPts val="1200"/>
              </a:spcBef>
              <a:buClr>
                <a:srgbClr val="FFFFFF"/>
              </a:buClr>
              <a:buSzPct val="130000"/>
            </a:pPr>
            <a:r>
              <a:rPr lang="en-US" sz="2400" dirty="0" smtClean="0">
                <a:solidFill>
                  <a:srgbClr val="797A7D"/>
                </a:solidFill>
              </a:rPr>
              <a:t>What did people to correctly</a:t>
            </a:r>
          </a:p>
          <a:p>
            <a:pPr marL="283745" lvl="1" defTabSz="913022" fontAlgn="base">
              <a:lnSpc>
                <a:spcPct val="90000"/>
              </a:lnSpc>
              <a:spcBef>
                <a:spcPts val="1200"/>
              </a:spcBef>
              <a:buClr>
                <a:srgbClr val="FFFFFF"/>
              </a:buClr>
              <a:buSzPct val="130000"/>
            </a:pPr>
            <a:r>
              <a:rPr lang="en-US" sz="2400" dirty="0" smtClean="0">
                <a:solidFill>
                  <a:srgbClr val="797A7D"/>
                </a:solidFill>
              </a:rPr>
              <a:t>Recommendation</a:t>
            </a:r>
          </a:p>
          <a:p>
            <a:pPr marL="283745" lvl="1" defTabSz="913022" fontAlgn="base">
              <a:lnSpc>
                <a:spcPct val="90000"/>
              </a:lnSpc>
              <a:spcBef>
                <a:spcPts val="1200"/>
              </a:spcBef>
              <a:buClr>
                <a:srgbClr val="FFFFFF"/>
              </a:buClr>
              <a:buSzPct val="130000"/>
            </a:pPr>
            <a:r>
              <a:rPr lang="en-US" sz="2400" dirty="0" smtClean="0">
                <a:solidFill>
                  <a:srgbClr val="797A7D"/>
                </a:solidFill>
              </a:rPr>
              <a:t>Reflections</a:t>
            </a:r>
          </a:p>
          <a:p>
            <a:pPr marL="283745" lvl="1" defTabSz="913022" fontAlgn="base">
              <a:lnSpc>
                <a:spcPct val="90000"/>
              </a:lnSpc>
              <a:spcBef>
                <a:spcPts val="1200"/>
              </a:spcBef>
              <a:buClr>
                <a:srgbClr val="FFFFFF"/>
              </a:buClr>
              <a:buSzPct val="130000"/>
            </a:pPr>
            <a:endParaRPr lang="en-US" sz="2000" dirty="0">
              <a:solidFill>
                <a:srgbClr val="797A7D"/>
              </a:solidFill>
            </a:endParaRPr>
          </a:p>
        </p:txBody>
      </p:sp>
      <p:sp>
        <p:nvSpPr>
          <p:cNvPr id="9" name="Freeform 25"/>
          <p:cNvSpPr>
            <a:spLocks noEditPoints="1"/>
          </p:cNvSpPr>
          <p:nvPr/>
        </p:nvSpPr>
        <p:spPr bwMode="black">
          <a:xfrm>
            <a:off x="1794050" y="2392959"/>
            <a:ext cx="2266436" cy="1929807"/>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3022"/>
            <a:endParaRPr lang="en-US" sz="1600" dirty="0">
              <a:solidFill>
                <a:srgbClr val="000000"/>
              </a:solidFill>
            </a:endParaRPr>
          </a:p>
        </p:txBody>
      </p:sp>
    </p:spTree>
    <p:extLst>
      <p:ext uri="{BB962C8B-B14F-4D97-AF65-F5344CB8AC3E}">
        <p14:creationId xmlns:p14="http://schemas.microsoft.com/office/powerpoint/2010/main" val="130033289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3"/>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0670750" y="1615388"/>
            <a:ext cx="1344254" cy="1371600"/>
            <a:chOff x="10670750" y="1615388"/>
            <a:chExt cx="1344254" cy="1371600"/>
          </a:xfrm>
        </p:grpSpPr>
        <p:sp>
          <p:nvSpPr>
            <p:cNvPr id="9" name="Rectangle 8"/>
            <p:cNvSpPr>
              <a:spLocks noChangeAspect="1"/>
            </p:cNvSpPr>
            <p:nvPr>
              <p:custDataLst>
                <p:tags r:id="rId2"/>
              </p:custDataLst>
            </p:nvPr>
          </p:nvSpPr>
          <p:spPr bwMode="auto">
            <a:xfrm>
              <a:off x="10670750" y="1615388"/>
              <a:ext cx="1344254" cy="1371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People</a:t>
              </a:r>
              <a:endParaRPr lang="en-US" sz="15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p:txBody>
        </p:sp>
        <p:pic>
          <p:nvPicPr>
            <p:cNvPr id="11" name="Picture 5" descr="W:\Open Engagements\Productivity\MS-Unified Communications\#1601 BizProd MOD Team Core Content Work\New Iconography\People\GroupOfPeople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64020" y="1706123"/>
              <a:ext cx="957713" cy="9771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10670753" y="3154576"/>
            <a:ext cx="1347151" cy="1347150"/>
            <a:chOff x="10670753" y="3154576"/>
            <a:chExt cx="1347151" cy="1347150"/>
          </a:xfrm>
        </p:grpSpPr>
        <p:sp>
          <p:nvSpPr>
            <p:cNvPr id="18" name="Rectangle 17"/>
            <p:cNvSpPr>
              <a:spLocks noChangeAspect="1"/>
            </p:cNvSpPr>
            <p:nvPr>
              <p:custDataLst>
                <p:tags r:id="rId1"/>
              </p:custDataLst>
            </p:nvPr>
          </p:nvSpPr>
          <p:spPr bwMode="auto">
            <a:xfrm>
              <a:off x="10670753" y="3154576"/>
              <a:ext cx="1347151" cy="134715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Technology</a:t>
              </a:r>
            </a:p>
          </p:txBody>
        </p:sp>
        <p:pic>
          <p:nvPicPr>
            <p:cNvPr id="20"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984097" y="3414429"/>
              <a:ext cx="717558" cy="716138"/>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Content Placeholder 11"/>
          <p:cNvSpPr>
            <a:spLocks noGrp="1"/>
          </p:cNvSpPr>
          <p:nvPr>
            <p:ph sz="quarter" idx="4"/>
          </p:nvPr>
        </p:nvSpPr>
        <p:spPr>
          <a:xfrm>
            <a:off x="4690883" y="762001"/>
            <a:ext cx="5730124" cy="1432720"/>
          </a:xfrm>
        </p:spPr>
        <p:txBody>
          <a:bodyPr/>
          <a:lstStyle/>
          <a:p>
            <a:r>
              <a:rPr lang="en-US" b="1" dirty="0" smtClean="0"/>
              <a:t>Quote</a:t>
            </a:r>
            <a:r>
              <a:rPr lang="en-US" dirty="0" smtClean="0"/>
              <a:t>: </a:t>
            </a:r>
          </a:p>
          <a:p>
            <a:r>
              <a:rPr lang="vi-VN" dirty="0"/>
              <a:t>Sergey really didn’t have an exact answer for this. He said he thought they had spent about 30 to 40 hours so far. Fisher was very pleased with his answer.</a:t>
            </a:r>
            <a:endParaRPr lang="en-US" dirty="0"/>
          </a:p>
        </p:txBody>
      </p:sp>
      <p:sp>
        <p:nvSpPr>
          <p:cNvPr id="34" name="Rectangle 33"/>
          <p:cNvSpPr/>
          <p:nvPr/>
        </p:nvSpPr>
        <p:spPr>
          <a:xfrm>
            <a:off x="4577928" y="2301188"/>
            <a:ext cx="6092825" cy="923330"/>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Project didn’t </a:t>
            </a:r>
            <a:r>
              <a:rPr lang="en-US" dirty="0">
                <a:solidFill>
                  <a:schemeClr val="bg1">
                    <a:lumMod val="50000"/>
                  </a:schemeClr>
                </a:solidFill>
              </a:rPr>
              <a:t>have </a:t>
            </a:r>
            <a:r>
              <a:rPr lang="vi-VN" dirty="0">
                <a:solidFill>
                  <a:schemeClr val="bg1">
                    <a:lumMod val="50000"/>
                  </a:schemeClr>
                </a:solidFill>
              </a:rPr>
              <a:t>a schedule details and estimation the number of hours before do.</a:t>
            </a:r>
            <a:endParaRPr lang="en-US" dirty="0">
              <a:solidFill>
                <a:schemeClr val="bg1">
                  <a:lumMod val="50000"/>
                </a:schemeClr>
              </a:solidFill>
            </a:endParaRPr>
          </a:p>
          <a:p>
            <a:endParaRPr lang="en-US" dirty="0">
              <a:solidFill>
                <a:schemeClr val="bg1">
                  <a:lumMod val="50000"/>
                </a:schemeClr>
              </a:solidFill>
            </a:endParaRPr>
          </a:p>
        </p:txBody>
      </p:sp>
      <p:sp>
        <p:nvSpPr>
          <p:cNvPr id="36" name="Content Placeholder 11"/>
          <p:cNvSpPr txBox="1">
            <a:spLocks/>
          </p:cNvSpPr>
          <p:nvPr/>
        </p:nvSpPr>
        <p:spPr>
          <a:xfrm>
            <a:off x="4690883" y="3292049"/>
            <a:ext cx="5484741" cy="1408797"/>
          </a:xfrm>
          <a:prstGeom prst="rect">
            <a:avLst/>
          </a:prstGeom>
        </p:spPr>
        <p:txBody>
          <a:bodyPr vert="horz" lIns="0" tIns="0" rIns="0" bIns="0" rtlCol="0">
            <a:noAutofit/>
          </a:bodyPr>
          <a:lstStyle>
            <a:lvl1pPr marL="0" marR="0" indent="0" algn="l" defTabSz="913022" rtl="0" eaLnBrk="1" fontAlgn="auto" latinLnBrk="0" hangingPunct="1">
              <a:lnSpc>
                <a:spcPct val="90000"/>
              </a:lnSpc>
              <a:spcBef>
                <a:spcPts val="1198"/>
              </a:spcBef>
              <a:spcAft>
                <a:spcPts val="0"/>
              </a:spcAft>
              <a:buClrTx/>
              <a:buSzPct val="80000"/>
              <a:buFont typeface="Arial" pitchFamily="34" charset="0"/>
              <a:buNone/>
              <a:tabLst/>
              <a:defRPr lang="en-US" sz="2000" kern="1200" spc="0" baseline="0" dirty="0" smtClean="0">
                <a:gradFill>
                  <a:gsLst>
                    <a:gs pos="100000">
                      <a:schemeClr val="bg2"/>
                    </a:gs>
                    <a:gs pos="0">
                      <a:schemeClr val="bg2"/>
                    </a:gs>
                  </a:gsLst>
                  <a:lin ang="5400000" scaled="0"/>
                </a:gradFill>
                <a:latin typeface="+mn-lt"/>
                <a:ea typeface="+mn-ea"/>
                <a:cs typeface="Segoe UI" pitchFamily="34" charset="0"/>
              </a:defRPr>
            </a:lvl1pPr>
            <a:lvl2pPr marL="912898" marR="0" indent="-380374"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2100" kern="1200" spc="0" baseline="0" dirty="0" smtClean="0">
                <a:solidFill>
                  <a:schemeClr val="bg2">
                    <a:lumMod val="50000"/>
                  </a:schemeClr>
                </a:solidFill>
                <a:latin typeface="+mn-lt"/>
                <a:ea typeface="+mn-ea"/>
                <a:cs typeface="Arial" pitchFamily="34" charset="0"/>
              </a:defRPr>
            </a:lvl2pPr>
            <a:lvl3pPr marL="912898"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lang="en-US" sz="1900" kern="1200" spc="0" baseline="0" dirty="0" smtClean="0">
                <a:solidFill>
                  <a:schemeClr val="bg2">
                    <a:lumMod val="50000"/>
                  </a:schemeClr>
                </a:solidFill>
                <a:latin typeface="+mn-lt"/>
                <a:ea typeface="+mn-ea"/>
                <a:cs typeface="Arial" pitchFamily="34" charset="0"/>
              </a:defRPr>
            </a:lvl3pPr>
            <a:lvl4pPr marL="1217199"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1600" kern="1200" spc="0" baseline="0" dirty="0" smtClean="0">
                <a:solidFill>
                  <a:schemeClr val="bg2">
                    <a:lumMod val="50000"/>
                  </a:schemeClr>
                </a:solidFill>
                <a:latin typeface="+mn-lt"/>
                <a:ea typeface="+mn-ea"/>
                <a:cs typeface="Arial" pitchFamily="34" charset="0"/>
              </a:defRPr>
            </a:lvl4pPr>
            <a:lvl5pPr marL="1445424"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lang="en-US" sz="1600" kern="1200" spc="0" baseline="0" dirty="0">
                <a:solidFill>
                  <a:schemeClr val="bg2">
                    <a:lumMod val="50000"/>
                  </a:schemeClr>
                </a:solidFill>
                <a:latin typeface="+mn-lt"/>
                <a:ea typeface="+mn-ea"/>
                <a:cs typeface="Arial" pitchFamily="34" charset="0"/>
              </a:defRPr>
            </a:lvl5pPr>
            <a:lvl6pPr marL="2510811"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b="1" dirty="0" smtClean="0"/>
              <a:t>Quote</a:t>
            </a:r>
            <a:r>
              <a:rPr lang="en-US" dirty="0" smtClean="0"/>
              <a:t>: </a:t>
            </a:r>
          </a:p>
          <a:p>
            <a:r>
              <a:rPr lang="vi-VN" dirty="0"/>
              <a:t>Fisher was always concerned that they had not budgeted for travel in this project to meet their vendors</a:t>
            </a:r>
            <a:endParaRPr lang="en-US" dirty="0"/>
          </a:p>
        </p:txBody>
      </p:sp>
      <p:sp>
        <p:nvSpPr>
          <p:cNvPr id="37" name="Rectangle 36"/>
          <p:cNvSpPr/>
          <p:nvPr/>
        </p:nvSpPr>
        <p:spPr>
          <a:xfrm>
            <a:off x="4577924" y="4708738"/>
            <a:ext cx="5597699" cy="1477328"/>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Fisher didn’t </a:t>
            </a:r>
            <a:r>
              <a:rPr lang="en-US" dirty="0">
                <a:solidFill>
                  <a:schemeClr val="bg1">
                    <a:lumMod val="50000"/>
                  </a:schemeClr>
                </a:solidFill>
              </a:rPr>
              <a:t>have </a:t>
            </a:r>
            <a:r>
              <a:rPr lang="vi-VN" dirty="0">
                <a:solidFill>
                  <a:schemeClr val="bg1">
                    <a:lumMod val="50000"/>
                  </a:schemeClr>
                </a:solidFill>
              </a:rPr>
              <a:t>estimate all budgets for activities relating the project. Fisher needs to make a list of project cost (development, resources, travel, salary,…) and negotiate with customer to get an appropriate budget.</a:t>
            </a:r>
            <a:endParaRPr lang="en-US" dirty="0">
              <a:solidFill>
                <a:schemeClr val="bg1">
                  <a:lumMod val="50000"/>
                </a:schemeClr>
              </a:solidFill>
            </a:endParaRPr>
          </a:p>
        </p:txBody>
      </p:sp>
      <p:grpSp>
        <p:nvGrpSpPr>
          <p:cNvPr id="7" name="Group 6"/>
          <p:cNvGrpSpPr/>
          <p:nvPr/>
        </p:nvGrpSpPr>
        <p:grpSpPr>
          <a:xfrm>
            <a:off x="10661022" y="4669314"/>
            <a:ext cx="1353982" cy="1344254"/>
            <a:chOff x="10661022" y="4669314"/>
            <a:chExt cx="1353982" cy="1344254"/>
          </a:xfrm>
        </p:grpSpPr>
        <p:grpSp>
          <p:nvGrpSpPr>
            <p:cNvPr id="19" name="Group 18"/>
            <p:cNvGrpSpPr>
              <a:grpSpLocks noChangeAspect="1"/>
            </p:cNvGrpSpPr>
            <p:nvPr/>
          </p:nvGrpSpPr>
          <p:grpSpPr>
            <a:xfrm>
              <a:off x="10670750" y="4669314"/>
              <a:ext cx="1344254" cy="1344254"/>
              <a:chOff x="10757543" y="221365"/>
              <a:chExt cx="910092" cy="912111"/>
            </a:xfrm>
          </p:grpSpPr>
          <p:sp>
            <p:nvSpPr>
              <p:cNvPr id="21" name="Rectangle 20"/>
              <p:cNvSpPr/>
              <p:nvPr/>
            </p:nvSpPr>
            <p:spPr bwMode="auto">
              <a:xfrm>
                <a:off x="10757543" y="221365"/>
                <a:ext cx="910092" cy="9121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5720" tIns="45720" rIns="45720" bIns="4572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53975" indent="-53975"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2" name="Group 21"/>
              <p:cNvGrpSpPr/>
              <p:nvPr/>
            </p:nvGrpSpPr>
            <p:grpSpPr>
              <a:xfrm>
                <a:off x="11195165" y="372805"/>
                <a:ext cx="423598" cy="387462"/>
                <a:chOff x="2636874" y="1841024"/>
                <a:chExt cx="2211589" cy="2022923"/>
              </a:xfrm>
            </p:grpSpPr>
            <p:sp>
              <p:nvSpPr>
                <p:cNvPr id="24" name="Freeform 23"/>
                <p:cNvSpPr/>
                <p:nvPr/>
              </p:nvSpPr>
              <p:spPr bwMode="auto">
                <a:xfrm>
                  <a:off x="2892056" y="2998381"/>
                  <a:ext cx="1201479" cy="627321"/>
                </a:xfrm>
                <a:custGeom>
                  <a:avLst/>
                  <a:gdLst>
                    <a:gd name="connsiteX0" fmla="*/ 42530 w 1201479"/>
                    <a:gd name="connsiteY0" fmla="*/ 0 h 627321"/>
                    <a:gd name="connsiteX1" fmla="*/ 0 w 1201479"/>
                    <a:gd name="connsiteY1" fmla="*/ 340242 h 627321"/>
                    <a:gd name="connsiteX2" fmla="*/ 1084521 w 1201479"/>
                    <a:gd name="connsiteY2" fmla="*/ 627321 h 627321"/>
                    <a:gd name="connsiteX3" fmla="*/ 1201479 w 1201479"/>
                    <a:gd name="connsiteY3" fmla="*/ 244549 h 627321"/>
                    <a:gd name="connsiteX4" fmla="*/ 42530 w 1201479"/>
                    <a:gd name="connsiteY4" fmla="*/ 0 h 627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1479" h="627321">
                      <a:moveTo>
                        <a:pt x="42530" y="0"/>
                      </a:moveTo>
                      <a:lnTo>
                        <a:pt x="0" y="340242"/>
                      </a:lnTo>
                      <a:lnTo>
                        <a:pt x="1084521" y="627321"/>
                      </a:lnTo>
                      <a:lnTo>
                        <a:pt x="1201479" y="244549"/>
                      </a:lnTo>
                      <a:lnTo>
                        <a:pt x="4253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2636874" y="1841024"/>
                  <a:ext cx="2211589" cy="134874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3572018" y="2365579"/>
                  <a:ext cx="989349" cy="149836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38" name="Picture 5" descr="W:\Open Engagements\Productivity\MS-Unified Communications\#1601 BizProd MOD Team Core Content Work\New Iconography\Words\Draft\61512\workICONS061512_white-05.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829428" y="4760556"/>
              <a:ext cx="1033375" cy="9627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661022" y="5592657"/>
              <a:ext cx="1154483" cy="369332"/>
            </a:xfrm>
            <a:prstGeom prst="rect">
              <a:avLst/>
            </a:prstGeom>
          </p:spPr>
          <p:txBody>
            <a:bodyPr wrap="none">
              <a:spAutoFit/>
            </a:bodyPr>
            <a:lstStyle/>
            <a:p>
              <a:r>
                <a:rPr lang="vi-VN" dirty="0" smtClean="0">
                  <a:gradFill flip="none" rotWithShape="1">
                    <a:gsLst>
                      <a:gs pos="0">
                        <a:srgbClr val="FFFFFF"/>
                      </a:gs>
                      <a:gs pos="100000">
                        <a:srgbClr val="FFFFFF"/>
                      </a:gs>
                    </a:gsLst>
                    <a:lin ang="5400000" scaled="0"/>
                    <a:tileRect/>
                  </a:gradFill>
                  <a:ea typeface="Segoe UI" pitchFamily="34" charset="0"/>
                  <a:cs typeface="Segoe UI" pitchFamily="34" charset="0"/>
                </a:rPr>
                <a:t>Sche/Bud</a:t>
              </a:r>
              <a:endParaRPr lang="vi-VN" dirty="0"/>
            </a:p>
          </p:txBody>
        </p:sp>
      </p:grpSp>
    </p:spTree>
    <p:extLst>
      <p:ext uri="{BB962C8B-B14F-4D97-AF65-F5344CB8AC3E}">
        <p14:creationId xmlns:p14="http://schemas.microsoft.com/office/powerpoint/2010/main" val="2767335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750" fill="hold"/>
                                        <p:tgtEl>
                                          <p:spTgt spid="32"/>
                                        </p:tgtEl>
                                        <p:attrNameLst>
                                          <p:attrName>ppt_x</p:attrName>
                                        </p:attrNameLst>
                                      </p:cBhvr>
                                      <p:tavLst>
                                        <p:tav tm="0">
                                          <p:val>
                                            <p:strVal val="#ppt_x"/>
                                          </p:val>
                                        </p:tav>
                                        <p:tav tm="100000">
                                          <p:val>
                                            <p:strVal val="#ppt_x"/>
                                          </p:val>
                                        </p:tav>
                                      </p:tavLst>
                                    </p:anim>
                                    <p:anim calcmode="lin" valueType="num">
                                      <p:cBhvr additive="base">
                                        <p:cTn id="8" dur="75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750" fill="hold"/>
                                        <p:tgtEl>
                                          <p:spTgt spid="36"/>
                                        </p:tgtEl>
                                        <p:attrNameLst>
                                          <p:attrName>ppt_x</p:attrName>
                                        </p:attrNameLst>
                                      </p:cBhvr>
                                      <p:tavLst>
                                        <p:tav tm="0">
                                          <p:val>
                                            <p:strVal val="#ppt_x"/>
                                          </p:val>
                                        </p:tav>
                                        <p:tav tm="100000">
                                          <p:val>
                                            <p:strVal val="#ppt_x"/>
                                          </p:val>
                                        </p:tav>
                                      </p:tavLst>
                                    </p:anim>
                                    <p:anim calcmode="lin" valueType="num">
                                      <p:cBhvr additive="base">
                                        <p:cTn id="16" dur="750" fill="hold"/>
                                        <p:tgtEl>
                                          <p:spTgt spid="3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6" grpId="0"/>
      <p:bldP spid="3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5"/>
          <p:cNvSpPr txBox="1">
            <a:spLocks/>
          </p:cNvSpPr>
          <p:nvPr/>
        </p:nvSpPr>
        <p:spPr>
          <a:xfrm>
            <a:off x="2120058" y="2091293"/>
            <a:ext cx="7107069" cy="2318583"/>
          </a:xfrm>
          <a:prstGeom prst="rect">
            <a:avLst/>
          </a:prstGeom>
          <a:solidFill>
            <a:srgbClr val="33393A"/>
          </a:solidFill>
        </p:spPr>
        <p:txBody>
          <a:bodyPr vert="horz" wrap="square" lIns="0" tIns="0" rIns="0" bIns="0" rtlCol="0">
            <a:noAutofit/>
          </a:bodyPr>
          <a:lst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rgbClr val="FFFFFF">
                  <a:alpha val="99000"/>
                </a:srgbClr>
              </a:solidFill>
              <a:effectLst/>
              <a:uLnTx/>
              <a:uFillTx/>
              <a:latin typeface="Consolas" pitchFamily="49" charset="0"/>
              <a:ea typeface="+mn-ea"/>
              <a:cs typeface="Consolas" pitchFamily="49" charset="0"/>
            </a:endParaRPr>
          </a:p>
        </p:txBody>
      </p:sp>
      <p:sp>
        <p:nvSpPr>
          <p:cNvPr id="8" name="Title 1"/>
          <p:cNvSpPr txBox="1">
            <a:spLocks/>
          </p:cNvSpPr>
          <p:nvPr/>
        </p:nvSpPr>
        <p:spPr>
          <a:xfrm>
            <a:off x="3934602" y="3464943"/>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0" name="Title 1"/>
          <p:cNvSpPr txBox="1">
            <a:spLocks/>
          </p:cNvSpPr>
          <p:nvPr/>
        </p:nvSpPr>
        <p:spPr>
          <a:xfrm>
            <a:off x="2343713" y="2681239"/>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
        <p:nvSpPr>
          <p:cNvPr id="11" name="Title 1"/>
          <p:cNvSpPr txBox="1">
            <a:spLocks/>
          </p:cNvSpPr>
          <p:nvPr/>
        </p:nvSpPr>
        <p:spPr>
          <a:xfrm>
            <a:off x="4833631" y="2657705"/>
            <a:ext cx="4578377"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6600" dirty="0" smtClean="0">
                <a:solidFill>
                  <a:schemeClr val="tx1">
                    <a:alpha val="99000"/>
                  </a:schemeClr>
                </a:solidFill>
              </a:rPr>
              <a:t>Thank you!</a:t>
            </a:r>
            <a:endParaRPr lang="vi-VN" sz="6600" dirty="0">
              <a:solidFill>
                <a:schemeClr val="tx1">
                  <a:alpha val="99000"/>
                </a:schemeClr>
              </a:solidFill>
            </a:endParaRPr>
          </a:p>
        </p:txBody>
      </p:sp>
    </p:spTree>
    <p:extLst>
      <p:ext uri="{BB962C8B-B14F-4D97-AF65-F5344CB8AC3E}">
        <p14:creationId xmlns:p14="http://schemas.microsoft.com/office/powerpoint/2010/main" val="1274068348"/>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64797"/>
          </a:xfrm>
        </p:spPr>
        <p:txBody>
          <a:bodyPr/>
          <a:lstStyle/>
          <a:p>
            <a:r>
              <a:rPr lang="en-US" sz="4800" dirty="0" smtClean="0">
                <a:solidFill>
                  <a:schemeClr val="accent1"/>
                </a:solidFill>
                <a:latin typeface="Segoe UI Light" pitchFamily="34" charset="0"/>
              </a:rPr>
              <a:t>Introduction</a:t>
            </a:r>
            <a:endParaRPr lang="en-US" sz="4800" dirty="0">
              <a:solidFill>
                <a:schemeClr val="accent1"/>
              </a:solidFill>
              <a:latin typeface="Segoe UI Light" pitchFamily="34" charset="0"/>
            </a:endParaRPr>
          </a:p>
        </p:txBody>
      </p:sp>
      <p:sp>
        <p:nvSpPr>
          <p:cNvPr id="4" name="Rectangle 3"/>
          <p:cNvSpPr/>
          <p:nvPr/>
        </p:nvSpPr>
        <p:spPr>
          <a:xfrm>
            <a:off x="441207" y="1403494"/>
            <a:ext cx="11345350" cy="609600"/>
          </a:xfrm>
          <a:prstGeom prst="rect">
            <a:avLst/>
          </a:prstGeom>
          <a:noFill/>
          <a:ln w="12700" cap="rnd" cmpd="sng" algn="ctr">
            <a:noFill/>
            <a:prstDash val="sysDash"/>
            <a:headEnd type="oval"/>
          </a:ln>
          <a:effectLst>
            <a:outerShdw blurRad="63500" sx="102000" sy="102000" algn="ctr" rotWithShape="0">
              <a:prstClr val="black">
                <a:alpha val="40000"/>
              </a:prstClr>
            </a:outerShdw>
          </a:effectLst>
        </p:spPr>
        <p:txBody>
          <a:bodyPr lIns="0" tIns="38093" rIns="76187" bIns="38093" rtlCol="0" anchor="ctr"/>
          <a:lstStyle/>
          <a:p>
            <a:pPr defTabSz="1218575" fontAlgn="base">
              <a:spcBef>
                <a:spcPct val="0"/>
              </a:spcBef>
              <a:spcAft>
                <a:spcPct val="0"/>
              </a:spcAft>
              <a:defRPr/>
            </a:pPr>
            <a:r>
              <a:rPr lang="en-US" sz="2400" kern="0" dirty="0" smtClean="0">
                <a:solidFill>
                  <a:srgbClr val="595959">
                    <a:alpha val="99000"/>
                  </a:srgbClr>
                </a:solidFill>
                <a:latin typeface="Segoe UI Light" pitchFamily="34" charset="0"/>
              </a:rPr>
              <a:t>This document is designed for description team Assignment 01 for Software Process and Quality Management</a:t>
            </a:r>
            <a:endParaRPr lang="en-US" altLang="zh-CN" sz="2400" kern="0" dirty="0">
              <a:solidFill>
                <a:srgbClr val="EE7816">
                  <a:alpha val="99000"/>
                </a:srgbClr>
              </a:solidFill>
              <a:latin typeface="Segoe UI Light" pitchFamily="34" charset="0"/>
            </a:endParaRPr>
          </a:p>
        </p:txBody>
      </p:sp>
      <p:sp>
        <p:nvSpPr>
          <p:cNvPr id="5" name="Rectangle 4"/>
          <p:cNvSpPr/>
          <p:nvPr/>
        </p:nvSpPr>
        <p:spPr>
          <a:xfrm>
            <a:off x="441207" y="2135502"/>
            <a:ext cx="11345350" cy="609600"/>
          </a:xfrm>
          <a:prstGeom prst="rect">
            <a:avLst/>
          </a:prstGeom>
          <a:noFill/>
          <a:ln w="12700" cap="rnd" cmpd="sng" algn="ctr">
            <a:noFill/>
            <a:prstDash val="sysDash"/>
            <a:headEnd type="oval"/>
          </a:ln>
          <a:effectLst>
            <a:outerShdw blurRad="63500" sx="102000" sy="102000" algn="ctr" rotWithShape="0">
              <a:prstClr val="black">
                <a:alpha val="40000"/>
              </a:prstClr>
            </a:outerShdw>
          </a:effectLst>
        </p:spPr>
        <p:txBody>
          <a:bodyPr lIns="0" tIns="38093" rIns="76187" bIns="38093" rtlCol="0" anchor="ctr"/>
          <a:lstStyle/>
          <a:p>
            <a:pPr defTabSz="1218575" fontAlgn="base">
              <a:spcBef>
                <a:spcPct val="0"/>
              </a:spcBef>
              <a:spcAft>
                <a:spcPct val="0"/>
              </a:spcAft>
              <a:defRPr/>
            </a:pPr>
            <a:r>
              <a:rPr lang="vi-VN" sz="2400" kern="0" dirty="0" smtClean="0">
                <a:solidFill>
                  <a:srgbClr val="595959">
                    <a:alpha val="99000"/>
                  </a:srgbClr>
                </a:solidFill>
                <a:latin typeface="Segoe UI Light" pitchFamily="34" charset="0"/>
              </a:rPr>
              <a:t>The document focus on description the case study 1: SEWeb and Russoft Technologies</a:t>
            </a:r>
            <a:endParaRPr lang="vi-VN" sz="2400" kern="0" dirty="0">
              <a:solidFill>
                <a:srgbClr val="595959">
                  <a:alpha val="99000"/>
                </a:srgbClr>
              </a:solidFill>
              <a:latin typeface="Segoe UI Light" pitchFamily="34" charset="0"/>
            </a:endParaRPr>
          </a:p>
        </p:txBody>
      </p:sp>
      <p:sp>
        <p:nvSpPr>
          <p:cNvPr id="7" name="TextBox 6"/>
          <p:cNvSpPr txBox="1">
            <a:spLocks noChangeArrowheads="1"/>
          </p:cNvSpPr>
          <p:nvPr/>
        </p:nvSpPr>
        <p:spPr bwMode="auto">
          <a:xfrm>
            <a:off x="661924" y="2745102"/>
            <a:ext cx="5975355" cy="2308324"/>
          </a:xfrm>
          <a:prstGeom prst="rect">
            <a:avLst/>
          </a:prstGeom>
          <a:noFill/>
          <a:ln w="9525" cap="flat" cmpd="sng" algn="ctr">
            <a:noFill/>
            <a:prstDash val="solid"/>
            <a:miter lim="800000"/>
            <a:headEnd type="none" w="med" len="med"/>
            <a:tailEnd type="none" w="med" len="med"/>
          </a:ln>
          <a:effectLst/>
        </p:spPr>
        <p:txBody>
          <a:bodyPr wrap="square" lIns="0" tIns="0" rIns="0" bIns="0" anchor="b">
            <a:spAutoFit/>
          </a:bodyPr>
          <a:lstStyle/>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Background: Characters and Events of this Case Study</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Relating to subject at hand</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What did people do correctly?</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What should people have done differently and why?</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Reflections</a:t>
            </a:r>
          </a:p>
        </p:txBody>
      </p:sp>
    </p:spTree>
    <p:extLst>
      <p:ext uri="{BB962C8B-B14F-4D97-AF65-F5344CB8AC3E}">
        <p14:creationId xmlns:p14="http://schemas.microsoft.com/office/powerpoint/2010/main" val="189833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vi-VN" dirty="0" smtClean="0"/>
              <a:t>Background of </a:t>
            </a:r>
            <a:r>
              <a:rPr lang="vi-VN" dirty="0" smtClean="0"/>
              <a:t>S</a:t>
            </a:r>
            <a:r>
              <a:rPr lang="en-US" smtClean="0"/>
              <a:t>E</a:t>
            </a:r>
            <a:r>
              <a:rPr lang="vi-VN" smtClean="0"/>
              <a:t>web </a:t>
            </a:r>
            <a:r>
              <a:rPr lang="vi-VN" dirty="0" smtClean="0"/>
              <a:t>Project and Russoft Company</a:t>
            </a:r>
            <a:endParaRPr lang="vi-VN" dirty="0"/>
          </a:p>
        </p:txBody>
      </p:sp>
      <p:pic>
        <p:nvPicPr>
          <p:cNvPr id="7" name="Picture Placeholder 6"/>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1041" r="21041"/>
          <a:stretch>
            <a:fillRect/>
          </a:stretch>
        </p:blipFill>
        <p:spPr>
          <a:xfrm>
            <a:off x="6208714" y="0"/>
            <a:ext cx="5980111" cy="6858000"/>
          </a:xfrm>
        </p:spPr>
      </p:pic>
    </p:spTree>
    <p:extLst>
      <p:ext uri="{BB962C8B-B14F-4D97-AF65-F5344CB8AC3E}">
        <p14:creationId xmlns:p14="http://schemas.microsoft.com/office/powerpoint/2010/main" val="12104959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grpSp>
        <p:nvGrpSpPr>
          <p:cNvPr id="10" name="Group 9"/>
          <p:cNvGrpSpPr>
            <a:grpSpLocks noChangeAspect="1"/>
          </p:cNvGrpSpPr>
          <p:nvPr/>
        </p:nvGrpSpPr>
        <p:grpSpPr>
          <a:xfrm>
            <a:off x="10670750" y="76200"/>
            <a:ext cx="1344254" cy="1371600"/>
            <a:chOff x="548047" y="1466288"/>
            <a:chExt cx="2280939" cy="2286000"/>
          </a:xfrm>
        </p:grpSpPr>
        <p:sp>
          <p:nvSpPr>
            <p:cNvPr id="11" name="Rectangle 10"/>
            <p:cNvSpPr>
              <a:spLocks noChangeAspect="1"/>
            </p:cNvSpPr>
            <p:nvPr>
              <p:custDataLst>
                <p:tags r:id="rId1"/>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12"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20"/>
              <a:ext cx="1625054" cy="1628658"/>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 name="Table 4"/>
          <p:cNvGraphicFramePr>
            <a:graphicFrameLocks noGrp="1"/>
          </p:cNvGraphicFramePr>
          <p:nvPr>
            <p:extLst>
              <p:ext uri="{D42A27DB-BD31-4B8C-83A1-F6EECF244321}">
                <p14:modId xmlns:p14="http://schemas.microsoft.com/office/powerpoint/2010/main" val="4117657701"/>
              </p:ext>
            </p:extLst>
          </p:nvPr>
        </p:nvGraphicFramePr>
        <p:xfrm>
          <a:off x="4367049" y="1117254"/>
          <a:ext cx="6234646" cy="5467098"/>
        </p:xfrm>
        <a:graphic>
          <a:graphicData uri="http://schemas.openxmlformats.org/drawingml/2006/table">
            <a:tbl>
              <a:tblPr firstRow="1" firstCol="1" bandRow="1">
                <a:tableStyleId>{E8B1032C-EA38-4F05-BA0D-38AFFFC7BED3}</a:tableStyleId>
              </a:tblPr>
              <a:tblGrid>
                <a:gridCol w="1281726"/>
                <a:gridCol w="2188132"/>
                <a:gridCol w="2764788"/>
              </a:tblGrid>
              <a:tr h="348940">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rPr>
                        <a:t>Name</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rPr>
                        <a:t>Role</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rPr>
                        <a:t>Responsibility</a:t>
                      </a:r>
                      <a:endParaRPr lang="en-US" sz="1400" b="0" dirty="0">
                        <a:solidFill>
                          <a:schemeClr val="bg1">
                            <a:lumMod val="50000"/>
                          </a:schemeClr>
                        </a:solidFill>
                        <a:effectLst/>
                        <a:latin typeface="+mn-lt"/>
                        <a:ea typeface="Times New Roman"/>
                        <a:cs typeface="Times New Roman"/>
                      </a:endParaRPr>
                    </a:p>
                  </a:txBody>
                  <a:tcPr marL="37482" marR="37482" marT="0" marB="0"/>
                </a:tc>
              </a:tr>
              <a:tr h="1842015">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Peter Jackson</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The new director of the Master of</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Software Engineering Program at the University of Madison (UV Madison)</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Provide requirement (massive redesign and implementation of a new student-faculty-staff Web site) for Gene Fisher </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Deciding choose team build SEWeb project</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 </a:t>
                      </a:r>
                      <a:endParaRPr lang="en-US" sz="1400" b="0" dirty="0">
                        <a:solidFill>
                          <a:schemeClr val="bg1">
                            <a:lumMod val="50000"/>
                          </a:schemeClr>
                        </a:solidFill>
                        <a:effectLst/>
                        <a:latin typeface="+mn-lt"/>
                        <a:ea typeface="Times New Roman"/>
                        <a:cs typeface="Times New Roman"/>
                      </a:endParaRPr>
                    </a:p>
                  </a:txBody>
                  <a:tcPr marL="37482" marR="37482" marT="0" marB="0"/>
                </a:tc>
              </a:tr>
              <a:tr h="911918">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Gene Fisher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Project Manager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Manage, monitor and control SEWeb project</a:t>
                      </a:r>
                      <a:endParaRPr lang="en-US" sz="1400" b="0" dirty="0">
                        <a:solidFill>
                          <a:schemeClr val="bg1">
                            <a:lumMod val="50000"/>
                          </a:schemeClr>
                        </a:solidFill>
                        <a:effectLst/>
                        <a:latin typeface="+mn-lt"/>
                        <a:ea typeface="Times New Roman"/>
                        <a:cs typeface="Times New Roman"/>
                      </a:endParaRPr>
                    </a:p>
                  </a:txBody>
                  <a:tcPr marL="37482" marR="37482" marT="0" marB="0"/>
                </a:tc>
              </a:tr>
              <a:tr h="1060823">
                <a:tc>
                  <a:txBody>
                    <a:bodyPr/>
                    <a:lstStyle/>
                    <a:p>
                      <a:pPr marL="102870" marR="0">
                        <a:lnSpc>
                          <a:spcPct val="115000"/>
                        </a:lnSpc>
                        <a:spcBef>
                          <a:spcPts val="0"/>
                        </a:spcBef>
                        <a:spcAft>
                          <a:spcPts val="0"/>
                        </a:spcAft>
                      </a:pPr>
                      <a:r>
                        <a:rPr lang="vi-VN" sz="1600" b="0">
                          <a:solidFill>
                            <a:schemeClr val="bg1">
                              <a:lumMod val="50000"/>
                            </a:schemeClr>
                          </a:solidFill>
                          <a:effectLst/>
                          <a:latin typeface="+mn-lt"/>
                        </a:rPr>
                        <a:t>Alex Rau</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rPr>
                        <a:t>Webmaster</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a:solidFill>
                            <a:schemeClr val="bg1">
                              <a:lumMod val="50000"/>
                            </a:schemeClr>
                          </a:solidFill>
                          <a:effectLst/>
                          <a:latin typeface="+mn-lt"/>
                        </a:rPr>
                        <a:t>Technical Lead</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Coordinate, test, and monitor this offshoring development project under </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Fisher’s supervision</a:t>
                      </a:r>
                      <a:endParaRPr lang="en-US" sz="1400" b="0" dirty="0">
                        <a:solidFill>
                          <a:schemeClr val="bg1">
                            <a:lumMod val="50000"/>
                          </a:schemeClr>
                        </a:solidFill>
                        <a:effectLst/>
                        <a:latin typeface="+mn-lt"/>
                        <a:ea typeface="Times New Roman"/>
                        <a:cs typeface="Times New Roman"/>
                      </a:endParaRPr>
                    </a:p>
                  </a:txBody>
                  <a:tcPr marL="37482" marR="37482" marT="0" marB="0"/>
                </a:tc>
              </a:tr>
              <a:tr h="25253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Jane Weber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rPr>
                        <a:t>Program Administrator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Get high level requirement</a:t>
                      </a:r>
                      <a:endParaRPr lang="en-US" sz="1400" b="0" dirty="0">
                        <a:solidFill>
                          <a:schemeClr val="bg1">
                            <a:lumMod val="50000"/>
                          </a:schemeClr>
                        </a:solidFill>
                        <a:effectLst/>
                        <a:latin typeface="+mn-lt"/>
                        <a:ea typeface="Times New Roman"/>
                        <a:cs typeface="Times New Roman"/>
                      </a:endParaRPr>
                    </a:p>
                  </a:txBody>
                  <a:tcPr marL="37482" marR="37482" marT="0" marB="0"/>
                </a:tc>
              </a:tr>
              <a:tr h="25253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Al Molsters</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System Administrator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Get high level requirement</a:t>
                      </a:r>
                      <a:endParaRPr lang="en-US" sz="1400" b="0" dirty="0">
                        <a:solidFill>
                          <a:schemeClr val="bg1">
                            <a:lumMod val="50000"/>
                          </a:schemeClr>
                        </a:solidFill>
                        <a:effectLst/>
                        <a:latin typeface="+mn-lt"/>
                        <a:ea typeface="Times New Roman"/>
                        <a:cs typeface="Times New Roman"/>
                      </a:endParaRPr>
                    </a:p>
                  </a:txBody>
                  <a:tcPr marL="37482" marR="37482" marT="0" marB="0"/>
                </a:tc>
              </a:tr>
            </a:tbl>
          </a:graphicData>
        </a:graphic>
      </p:graphicFrame>
      <p:sp>
        <p:nvSpPr>
          <p:cNvPr id="3" name="Rectangle 2"/>
          <p:cNvSpPr/>
          <p:nvPr/>
        </p:nvSpPr>
        <p:spPr>
          <a:xfrm>
            <a:off x="4319057" y="505158"/>
            <a:ext cx="2056397" cy="461665"/>
          </a:xfrm>
          <a:prstGeom prst="rect">
            <a:avLst/>
          </a:prstGeom>
        </p:spPr>
        <p:txBody>
          <a:bodyPr wrap="none">
            <a:spAutoFit/>
          </a:bodyPr>
          <a:lstStyle/>
          <a:p>
            <a:pPr lvl="0">
              <a:spcBef>
                <a:spcPts val="1200"/>
              </a:spcBef>
            </a:pPr>
            <a:r>
              <a:rPr lang="en-US" sz="2400" b="1" dirty="0" smtClean="0">
                <a:solidFill>
                  <a:schemeClr val="accent3"/>
                </a:solidFill>
                <a:ea typeface="Segoe UI" pitchFamily="34" charset="0"/>
              </a:rPr>
              <a:t>Project Team</a:t>
            </a:r>
            <a:endParaRPr lang="en-US" sz="2400" b="1" dirty="0">
              <a:solidFill>
                <a:schemeClr val="accent3"/>
              </a:solidFill>
              <a:ea typeface="Segoe UI" pitchFamily="34" charset="0"/>
            </a:endParaRPr>
          </a:p>
        </p:txBody>
      </p:sp>
    </p:spTree>
    <p:extLst>
      <p:ext uri="{BB962C8B-B14F-4D97-AF65-F5344CB8AC3E}">
        <p14:creationId xmlns:p14="http://schemas.microsoft.com/office/powerpoint/2010/main" val="20214548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600" fill="hold"/>
                                        <p:tgtEl>
                                          <p:spTgt spid="3"/>
                                        </p:tgtEl>
                                        <p:attrNameLst>
                                          <p:attrName>ppt_x</p:attrName>
                                        </p:attrNameLst>
                                      </p:cBhvr>
                                      <p:tavLst>
                                        <p:tav tm="0">
                                          <p:val>
                                            <p:strVal val="#ppt_x"/>
                                          </p:val>
                                        </p:tav>
                                        <p:tav tm="100000">
                                          <p:val>
                                            <p:strVal val="#ppt_x"/>
                                          </p:val>
                                        </p:tav>
                                      </p:tavLst>
                                    </p:anim>
                                    <p:anim calcmode="lin" valueType="num">
                                      <p:cBhvr additive="base">
                                        <p:cTn id="16" dur="6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600" fill="hold"/>
                                        <p:tgtEl>
                                          <p:spTgt spid="5"/>
                                        </p:tgtEl>
                                        <p:attrNameLst>
                                          <p:attrName>ppt_x</p:attrName>
                                        </p:attrNameLst>
                                      </p:cBhvr>
                                      <p:tavLst>
                                        <p:tav tm="0">
                                          <p:val>
                                            <p:strVal val="#ppt_x"/>
                                          </p:val>
                                        </p:tav>
                                        <p:tav tm="100000">
                                          <p:val>
                                            <p:strVal val="#ppt_x"/>
                                          </p:val>
                                        </p:tav>
                                      </p:tavLst>
                                    </p:anim>
                                    <p:anim calcmode="lin" valueType="num">
                                      <p:cBhvr additive="base">
                                        <p:cTn id="20" dur="6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grpSp>
        <p:nvGrpSpPr>
          <p:cNvPr id="10" name="Group 9"/>
          <p:cNvGrpSpPr>
            <a:grpSpLocks noChangeAspect="1"/>
          </p:cNvGrpSpPr>
          <p:nvPr/>
        </p:nvGrpSpPr>
        <p:grpSpPr>
          <a:xfrm>
            <a:off x="10670750" y="76200"/>
            <a:ext cx="1344254" cy="1371600"/>
            <a:chOff x="548047" y="1466288"/>
            <a:chExt cx="2280939" cy="2286000"/>
          </a:xfrm>
        </p:grpSpPr>
        <p:sp>
          <p:nvSpPr>
            <p:cNvPr id="11" name="Rectangle 10"/>
            <p:cNvSpPr>
              <a:spLocks noChangeAspect="1"/>
            </p:cNvSpPr>
            <p:nvPr>
              <p:custDataLst>
                <p:tags r:id="rId1"/>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12"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20"/>
              <a:ext cx="1625054" cy="1628658"/>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 name="Table 4"/>
          <p:cNvGraphicFramePr>
            <a:graphicFrameLocks noGrp="1"/>
          </p:cNvGraphicFramePr>
          <p:nvPr>
            <p:extLst>
              <p:ext uri="{D42A27DB-BD31-4B8C-83A1-F6EECF244321}">
                <p14:modId xmlns:p14="http://schemas.microsoft.com/office/powerpoint/2010/main" val="2640490152"/>
              </p:ext>
            </p:extLst>
          </p:nvPr>
        </p:nvGraphicFramePr>
        <p:xfrm>
          <a:off x="4367048" y="1117253"/>
          <a:ext cx="6180083" cy="4999767"/>
        </p:xfrm>
        <a:graphic>
          <a:graphicData uri="http://schemas.openxmlformats.org/drawingml/2006/table">
            <a:tbl>
              <a:tblPr firstRow="1" firstCol="1" bandRow="1">
                <a:tableStyleId>{E8B1032C-EA38-4F05-BA0D-38AFFFC7BED3}</a:tableStyleId>
              </a:tblPr>
              <a:tblGrid>
                <a:gridCol w="1270508"/>
                <a:gridCol w="2168983"/>
                <a:gridCol w="2740592"/>
              </a:tblGrid>
              <a:tr h="455242">
                <a:tc>
                  <a:txBody>
                    <a:bodyPr/>
                    <a:lstStyle/>
                    <a:p>
                      <a:pPr marL="102870" marR="0" algn="ctr">
                        <a:lnSpc>
                          <a:spcPct val="115000"/>
                        </a:lnSpc>
                        <a:spcBef>
                          <a:spcPts val="0"/>
                        </a:spcBef>
                        <a:spcAft>
                          <a:spcPts val="0"/>
                        </a:spcAft>
                      </a:pPr>
                      <a:r>
                        <a:rPr lang="en-US" sz="1800" b="0" dirty="0" smtClean="0">
                          <a:solidFill>
                            <a:schemeClr val="bg1">
                              <a:lumMod val="50000"/>
                            </a:schemeClr>
                          </a:solidFill>
                          <a:effectLst/>
                          <a:latin typeface="+mn-lt"/>
                          <a:ea typeface="Times New Roman"/>
                          <a:cs typeface="Times New Roman"/>
                        </a:rPr>
                        <a:t>Name</a:t>
                      </a:r>
                      <a:endParaRPr lang="vi-VN" sz="18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ea typeface="Times New Roman"/>
                          <a:cs typeface="Times New Roman"/>
                        </a:rPr>
                        <a:t>Role</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ea typeface="Times New Roman"/>
                          <a:cs typeface="Times New Roman"/>
                        </a:rPr>
                        <a:t>Responsibility</a:t>
                      </a:r>
                      <a:endParaRPr lang="en-US" sz="1400" b="0" dirty="0">
                        <a:solidFill>
                          <a:schemeClr val="bg1">
                            <a:lumMod val="50000"/>
                          </a:schemeClr>
                        </a:solidFill>
                        <a:effectLst/>
                        <a:latin typeface="+mn-lt"/>
                        <a:ea typeface="Times New Roman"/>
                        <a:cs typeface="Times New Roman"/>
                      </a:endParaRPr>
                    </a:p>
                  </a:txBody>
                  <a:tcPr marL="68580" marR="68580" marT="0" marB="0"/>
                </a:tc>
              </a:tr>
              <a:tr h="856687">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Russ Laughlin</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CEO</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Manage Russoft’s team</a:t>
                      </a:r>
                      <a:endParaRPr lang="en-US" sz="1400" b="0" dirty="0">
                        <a:solidFill>
                          <a:schemeClr val="bg1">
                            <a:lumMod val="50000"/>
                          </a:schemeClr>
                        </a:solidFill>
                        <a:effectLst/>
                        <a:latin typeface="+mn-lt"/>
                        <a:ea typeface="Times New Roman"/>
                        <a:cs typeface="Times New Roman"/>
                      </a:endParaRPr>
                    </a:p>
                  </a:txBody>
                  <a:tcPr marL="68580" marR="68580" marT="0" marB="0"/>
                </a:tc>
              </a:tr>
              <a:tr h="1189728">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Dennis Bramer</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Account Manager</a:t>
                      </a:r>
                      <a:endParaRPr lang="en-US" sz="14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U.S. managing director</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Count time and collect/report working hour</a:t>
                      </a:r>
                      <a:endParaRPr lang="en-US" sz="14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Build a basic level plan</a:t>
                      </a:r>
                      <a:endParaRPr lang="en-US" sz="1400" b="0" dirty="0">
                        <a:solidFill>
                          <a:schemeClr val="bg1">
                            <a:lumMod val="50000"/>
                          </a:schemeClr>
                        </a:solidFill>
                        <a:effectLst/>
                        <a:latin typeface="+mn-lt"/>
                        <a:ea typeface="Times New Roman"/>
                        <a:cs typeface="Times New Roman"/>
                      </a:endParaRPr>
                    </a:p>
                  </a:txBody>
                  <a:tcPr marL="68580" marR="68580" marT="0" marB="0"/>
                </a:tc>
              </a:tr>
              <a:tr h="1797820">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Mikhail Pisarev</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Technical Manager</a:t>
                      </a:r>
                      <a:endParaRPr lang="en-US" sz="14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Technical Director</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The project leads, to discuss the speciﬁcs on GUI design, ongoing issues that needed to be resolved, and the planning</a:t>
                      </a:r>
                      <a:endParaRPr lang="en-US" sz="1400" b="0" dirty="0">
                        <a:solidFill>
                          <a:schemeClr val="bg1">
                            <a:lumMod val="50000"/>
                          </a:schemeClr>
                        </a:solidFill>
                        <a:effectLst/>
                        <a:latin typeface="+mn-lt"/>
                        <a:ea typeface="Times New Roman"/>
                        <a:cs typeface="Times New Roman"/>
                      </a:endParaRPr>
                    </a:p>
                  </a:txBody>
                  <a:tcPr marL="68580" marR="68580" marT="0" marB="0"/>
                </a:tc>
              </a:tr>
              <a:tr h="70029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Sergey Nizamov</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Russoft’s Team Lead</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The project lead on the Russian side</a:t>
                      </a:r>
                      <a:endParaRPr lang="en-US" sz="1400" b="0" dirty="0">
                        <a:solidFill>
                          <a:schemeClr val="bg1">
                            <a:lumMod val="50000"/>
                          </a:schemeClr>
                        </a:solidFill>
                        <a:effectLst/>
                        <a:latin typeface="+mn-lt"/>
                        <a:ea typeface="Times New Roman"/>
                        <a:cs typeface="Times New Roman"/>
                      </a:endParaRPr>
                    </a:p>
                  </a:txBody>
                  <a:tcPr marL="68580" marR="68580" marT="0" marB="0"/>
                </a:tc>
              </a:tr>
            </a:tbl>
          </a:graphicData>
        </a:graphic>
      </p:graphicFrame>
      <p:sp>
        <p:nvSpPr>
          <p:cNvPr id="3" name="Rectangle 2"/>
          <p:cNvSpPr/>
          <p:nvPr/>
        </p:nvSpPr>
        <p:spPr>
          <a:xfrm>
            <a:off x="4319057" y="505158"/>
            <a:ext cx="4336187" cy="461665"/>
          </a:xfrm>
          <a:prstGeom prst="rect">
            <a:avLst/>
          </a:prstGeom>
        </p:spPr>
        <p:txBody>
          <a:bodyPr wrap="none">
            <a:spAutoFit/>
          </a:bodyPr>
          <a:lstStyle/>
          <a:p>
            <a:pPr lvl="0">
              <a:spcBef>
                <a:spcPts val="1200"/>
              </a:spcBef>
            </a:pPr>
            <a:r>
              <a:rPr lang="vi-VN" sz="2400" b="1" dirty="0" smtClean="0">
                <a:solidFill>
                  <a:schemeClr val="accent3"/>
                </a:solidFill>
                <a:ea typeface="Segoe UI" pitchFamily="34" charset="0"/>
              </a:rPr>
              <a:t>Russoft Project Organization</a:t>
            </a:r>
            <a:endParaRPr lang="vi-VN" sz="2400" b="1" dirty="0">
              <a:solidFill>
                <a:schemeClr val="accent3"/>
              </a:solidFill>
              <a:ea typeface="Segoe UI" pitchFamily="34" charset="0"/>
            </a:endParaRPr>
          </a:p>
        </p:txBody>
      </p:sp>
    </p:spTree>
    <p:extLst>
      <p:ext uri="{BB962C8B-B14F-4D97-AF65-F5344CB8AC3E}">
        <p14:creationId xmlns:p14="http://schemas.microsoft.com/office/powerpoint/2010/main" val="1933407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600" fill="hold"/>
                                        <p:tgtEl>
                                          <p:spTgt spid="3"/>
                                        </p:tgtEl>
                                        <p:attrNameLst>
                                          <p:attrName>ppt_x</p:attrName>
                                        </p:attrNameLst>
                                      </p:cBhvr>
                                      <p:tavLst>
                                        <p:tav tm="0">
                                          <p:val>
                                            <p:strVal val="#ppt_x"/>
                                          </p:val>
                                        </p:tav>
                                        <p:tav tm="100000">
                                          <p:val>
                                            <p:strVal val="#ppt_x"/>
                                          </p:val>
                                        </p:tav>
                                      </p:tavLst>
                                    </p:anim>
                                    <p:anim calcmode="lin" valueType="num">
                                      <p:cBhvr additive="base">
                                        <p:cTn id="8" dur="6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600" fill="hold"/>
                                        <p:tgtEl>
                                          <p:spTgt spid="5"/>
                                        </p:tgtEl>
                                        <p:attrNameLst>
                                          <p:attrName>ppt_x</p:attrName>
                                        </p:attrNameLst>
                                      </p:cBhvr>
                                      <p:tavLst>
                                        <p:tav tm="0">
                                          <p:val>
                                            <p:strVal val="#ppt_x"/>
                                          </p:val>
                                        </p:tav>
                                        <p:tav tm="100000">
                                          <p:val>
                                            <p:strVal val="#ppt_x"/>
                                          </p:val>
                                        </p:tav>
                                      </p:tavLst>
                                    </p:anim>
                                    <p:anim calcmode="lin" valueType="num">
                                      <p:cBhvr additive="base">
                                        <p:cTn id="12" dur="6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grpSp>
        <p:nvGrpSpPr>
          <p:cNvPr id="10" name="Group 9"/>
          <p:cNvGrpSpPr>
            <a:grpSpLocks noChangeAspect="1"/>
          </p:cNvGrpSpPr>
          <p:nvPr/>
        </p:nvGrpSpPr>
        <p:grpSpPr>
          <a:xfrm>
            <a:off x="10670750" y="76200"/>
            <a:ext cx="1344254" cy="1371600"/>
            <a:chOff x="548047" y="1466288"/>
            <a:chExt cx="2280939" cy="2286000"/>
          </a:xfrm>
        </p:grpSpPr>
        <p:sp>
          <p:nvSpPr>
            <p:cNvPr id="11" name="Rectangle 10"/>
            <p:cNvSpPr>
              <a:spLocks noChangeAspect="1"/>
            </p:cNvSpPr>
            <p:nvPr>
              <p:custDataLst>
                <p:tags r:id="rId1"/>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12"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20"/>
              <a:ext cx="1625054" cy="1628658"/>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 name="Table 4"/>
          <p:cNvGraphicFramePr>
            <a:graphicFrameLocks noGrp="1"/>
          </p:cNvGraphicFramePr>
          <p:nvPr>
            <p:extLst>
              <p:ext uri="{D42A27DB-BD31-4B8C-83A1-F6EECF244321}">
                <p14:modId xmlns:p14="http://schemas.microsoft.com/office/powerpoint/2010/main" val="2258857268"/>
              </p:ext>
            </p:extLst>
          </p:nvPr>
        </p:nvGraphicFramePr>
        <p:xfrm>
          <a:off x="4367048" y="1117254"/>
          <a:ext cx="6085490" cy="5579617"/>
        </p:xfrm>
        <a:graphic>
          <a:graphicData uri="http://schemas.openxmlformats.org/drawingml/2006/table">
            <a:tbl>
              <a:tblPr firstRow="1" firstCol="1" bandRow="1">
                <a:tableStyleId>{E8B1032C-EA38-4F05-BA0D-38AFFFC7BED3}</a:tableStyleId>
              </a:tblPr>
              <a:tblGrid>
                <a:gridCol w="2171041"/>
                <a:gridCol w="3914449"/>
              </a:tblGrid>
              <a:tr h="356013">
                <a:tc>
                  <a:txBody>
                    <a:bodyPr/>
                    <a:lstStyle/>
                    <a:p>
                      <a:pPr marL="102870" marR="0" algn="l">
                        <a:lnSpc>
                          <a:spcPct val="115000"/>
                        </a:lnSpc>
                        <a:spcBef>
                          <a:spcPts val="0"/>
                        </a:spcBef>
                        <a:spcAft>
                          <a:spcPts val="0"/>
                        </a:spcAft>
                      </a:pPr>
                      <a:r>
                        <a:rPr lang="en-US" sz="1800" b="0" dirty="0" smtClean="0">
                          <a:solidFill>
                            <a:schemeClr val="bg1">
                              <a:lumMod val="50000"/>
                            </a:schemeClr>
                          </a:solidFill>
                          <a:effectLst/>
                          <a:latin typeface="+mn-lt"/>
                          <a:ea typeface="Times New Roman"/>
                          <a:cs typeface="Times New Roman"/>
                        </a:rPr>
                        <a:t>Name</a:t>
                      </a:r>
                      <a:endParaRPr lang="vi-VN" sz="18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gn="l">
                        <a:lnSpc>
                          <a:spcPct val="115000"/>
                        </a:lnSpc>
                        <a:spcBef>
                          <a:spcPts val="0"/>
                        </a:spcBef>
                        <a:spcAft>
                          <a:spcPts val="0"/>
                        </a:spcAft>
                      </a:pPr>
                      <a:r>
                        <a:rPr lang="vi-VN" sz="1800" b="0" dirty="0">
                          <a:solidFill>
                            <a:schemeClr val="bg1">
                              <a:lumMod val="50000"/>
                            </a:schemeClr>
                          </a:solidFill>
                          <a:effectLst/>
                          <a:latin typeface="+mn-lt"/>
                          <a:ea typeface="Times New Roman"/>
                          <a:cs typeface="Times New Roman"/>
                        </a:rPr>
                        <a:t>Role</a:t>
                      </a:r>
                      <a:endParaRPr lang="en-US" sz="1800" b="0" dirty="0">
                        <a:solidFill>
                          <a:schemeClr val="bg1">
                            <a:lumMod val="50000"/>
                          </a:schemeClr>
                        </a:solidFill>
                        <a:effectLst/>
                        <a:latin typeface="+mn-lt"/>
                        <a:ea typeface="Times New Roman"/>
                        <a:cs typeface="Times New Roman"/>
                      </a:endParaRPr>
                    </a:p>
                  </a:txBody>
                  <a:tcPr marL="68580" marR="68580" marT="0" marB="0"/>
                </a:tc>
              </a:tr>
              <a:tr h="81664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Yuri Kashnovsky</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Had just founded LearnIT, Inc.</a:t>
                      </a:r>
                      <a:endParaRPr lang="en-US" sz="16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 </a:t>
                      </a:r>
                      <a:endParaRPr lang="en-US" sz="1600" b="0" dirty="0">
                        <a:solidFill>
                          <a:schemeClr val="bg1">
                            <a:lumMod val="50000"/>
                          </a:schemeClr>
                        </a:solidFill>
                        <a:effectLst/>
                        <a:latin typeface="+mn-lt"/>
                        <a:ea typeface="Times New Roman"/>
                        <a:cs typeface="Times New Roman"/>
                      </a:endParaRPr>
                    </a:p>
                  </a:txBody>
                  <a:tcPr marL="68580" marR="68580" marT="0" marB="0"/>
                </a:tc>
              </a:tr>
              <a:tr h="926208">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Emillio Arroyo-Lopez</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the Argentinean-born director of the department’s distance education program</a:t>
                      </a:r>
                      <a:endParaRPr lang="en-US" sz="1600" b="0" dirty="0">
                        <a:solidFill>
                          <a:schemeClr val="bg1">
                            <a:lumMod val="50000"/>
                          </a:schemeClr>
                        </a:solidFill>
                        <a:effectLst/>
                        <a:latin typeface="+mn-lt"/>
                        <a:ea typeface="Times New Roman"/>
                        <a:cs typeface="Times New Roman"/>
                      </a:endParaRPr>
                    </a:p>
                  </a:txBody>
                  <a:tcPr marL="68580" marR="68580" marT="0" marB="0"/>
                </a:tc>
              </a:tr>
              <a:tr h="1077447">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Mukhit Ashgirov</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a student from Kazakhstan</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Natalya Girienko </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a student from Russia</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Oksana Milov</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a student from the Ukraine</a:t>
                      </a:r>
                      <a:endParaRPr lang="en-US" sz="1600" b="0" dirty="0">
                        <a:solidFill>
                          <a:schemeClr val="bg1">
                            <a:lumMod val="50000"/>
                          </a:schemeClr>
                        </a:solidFill>
                        <a:effectLst/>
                        <a:latin typeface="+mn-lt"/>
                        <a:ea typeface="Times New Roman"/>
                        <a:cs typeface="Times New Roman"/>
                      </a:endParaRPr>
                    </a:p>
                  </a:txBody>
                  <a:tcPr marL="68580" marR="68580" marT="0" marB="0"/>
                </a:tc>
              </a:tr>
              <a:tr h="256487">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Peter  Kower</a:t>
                      </a:r>
                      <a:endParaRPr lang="en-US" sz="16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 </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The partner with Russ Laughlin in a few business initiatives</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John Foote</a:t>
                      </a:r>
                      <a:endParaRPr lang="en-US" sz="16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 </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faculty member</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Levin</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professor of computer science</a:t>
                      </a:r>
                      <a:endParaRPr lang="en-US" sz="1600" b="0" dirty="0">
                        <a:solidFill>
                          <a:schemeClr val="bg1">
                            <a:lumMod val="50000"/>
                          </a:schemeClr>
                        </a:solidFill>
                        <a:effectLst/>
                        <a:latin typeface="+mn-lt"/>
                        <a:ea typeface="Times New Roman"/>
                        <a:cs typeface="Times New Roman"/>
                      </a:endParaRPr>
                    </a:p>
                  </a:txBody>
                  <a:tcPr marL="68580" marR="68580" marT="0" marB="0"/>
                </a:tc>
              </a:tr>
            </a:tbl>
          </a:graphicData>
        </a:graphic>
      </p:graphicFrame>
      <p:sp>
        <p:nvSpPr>
          <p:cNvPr id="3" name="Rectangle 2"/>
          <p:cNvSpPr/>
          <p:nvPr/>
        </p:nvSpPr>
        <p:spPr>
          <a:xfrm>
            <a:off x="4319057" y="505158"/>
            <a:ext cx="4212500" cy="461665"/>
          </a:xfrm>
          <a:prstGeom prst="rect">
            <a:avLst/>
          </a:prstGeom>
        </p:spPr>
        <p:txBody>
          <a:bodyPr wrap="none">
            <a:spAutoFit/>
          </a:bodyPr>
          <a:lstStyle/>
          <a:p>
            <a:pPr lvl="0">
              <a:spcBef>
                <a:spcPts val="1200"/>
              </a:spcBef>
            </a:pPr>
            <a:r>
              <a:rPr lang="en-US" sz="2400" b="1" dirty="0" smtClean="0">
                <a:solidFill>
                  <a:schemeClr val="accent3"/>
                </a:solidFill>
                <a:ea typeface="Segoe UI" pitchFamily="34" charset="0"/>
              </a:rPr>
              <a:t>Another Relative Characters</a:t>
            </a:r>
            <a:endParaRPr lang="vi-VN" sz="2400" b="1" dirty="0">
              <a:solidFill>
                <a:schemeClr val="accent3"/>
              </a:solidFill>
              <a:ea typeface="Segoe UI" pitchFamily="34" charset="0"/>
            </a:endParaRPr>
          </a:p>
        </p:txBody>
      </p:sp>
    </p:spTree>
    <p:extLst>
      <p:ext uri="{BB962C8B-B14F-4D97-AF65-F5344CB8AC3E}">
        <p14:creationId xmlns:p14="http://schemas.microsoft.com/office/powerpoint/2010/main" val="2178937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600" fill="hold"/>
                                        <p:tgtEl>
                                          <p:spTgt spid="3"/>
                                        </p:tgtEl>
                                        <p:attrNameLst>
                                          <p:attrName>ppt_x</p:attrName>
                                        </p:attrNameLst>
                                      </p:cBhvr>
                                      <p:tavLst>
                                        <p:tav tm="0">
                                          <p:val>
                                            <p:strVal val="#ppt_x"/>
                                          </p:val>
                                        </p:tav>
                                        <p:tav tm="100000">
                                          <p:val>
                                            <p:strVal val="#ppt_x"/>
                                          </p:val>
                                        </p:tav>
                                      </p:tavLst>
                                    </p:anim>
                                    <p:anim calcmode="lin" valueType="num">
                                      <p:cBhvr additive="base">
                                        <p:cTn id="8" dur="6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600" fill="hold"/>
                                        <p:tgtEl>
                                          <p:spTgt spid="5"/>
                                        </p:tgtEl>
                                        <p:attrNameLst>
                                          <p:attrName>ppt_x</p:attrName>
                                        </p:attrNameLst>
                                      </p:cBhvr>
                                      <p:tavLst>
                                        <p:tav tm="0">
                                          <p:val>
                                            <p:strVal val="#ppt_x"/>
                                          </p:val>
                                        </p:tav>
                                        <p:tav tm="100000">
                                          <p:val>
                                            <p:strVal val="#ppt_x"/>
                                          </p:val>
                                        </p:tav>
                                      </p:tavLst>
                                    </p:anim>
                                    <p:anim calcmode="lin" valueType="num">
                                      <p:cBhvr additive="base">
                                        <p:cTn id="12" dur="6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white">
          <a:xfrm>
            <a:off x="0"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69" name="Rectangle 68"/>
          <p:cNvSpPr/>
          <p:nvPr/>
        </p:nvSpPr>
        <p:spPr>
          <a:xfrm>
            <a:off x="345719" y="2064490"/>
            <a:ext cx="9555026" cy="646331"/>
          </a:xfrm>
          <a:prstGeom prst="rect">
            <a:avLst/>
          </a:prstGeom>
        </p:spPr>
        <p:txBody>
          <a:bodyPr wrap="square">
            <a:spAutoFit/>
          </a:bodyPr>
          <a:lstStyle/>
          <a:p>
            <a:pPr algn="just"/>
            <a:r>
              <a:rPr lang="en-US" dirty="0" smtClean="0"/>
              <a:t>E1: </a:t>
            </a:r>
            <a:r>
              <a:rPr lang="vi-VN" dirty="0" smtClean="0"/>
              <a:t>Peter </a:t>
            </a:r>
            <a:r>
              <a:rPr lang="vi-VN" dirty="0"/>
              <a:t>Johnson, the new director of the Master of  Software Engineering Program at the University of Madison (UV Madison), he gave the project to </a:t>
            </a:r>
            <a:r>
              <a:rPr lang="vi-VN" dirty="0" smtClean="0"/>
              <a:t>Fisher</a:t>
            </a:r>
            <a:r>
              <a:rPr lang="en-US" dirty="0" smtClean="0"/>
              <a:t>. </a:t>
            </a:r>
            <a:endParaRPr lang="en-US" dirty="0"/>
          </a:p>
        </p:txBody>
      </p:sp>
      <p:sp>
        <p:nvSpPr>
          <p:cNvPr id="70" name="Oval 69"/>
          <p:cNvSpPr/>
          <p:nvPr/>
        </p:nvSpPr>
        <p:spPr bwMode="auto">
          <a:xfrm>
            <a:off x="367725" y="357347"/>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71" name="Rectangle 70"/>
          <p:cNvSpPr/>
          <p:nvPr/>
        </p:nvSpPr>
        <p:spPr>
          <a:xfrm>
            <a:off x="371867" y="2954994"/>
            <a:ext cx="9218694" cy="646331"/>
          </a:xfrm>
          <a:prstGeom prst="rect">
            <a:avLst/>
          </a:prstGeom>
        </p:spPr>
        <p:txBody>
          <a:bodyPr wrap="square">
            <a:spAutoFit/>
          </a:bodyPr>
          <a:lstStyle/>
          <a:p>
            <a:pPr algn="just"/>
            <a:r>
              <a:rPr lang="en-US" dirty="0" smtClean="0"/>
              <a:t>E2: </a:t>
            </a:r>
            <a:r>
              <a:rPr lang="vi-VN" dirty="0" smtClean="0"/>
              <a:t>The </a:t>
            </a:r>
            <a:r>
              <a:rPr lang="vi-VN" dirty="0"/>
              <a:t>budget was small ($5000) so Fisher decided to look for an offshore development team instead of one in the United </a:t>
            </a:r>
            <a:r>
              <a:rPr lang="vi-VN" dirty="0" smtClean="0"/>
              <a:t>States</a:t>
            </a:r>
            <a:r>
              <a:rPr lang="en-US" dirty="0" smtClean="0"/>
              <a:t>.</a:t>
            </a:r>
            <a:endParaRPr lang="en-US" dirty="0"/>
          </a:p>
        </p:txBody>
      </p:sp>
      <p:sp>
        <p:nvSpPr>
          <p:cNvPr id="72" name="Rectangle 71"/>
          <p:cNvSpPr/>
          <p:nvPr/>
        </p:nvSpPr>
        <p:spPr>
          <a:xfrm>
            <a:off x="371867" y="3823469"/>
            <a:ext cx="9528878" cy="646331"/>
          </a:xfrm>
          <a:prstGeom prst="rect">
            <a:avLst/>
          </a:prstGeom>
        </p:spPr>
        <p:txBody>
          <a:bodyPr wrap="square">
            <a:spAutoFit/>
          </a:bodyPr>
          <a:lstStyle/>
          <a:p>
            <a:pPr algn="just"/>
            <a:r>
              <a:rPr lang="en-US" dirty="0" smtClean="0"/>
              <a:t>E3: </a:t>
            </a:r>
            <a:r>
              <a:rPr lang="vi-VN" dirty="0" smtClean="0"/>
              <a:t>Fisher </a:t>
            </a:r>
            <a:r>
              <a:rPr lang="vi-VN" dirty="0"/>
              <a:t>decided to send out requests for proposals to four other companies besides Russoft are LogicArt, Wisto Technologies, Grapple Effects and DesignIT solutions.</a:t>
            </a:r>
            <a:endParaRPr lang="en-US" dirty="0"/>
          </a:p>
        </p:txBody>
      </p:sp>
      <p:sp>
        <p:nvSpPr>
          <p:cNvPr id="73" name="Rectangle 72"/>
          <p:cNvSpPr/>
          <p:nvPr/>
        </p:nvSpPr>
        <p:spPr>
          <a:xfrm>
            <a:off x="371867" y="4713492"/>
            <a:ext cx="9528878" cy="646331"/>
          </a:xfrm>
          <a:prstGeom prst="rect">
            <a:avLst/>
          </a:prstGeom>
        </p:spPr>
        <p:txBody>
          <a:bodyPr wrap="square">
            <a:spAutoFit/>
          </a:bodyPr>
          <a:lstStyle/>
          <a:p>
            <a:pPr algn="just"/>
            <a:r>
              <a:rPr lang="en-US" dirty="0" smtClean="0"/>
              <a:t>E4: </a:t>
            </a:r>
            <a:r>
              <a:rPr lang="vi-VN" dirty="0" smtClean="0"/>
              <a:t>Fisher </a:t>
            </a:r>
            <a:r>
              <a:rPr lang="vi-VN" dirty="0"/>
              <a:t>went to Russoft Technologies Corporation and choose it for SEWeb project, a decision that conﬁrmed his initial “gut feeling.”</a:t>
            </a:r>
            <a:endParaRPr lang="en-US" dirty="0"/>
          </a:p>
        </p:txBody>
      </p:sp>
    </p:spTree>
    <p:extLst>
      <p:ext uri="{BB962C8B-B14F-4D97-AF65-F5344CB8AC3E}">
        <p14:creationId xmlns:p14="http://schemas.microsoft.com/office/powerpoint/2010/main" val="41853023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7" presetClass="exit" presetSubtype="0" fill="hold" grpId="0"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 decel="100000"/>
                                        <p:tgtEl>
                                          <p:spTgt spid="2"/>
                                        </p:tgtEl>
                                        <p:attrNameLst>
                                          <p:attrName>ppt_y</p:attrName>
                                        </p:attrNameLst>
                                      </p:cBhvr>
                                      <p:tavLst>
                                        <p:tav tm="0">
                                          <p:val>
                                            <p:strVal val="ppt_y"/>
                                          </p:val>
                                        </p:tav>
                                        <p:tav tm="100000">
                                          <p:val>
                                            <p:strVal val="ppt_y-.03"/>
                                          </p:val>
                                        </p:tav>
                                      </p:tavLst>
                                    </p:anim>
                                    <p:anim calcmode="lin" valueType="num">
                                      <p:cBhvr>
                                        <p:cTn id="15" dur="900" accel="100000">
                                          <p:stCondLst>
                                            <p:cond delay="100"/>
                                          </p:stCondLst>
                                        </p:cTn>
                                        <p:tgtEl>
                                          <p:spTgt spid="2"/>
                                        </p:tgtEl>
                                        <p:attrNameLst>
                                          <p:attrName>ppt_y</p:attrName>
                                        </p:attrNameLst>
                                      </p:cBhvr>
                                      <p:tavLst>
                                        <p:tav tm="0">
                                          <p:val>
                                            <p:strVal val="ppt_y"/>
                                          </p:val>
                                        </p:tav>
                                        <p:tav tm="100000">
                                          <p:val>
                                            <p:strVal val="ppt_y+1"/>
                                          </p:val>
                                        </p:tav>
                                      </p:tavLst>
                                    </p:anim>
                                    <p:set>
                                      <p:cBhvr>
                                        <p:cTn id="16" dur="1" fill="hold">
                                          <p:stCondLst>
                                            <p:cond delay="999"/>
                                          </p:stCondLst>
                                        </p:cTn>
                                        <p:tgtEl>
                                          <p:spTgt spid="2"/>
                                        </p:tgtEl>
                                        <p:attrNameLst>
                                          <p:attrName>style.visibility</p:attrName>
                                        </p:attrNameLst>
                                      </p:cBhvr>
                                      <p:to>
                                        <p:strVal val="hidden"/>
                                      </p:to>
                                    </p:se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par>
                                <p:cTn id="28" presetID="22" presetClass="entr" presetSubtype="8"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wipe(left)">
                                      <p:cBhvr>
                                        <p:cTn id="30" dur="500"/>
                                        <p:tgtEl>
                                          <p:spTgt spid="44"/>
                                        </p:tgtEl>
                                      </p:cBhvr>
                                    </p:animEffect>
                                  </p:childTnLst>
                                </p:cTn>
                              </p:par>
                            </p:childTnLst>
                          </p:cTn>
                        </p:par>
                        <p:par>
                          <p:cTn id="31" fill="hold">
                            <p:stCondLst>
                              <p:cond delay="2000"/>
                            </p:stCondLst>
                            <p:childTnLst>
                              <p:par>
                                <p:cTn id="32" presetID="10" presetClass="entr" presetSubtype="0" fill="hold" nodeType="after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childTnLst>
                          </p:cTn>
                        </p:par>
                        <p:par>
                          <p:cTn id="35" fill="hold">
                            <p:stCondLst>
                              <p:cond delay="2500"/>
                            </p:stCondLst>
                            <p:childTnLst>
                              <p:par>
                                <p:cTn id="36" presetID="22" presetClass="entr" presetSubtype="8" fill="hold" nodeType="after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left)">
                                      <p:cBhvr>
                                        <p:cTn id="38" dur="500"/>
                                        <p:tgtEl>
                                          <p:spTgt spid="48"/>
                                        </p:tgtEl>
                                      </p:cBhvr>
                                    </p:animEffect>
                                  </p:childTnLst>
                                </p:cTn>
                              </p:par>
                            </p:childTnLst>
                          </p:cTn>
                        </p:par>
                        <p:par>
                          <p:cTn id="39" fill="hold">
                            <p:stCondLst>
                              <p:cond delay="3000"/>
                            </p:stCondLst>
                            <p:childTnLst>
                              <p:par>
                                <p:cTn id="40" presetID="10" presetClass="entr" presetSubtype="0" fill="hold" nodeType="after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childTnLst>
                          </p:cTn>
                        </p:par>
                        <p:par>
                          <p:cTn id="43" fill="hold">
                            <p:stCondLst>
                              <p:cond delay="3500"/>
                            </p:stCondLst>
                            <p:childTnLst>
                              <p:par>
                                <p:cTn id="44" presetID="22" presetClass="entr" presetSubtype="8" fill="hold" nodeType="after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wipe(left)">
                                      <p:cBhvr>
                                        <p:cTn id="46" dur="500"/>
                                        <p:tgtEl>
                                          <p:spTgt spid="52"/>
                                        </p:tgtEl>
                                      </p:cBhvr>
                                    </p:animEffect>
                                  </p:childTnLst>
                                </p:cTn>
                              </p:par>
                            </p:childTnLst>
                          </p:cTn>
                        </p:par>
                        <p:par>
                          <p:cTn id="47" fill="hold">
                            <p:stCondLst>
                              <p:cond delay="4000"/>
                            </p:stCondLst>
                            <p:childTnLst>
                              <p:par>
                                <p:cTn id="48" presetID="10" presetClass="entr" presetSubtype="0" fill="hold" nodeType="after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fade">
                                      <p:cBhvr>
                                        <p:cTn id="50" dur="500"/>
                                        <p:tgtEl>
                                          <p:spTgt spid="57"/>
                                        </p:tgtEl>
                                      </p:cBhvr>
                                    </p:animEffect>
                                  </p:childTnLst>
                                </p:cTn>
                              </p:par>
                            </p:childTnLst>
                          </p:cTn>
                        </p:par>
                        <p:par>
                          <p:cTn id="51" fill="hold">
                            <p:stCondLst>
                              <p:cond delay="4500"/>
                            </p:stCondLst>
                            <p:childTnLst>
                              <p:par>
                                <p:cTn id="52" presetID="22" presetClass="entr" presetSubtype="8" fill="hold" nodeType="after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wipe(left)">
                                      <p:cBhvr>
                                        <p:cTn id="54" dur="500"/>
                                        <p:tgtEl>
                                          <p:spTgt spid="56"/>
                                        </p:tgtEl>
                                      </p:cBhvr>
                                    </p:animEffect>
                                  </p:childTnLst>
                                </p:cTn>
                              </p:par>
                            </p:childTnLst>
                          </p:cTn>
                        </p:par>
                        <p:par>
                          <p:cTn id="55" fill="hold">
                            <p:stCondLst>
                              <p:cond delay="5000"/>
                            </p:stCondLst>
                            <p:childTnLst>
                              <p:par>
                                <p:cTn id="56" presetID="10" presetClass="entr" presetSubtype="0" fill="hold" nodeType="after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500"/>
                                        <p:tgtEl>
                                          <p:spTgt spid="6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par>
                                <p:cTn id="64" presetID="2" presetClass="entr" presetSubtype="4" fill="hold" grpId="0" nodeType="withEffect">
                                  <p:stCondLst>
                                    <p:cond delay="0"/>
                                  </p:stCondLst>
                                  <p:childTnLst>
                                    <p:set>
                                      <p:cBhvr>
                                        <p:cTn id="65" dur="1" fill="hold">
                                          <p:stCondLst>
                                            <p:cond delay="0"/>
                                          </p:stCondLst>
                                        </p:cTn>
                                        <p:tgtEl>
                                          <p:spTgt spid="69"/>
                                        </p:tgtEl>
                                        <p:attrNameLst>
                                          <p:attrName>style.visibility</p:attrName>
                                        </p:attrNameLst>
                                      </p:cBhvr>
                                      <p:to>
                                        <p:strVal val="visible"/>
                                      </p:to>
                                    </p:set>
                                    <p:anim calcmode="lin" valueType="num">
                                      <p:cBhvr additive="base">
                                        <p:cTn id="66" dur="500" fill="hold"/>
                                        <p:tgtEl>
                                          <p:spTgt spid="69"/>
                                        </p:tgtEl>
                                        <p:attrNameLst>
                                          <p:attrName>ppt_x</p:attrName>
                                        </p:attrNameLst>
                                      </p:cBhvr>
                                      <p:tavLst>
                                        <p:tav tm="0">
                                          <p:val>
                                            <p:strVal val="#ppt_x"/>
                                          </p:val>
                                        </p:tav>
                                        <p:tav tm="100000">
                                          <p:val>
                                            <p:strVal val="#ppt_x"/>
                                          </p:val>
                                        </p:tav>
                                      </p:tavLst>
                                    </p:anim>
                                    <p:anim calcmode="lin" valueType="num">
                                      <p:cBhvr additive="base">
                                        <p:cTn id="67" dur="500" fill="hold"/>
                                        <p:tgtEl>
                                          <p:spTgt spid="69"/>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71"/>
                                        </p:tgtEl>
                                        <p:attrNameLst>
                                          <p:attrName>style.visibility</p:attrName>
                                        </p:attrNameLst>
                                      </p:cBhvr>
                                      <p:to>
                                        <p:strVal val="visible"/>
                                      </p:to>
                                    </p:set>
                                    <p:anim calcmode="lin" valueType="num">
                                      <p:cBhvr additive="base">
                                        <p:cTn id="70" dur="500" fill="hold"/>
                                        <p:tgtEl>
                                          <p:spTgt spid="71"/>
                                        </p:tgtEl>
                                        <p:attrNameLst>
                                          <p:attrName>ppt_x</p:attrName>
                                        </p:attrNameLst>
                                      </p:cBhvr>
                                      <p:tavLst>
                                        <p:tav tm="0">
                                          <p:val>
                                            <p:strVal val="#ppt_x"/>
                                          </p:val>
                                        </p:tav>
                                        <p:tav tm="100000">
                                          <p:val>
                                            <p:strVal val="#ppt_x"/>
                                          </p:val>
                                        </p:tav>
                                      </p:tavLst>
                                    </p:anim>
                                    <p:anim calcmode="lin" valueType="num">
                                      <p:cBhvr additive="base">
                                        <p:cTn id="71" dur="500" fill="hold"/>
                                        <p:tgtEl>
                                          <p:spTgt spid="71"/>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72"/>
                                        </p:tgtEl>
                                        <p:attrNameLst>
                                          <p:attrName>style.visibility</p:attrName>
                                        </p:attrNameLst>
                                      </p:cBhvr>
                                      <p:to>
                                        <p:strVal val="visible"/>
                                      </p:to>
                                    </p:set>
                                    <p:anim calcmode="lin" valueType="num">
                                      <p:cBhvr additive="base">
                                        <p:cTn id="74" dur="500" fill="hold"/>
                                        <p:tgtEl>
                                          <p:spTgt spid="72"/>
                                        </p:tgtEl>
                                        <p:attrNameLst>
                                          <p:attrName>ppt_x</p:attrName>
                                        </p:attrNameLst>
                                      </p:cBhvr>
                                      <p:tavLst>
                                        <p:tav tm="0">
                                          <p:val>
                                            <p:strVal val="#ppt_x"/>
                                          </p:val>
                                        </p:tav>
                                        <p:tav tm="100000">
                                          <p:val>
                                            <p:strVal val="#ppt_x"/>
                                          </p:val>
                                        </p:tav>
                                      </p:tavLst>
                                    </p:anim>
                                    <p:anim calcmode="lin" valueType="num">
                                      <p:cBhvr additive="base">
                                        <p:cTn id="75" dur="500" fill="hold"/>
                                        <p:tgtEl>
                                          <p:spTgt spid="72"/>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73"/>
                                        </p:tgtEl>
                                        <p:attrNameLst>
                                          <p:attrName>style.visibility</p:attrName>
                                        </p:attrNameLst>
                                      </p:cBhvr>
                                      <p:to>
                                        <p:strVal val="visible"/>
                                      </p:to>
                                    </p:set>
                                    <p:anim calcmode="lin" valueType="num">
                                      <p:cBhvr additive="base">
                                        <p:cTn id="78" dur="500" fill="hold"/>
                                        <p:tgtEl>
                                          <p:spTgt spid="73"/>
                                        </p:tgtEl>
                                        <p:attrNameLst>
                                          <p:attrName>ppt_x</p:attrName>
                                        </p:attrNameLst>
                                      </p:cBhvr>
                                      <p:tavLst>
                                        <p:tav tm="0">
                                          <p:val>
                                            <p:strVal val="#ppt_x"/>
                                          </p:val>
                                        </p:tav>
                                        <p:tav tm="100000">
                                          <p:val>
                                            <p:strVal val="#ppt_x"/>
                                          </p:val>
                                        </p:tav>
                                      </p:tavLst>
                                    </p:anim>
                                    <p:anim calcmode="lin" valueType="num">
                                      <p:cBhvr additive="base">
                                        <p:cTn id="79"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9" grpId="0"/>
      <p:bldP spid="70" grpId="0" animBg="1"/>
      <p:bldP spid="71" grpId="0"/>
      <p:bldP spid="72" grpId="0"/>
      <p:bldP spid="73" grpId="0"/>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Props1.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2.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D92E10-3D8B-4831-9584-7BC82972C8E2}">
  <ds:schemaRefs>
    <ds:schemaRef ds:uri="http://purl.org/dc/dcmitype/"/>
    <ds:schemaRef ds:uri="http://www.w3.org/XML/1998/namespace"/>
    <ds:schemaRef ds:uri="http://schemas.microsoft.com/office/2006/documentManagement/types"/>
    <ds:schemaRef ds:uri="2295e2e7-0eeb-498e-8716-217bb2ee6ee3"/>
    <ds:schemaRef ds:uri="http://purl.org/dc/elements/1.1/"/>
    <ds:schemaRef ds:uri="http://schemas.microsoft.com/office/infopath/2007/PartnerControls"/>
    <ds:schemaRef ds:uri="http://purl.org/dc/terms/"/>
    <ds:schemaRef ds:uri="http://schemas.openxmlformats.org/package/2006/metadata/core-properties"/>
    <ds:schemaRef ds:uri="8b529f77-48ab-4581-b468-93f09345b8aa"/>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428</TotalTime>
  <Words>4054</Words>
  <Application>Microsoft Office PowerPoint</Application>
  <PresentationFormat>Custom</PresentationFormat>
  <Paragraphs>365</Paragraphs>
  <Slides>31</Slides>
  <Notes>14</Notes>
  <HiddenSlides>0</HiddenSlides>
  <MMClips>0</MMClips>
  <ScaleCrop>false</ScaleCrop>
  <HeadingPairs>
    <vt:vector size="4" baseType="variant">
      <vt:variant>
        <vt:lpstr>Theme</vt:lpstr>
      </vt:variant>
      <vt:variant>
        <vt:i4>7</vt:i4>
      </vt:variant>
      <vt:variant>
        <vt:lpstr>Slide Titles</vt:lpstr>
      </vt:variant>
      <vt:variant>
        <vt:i4>31</vt:i4>
      </vt:variant>
    </vt:vector>
  </HeadingPairs>
  <TitlesOfParts>
    <vt:vector size="38" baseType="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Software Process and Quality Management</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Relating to Subject at hand</vt:lpstr>
      <vt:lpstr>Correctly &amp; Incorrectly</vt:lpstr>
      <vt:lpstr>What did people do correctly and Recommendation</vt:lpstr>
      <vt:lpstr>What did people do correctly and Recommendation</vt:lpstr>
      <vt:lpstr>What did people do correctly and Recommendation</vt:lpstr>
      <vt:lpstr>What did people do correctly and Recommendation</vt:lpstr>
      <vt:lpstr>Yes or No</vt:lpstr>
      <vt:lpstr>PowerPoint Presentation</vt:lpstr>
      <vt:lpstr>In this project, Quality was a dominant characteristic but project team didn’t focus on it!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thunguyen70@vanlanguni.vn</cp:lastModifiedBy>
  <cp:revision>54</cp:revision>
  <cp:lastPrinted>2010-05-11T05:02:34Z</cp:lastPrinted>
  <dcterms:created xsi:type="dcterms:W3CDTF">2012-09-10T08:15:36Z</dcterms:created>
  <dcterms:modified xsi:type="dcterms:W3CDTF">2013-09-27T06:37:40Z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