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2" r:id="rId3"/>
    <p:sldId id="268" r:id="rId4"/>
    <p:sldId id="289" r:id="rId5"/>
    <p:sldId id="301" r:id="rId6"/>
    <p:sldId id="302" r:id="rId7"/>
    <p:sldId id="303" r:id="rId8"/>
    <p:sldId id="304" r:id="rId9"/>
    <p:sldId id="321" r:id="rId10"/>
    <p:sldId id="305" r:id="rId11"/>
    <p:sldId id="307" r:id="rId12"/>
    <p:sldId id="309" r:id="rId13"/>
    <p:sldId id="308" r:id="rId14"/>
    <p:sldId id="310" r:id="rId15"/>
    <p:sldId id="311" r:id="rId16"/>
    <p:sldId id="312" r:id="rId17"/>
    <p:sldId id="316" r:id="rId18"/>
    <p:sldId id="317" r:id="rId19"/>
    <p:sldId id="319" r:id="rId20"/>
    <p:sldId id="320" r:id="rId21"/>
    <p:sldId id="276" r:id="rId22"/>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312E"/>
    <a:srgbClr val="94C255"/>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512" y="150"/>
      </p:cViewPr>
      <p:guideLst>
        <p:guide orient="horz" pos="1800"/>
        <p:guide orient="horz" pos="666"/>
        <p:guide orient="horz" pos="1135"/>
        <p:guide pos="2400"/>
        <p:guide pos="2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12/23/2013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7620000" cy="3060682"/>
          </a:xfrm>
        </p:spPr>
        <p:txBody>
          <a:bodyPr>
            <a:normAutofit/>
          </a:bodyPr>
          <a:lstStyle>
            <a:lvl1pPr algn="ctr">
              <a:lnSpc>
                <a:spcPts val="6000"/>
              </a:lnSpc>
              <a:defRPr sz="7200">
                <a:solidFill>
                  <a:srgbClr val="34312E"/>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2804" y="5249242"/>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23/12/2013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23/12/2013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9.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53624" y="4450080"/>
            <a:ext cx="7131208" cy="950976"/>
          </a:xfrm>
        </p:spPr>
        <p:txBody>
          <a:bodyPr>
            <a:normAutofit/>
          </a:bodyPr>
          <a:lstStyle/>
          <a:p>
            <a:pPr algn="ctr"/>
            <a:r>
              <a:rPr lang="vi-VN" sz="5400" dirty="0"/>
              <a:t>SQL injection </a:t>
            </a:r>
            <a:endParaRPr lang="en-US" sz="5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en-GB" dirty="0" err="1" smtClean="0">
                <a:solidFill>
                  <a:srgbClr val="94C255"/>
                </a:solidFill>
                <a:latin typeface="Times New Roman" panose="02020603050405020304" pitchFamily="18" charset="0"/>
                <a:cs typeface="Times New Roman" panose="02020603050405020304" pitchFamily="18" charset="0"/>
              </a:rPr>
              <a:t>Chuyên</a:t>
            </a:r>
            <a:r>
              <a:rPr lang="en-GB" dirty="0" smtClean="0">
                <a:solidFill>
                  <a:srgbClr val="94C255"/>
                </a:solidFill>
                <a:latin typeface="Times New Roman" panose="02020603050405020304" pitchFamily="18" charset="0"/>
                <a:cs typeface="Times New Roman" panose="02020603050405020304" pitchFamily="18" charset="0"/>
              </a:rPr>
              <a:t> </a:t>
            </a:r>
            <a:r>
              <a:rPr lang="en-GB" dirty="0" err="1" smtClean="0">
                <a:solidFill>
                  <a:srgbClr val="94C255"/>
                </a:solidFill>
                <a:latin typeface="Times New Roman" panose="02020603050405020304" pitchFamily="18" charset="0"/>
                <a:cs typeface="Times New Roman" panose="02020603050405020304" pitchFamily="18" charset="0"/>
              </a:rPr>
              <a:t>Đề</a:t>
            </a:r>
            <a:r>
              <a:rPr lang="en-GB" dirty="0" smtClean="0">
                <a:solidFill>
                  <a:srgbClr val="94C255"/>
                </a:solidFill>
                <a:latin typeface="Times New Roman" panose="02020603050405020304" pitchFamily="18" charset="0"/>
                <a:cs typeface="Times New Roman" panose="02020603050405020304" pitchFamily="18" charset="0"/>
              </a:rPr>
              <a:t/>
            </a:r>
            <a:br>
              <a:rPr lang="en-GB" dirty="0" smtClean="0">
                <a:solidFill>
                  <a:srgbClr val="94C255"/>
                </a:solidFill>
                <a:latin typeface="Times New Roman" panose="02020603050405020304" pitchFamily="18" charset="0"/>
                <a:cs typeface="Times New Roman" panose="02020603050405020304" pitchFamily="18" charset="0"/>
              </a:rPr>
            </a:br>
            <a:r>
              <a:rPr lang="en-GB" dirty="0" smtClean="0">
                <a:solidFill>
                  <a:srgbClr val="94C255"/>
                </a:solidFill>
                <a:latin typeface="Times New Roman" panose="02020603050405020304" pitchFamily="18" charset="0"/>
                <a:cs typeface="Times New Roman" panose="02020603050405020304" pitchFamily="18" charset="0"/>
              </a:rPr>
              <a:t> </a:t>
            </a:r>
            <a:r>
              <a:rPr lang="en-GB" dirty="0" err="1" smtClean="0">
                <a:solidFill>
                  <a:srgbClr val="94C255"/>
                </a:solidFill>
                <a:latin typeface="Times New Roman" panose="02020603050405020304" pitchFamily="18" charset="0"/>
                <a:cs typeface="Times New Roman" panose="02020603050405020304" pitchFamily="18" charset="0"/>
              </a:rPr>
              <a:t>Bảo</a:t>
            </a:r>
            <a:r>
              <a:rPr lang="en-GB" dirty="0" smtClean="0">
                <a:solidFill>
                  <a:srgbClr val="94C255"/>
                </a:solidFill>
                <a:latin typeface="Times New Roman" panose="02020603050405020304" pitchFamily="18" charset="0"/>
                <a:cs typeface="Times New Roman" panose="02020603050405020304" pitchFamily="18" charset="0"/>
              </a:rPr>
              <a:t> </a:t>
            </a:r>
            <a:r>
              <a:rPr lang="en-GB" dirty="0" err="1" smtClean="0">
                <a:solidFill>
                  <a:srgbClr val="94C255"/>
                </a:solidFill>
                <a:latin typeface="Times New Roman" panose="02020603050405020304" pitchFamily="18" charset="0"/>
                <a:cs typeface="Times New Roman" panose="02020603050405020304" pitchFamily="18" charset="0"/>
              </a:rPr>
              <a:t>Mật</a:t>
            </a:r>
            <a:endParaRPr lang="en-GB" dirty="0">
              <a:solidFill>
                <a:srgbClr val="94C255"/>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376" y="3413760"/>
            <a:ext cx="1176528" cy="2301240"/>
          </a:xfrm>
          <a:prstGeom prst="rect">
            <a:avLst/>
          </a:prstGeom>
        </p:spPr>
      </p:pic>
    </p:spTree>
    <p:extLst>
      <p:ext uri="{BB962C8B-B14F-4D97-AF65-F5344CB8AC3E}">
        <p14:creationId xmlns:p14="http://schemas.microsoft.com/office/powerpoint/2010/main" val="5236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marL="228600" lvl="0"/>
            <a:r>
              <a:rPr lang="vi-VN" b="1" dirty="0">
                <a:latin typeface="Times New Roman" panose="02020603050405020304" pitchFamily="18" charset="0"/>
                <a:cs typeface="Times New Roman" panose="02020603050405020304" pitchFamily="18" charset="0"/>
              </a:rPr>
              <a:t>Các dạng lỗi thường gặp</a:t>
            </a: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smtClean="0">
                <a:latin typeface="Times New Roman" panose="02020603050405020304" pitchFamily="18" charset="0"/>
                <a:cs typeface="Times New Roman" panose="02020603050405020304" pitchFamily="18" charset="0"/>
              </a:rPr>
              <a:t>3. </a:t>
            </a:r>
            <a:r>
              <a:rPr lang="vi-VN" sz="2400" b="1" dirty="0">
                <a:latin typeface="Times New Roman" panose="02020603050405020304" pitchFamily="18" charset="0"/>
                <a:cs typeface="Times New Roman" panose="02020603050405020304" pitchFamily="18" charset="0"/>
              </a:rPr>
              <a:t>Lỗi bảo mật bên trong máy chủ cơ sở dữ </a:t>
            </a:r>
            <a:r>
              <a:rPr lang="vi-VN" sz="2400" b="1" dirty="0" smtClean="0">
                <a:latin typeface="Times New Roman" panose="02020603050405020304" pitchFamily="18" charset="0"/>
                <a:cs typeface="Times New Roman" panose="02020603050405020304" pitchFamily="18" charset="0"/>
              </a:rPr>
              <a:t>liệu</a:t>
            </a:r>
            <a:endParaRPr lang="vi-VN" sz="2400" b="1" dirty="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Đôi </a:t>
            </a:r>
            <a:r>
              <a:rPr lang="vi-VN" sz="2400" dirty="0">
                <a:latin typeface="Times New Roman" panose="02020603050405020304" pitchFamily="18" charset="0"/>
                <a:cs typeface="Times New Roman" panose="02020603050405020304" pitchFamily="18" charset="0"/>
              </a:rPr>
              <a:t>khi lỗ hổng có thể tồn tại chính trong phần mềm máy chủ cơ sở dữ </a:t>
            </a:r>
            <a:r>
              <a:rPr lang="vi-VN" sz="2400" dirty="0" smtClean="0">
                <a:latin typeface="Times New Roman" panose="02020603050405020304" pitchFamily="18" charset="0"/>
                <a:cs typeface="Times New Roman" panose="02020603050405020304" pitchFamily="18" charset="0"/>
              </a:rPr>
              <a:t>liệu.</a:t>
            </a:r>
          </a:p>
          <a:p>
            <a:pPr marL="0" indent="0">
              <a:buNone/>
            </a:pPr>
            <a:r>
              <a:rPr lang="vi-VN" sz="2400" dirty="0" smtClean="0">
                <a:latin typeface="Times New Roman" panose="02020603050405020304" pitchFamily="18" charset="0"/>
                <a:cs typeface="Times New Roman" panose="02020603050405020304" pitchFamily="18" charset="0"/>
              </a:rPr>
              <a:t>Như </a:t>
            </a:r>
            <a:r>
              <a:rPr lang="vi-VN" sz="2400" dirty="0">
                <a:latin typeface="Times New Roman" panose="02020603050405020304" pitchFamily="18" charset="0"/>
                <a:cs typeface="Times New Roman" panose="02020603050405020304" pitchFamily="18" charset="0"/>
              </a:rPr>
              <a:t>là trường hợp hàm mysql_real_escape_string() của các máy chủ MySQL</a:t>
            </a:r>
            <a:r>
              <a:rPr lang="vi-VN" sz="2400" dirty="0" smtClean="0">
                <a:latin typeface="Times New Roman" panose="02020603050405020304" pitchFamily="18" charset="0"/>
                <a:cs typeface="Times New Roman" panose="02020603050405020304" pitchFamily="18" charset="0"/>
              </a:rPr>
              <a:t>.</a:t>
            </a:r>
          </a:p>
          <a:p>
            <a:pPr marL="0" indent="0">
              <a:buNone/>
            </a:pP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Điều này sẽ cho phép kẻ tấn công có thể thực hiện một cuộc tấn công SQL injection thành công dựa trên những ký tự Unicode không thông thường ngay cả khi đầu nhập vào đang được thoát.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1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marL="228600" lvl="0"/>
            <a:r>
              <a:rPr lang="vi-VN" b="1" dirty="0">
                <a:latin typeface="Times New Roman" panose="02020603050405020304" pitchFamily="18" charset="0"/>
                <a:cs typeface="Times New Roman" panose="02020603050405020304" pitchFamily="18" charset="0"/>
              </a:rPr>
              <a:t>Các dạng lỗi thường gặp</a:t>
            </a: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smtClean="0">
                <a:latin typeface="Times New Roman" panose="02020603050405020304" pitchFamily="18" charset="0"/>
                <a:cs typeface="Times New Roman" panose="02020603050405020304" pitchFamily="18" charset="0"/>
              </a:rPr>
              <a:t>4. </a:t>
            </a:r>
            <a:r>
              <a:rPr lang="vi-VN" sz="2400" b="1" dirty="0">
                <a:latin typeface="Times New Roman" panose="02020603050405020304" pitchFamily="18" charset="0"/>
                <a:cs typeface="Times New Roman" panose="02020603050405020304" pitchFamily="18" charset="0"/>
              </a:rPr>
              <a:t>Blind SQL </a:t>
            </a:r>
            <a:r>
              <a:rPr lang="vi-VN" sz="2400" b="1" dirty="0" smtClean="0">
                <a:latin typeface="Times New Roman" panose="02020603050405020304" pitchFamily="18" charset="0"/>
                <a:cs typeface="Times New Roman" panose="02020603050405020304" pitchFamily="18" charset="0"/>
              </a:rPr>
              <a:t>injection</a:t>
            </a:r>
            <a:endParaRPr lang="vi-VN" sz="2400" b="1"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Lỗi SQL injection dạng này là dạng lỗi tồn tại ngay trong ứng dụng web nhưng hậu quả của chúng lại không hiển thị trực quan cho những kẻ tấn công. </a:t>
            </a:r>
            <a:endParaRPr lang="vi-VN" sz="2400" dirty="0" smtClean="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Nó có thể gây ra sự sai khác khi hiển thị nội dung của một trang chứa lỗi bảo mật </a:t>
            </a:r>
            <a:r>
              <a:rPr lang="vi-VN" sz="2400" dirty="0" smtClean="0">
                <a:latin typeface="Times New Roman" panose="02020603050405020304" pitchFamily="18" charset="0"/>
                <a:cs typeface="Times New Roman" panose="02020603050405020304" pitchFamily="18" charset="0"/>
              </a:rPr>
              <a:t>này.</a:t>
            </a:r>
          </a:p>
          <a:p>
            <a:pPr marL="0" indent="0">
              <a:buNone/>
            </a:pPr>
            <a:r>
              <a:rPr lang="vi-VN" sz="2400" dirty="0">
                <a:latin typeface="Times New Roman" panose="02020603050405020304" pitchFamily="18" charset="0"/>
                <a:cs typeface="Times New Roman" panose="02020603050405020304" pitchFamily="18" charset="0"/>
              </a:rPr>
              <a:t>H</a:t>
            </a:r>
            <a:r>
              <a:rPr lang="vi-VN" sz="2400" dirty="0" smtClean="0">
                <a:latin typeface="Times New Roman" panose="02020603050405020304" pitchFamily="18" charset="0"/>
                <a:cs typeface="Times New Roman" panose="02020603050405020304" pitchFamily="18" charset="0"/>
              </a:rPr>
              <a:t>ậu </a:t>
            </a:r>
            <a:r>
              <a:rPr lang="vi-VN" sz="2400" dirty="0">
                <a:latin typeface="Times New Roman" panose="02020603050405020304" pitchFamily="18" charset="0"/>
                <a:cs typeface="Times New Roman" panose="02020603050405020304" pitchFamily="18" charset="0"/>
              </a:rPr>
              <a:t>quả của sự tấn công SQL injection dạng này khiến cho lập trình viên hay người dùng phải mất rất nhiều thời gian để phục hồi chính xác từng bit dữ liệu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38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fontScale="90000"/>
          </a:bodyPr>
          <a:lstStyle/>
          <a:p>
            <a:pPr marL="177800" lvl="0"/>
            <a:r>
              <a:rPr lang="vi-VN" b="1" dirty="0">
                <a:latin typeface="Times New Roman" panose="02020603050405020304" pitchFamily="18" charset="0"/>
                <a:cs typeface="Times New Roman" panose="02020603050405020304" pitchFamily="18" charset="0"/>
              </a:rPr>
              <a:t>Một số dạng tấn công thường </a:t>
            </a:r>
            <a:r>
              <a:rPr lang="vi-VN" b="1" dirty="0" smtClean="0">
                <a:latin typeface="Times New Roman" panose="02020603050405020304" pitchFamily="18" charset="0"/>
                <a:cs typeface="Times New Roman" panose="02020603050405020304" pitchFamily="18" charset="0"/>
              </a:rPr>
              <a:t>gặp</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smtClean="0">
                <a:latin typeface="Times New Roman" panose="02020603050405020304" pitchFamily="18" charset="0"/>
                <a:cs typeface="Times New Roman" panose="02020603050405020304" pitchFamily="18" charset="0"/>
              </a:rPr>
              <a:t>1. </a:t>
            </a:r>
            <a:r>
              <a:rPr lang="vi-VN" sz="2400" b="1" dirty="0">
                <a:latin typeface="Times New Roman" panose="02020603050405020304" pitchFamily="18" charset="0"/>
                <a:cs typeface="Times New Roman" panose="02020603050405020304" pitchFamily="18" charset="0"/>
              </a:rPr>
              <a:t>Dạng tấn công vượt qua kiểm tra lúc đăng nhập</a:t>
            </a:r>
          </a:p>
          <a:p>
            <a:pPr marL="457200" lvl="1" indent="0">
              <a:buNone/>
            </a:pPr>
            <a:r>
              <a:rPr lang="vi-VN" sz="2400" dirty="0">
                <a:latin typeface="Times New Roman" panose="02020603050405020304" pitchFamily="18" charset="0"/>
                <a:cs typeface="Times New Roman" panose="02020603050405020304" pitchFamily="18" charset="0"/>
              </a:rPr>
              <a:t>Với dạng tấn công này, tin tặc có thể dễ dàng vượt qua các trang đăng nhập nhờ vào lỗi khi dùng các câu lệnh SQL thao tác trên cơ sở dữ liệu của ứng dụng web. </a:t>
            </a:r>
            <a:endParaRPr lang="vi-VN" sz="2400" dirty="0">
              <a:latin typeface="Times New Roman" panose="02020603050405020304" pitchFamily="18" charset="0"/>
              <a:cs typeface="Times New Roman" panose="02020603050405020304" pitchFamily="18" charset="0"/>
            </a:endParaRPr>
          </a:p>
          <a:p>
            <a:pPr marL="457200" lvl="1" indent="0">
              <a:buNone/>
            </a:pPr>
            <a:endParaRPr lang="vi-VN" sz="24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72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vi-VN" b="1" dirty="0">
                <a:latin typeface="Times New Roman" panose="02020603050405020304" pitchFamily="18" charset="0"/>
                <a:cs typeface="Times New Roman" panose="02020603050405020304" pitchFamily="18" charset="0"/>
              </a:rPr>
              <a:t>Một số dạng tấn công </a:t>
            </a:r>
            <a:r>
              <a:rPr lang="vi-VN" b="1" dirty="0" smtClean="0">
                <a:latin typeface="Times New Roman" panose="02020603050405020304" pitchFamily="18" charset="0"/>
                <a:cs typeface="Times New Roman" panose="02020603050405020304" pitchFamily="18" charset="0"/>
              </a:rPr>
              <a:t>thường</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u="sng" dirty="0" smtClean="0">
                <a:latin typeface="Times New Roman" panose="02020603050405020304" pitchFamily="18" charset="0"/>
                <a:cs typeface="Times New Roman" panose="02020603050405020304" pitchFamily="18" charset="0"/>
              </a:rPr>
              <a:t>Ví dụ: </a:t>
            </a:r>
            <a:r>
              <a:rPr lang="vi-VN" sz="2400" dirty="0">
                <a:latin typeface="Times New Roman" panose="02020603050405020304" pitchFamily="18" charset="0"/>
                <a:cs typeface="Times New Roman" panose="02020603050405020304" pitchFamily="18" charset="0"/>
              </a:rPr>
              <a:t>nếu người dùng nhập chuỗi trong ngoặc sau vào trong cả 2 ô nhập liệu username/password của trang login.htm là:('OR</a:t>
            </a:r>
            <a:r>
              <a:rPr lang="vi-VN" sz="2400" i="1" dirty="0">
                <a:latin typeface="Times New Roman" panose="02020603050405020304" pitchFamily="18" charset="0"/>
                <a:cs typeface="Times New Roman" panose="02020603050405020304" pitchFamily="18" charset="0"/>
              </a:rPr>
              <a:t>='). Lúc này, câu truy vấn sẽ được gọi thực hiện </a:t>
            </a:r>
            <a:r>
              <a:rPr lang="vi-VN" sz="2400" i="1" dirty="0" smtClean="0">
                <a:latin typeface="Times New Roman" panose="02020603050405020304" pitchFamily="18" charset="0"/>
                <a:cs typeface="Times New Roman" panose="02020603050405020304" pitchFamily="18" charset="0"/>
              </a:rPr>
              <a:t>là:</a:t>
            </a:r>
          </a:p>
          <a:p>
            <a:pPr marL="457200" lvl="1" indent="0">
              <a:buNone/>
            </a:pPr>
            <a:r>
              <a:rPr lang="vi-VN" sz="2400" b="1" dirty="0" smtClean="0">
                <a:latin typeface="Times New Roman" panose="02020603050405020304" pitchFamily="18" charset="0"/>
                <a:cs typeface="Times New Roman" panose="02020603050405020304" pitchFamily="18" charset="0"/>
              </a:rPr>
              <a:t>SELECT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FROM</a:t>
            </a:r>
            <a:r>
              <a:rPr lang="vi-VN" sz="2400" dirty="0">
                <a:latin typeface="Times New Roman" panose="02020603050405020304" pitchFamily="18" charset="0"/>
                <a:cs typeface="Times New Roman" panose="02020603050405020304" pitchFamily="18" charset="0"/>
              </a:rPr>
              <a:t> T_USERS </a:t>
            </a:r>
            <a:r>
              <a:rPr lang="vi-VN" sz="2400" b="1" dirty="0">
                <a:latin typeface="Times New Roman" panose="02020603050405020304" pitchFamily="18" charset="0"/>
                <a:cs typeface="Times New Roman" panose="02020603050405020304" pitchFamily="18" charset="0"/>
              </a:rPr>
              <a:t>WHERE</a:t>
            </a:r>
            <a:r>
              <a:rPr lang="vi-VN" sz="2400" dirty="0">
                <a:latin typeface="Times New Roman" panose="02020603050405020304" pitchFamily="18" charset="0"/>
                <a:cs typeface="Times New Roman" panose="02020603050405020304" pitchFamily="18" charset="0"/>
              </a:rPr>
              <a:t> USR_NAME =''</a:t>
            </a:r>
            <a:r>
              <a:rPr lang="vi-VN" sz="2400" b="1" dirty="0">
                <a:latin typeface="Times New Roman" panose="02020603050405020304" pitchFamily="18" charset="0"/>
                <a:cs typeface="Times New Roman" panose="02020603050405020304" pitchFamily="18" charset="0"/>
              </a:rPr>
              <a:t>OR</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USR_PASSWORD= ''</a:t>
            </a:r>
            <a:r>
              <a:rPr lang="vi-VN" sz="2400" b="1" dirty="0">
                <a:latin typeface="Times New Roman" panose="02020603050405020304" pitchFamily="18" charset="0"/>
                <a:cs typeface="Times New Roman" panose="02020603050405020304" pitchFamily="18" charset="0"/>
              </a:rPr>
              <a:t>OR</a:t>
            </a:r>
            <a:r>
              <a:rPr lang="vi-VN" sz="2400" dirty="0" smtClean="0">
                <a:latin typeface="Times New Roman" panose="02020603050405020304" pitchFamily="18" charset="0"/>
                <a:cs typeface="Times New Roman" panose="02020603050405020304" pitchFamily="18" charset="0"/>
              </a:rPr>
              <a:t>''=“. </a:t>
            </a:r>
          </a:p>
          <a:p>
            <a:pPr marL="457200" lvl="1" indent="0">
              <a:buNone/>
            </a:pPr>
            <a:r>
              <a:rPr lang="vi-VN" sz="2400" dirty="0">
                <a:latin typeface="Times New Roman" panose="02020603050405020304" pitchFamily="18" charset="0"/>
                <a:cs typeface="Times New Roman" panose="02020603050405020304" pitchFamily="18" charset="0"/>
              </a:rPr>
              <a:t>Câu truy vấn này là hợp lệ và sẽ trả về tất cả các bản ghi của </a:t>
            </a:r>
            <a:r>
              <a:rPr lang="vi-VN" sz="2400" dirty="0" smtClean="0">
                <a:latin typeface="Times New Roman" panose="02020603050405020304" pitchFamily="18" charset="0"/>
                <a:cs typeface="Times New Roman" panose="02020603050405020304" pitchFamily="18" charset="0"/>
              </a:rPr>
              <a:t>T_USERS.</a:t>
            </a:r>
            <a:endParaRPr lang="vi-VN" sz="2400" dirty="0">
              <a:latin typeface="Times New Roman" panose="02020603050405020304" pitchFamily="18" charset="0"/>
              <a:cs typeface="Times New Roman" panose="02020603050405020304" pitchFamily="18" charset="0"/>
            </a:endParaRPr>
          </a:p>
          <a:p>
            <a:pPr marL="457200" lvl="1" indent="0">
              <a:buNone/>
            </a:pPr>
            <a:endParaRPr lang="vi-VN" sz="24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0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vi-VN" b="1" dirty="0">
                <a:latin typeface="Times New Roman" panose="02020603050405020304" pitchFamily="18" charset="0"/>
                <a:cs typeface="Times New Roman" panose="02020603050405020304" pitchFamily="18" charset="0"/>
              </a:rPr>
              <a:t>Một số dạng tấn công </a:t>
            </a:r>
            <a:r>
              <a:rPr lang="vi-VN" b="1" dirty="0" smtClean="0">
                <a:latin typeface="Times New Roman" panose="02020603050405020304" pitchFamily="18" charset="0"/>
                <a:cs typeface="Times New Roman" panose="02020603050405020304" pitchFamily="18" charset="0"/>
              </a:rPr>
              <a:t>thường</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a:latin typeface="Times New Roman" panose="02020603050405020304" pitchFamily="18" charset="0"/>
                <a:cs typeface="Times New Roman" panose="02020603050405020304" pitchFamily="18" charset="0"/>
              </a:rPr>
              <a:t>2</a:t>
            </a:r>
            <a:r>
              <a:rPr lang="vi-VN" sz="2400" b="1"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Dạng tấn công sử dụng câu lệnh SELECT</a:t>
            </a:r>
          </a:p>
          <a:p>
            <a:pPr marL="457200" lvl="1" indent="0">
              <a:buNone/>
            </a:pPr>
            <a:r>
              <a:rPr lang="vi-VN" sz="2400" dirty="0">
                <a:latin typeface="Times New Roman" panose="02020603050405020304" pitchFamily="18" charset="0"/>
                <a:cs typeface="Times New Roman" panose="02020603050405020304" pitchFamily="18" charset="0"/>
              </a:rPr>
              <a:t>Dạng tấn công này phức tạp hơn. </a:t>
            </a:r>
            <a:endParaRPr lang="vi-VN" sz="2400" dirty="0" smtClean="0">
              <a:latin typeface="Times New Roman" panose="02020603050405020304" pitchFamily="18" charset="0"/>
              <a:cs typeface="Times New Roman" panose="02020603050405020304" pitchFamily="18" charset="0"/>
            </a:endParaRPr>
          </a:p>
          <a:p>
            <a:pPr marL="457200" lvl="1" indent="0">
              <a:buNone/>
            </a:pPr>
            <a:r>
              <a:rPr lang="vi-VN" sz="2400" dirty="0" smtClean="0">
                <a:latin typeface="Times New Roman" panose="02020603050405020304" pitchFamily="18" charset="0"/>
                <a:cs typeface="Times New Roman" panose="02020603050405020304" pitchFamily="18" charset="0"/>
              </a:rPr>
              <a:t>Để </a:t>
            </a:r>
            <a:r>
              <a:rPr lang="vi-VN" sz="2400" dirty="0">
                <a:latin typeface="Times New Roman" panose="02020603050405020304" pitchFamily="18" charset="0"/>
                <a:cs typeface="Times New Roman" panose="02020603050405020304" pitchFamily="18" charset="0"/>
              </a:rPr>
              <a:t>thực hiện được kiểu tấn công này, kẻ tấn công phải có khả năng hiểu và lợi dụng các sơ hở trong các thông báo lỗi từ hệ thống để dò tìm các điểm yếu khởi đầu cho việc tấn công. </a:t>
            </a: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52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vi-VN" b="1" dirty="0">
                <a:latin typeface="Times New Roman" panose="02020603050405020304" pitchFamily="18" charset="0"/>
                <a:cs typeface="Times New Roman" panose="02020603050405020304" pitchFamily="18" charset="0"/>
              </a:rPr>
              <a:t>Một số dạng tấn công </a:t>
            </a:r>
            <a:r>
              <a:rPr lang="vi-VN" b="1" dirty="0" smtClean="0">
                <a:latin typeface="Times New Roman" panose="02020603050405020304" pitchFamily="18" charset="0"/>
                <a:cs typeface="Times New Roman" panose="02020603050405020304" pitchFamily="18" charset="0"/>
              </a:rPr>
              <a:t>thường</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0" indent="0">
              <a:buNone/>
            </a:pPr>
            <a:r>
              <a:rPr lang="vi-VN" sz="2400" b="1" u="sng" dirty="0" smtClean="0">
                <a:latin typeface="Times New Roman" panose="02020603050405020304" pitchFamily="18" charset="0"/>
                <a:cs typeface="Times New Roman" panose="02020603050405020304" pitchFamily="18" charset="0"/>
              </a:rPr>
              <a:t>Ví dụ: </a:t>
            </a:r>
            <a:r>
              <a:rPr lang="vi-VN" sz="2400" dirty="0">
                <a:latin typeface="Times New Roman" panose="02020603050405020304" pitchFamily="18" charset="0"/>
                <a:cs typeface="Times New Roman" panose="02020603050405020304" pitchFamily="18" charset="0"/>
              </a:rPr>
              <a:t>trong các trang tìm </a:t>
            </a:r>
            <a:r>
              <a:rPr lang="vi-VN" sz="2400" dirty="0" smtClean="0">
                <a:latin typeface="Times New Roman" panose="02020603050405020304" pitchFamily="18" charset="0"/>
                <a:cs typeface="Times New Roman" panose="02020603050405020304" pitchFamily="18" charset="0"/>
              </a:rPr>
              <a:t>kiếm, </a:t>
            </a:r>
            <a:r>
              <a:rPr lang="vi-VN" sz="2400" dirty="0">
                <a:latin typeface="Times New Roman" panose="02020603050405020304" pitchFamily="18" charset="0"/>
                <a:cs typeface="Times New Roman" panose="02020603050405020304" pitchFamily="18" charset="0"/>
              </a:rPr>
              <a:t>Các trang này cho phép người dùng nhập vào các thông tin tìm kiếm như Họ, Tên, … </a:t>
            </a:r>
            <a:r>
              <a:rPr lang="vi-VN" sz="2400" dirty="0" smtClean="0">
                <a:latin typeface="Times New Roman" panose="02020603050405020304" pitchFamily="18" charset="0"/>
                <a:cs typeface="Times New Roman" panose="02020603050405020304" pitchFamily="18" charset="0"/>
              </a:rPr>
              <a:t>Tin tặc </a:t>
            </a:r>
            <a:r>
              <a:rPr lang="vi-VN" sz="2400" dirty="0">
                <a:latin typeface="Times New Roman" panose="02020603050405020304" pitchFamily="18" charset="0"/>
                <a:cs typeface="Times New Roman" panose="02020603050405020304" pitchFamily="18" charset="0"/>
              </a:rPr>
              <a:t>có thể lợi dụng sơ hở trong câu truy vấn SQL để nhập vào trường tên tác giả bằng chuỗi giá trị</a:t>
            </a:r>
            <a:r>
              <a:rPr lang="vi-VN" sz="2400" dirty="0" smtClean="0">
                <a:latin typeface="Times New Roman" panose="02020603050405020304" pitchFamily="18" charset="0"/>
                <a:cs typeface="Times New Roman" panose="02020603050405020304" pitchFamily="18" charset="0"/>
              </a:rPr>
              <a:t>:</a:t>
            </a:r>
          </a:p>
          <a:p>
            <a:pPr marL="0" indent="0">
              <a:buNone/>
            </a:pPr>
            <a:r>
              <a:rPr lang="vi-VN" sz="2000" b="1" dirty="0">
                <a:latin typeface="Times New Roman" panose="02020603050405020304" pitchFamily="18" charset="0"/>
                <a:cs typeface="Times New Roman" panose="02020603050405020304" pitchFamily="18" charset="0"/>
              </a:rPr>
              <a:t>' UNION SELECT ALL SELECT OtherField FROM OtherTable WHERE ' '=' </a:t>
            </a:r>
            <a:r>
              <a:rPr lang="vi-VN" sz="2000" b="1" dirty="0" smtClean="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Lúc này, ngoài câu truy vấn đầu không thành công, chương trình sẽ thực hiện thêm lệnh tiếp theo sau từ khóa UNION nữa</a:t>
            </a:r>
            <a:r>
              <a:rPr lang="vi-VN" sz="2000" dirty="0" smtClean="0">
                <a:latin typeface="Times New Roman" panose="02020603050405020304" pitchFamily="18" charset="0"/>
                <a:cs typeface="Times New Roman" panose="02020603050405020304" pitchFamily="18" charset="0"/>
              </a:rPr>
              <a:t>.</a:t>
            </a:r>
          </a:p>
          <a:p>
            <a:pPr marL="0" indent="0">
              <a:buNone/>
            </a:pPr>
            <a:r>
              <a:rPr lang="vi-VN" sz="2000" dirty="0" smtClean="0">
                <a:latin typeface="Times New Roman" panose="02020603050405020304" pitchFamily="18" charset="0"/>
                <a:cs typeface="Times New Roman" panose="02020603050405020304" pitchFamily="18" charset="0"/>
              </a:rPr>
              <a:t>Giả </a:t>
            </a:r>
            <a:r>
              <a:rPr lang="vi-VN" sz="2000" dirty="0">
                <a:latin typeface="Times New Roman" panose="02020603050405020304" pitchFamily="18" charset="0"/>
                <a:cs typeface="Times New Roman" panose="02020603050405020304" pitchFamily="18" charset="0"/>
              </a:rPr>
              <a:t>sử đoạn mã nhập vào là</a:t>
            </a:r>
            <a:r>
              <a:rPr lang="vi-VN" sz="2000" dirty="0" smtClean="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DROP TABLE T_AUTHORS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Câu truy vấn sẽ thực hiện việc xóa bảng.</a:t>
            </a:r>
          </a:p>
          <a:p>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vi-VN" b="1" dirty="0">
                <a:latin typeface="Times New Roman" panose="02020603050405020304" pitchFamily="18" charset="0"/>
                <a:cs typeface="Times New Roman" panose="02020603050405020304" pitchFamily="18" charset="0"/>
              </a:rPr>
              <a:t>Một số dạng tấn công </a:t>
            </a:r>
            <a:r>
              <a:rPr lang="vi-VN" b="1" dirty="0" smtClean="0">
                <a:latin typeface="Times New Roman" panose="02020603050405020304" pitchFamily="18" charset="0"/>
                <a:cs typeface="Times New Roman" panose="02020603050405020304" pitchFamily="18" charset="0"/>
              </a:rPr>
              <a:t>thường</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smtClean="0">
                <a:latin typeface="Times New Roman" panose="02020603050405020304" pitchFamily="18" charset="0"/>
                <a:cs typeface="Times New Roman" panose="02020603050405020304" pitchFamily="18" charset="0"/>
              </a:rPr>
              <a:t>3. </a:t>
            </a:r>
            <a:r>
              <a:rPr lang="vi-VN" sz="2000" b="1" dirty="0">
                <a:latin typeface="Times New Roman" panose="02020603050405020304" pitchFamily="18" charset="0"/>
                <a:cs typeface="Times New Roman" panose="02020603050405020304" pitchFamily="18" charset="0"/>
              </a:rPr>
              <a:t>Dạng tấn công sử dụng câu lệnh </a:t>
            </a:r>
            <a:r>
              <a:rPr lang="vi-VN" sz="2000" b="1" dirty="0" smtClean="0">
                <a:latin typeface="Times New Roman" panose="02020603050405020304" pitchFamily="18" charset="0"/>
                <a:cs typeface="Times New Roman" panose="02020603050405020304" pitchFamily="18" charset="0"/>
              </a:rPr>
              <a:t>INSERT:</a:t>
            </a:r>
          </a:p>
          <a:p>
            <a:pPr marL="114300" lvl="1" indent="0">
              <a:buNone/>
            </a:pPr>
            <a:r>
              <a:rPr lang="vi-VN" sz="2000" dirty="0" smtClean="0">
                <a:latin typeface="Times New Roman" panose="02020603050405020304" pitchFamily="18" charset="0"/>
                <a:cs typeface="Times New Roman" panose="02020603050405020304" pitchFamily="18" charset="0"/>
              </a:rPr>
              <a:t>Thông </a:t>
            </a:r>
            <a:r>
              <a:rPr lang="vi-VN" sz="2000" dirty="0">
                <a:latin typeface="Times New Roman" panose="02020603050405020304" pitchFamily="18" charset="0"/>
                <a:cs typeface="Times New Roman" panose="02020603050405020304" pitchFamily="18" charset="0"/>
              </a:rPr>
              <a:t>thường các ứng dụng web cho phép người dùng đăng kí một tài khoản để tham gia</a:t>
            </a:r>
            <a:r>
              <a:rPr lang="vi-VN" sz="2000" dirty="0" smtClean="0">
                <a:latin typeface="Times New Roman" panose="02020603050405020304" pitchFamily="18" charset="0"/>
                <a:cs typeface="Times New Roman" panose="02020603050405020304" pitchFamily="18" charset="0"/>
              </a:rPr>
              <a:t>.</a:t>
            </a:r>
          </a:p>
          <a:p>
            <a:pPr marL="114300" lvl="1" indent="0">
              <a:buNone/>
            </a:pP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Chức năng không thể thiếu là sau khi đăng kí thành công, người dùng có thể xem và hiệu chỉnh thông tin của mình. </a:t>
            </a:r>
            <a:endParaRPr lang="vi-VN" sz="2000" dirty="0" smtClean="0">
              <a:latin typeface="Times New Roman" panose="02020603050405020304" pitchFamily="18" charset="0"/>
              <a:cs typeface="Times New Roman" panose="02020603050405020304" pitchFamily="18" charset="0"/>
            </a:endParaRPr>
          </a:p>
          <a:p>
            <a:pPr marL="114300" lvl="1" indent="0">
              <a:buNone/>
            </a:pPr>
            <a:r>
              <a:rPr lang="vi-VN" sz="2000" dirty="0" smtClean="0">
                <a:latin typeface="Times New Roman" panose="02020603050405020304" pitchFamily="18" charset="0"/>
                <a:cs typeface="Times New Roman" panose="02020603050405020304" pitchFamily="18" charset="0"/>
              </a:rPr>
              <a:t>SQL </a:t>
            </a:r>
            <a:r>
              <a:rPr lang="vi-VN" sz="2000" dirty="0">
                <a:latin typeface="Times New Roman" panose="02020603050405020304" pitchFamily="18" charset="0"/>
                <a:cs typeface="Times New Roman" panose="02020603050405020304" pitchFamily="18" charset="0"/>
              </a:rPr>
              <a:t>injection có thể được dùng khi hệ thống không kiểm tra tính hợp lệ của thông tin nhập vào</a:t>
            </a:r>
          </a:p>
          <a:p>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3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fontScale="90000"/>
          </a:bodyPr>
          <a:lstStyle/>
          <a:p>
            <a:pPr lvl="0"/>
            <a:r>
              <a:rPr lang="vi-VN" b="1" dirty="0">
                <a:latin typeface="Times New Roman" panose="02020603050405020304" pitchFamily="18" charset="0"/>
                <a:cs typeface="Times New Roman" panose="02020603050405020304" pitchFamily="18" charset="0"/>
              </a:rPr>
              <a:t>Một số dạng tấn công thường </a:t>
            </a:r>
            <a:r>
              <a:rPr lang="vi-VN" b="1" dirty="0" smtClean="0">
                <a:latin typeface="Times New Roman" panose="02020603050405020304" pitchFamily="18" charset="0"/>
                <a:cs typeface="Times New Roman" panose="02020603050405020304" pitchFamily="18" charset="0"/>
              </a:rPr>
              <a:t>gặp</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smtClean="0">
                <a:latin typeface="Times New Roman" panose="02020603050405020304" pitchFamily="18" charset="0"/>
                <a:cs typeface="Times New Roman" panose="02020603050405020304" pitchFamily="18" charset="0"/>
              </a:rPr>
              <a:t>4. </a:t>
            </a:r>
            <a:r>
              <a:rPr lang="vi-VN" sz="2400" b="1" dirty="0">
                <a:latin typeface="Times New Roman" panose="02020603050405020304" pitchFamily="18" charset="0"/>
                <a:cs typeface="Times New Roman" panose="02020603050405020304" pitchFamily="18" charset="0"/>
              </a:rPr>
              <a:t>Dạng tấn công sử dụng stored-procedures</a:t>
            </a:r>
            <a:endParaRPr lang="vi-VN" sz="3600" b="1"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Việc tấn công bằng stored-procedures sẽ gây tác hại rất lớn nếu ứng dụng được thực thi với quyền quản trị hệ thống 'sa'. </a:t>
            </a:r>
            <a:endParaRPr lang="vi-VN" sz="2400" dirty="0" smtClean="0">
              <a:latin typeface="Times New Roman" panose="02020603050405020304" pitchFamily="18" charset="0"/>
              <a:cs typeface="Times New Roman" panose="02020603050405020304" pitchFamily="18" charset="0"/>
            </a:endParaRPr>
          </a:p>
          <a:p>
            <a:pPr marL="0" indent="0">
              <a:buNone/>
            </a:pPr>
            <a:r>
              <a:rPr lang="vi-VN" sz="2400" b="1" u="sng" dirty="0" smtClean="0">
                <a:latin typeface="Times New Roman" panose="02020603050405020304" pitchFamily="18" charset="0"/>
                <a:cs typeface="Times New Roman" panose="02020603050405020304" pitchFamily="18" charset="0"/>
              </a:rPr>
              <a:t>Ví dụ: </a:t>
            </a:r>
            <a:r>
              <a:rPr lang="vi-VN" sz="2400" dirty="0" smtClean="0">
                <a:latin typeface="Times New Roman" panose="02020603050405020304" pitchFamily="18" charset="0"/>
                <a:cs typeface="Times New Roman" panose="02020603050405020304" pitchFamily="18" charset="0"/>
              </a:rPr>
              <a:t>nếu </a:t>
            </a:r>
            <a:r>
              <a:rPr lang="vi-VN" sz="2400" dirty="0">
                <a:latin typeface="Times New Roman" panose="02020603050405020304" pitchFamily="18" charset="0"/>
                <a:cs typeface="Times New Roman" panose="02020603050405020304" pitchFamily="18" charset="0"/>
              </a:rPr>
              <a:t>ta thay đoạn mã tiêm vào dạng: </a:t>
            </a:r>
            <a:r>
              <a:rPr lang="vi-VN" sz="2400" b="1" dirty="0">
                <a:latin typeface="Times New Roman" panose="02020603050405020304" pitchFamily="18" charset="0"/>
                <a:cs typeface="Times New Roman" panose="02020603050405020304" pitchFamily="18" charset="0"/>
              </a:rPr>
              <a:t>' ; EXEC xp_cmdshell ‘cmdd.exe dir C: '</a:t>
            </a:r>
            <a:r>
              <a:rPr lang="vi-VN" sz="2400" dirty="0">
                <a:latin typeface="Times New Roman" panose="02020603050405020304" pitchFamily="18" charset="0"/>
                <a:cs typeface="Times New Roman" panose="02020603050405020304" pitchFamily="18" charset="0"/>
              </a:rPr>
              <a:t>. </a:t>
            </a:r>
            <a:endParaRPr lang="vi-VN" sz="2400" dirty="0" smtClean="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Lúc </a:t>
            </a:r>
            <a:r>
              <a:rPr lang="vi-VN" sz="2400" dirty="0">
                <a:latin typeface="Times New Roman" panose="02020603050405020304" pitchFamily="18" charset="0"/>
                <a:cs typeface="Times New Roman" panose="02020603050405020304" pitchFamily="18" charset="0"/>
              </a:rPr>
              <a:t>này hệ thống sẽ thực hiện lệnh liệt kê thư mục trên ổ đĩa C:\ cài đặt server. Việc phá hoại kiểu nào tuỳ thuộc vào câu lệnh đằng sau cmd.exe.</a:t>
            </a:r>
            <a:endParaRPr lang="vi-VN" sz="2000" dirty="0">
              <a:latin typeface="Times New Roman" panose="02020603050405020304" pitchFamily="18" charset="0"/>
              <a:cs typeface="Times New Roman" panose="02020603050405020304" pitchFamily="18" charset="0"/>
            </a:endParaRPr>
          </a:p>
          <a:p>
            <a:pPr marL="457200" lvl="1" indent="0">
              <a:buNone/>
            </a:pPr>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22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chống</a:t>
            </a:r>
            <a:r>
              <a:rPr lang="en-US" b="1" dirty="0">
                <a:latin typeface="Times New Roman" panose="02020603050405020304" pitchFamily="18" charset="0"/>
                <a:cs typeface="Times New Roman" panose="02020603050405020304" pitchFamily="18" charset="0"/>
              </a:rPr>
              <a:t> SQL injection</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0" indent="0">
              <a:buNone/>
            </a:pPr>
            <a:r>
              <a:rPr lang="en-US" sz="2400" b="1" dirty="0" smtClean="0">
                <a:latin typeface="Times New Roman" panose="02020603050405020304" pitchFamily="18" charset="0"/>
                <a:cs typeface="Times New Roman" panose="02020603050405020304" pitchFamily="18" charset="0"/>
              </a:rPr>
              <a:t>1. </a:t>
            </a:r>
            <a:r>
              <a:rPr lang="en-US" sz="2400" b="1" dirty="0" err="1" smtClean="0">
                <a:latin typeface="Times New Roman" panose="02020603050405020304" pitchFamily="18" charset="0"/>
                <a:cs typeface="Times New Roman" panose="02020603050405020304" pitchFamily="18" charset="0"/>
              </a:rPr>
              <a:t>Phòng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nguồn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r>
              <a:rPr lang="en-US" sz="2400" b="1" dirty="0" smtClean="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SQL injection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ninh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chống</a:t>
            </a:r>
            <a:r>
              <a:rPr lang="en-US" sz="2400" dirty="0">
                <a:latin typeface="Times New Roman" panose="02020603050405020304" pitchFamily="18" charset="0"/>
                <a:cs typeface="Times New Roman" panose="02020603050405020304" pitchFamily="18" charset="0"/>
              </a:rPr>
              <a:t> SQL </a:t>
            </a:r>
            <a:r>
              <a:rPr lang="en-US" sz="2400" dirty="0" smtClean="0">
                <a:latin typeface="Times New Roman" panose="02020603050405020304" pitchFamily="18" charset="0"/>
                <a:cs typeface="Times New Roman" panose="02020603050405020304" pitchFamily="18" charset="0"/>
              </a:rPr>
              <a:t>injection</a:t>
            </a:r>
          </a:p>
          <a:p>
            <a:pPr marL="0" lvl="0" indent="0">
              <a:buNone/>
            </a:pPr>
            <a:r>
              <a:rPr lang="en-US" sz="2400" b="1" dirty="0" smtClean="0">
                <a:latin typeface="Times New Roman" panose="02020603050405020304" pitchFamily="18" charset="0"/>
                <a:cs typeface="Times New Roman" panose="02020603050405020304" pitchFamily="18" charset="0"/>
              </a:rPr>
              <a:t>2. </a:t>
            </a:r>
            <a:r>
              <a:rPr lang="en-US" sz="2400" b="1" dirty="0" err="1" smtClean="0">
                <a:latin typeface="Times New Roman" panose="02020603050405020304" pitchFamily="18" charset="0"/>
                <a:cs typeface="Times New Roman" panose="02020603050405020304" pitchFamily="18" charset="0"/>
              </a:rPr>
              <a:t>Làm</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 whitelist,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cấm</a:t>
            </a:r>
            <a:r>
              <a:rPr lang="en-US" sz="2400" dirty="0">
                <a:latin typeface="Times New Roman" panose="02020603050405020304" pitchFamily="18" charset="0"/>
                <a:cs typeface="Times New Roman" panose="02020603050405020304" pitchFamily="18" charset="0"/>
              </a:rPr>
              <a:t> blacklist. </a:t>
            </a:r>
            <a:endParaRPr lang="vi-VN" sz="2400" dirty="0">
              <a:latin typeface="Times New Roman" panose="02020603050405020304" pitchFamily="18" charset="0"/>
              <a:cs typeface="Times New Roman" panose="02020603050405020304" pitchFamily="18" charset="0"/>
            </a:endParaRPr>
          </a:p>
          <a:p>
            <a:pPr marL="457200" lvl="1" indent="0">
              <a:buNone/>
            </a:pPr>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26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chống</a:t>
            </a:r>
            <a:r>
              <a:rPr lang="en-US" b="1" dirty="0">
                <a:latin typeface="Times New Roman" panose="02020603050405020304" pitchFamily="18" charset="0"/>
                <a:cs typeface="Times New Roman" panose="02020603050405020304" pitchFamily="18" charset="0"/>
              </a:rPr>
              <a:t> SQL injection</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W</a:t>
            </a:r>
            <a:r>
              <a:rPr lang="en-US" sz="2400" b="1" dirty="0" smtClean="0">
                <a:latin typeface="Times New Roman" panose="02020603050405020304" pitchFamily="18" charset="0"/>
                <a:cs typeface="Times New Roman" panose="02020603050405020304" pitchFamily="18" charset="0"/>
              </a:rPr>
              <a:t>hitelist:</a:t>
            </a:r>
            <a:endParaRPr lang="vi-VN" sz="2000" b="1"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Username: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30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“^([a-zA-Z0-9] |_){3,30}$”</a:t>
            </a:r>
            <a:endParaRPr lang="vi-V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Password: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50: “^([a-zA-Z0-9] |_) {4,50}$”</a:t>
            </a:r>
            <a:endParaRPr lang="vi-V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Email: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teenm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 |^) [a-zA-Z0-9] |_)*@([a-z0-9]+.){1, }[a-z]+( |$)”</a:t>
            </a:r>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37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Times New Roman" panose="02020603050405020304" pitchFamily="18" charset="0"/>
                <a:ea typeface="+mn-ea"/>
                <a:cs typeface="Times New Roman" panose="02020603050405020304" pitchFamily="18" charset="0"/>
              </a:rPr>
              <a:t>Thành</a:t>
            </a:r>
            <a:r>
              <a:rPr lang="en-US" b="1" dirty="0">
                <a:latin typeface="Times New Roman" panose="02020603050405020304" pitchFamily="18" charset="0"/>
                <a:ea typeface="+mn-ea"/>
                <a:cs typeface="Times New Roman" panose="02020603050405020304" pitchFamily="18" charset="0"/>
              </a:rPr>
              <a:t> </a:t>
            </a:r>
            <a:r>
              <a:rPr lang="en-US" b="1" dirty="0" err="1">
                <a:latin typeface="Times New Roman" panose="02020603050405020304" pitchFamily="18" charset="0"/>
                <a:ea typeface="+mn-ea"/>
                <a:cs typeface="Times New Roman" panose="02020603050405020304" pitchFamily="18" charset="0"/>
              </a:rPr>
              <a:t>viên</a:t>
            </a:r>
            <a:endParaRPr lang="en-US" b="1" dirty="0">
              <a:latin typeface="Times New Roman" panose="02020603050405020304" pitchFamily="18" charset="0"/>
              <a:ea typeface="+mn-ea"/>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407" y="3431822"/>
            <a:ext cx="1734793" cy="19639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951" y="3393722"/>
            <a:ext cx="1949249" cy="202065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917" y="3393722"/>
            <a:ext cx="1932527" cy="202065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5" y="3393722"/>
            <a:ext cx="1832545" cy="196390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1" y="1055293"/>
            <a:ext cx="1841500" cy="1994929"/>
          </a:xfrm>
          <a:prstGeom prst="rect">
            <a:avLst/>
          </a:prstGeom>
        </p:spPr>
      </p:pic>
      <p:sp>
        <p:nvSpPr>
          <p:cNvPr id="11" name="Rectangle 10"/>
          <p:cNvSpPr/>
          <p:nvPr/>
        </p:nvSpPr>
        <p:spPr>
          <a:xfrm>
            <a:off x="1981200" y="1055292"/>
            <a:ext cx="3771900" cy="1994929"/>
          </a:xfrm>
          <a:prstGeom prst="rect">
            <a:avLst/>
          </a:prstGeom>
          <a:solidFill>
            <a:srgbClr val="C0000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3410" dirty="0">
              <a:solidFill>
                <a:schemeClr val="bg1"/>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4407" y="1055292"/>
            <a:ext cx="1701151" cy="1994929"/>
          </a:xfrm>
          <a:prstGeom prst="rect">
            <a:avLst/>
          </a:prstGeom>
        </p:spPr>
      </p:pic>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lvl="0"/>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chống</a:t>
            </a:r>
            <a:r>
              <a:rPr lang="en-US" b="1" dirty="0">
                <a:latin typeface="Times New Roman" panose="02020603050405020304" pitchFamily="18" charset="0"/>
                <a:cs typeface="Times New Roman" panose="02020603050405020304" pitchFamily="18" charset="0"/>
              </a:rPr>
              <a:t> SQL injection</a:t>
            </a:r>
            <a:endParaRPr lang="vi-V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Blacklist :</a:t>
            </a:r>
            <a:endParaRPr lang="vi-VN"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input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blacklist </a:t>
            </a:r>
            <a:r>
              <a:rPr lang="en-US" sz="2000" dirty="0" err="1">
                <a:latin typeface="Times New Roman" panose="02020603050405020304" pitchFamily="18" charset="0"/>
                <a:cs typeface="Times New Roman" panose="02020603050405020304" pitchFamily="18" charset="0"/>
              </a:rPr>
              <a:t>kém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whitelist do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input </a:t>
            </a:r>
            <a:r>
              <a:rPr lang="en-US" sz="2000" dirty="0" err="1">
                <a:latin typeface="Times New Roman" panose="02020603050405020304" pitchFamily="18" charset="0"/>
                <a:cs typeface="Times New Roman" panose="02020603050405020304" pitchFamily="18" charset="0"/>
              </a:rPr>
              <a:t>xấu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endParaRPr lang="vi-V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Khó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whitelist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an </a:t>
            </a:r>
            <a:r>
              <a:rPr lang="en-US" sz="2000" dirty="0" err="1">
                <a:latin typeface="Times New Roman" panose="02020603050405020304" pitchFamily="18" charset="0"/>
                <a:cs typeface="Times New Roman" panose="02020603050405020304" pitchFamily="18" charset="0"/>
              </a:rPr>
              <a:t>ninh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whitelist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a:p>
            <a:pPr marL="457200" lvl="1" indent="0">
              <a:buNone/>
            </a:pP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84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816452" cy="3848356"/>
          </a:xfrm>
        </p:spPr>
        <p:txBody>
          <a:bodyPr/>
          <a:lstStyle/>
          <a:p>
            <a:r>
              <a:rPr lang="en-GB" dirty="0" smtClean="0">
                <a:latin typeface="Times New Roman" panose="02020603050405020304" pitchFamily="18" charset="0"/>
                <a:cs typeface="Times New Roman" panose="02020603050405020304" pitchFamily="18" charset="0"/>
              </a:rPr>
              <a:t>Thank you</a:t>
            </a:r>
            <a:br>
              <a:rPr lang="en-GB" dirty="0" smtClean="0">
                <a:latin typeface="Times New Roman" panose="02020603050405020304" pitchFamily="18" charset="0"/>
                <a:cs typeface="Times New Roman" panose="02020603050405020304" pitchFamily="18" charset="0"/>
              </a:rPr>
            </a:br>
            <a:r>
              <a:rPr lang="en-GB" dirty="0" smtClean="0">
                <a:solidFill>
                  <a:srgbClr val="34312E"/>
                </a:solidFill>
                <a:latin typeface="Times New Roman" panose="02020603050405020304" pitchFamily="18" charset="0"/>
                <a:cs typeface="Times New Roman" panose="02020603050405020304" pitchFamily="18" charset="0"/>
              </a:rPr>
              <a:t>that’s it</a:t>
            </a:r>
            <a:br>
              <a:rPr lang="en-GB" dirty="0" smtClean="0">
                <a:solidFill>
                  <a:srgbClr val="34312E"/>
                </a:solidFill>
                <a:latin typeface="Times New Roman" panose="02020603050405020304" pitchFamily="18" charset="0"/>
                <a:cs typeface="Times New Roman" panose="02020603050405020304" pitchFamily="18" charset="0"/>
              </a:rPr>
            </a:br>
            <a:r>
              <a:rPr lang="en-GB" smtClean="0">
                <a:solidFill>
                  <a:srgbClr val="34312E"/>
                </a:solidFill>
                <a:latin typeface="Times New Roman" panose="02020603050405020304" pitchFamily="18" charset="0"/>
                <a:cs typeface="Times New Roman" panose="02020603050405020304" pitchFamily="18" charset="0"/>
              </a:rPr>
              <a:t>for now for demo</a:t>
            </a:r>
            <a:endParaRPr lang="en-GB" dirty="0">
              <a:solidFill>
                <a:srgbClr val="34312E"/>
              </a:solidFill>
              <a:latin typeface="Times New Roman" panose="02020603050405020304" pitchFamily="18" charset="0"/>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a:latin typeface="Times New Roman" panose="02020603050405020304" pitchFamily="18" charset="0"/>
                <a:ea typeface="+mn-ea"/>
                <a:cs typeface="Times New Roman" panose="02020603050405020304" pitchFamily="18" charset="0"/>
              </a:rPr>
              <a:t>Nội Dung</a:t>
            </a:r>
            <a:endParaRPr lang="en-GB" b="1" dirty="0">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về SQL injection </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Đ</a:t>
            </a:r>
            <a:r>
              <a:rPr lang="en-US" sz="3200" dirty="0" err="1" smtClean="0">
                <a:latin typeface="Times New Roman" panose="02020603050405020304" pitchFamily="18" charset="0"/>
                <a:cs typeface="Times New Roman" panose="02020603050405020304" pitchFamily="18" charset="0"/>
              </a:rPr>
              <a:t>iểm</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yếu</a:t>
            </a:r>
            <a:r>
              <a:rPr lang="en-US" sz="3200" dirty="0">
                <a:latin typeface="Times New Roman" panose="02020603050405020304" pitchFamily="18" charset="0"/>
                <a:cs typeface="Times New Roman" panose="02020603050405020304" pitchFamily="18" charset="0"/>
              </a:rPr>
              <a:t> SQL injection </a:t>
            </a:r>
            <a:endParaRPr lang="en-US" sz="32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Các dạng lỗi thường gặp</a:t>
            </a:r>
          </a:p>
          <a:p>
            <a:pPr lvl="0">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Một số dạng tấn công thường gặp với các ứng dụng web</a:t>
            </a:r>
          </a:p>
          <a:p>
            <a:pPr lvl="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Phòng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chống</a:t>
            </a:r>
            <a:r>
              <a:rPr lang="en-US" sz="3200" dirty="0">
                <a:latin typeface="Times New Roman" panose="02020603050405020304" pitchFamily="18" charset="0"/>
                <a:cs typeface="Times New Roman" panose="02020603050405020304" pitchFamily="18" charset="0"/>
              </a:rPr>
              <a:t> SQL </a:t>
            </a:r>
            <a:r>
              <a:rPr lang="en-US" sz="3200" dirty="0" smtClean="0">
                <a:latin typeface="Times New Roman" panose="02020603050405020304" pitchFamily="18" charset="0"/>
                <a:cs typeface="Times New Roman" panose="02020603050405020304" pitchFamily="18" charset="0"/>
              </a:rPr>
              <a:t>injection</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về </a:t>
            </a:r>
            <a:r>
              <a:rPr lang="vi-VN" b="1" dirty="0">
                <a:latin typeface="Times New Roman" panose="02020603050405020304" pitchFamily="18" charset="0"/>
                <a:cs typeface="Times New Roman" panose="02020603050405020304" pitchFamily="18" charset="0"/>
              </a:rPr>
              <a:t>SQL injection </a:t>
            </a:r>
            <a:endParaRPr lang="en-US"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0" indent="0">
              <a:buNone/>
            </a:pPr>
            <a:r>
              <a:rPr lang="vi-VN" sz="2400" dirty="0">
                <a:latin typeface="Times New Roman" panose="02020603050405020304" pitchFamily="18" charset="0"/>
                <a:cs typeface="Times New Roman" panose="02020603050405020304" pitchFamily="18" charset="0"/>
              </a:rPr>
              <a:t>SQL injection (còn gọi là SQL Insertion) cho phép những kẻ tấn công lợi dụng lỗ hổng của việc kiểm tra dữ liệu đầu vào trong các ứng dụng </a:t>
            </a:r>
            <a:r>
              <a:rPr lang="vi-VN" sz="2400" dirty="0" smtClean="0">
                <a:latin typeface="Times New Roman" panose="02020603050405020304" pitchFamily="18" charset="0"/>
                <a:cs typeface="Times New Roman" panose="02020603050405020304" pitchFamily="18" charset="0"/>
              </a:rPr>
              <a:t>web/các </a:t>
            </a:r>
            <a:r>
              <a:rPr lang="vi-VN" sz="2400" dirty="0">
                <a:latin typeface="Times New Roman" panose="02020603050405020304" pitchFamily="18" charset="0"/>
                <a:cs typeface="Times New Roman" panose="02020603050405020304" pitchFamily="18" charset="0"/>
              </a:rPr>
              <a:t>thông báo lỗi của hệ quản trị cơ sở dữ </a:t>
            </a:r>
            <a:r>
              <a:rPr lang="vi-VN" sz="2400" dirty="0"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thi hành các câu lệnh SQL bất hợp </a:t>
            </a:r>
            <a:r>
              <a:rPr lang="vi-VN" sz="2400" dirty="0" smtClean="0">
                <a:latin typeface="Times New Roman" panose="02020603050405020304" pitchFamily="18" charset="0"/>
                <a:cs typeface="Times New Roman" panose="02020603050405020304" pitchFamily="18" charset="0"/>
              </a:rPr>
              <a:t>pháp.</a:t>
            </a:r>
          </a:p>
          <a:p>
            <a:pPr marL="0" indent="0">
              <a:buNone/>
            </a:pPr>
            <a:r>
              <a:rPr lang="vi-VN" sz="2400" dirty="0">
                <a:latin typeface="Times New Roman" panose="02020603050405020304" pitchFamily="18" charset="0"/>
                <a:cs typeface="Times New Roman" panose="02020603050405020304" pitchFamily="18" charset="0"/>
              </a:rPr>
              <a:t>Sql injection có thể cho phép những kẻ tấn công thực hiện các thao tác, delete, insert, update,… trên cơ sỡ dữ liệu của ứng dụng, thậm chí là server mà ứng dụng đó đang </a:t>
            </a:r>
            <a:r>
              <a:rPr lang="vi-VN" sz="2400" dirty="0" smtClean="0">
                <a:latin typeface="Times New Roman" panose="02020603050405020304" pitchFamily="18" charset="0"/>
                <a:cs typeface="Times New Roman" panose="02020603050405020304" pitchFamily="18" charset="0"/>
              </a:rPr>
              <a:t>chạy</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về </a:t>
            </a:r>
            <a:r>
              <a:rPr lang="vi-VN" b="1" dirty="0">
                <a:latin typeface="Times New Roman" panose="02020603050405020304" pitchFamily="18" charset="0"/>
                <a:cs typeface="Times New Roman" panose="02020603050405020304" pitchFamily="18" charset="0"/>
              </a:rPr>
              <a:t>SQL injection </a:t>
            </a:r>
            <a:endParaRPr lang="en-US"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0" indent="0">
              <a:buNone/>
            </a:pPr>
            <a:r>
              <a:rPr lang="vi-VN" sz="2400" dirty="0" smtClean="0">
                <a:latin typeface="Times New Roman" panose="02020603050405020304" pitchFamily="18" charset="0"/>
                <a:cs typeface="Times New Roman" panose="02020603050405020304" pitchFamily="18" charset="0"/>
              </a:rPr>
              <a:t>SQL </a:t>
            </a:r>
            <a:r>
              <a:rPr lang="vi-VN" sz="2400" dirty="0">
                <a:latin typeface="Times New Roman" panose="02020603050405020304" pitchFamily="18" charset="0"/>
                <a:cs typeface="Times New Roman" panose="02020603050405020304" pitchFamily="18" charset="0"/>
              </a:rPr>
              <a:t>Injection thường </a:t>
            </a:r>
            <a:r>
              <a:rPr lang="vi-VN" sz="2400" dirty="0">
                <a:latin typeface="Times New Roman" panose="02020603050405020304" pitchFamily="18" charset="0"/>
                <a:cs typeface="Times New Roman" panose="02020603050405020304" pitchFamily="18" charset="0"/>
              </a:rPr>
              <a:t>xảy ra trên các ứng dụng web có dữ liệu được quản lý bằng các hệ quản trị cơ sở dữ liệu như SQL Server, MySQL, Oracle, DB2, Sysbase</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SQL </a:t>
            </a:r>
            <a:r>
              <a:rPr lang="vi-VN" sz="2400" dirty="0">
                <a:latin typeface="Times New Roman" panose="02020603050405020304" pitchFamily="18" charset="0"/>
                <a:cs typeface="Times New Roman" panose="02020603050405020304" pitchFamily="18" charset="0"/>
              </a:rPr>
              <a:t>injection là một dạng tấn công dễ thực hiện, b</a:t>
            </a:r>
            <a:r>
              <a:rPr lang="vi-VN" sz="2400" dirty="0">
                <a:latin typeface="Times New Roman" panose="02020603050405020304" pitchFamily="18" charset="0"/>
                <a:cs typeface="Times New Roman" panose="02020603050405020304" pitchFamily="18" charset="0"/>
              </a:rPr>
              <a:t>ất </a:t>
            </a:r>
            <a:r>
              <a:rPr lang="vi-VN" sz="2400" dirty="0">
                <a:latin typeface="Times New Roman" panose="02020603050405020304" pitchFamily="18" charset="0"/>
                <a:cs typeface="Times New Roman" panose="02020603050405020304" pitchFamily="18" charset="0"/>
              </a:rPr>
              <a:t>cứ thành phần nào của ứng dụng mà người dùng có thể tương tác được để điều khiển nội dung (ví dụ: các form, tham số URL, cookie, tham số referrer, user-agent,…) đều có thể được sử dụng để tiến hành chèn truy vấn có hại.</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49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fontScale="90000"/>
          </a:bodyPr>
          <a:lstStyle/>
          <a:p>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diện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yếu</a:t>
            </a:r>
            <a:r>
              <a:rPr lang="en-US" b="1" dirty="0">
                <a:latin typeface="Times New Roman" panose="02020603050405020304" pitchFamily="18" charset="0"/>
                <a:cs typeface="Times New Roman" panose="02020603050405020304" pitchFamily="18" charset="0"/>
              </a:rPr>
              <a:t> SQL injection </a:t>
            </a:r>
          </a:p>
        </p:txBody>
      </p:sp>
      <p:sp>
        <p:nvSpPr>
          <p:cNvPr id="9" name="Content Placeholder 8"/>
          <p:cNvSpPr>
            <a:spLocks noGrp="1"/>
          </p:cNvSpPr>
          <p:nvPr>
            <p:ph idx="1"/>
          </p:nvPr>
        </p:nvSpPr>
        <p:spPr>
          <a:xfrm>
            <a:off x="146304" y="999745"/>
            <a:ext cx="7339584" cy="4105392"/>
          </a:xfrm>
        </p:spPr>
        <p:txBody>
          <a:bodyPr>
            <a:noAutofit/>
          </a:bodyPr>
          <a:lstStyle/>
          <a:p>
            <a:pPr marL="0" indent="0">
              <a:buNone/>
            </a:pP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SQL injection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hacker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SQL injection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SQL injection.</a:t>
            </a:r>
            <a:endParaRPr lang="vi-VN"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02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fontScale="90000"/>
          </a:bodyPr>
          <a:lstStyle/>
          <a:p>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diện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yếu</a:t>
            </a:r>
            <a:r>
              <a:rPr lang="en-US" b="1" dirty="0">
                <a:latin typeface="Times New Roman" panose="02020603050405020304" pitchFamily="18" charset="0"/>
                <a:cs typeface="Times New Roman" panose="02020603050405020304" pitchFamily="18" charset="0"/>
              </a:rPr>
              <a:t> SQL injection </a:t>
            </a:r>
          </a:p>
        </p:txBody>
      </p:sp>
      <p:sp>
        <p:nvSpPr>
          <p:cNvPr id="9" name="Content Placeholder 8"/>
          <p:cNvSpPr>
            <a:spLocks noGrp="1"/>
          </p:cNvSpPr>
          <p:nvPr>
            <p:ph idx="1"/>
          </p:nvPr>
        </p:nvSpPr>
        <p:spPr>
          <a:xfrm>
            <a:off x="146304" y="999745"/>
            <a:ext cx="7339584" cy="4105392"/>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 </a:t>
            </a:r>
            <a:r>
              <a:rPr lang="en-US" sz="2400" b="1" u="sng" dirty="0" err="1" smtClean="0">
                <a:latin typeface="Times New Roman" panose="02020603050405020304" pitchFamily="18" charset="0"/>
                <a:cs typeface="Times New Roman" panose="02020603050405020304" pitchFamily="18" charset="0"/>
              </a:rPr>
              <a:t>Thăm</a:t>
            </a:r>
            <a:r>
              <a:rPr lang="en-US" sz="2400" b="1" u="sng" dirty="0" smtClean="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dò</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dựa</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trên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phản</a:t>
            </a:r>
            <a:r>
              <a:rPr lang="en-US" sz="2400" b="1" u="sng" dirty="0">
                <a:latin typeface="Times New Roman" panose="02020603050405020304" pitchFamily="18" charset="0"/>
                <a:cs typeface="Times New Roman" panose="02020603050405020304" pitchFamily="18" charset="0"/>
              </a:rPr>
              <a:t> </a:t>
            </a:r>
            <a:r>
              <a:rPr lang="en-US" sz="2400" b="1" u="sng" dirty="0" err="1" smtClean="0">
                <a:latin typeface="Times New Roman" panose="02020603050405020304" pitchFamily="18" charset="0"/>
                <a:cs typeface="Times New Roman" panose="02020603050405020304" pitchFamily="18" charset="0"/>
              </a:rPr>
              <a:t>hồi</a:t>
            </a:r>
            <a:r>
              <a:rPr lang="en-US" sz="2400" b="1" u="sng" dirty="0" smtClean="0">
                <a:latin typeface="Times New Roman" panose="02020603050405020304" pitchFamily="18" charset="0"/>
                <a:cs typeface="Times New Roman" panose="02020603050405020304" pitchFamily="18" charset="0"/>
              </a:rPr>
              <a:t>:</a:t>
            </a:r>
          </a:p>
          <a:p>
            <a:pPr marL="457200" indent="-457200">
              <a:buAutoNum type="arabicPeriod"/>
            </a:pP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input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client.</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smtClean="0">
                <a:latin typeface="Times New Roman" panose="02020603050405020304" pitchFamily="18" charset="0"/>
                <a:cs typeface="Times New Roman" panose="02020603050405020304" pitchFamily="18" charset="0"/>
              </a:rPr>
              <a:t>Thử</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request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10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marL="177800" lvl="0"/>
            <a:r>
              <a:rPr lang="vi-VN" b="1" dirty="0">
                <a:latin typeface="Times New Roman" panose="02020603050405020304" pitchFamily="18" charset="0"/>
                <a:cs typeface="Times New Roman" panose="02020603050405020304" pitchFamily="18" charset="0"/>
              </a:rPr>
              <a:t>Các dạng lỗi thường gặp</a:t>
            </a: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vi-VN" sz="2400" b="1" dirty="0" smtClean="0">
                <a:latin typeface="Times New Roman" panose="02020603050405020304" pitchFamily="18" charset="0"/>
                <a:cs typeface="Times New Roman" panose="02020603050405020304" pitchFamily="18" charset="0"/>
              </a:rPr>
              <a:t>1. </a:t>
            </a:r>
            <a:r>
              <a:rPr lang="vi-VN" sz="2400" b="1" dirty="0">
                <a:latin typeface="Times New Roman" panose="02020603050405020304" pitchFamily="18" charset="0"/>
                <a:cs typeface="Times New Roman" panose="02020603050405020304" pitchFamily="18" charset="0"/>
              </a:rPr>
              <a:t>Không kiểm tra ký tự thoát truy vấn</a:t>
            </a:r>
          </a:p>
          <a:p>
            <a:pPr marL="0" indent="0">
              <a:buNone/>
            </a:pPr>
            <a:r>
              <a:rPr lang="vi-VN" sz="2400" dirty="0">
                <a:latin typeface="Times New Roman" panose="02020603050405020304" pitchFamily="18" charset="0"/>
                <a:cs typeface="Times New Roman" panose="02020603050405020304" pitchFamily="18" charset="0"/>
              </a:rPr>
              <a:t>Đây là dạng lỗi SQL injection xảy ra khi thiếu đoạn mã kiểm tra dữ liệu đầu vào trong câu truy vấn SQL</a:t>
            </a:r>
            <a:r>
              <a:rPr lang="vi-VN" sz="2400" dirty="0" smtClean="0">
                <a:latin typeface="Times New Roman" panose="02020603050405020304" pitchFamily="18" charset="0"/>
                <a:cs typeface="Times New Roman" panose="02020603050405020304" pitchFamily="18" charset="0"/>
              </a:rPr>
              <a:t>.</a:t>
            </a:r>
          </a:p>
          <a:p>
            <a:pPr marL="0" indent="0">
              <a:buNone/>
            </a:pP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Kết quả là người dùng cuối có thể thực hiện một số truy vấn không mong muốn đối với cơ sở dữ liệu của ứng dụng. </a:t>
            </a:r>
            <a:endParaRPr lang="vi-VN"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3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08064"/>
            <a:ext cx="8102600" cy="1207809"/>
          </a:xfrm>
        </p:spPr>
        <p:txBody>
          <a:bodyPr>
            <a:normAutofit/>
          </a:bodyPr>
          <a:lstStyle/>
          <a:p>
            <a:pPr marL="177800" lvl="0"/>
            <a:r>
              <a:rPr lang="vi-VN" b="1" dirty="0">
                <a:latin typeface="Times New Roman" panose="02020603050405020304" pitchFamily="18" charset="0"/>
                <a:cs typeface="Times New Roman" panose="02020603050405020304" pitchFamily="18" charset="0"/>
              </a:rPr>
              <a:t>Các dạng lỗi thường gặp</a:t>
            </a:r>
          </a:p>
        </p:txBody>
      </p:sp>
      <p:sp>
        <p:nvSpPr>
          <p:cNvPr id="9" name="Content Placeholder 8"/>
          <p:cNvSpPr>
            <a:spLocks noGrp="1"/>
          </p:cNvSpPr>
          <p:nvPr>
            <p:ph idx="1"/>
          </p:nvPr>
        </p:nvSpPr>
        <p:spPr>
          <a:xfrm>
            <a:off x="146304" y="999745"/>
            <a:ext cx="7339584" cy="4105392"/>
          </a:xfrm>
        </p:spPr>
        <p:txBody>
          <a:bodyPr>
            <a:noAutofit/>
          </a:bodyPr>
          <a:lstStyle/>
          <a:p>
            <a:pPr marL="457200" lvl="1" indent="0">
              <a:buNone/>
            </a:pPr>
            <a:r>
              <a:rPr lang="en-US" sz="2400" b="1" dirty="0" smtClean="0">
                <a:latin typeface="Times New Roman" panose="02020603050405020304" pitchFamily="18" charset="0"/>
                <a:cs typeface="Times New Roman" panose="02020603050405020304" pitchFamily="18" charset="0"/>
              </a:rPr>
              <a:t>2. </a:t>
            </a:r>
            <a:r>
              <a:rPr lang="vi-VN" sz="2400" b="1" dirty="0">
                <a:latin typeface="Times New Roman" panose="02020603050405020304" pitchFamily="18" charset="0"/>
                <a:cs typeface="Times New Roman" panose="02020603050405020304" pitchFamily="18" charset="0"/>
              </a:rPr>
              <a:t>Xử lý không đúng kiểu</a:t>
            </a:r>
          </a:p>
          <a:p>
            <a:pPr marL="0" indent="0">
              <a:buNone/>
            </a:pPr>
            <a:r>
              <a:rPr lang="vi-VN" sz="2400" dirty="0">
                <a:latin typeface="Times New Roman" panose="02020603050405020304" pitchFamily="18" charset="0"/>
                <a:cs typeface="Times New Roman" panose="02020603050405020304" pitchFamily="18" charset="0"/>
              </a:rPr>
              <a:t>Lỗi SQL injection dạng này thường xảy ra do lập trình viên hay người dùng định nghĩa đầu vào dữ liệu không rõ ràng hoặc thiếu bước kiểm tra và lọc kiểu dữ liệu đầu vào</a:t>
            </a:r>
            <a:r>
              <a:rPr lang="vi-VN" sz="2400" dirty="0" smtClean="0">
                <a:latin typeface="Times New Roman" panose="02020603050405020304" pitchFamily="18" charset="0"/>
                <a:cs typeface="Times New Roman" panose="02020603050405020304" pitchFamily="18" charset="0"/>
              </a:rPr>
              <a:t>.</a:t>
            </a:r>
          </a:p>
          <a:p>
            <a:pPr marL="0" indent="0">
              <a:buNone/>
            </a:pP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Điều này có thể xảy ra khi một trường số được sử dụng trong truy vấn SQL nhưng lập trình viên lại thiếu bước kiểm tra dữ liệu đầu vào để xác minh kiểu của dữ liệu mà người dùng nhập vào có phải là số hay không</a:t>
            </a:r>
            <a:r>
              <a:rPr lang="vi-VN" sz="2400" dirty="0" smtClean="0">
                <a:latin typeface="Times New Roman" panose="02020603050405020304" pitchFamily="18" charset="0"/>
                <a:cs typeface="Times New Roman" panose="02020603050405020304" pitchFamily="18" charset="0"/>
              </a:rPr>
              <a:t>.</a:t>
            </a:r>
          </a:p>
          <a:p>
            <a:pPr marL="0" lvl="0" indent="0">
              <a:buNone/>
            </a:pPr>
            <a:endParaRPr lang="vi-VN" sz="3600" dirty="0">
              <a:latin typeface="Times New Roman" panose="02020603050405020304" pitchFamily="18" charset="0"/>
              <a:cs typeface="Times New Roman" panose="02020603050405020304" pitchFamily="18" charset="0"/>
            </a:endParaRPr>
          </a:p>
          <a:p>
            <a:pPr marL="0" indent="0">
              <a:buNone/>
            </a:pPr>
            <a:endParaRPr lang="vi-VN"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17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1528</Words>
  <Application>Microsoft Office PowerPoint</Application>
  <PresentationFormat>Custom</PresentationFormat>
  <Paragraphs>101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 Neue</vt:lpstr>
      <vt:lpstr>Calibri</vt:lpstr>
      <vt:lpstr>Georgia</vt:lpstr>
      <vt:lpstr>Times New Roman</vt:lpstr>
      <vt:lpstr>Wingdings</vt:lpstr>
      <vt:lpstr>Office Theme</vt:lpstr>
      <vt:lpstr>Chuyên Đề  Bảo Mật</vt:lpstr>
      <vt:lpstr>Thành viên</vt:lpstr>
      <vt:lpstr>Nội Dung</vt:lpstr>
      <vt:lpstr>Giới thiệu về SQL injection </vt:lpstr>
      <vt:lpstr>Giới thiệu về SQL injection </vt:lpstr>
      <vt:lpstr>Nhận diện điểm yếu SQL injection </vt:lpstr>
      <vt:lpstr>Nhận diện điểm yếu SQL injection </vt:lpstr>
      <vt:lpstr>Các dạng lỗi thường gặp</vt:lpstr>
      <vt:lpstr>Các dạng lỗi thường gặp</vt:lpstr>
      <vt:lpstr>Các dạng lỗi thường gặp</vt:lpstr>
      <vt:lpstr>Các dạng lỗi thường gặp</vt:lpstr>
      <vt:lpstr>Một số dạng tấn công thường gặp</vt:lpstr>
      <vt:lpstr>Một số dạng tấn công thường</vt:lpstr>
      <vt:lpstr>Một số dạng tấn công thường</vt:lpstr>
      <vt:lpstr>Một số dạng tấn công thường</vt:lpstr>
      <vt:lpstr>Một số dạng tấn công thường</vt:lpstr>
      <vt:lpstr>Một số dạng tấn công thường gặp</vt:lpstr>
      <vt:lpstr>Phòng chống SQL injection</vt:lpstr>
      <vt:lpstr>Phòng chống SQL injection</vt:lpstr>
      <vt:lpstr>Phòng chống SQL injection</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Fa Thứ Nguyễn Hoàng</cp:lastModifiedBy>
  <cp:revision>334</cp:revision>
  <dcterms:created xsi:type="dcterms:W3CDTF">2011-04-07T19:22:19Z</dcterms:created>
  <dcterms:modified xsi:type="dcterms:W3CDTF">2013-12-23T04:39:04Z</dcterms:modified>
</cp:coreProperties>
</file>