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21"/>
  </p:notesMasterIdLst>
  <p:handoutMasterIdLst>
    <p:handoutMasterId r:id="rId22"/>
  </p:handoutMasterIdLst>
  <p:sldIdLst>
    <p:sldId id="321" r:id="rId11"/>
    <p:sldId id="409" r:id="rId12"/>
    <p:sldId id="435" r:id="rId13"/>
    <p:sldId id="524" r:id="rId14"/>
    <p:sldId id="525" r:id="rId15"/>
    <p:sldId id="526" r:id="rId16"/>
    <p:sldId id="527" r:id="rId17"/>
    <p:sldId id="528" r:id="rId18"/>
    <p:sldId id="529" r:id="rId19"/>
    <p:sldId id="408"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524"/>
            <p14:sldId id="525"/>
            <p14:sldId id="526"/>
            <p14:sldId id="527"/>
            <p14:sldId id="528"/>
            <p14:sldId id="529"/>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0" autoAdjust="0"/>
    <p:restoredTop sz="69094" autoAdjust="0"/>
  </p:normalViewPr>
  <p:slideViewPr>
    <p:cSldViewPr snapToGrid="0">
      <p:cViewPr varScale="1">
        <p:scale>
          <a:sx n="51" d="100"/>
          <a:sy n="51" d="100"/>
        </p:scale>
        <p:origin x="1140"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1834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1/3/2014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1/3/2014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1/3/2014 11:16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67652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14760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025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3139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6561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39597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1/3/2014 11:14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453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xml"/><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Configuration Management</a:t>
            </a:r>
            <a:endParaRPr lang="en-US" dirty="0"/>
          </a:p>
        </p:txBody>
      </p:sp>
      <p:sp>
        <p:nvSpPr>
          <p:cNvPr id="9" name="Subtitle 2"/>
          <p:cNvSpPr>
            <a:spLocks noGrp="1"/>
          </p:cNvSpPr>
          <p:nvPr>
            <p:ph type="subTitle" idx="1"/>
          </p:nvPr>
        </p:nvSpPr>
        <p:spPr>
          <a:xfrm>
            <a:off x="4105253" y="1657352"/>
            <a:ext cx="6870702" cy="958643"/>
          </a:xfrm>
        </p:spPr>
        <p:txBody>
          <a:bodyPr/>
          <a:lstStyle/>
          <a:p>
            <a:r>
              <a:rPr lang="en-US" sz="3200" b="1" dirty="0" smtClean="0">
                <a:solidFill>
                  <a:schemeClr val="tx1">
                    <a:alpha val="99000"/>
                  </a:schemeClr>
                </a:solidFill>
              </a:rPr>
              <a:t>Software Process and Quality Management</a:t>
            </a:r>
            <a:endParaRPr lang="vi-VN" sz="3200" b="1" dirty="0">
              <a:solidFill>
                <a:schemeClr val="tx1">
                  <a:alpha val="99000"/>
                </a:scheme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Final Presentation</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570497"/>
            <a:ext cx="11650799" cy="465885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3600" dirty="0" err="1">
              <a:solidFill>
                <a:schemeClr val="bg1"/>
              </a:solidFill>
              <a:ea typeface="Segoe UI" pitchFamily="34" charset="0"/>
              <a:cs typeface="Segoe UI" pitchFamily="34" charset="0"/>
            </a:endParaRPr>
          </a:p>
        </p:txBody>
      </p:sp>
      <p:sp>
        <p:nvSpPr>
          <p:cNvPr id="7" name="Rectangle 6"/>
          <p:cNvSpPr/>
          <p:nvPr/>
        </p:nvSpPr>
        <p:spPr bwMode="invGray">
          <a:xfrm>
            <a:off x="364268" y="1490760"/>
            <a:ext cx="11555389" cy="1198501"/>
          </a:xfrm>
          <a:prstGeom prst="rect">
            <a:avLst/>
          </a:prstGeom>
        </p:spPr>
        <p:txBody>
          <a:bodyPr wrap="square" lIns="89629" tIns="44815" rIns="89629" bIns="44815" anchor="ctr">
            <a:spAutoFit/>
          </a:bodyPr>
          <a:lstStyle/>
          <a:p>
            <a:pPr marL="560184" indent="-560184">
              <a:lnSpc>
                <a:spcPct val="200000"/>
              </a:lnSpc>
              <a:spcBef>
                <a:spcPct val="20000"/>
              </a:spcBef>
              <a:buSzPct val="105000"/>
              <a:buBlip>
                <a:blip r:embed="rId3"/>
              </a:buBlip>
            </a:pPr>
            <a:r>
              <a:rPr lang="en-US" sz="3600" dirty="0" smtClean="0">
                <a:solidFill>
                  <a:schemeClr val="bg1"/>
                </a:solidFill>
                <a:latin typeface="Times New Roman" panose="02020603050405020304" pitchFamily="18" charset="0"/>
                <a:cs typeface="Times New Roman" panose="02020603050405020304" pitchFamily="18" charset="0"/>
              </a:rPr>
              <a:t>Configuration Process (Traditional)</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bwMode="invGray">
          <a:xfrm>
            <a:off x="364268" y="2582616"/>
            <a:ext cx="11555389" cy="1198501"/>
          </a:xfrm>
          <a:prstGeom prst="rect">
            <a:avLst/>
          </a:prstGeom>
        </p:spPr>
        <p:txBody>
          <a:bodyPr wrap="square" lIns="89629" tIns="44815" rIns="89629" bIns="44815">
            <a:spAutoFit/>
          </a:bodyPr>
          <a:lstStyle/>
          <a:p>
            <a:pPr marL="560184" indent="-560184">
              <a:lnSpc>
                <a:spcPct val="200000"/>
              </a:lnSpc>
              <a:spcBef>
                <a:spcPct val="20000"/>
              </a:spcBef>
              <a:buSzPct val="105000"/>
              <a:buBlip>
                <a:blip r:embed="rId3"/>
              </a:buBlip>
            </a:pPr>
            <a:r>
              <a:rPr lang="en-US" sz="3600" dirty="0">
                <a:solidFill>
                  <a:schemeClr val="bg1"/>
                </a:solidFill>
                <a:latin typeface="Times New Roman" panose="02020603050405020304" pitchFamily="18" charset="0"/>
                <a:cs typeface="Times New Roman" panose="02020603050405020304" pitchFamily="18" charset="0"/>
              </a:rPr>
              <a:t>Configuration Process </a:t>
            </a:r>
            <a:r>
              <a:rPr lang="en-US" sz="3600" dirty="0" smtClean="0">
                <a:solidFill>
                  <a:schemeClr val="bg1"/>
                </a:solidFill>
                <a:latin typeface="Times New Roman" panose="02020603050405020304" pitchFamily="18" charset="0"/>
                <a:cs typeface="Times New Roman" panose="02020603050405020304" pitchFamily="18" charset="0"/>
              </a:rPr>
              <a:t>(Agile)</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bwMode="invGray">
          <a:xfrm>
            <a:off x="369987" y="3628841"/>
            <a:ext cx="11555389" cy="1198501"/>
          </a:xfrm>
          <a:prstGeom prst="rect">
            <a:avLst/>
          </a:prstGeom>
        </p:spPr>
        <p:txBody>
          <a:bodyPr wrap="square" lIns="89629" tIns="44815" rIns="89629" bIns="44815">
            <a:spAutoFit/>
          </a:bodyPr>
          <a:lstStyle/>
          <a:p>
            <a:pPr marL="560184" indent="-560184">
              <a:lnSpc>
                <a:spcPct val="200000"/>
              </a:lnSpc>
              <a:spcBef>
                <a:spcPct val="20000"/>
              </a:spcBef>
              <a:buSzPct val="105000"/>
              <a:buBlip>
                <a:blip r:embed="rId3"/>
              </a:buBlip>
            </a:pPr>
            <a:r>
              <a:rPr lang="en-US" sz="3600" dirty="0" smtClean="0">
                <a:solidFill>
                  <a:schemeClr val="bg1"/>
                </a:solidFill>
                <a:latin typeface="Times New Roman" panose="02020603050405020304" pitchFamily="18" charset="0"/>
                <a:cs typeface="Times New Roman" panose="02020603050405020304" pitchFamily="18" charset="0"/>
              </a:rPr>
              <a:t>PIID</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a:solidFill>
                  <a:schemeClr val="tx1"/>
                </a:solidFill>
                <a:latin typeface="Times New Roman" panose="02020603050405020304" pitchFamily="18" charset="0"/>
                <a:cs typeface="Times New Roman" panose="02020603050405020304" pitchFamily="18" charset="0"/>
              </a:rPr>
              <a:t>Configuration Process (Agile) - Overview</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147944"/>
            <a:ext cx="11149013" cy="5140584"/>
          </a:xfrm>
          <a:prstGeom prst="rect">
            <a:avLst/>
          </a:prstGeom>
        </p:spPr>
      </p:pic>
    </p:spTree>
    <p:extLst>
      <p:ext uri="{BB962C8B-B14F-4D97-AF65-F5344CB8AC3E}">
        <p14:creationId xmlns:p14="http://schemas.microsoft.com/office/powerpoint/2010/main" val="2989906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Planning</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3" y="1147943"/>
            <a:ext cx="11149012" cy="5140583"/>
          </a:xfrm>
          <a:prstGeom prst="rect">
            <a:avLst/>
          </a:prstGeom>
        </p:spPr>
      </p:pic>
    </p:spTree>
    <p:extLst>
      <p:ext uri="{BB962C8B-B14F-4D97-AF65-F5344CB8AC3E}">
        <p14:creationId xmlns:p14="http://schemas.microsoft.com/office/powerpoint/2010/main" val="27992581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Identification</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996751"/>
            <a:ext cx="11149013" cy="3172407"/>
          </a:xfrm>
          <a:prstGeom prst="rect">
            <a:avLst/>
          </a:prstGeom>
        </p:spPr>
      </p:pic>
    </p:spTree>
    <p:extLst>
      <p:ext uri="{BB962C8B-B14F-4D97-AF65-F5344CB8AC3E}">
        <p14:creationId xmlns:p14="http://schemas.microsoft.com/office/powerpoint/2010/main" val="39706683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Control</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922106"/>
            <a:ext cx="11149013" cy="3676261"/>
          </a:xfrm>
          <a:prstGeom prst="rect">
            <a:avLst/>
          </a:prstGeom>
        </p:spPr>
      </p:pic>
    </p:spTree>
    <p:extLst>
      <p:ext uri="{BB962C8B-B14F-4D97-AF65-F5344CB8AC3E}">
        <p14:creationId xmlns:p14="http://schemas.microsoft.com/office/powerpoint/2010/main" val="258986620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Status Accounting and Report</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147943"/>
            <a:ext cx="11149013" cy="5140584"/>
          </a:xfrm>
          <a:prstGeom prst="rect">
            <a:avLst/>
          </a:prstGeom>
        </p:spPr>
      </p:pic>
    </p:spTree>
    <p:extLst>
      <p:ext uri="{BB962C8B-B14F-4D97-AF65-F5344CB8AC3E}">
        <p14:creationId xmlns:p14="http://schemas.microsoft.com/office/powerpoint/2010/main" val="36046385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Verification and Audit</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959430"/>
            <a:ext cx="11061881" cy="3396342"/>
          </a:xfrm>
          <a:prstGeom prst="rect">
            <a:avLst/>
          </a:prstGeom>
        </p:spPr>
      </p:pic>
    </p:spTree>
    <p:extLst>
      <p:ext uri="{BB962C8B-B14F-4D97-AF65-F5344CB8AC3E}">
        <p14:creationId xmlns:p14="http://schemas.microsoft.com/office/powerpoint/2010/main" val="39178299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2376</TotalTime>
  <Words>282</Words>
  <Application>Microsoft Office PowerPoint</Application>
  <PresentationFormat>Custom</PresentationFormat>
  <Paragraphs>38</Paragraphs>
  <Slides>10</Slides>
  <Notes>9</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10</vt:i4>
      </vt:variant>
    </vt:vector>
  </HeadingPairs>
  <TitlesOfParts>
    <vt:vector size="25" baseType="lpstr">
      <vt:lpstr>Arial</vt:lpstr>
      <vt:lpstr>Calibri</vt:lpstr>
      <vt:lpstr>Consolas</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Visio.Drawing.15</vt:lpstr>
      <vt:lpstr>Configuration Management</vt:lpstr>
      <vt:lpstr>PowerPoint Presentation</vt:lpstr>
      <vt:lpstr>PowerPoint Presentation</vt:lpstr>
      <vt:lpstr>Configuration Process (Agile) - Overview</vt:lpstr>
      <vt:lpstr>Planning</vt:lpstr>
      <vt:lpstr>Identification</vt:lpstr>
      <vt:lpstr>Control</vt:lpstr>
      <vt:lpstr>Status Accounting and Report</vt:lpstr>
      <vt:lpstr>Verification and Audit</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thienphu</cp:lastModifiedBy>
  <cp:revision>233</cp:revision>
  <cp:lastPrinted>2010-05-11T05:02:34Z</cp:lastPrinted>
  <dcterms:created xsi:type="dcterms:W3CDTF">2012-09-10T08:15:36Z</dcterms:created>
  <dcterms:modified xsi:type="dcterms:W3CDTF">2014-01-03T05:06:23Z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